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1"/>
  </p:notesMasterIdLst>
  <p:sldIdLst>
    <p:sldId id="271" r:id="rId2"/>
    <p:sldId id="256" r:id="rId3"/>
    <p:sldId id="286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74" r:id="rId12"/>
    <p:sldId id="275" r:id="rId13"/>
    <p:sldId id="278" r:id="rId14"/>
    <p:sldId id="284" r:id="rId15"/>
    <p:sldId id="266" r:id="rId16"/>
    <p:sldId id="267" r:id="rId17"/>
    <p:sldId id="279" r:id="rId18"/>
    <p:sldId id="282" r:id="rId19"/>
    <p:sldId id="268" r:id="rId20"/>
    <p:sldId id="281" r:id="rId21"/>
    <p:sldId id="269" r:id="rId22"/>
    <p:sldId id="270" r:id="rId23"/>
    <p:sldId id="283" r:id="rId24"/>
    <p:sldId id="257" r:id="rId25"/>
    <p:sldId id="258" r:id="rId26"/>
    <p:sldId id="259" r:id="rId27"/>
    <p:sldId id="276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19A7D-4A90-334C-9DE7-81A80156B7DA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EAC7C-1884-3C4D-83FF-6DB961AF2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5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F9E5FCE-7E06-1E46-B95B-898E1055DC12}" type="slidenum">
              <a:rPr lang="en-US" sz="1200">
                <a:latin typeface="Times New Roman" charset="0"/>
              </a:rPr>
              <a:pPr eaLnBrk="1" hangingPunct="1"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DA1913C-99FB-7446-BAB3-E5554A5E521D}" type="slidenum">
              <a:rPr lang="en-US" sz="1200">
                <a:latin typeface="Times New Roman" charset="0"/>
              </a:rPr>
              <a:pPr eaLnBrk="1" hangingPunct="1"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6DF5A83-6303-7845-B2E5-C0E820A9BC8E}" type="slidenum">
              <a:rPr lang="en-US" sz="1200">
                <a:latin typeface="Times New Roman" charset="0"/>
              </a:rPr>
              <a:pPr eaLnBrk="1" hangingPunct="1"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2979C1C-5028-E24A-B027-9709A47517AD}" type="slidenum">
              <a:rPr lang="en-US" sz="1200">
                <a:latin typeface="Times New Roman" charset="0"/>
              </a:rPr>
              <a:pPr eaLnBrk="1" hangingPunct="1"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1E4DA8AE-82EC-4943-A01A-9B48A853A397}" type="slidenum">
              <a:rPr lang="en-US" sz="1200">
                <a:latin typeface="Times New Roman" charset="0"/>
              </a:rPr>
              <a:pPr eaLnBrk="1" hangingPunct="1"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EFA664B-7D09-524E-839F-9A189E2F2A06}" type="slidenum">
              <a:rPr lang="en-US" sz="1200">
                <a:latin typeface="Times New Roman" charset="0"/>
              </a:rPr>
              <a:pPr eaLnBrk="1" hangingPunct="1"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87C25DF-4062-4141-825D-F990C0CD036D}" type="slidenum">
              <a:rPr lang="en-US" sz="1200">
                <a:latin typeface="Times New Roman" charset="0"/>
              </a:rPr>
              <a:pPr eaLnBrk="1" hangingPunct="1"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298BEEF-37F9-6448-B804-C9E846D4B6E9}" type="slidenum">
              <a:rPr lang="en-US" sz="1200">
                <a:latin typeface="Times New Roman" charset="0"/>
              </a:rPr>
              <a:pPr eaLnBrk="1" hangingPunct="1"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8A769-1CD2-3844-B2FC-5DD708E58F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C9FA0-92AC-4643-BBE8-9A2FF09EE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64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9A1C43-4467-1745-969B-340CE56DC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93F4D6-1C19-7247-92F0-379EAD2DF4D2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604761-EDCD-104E-BD68-2A6D47EA1A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file://localhost//upload.wikimedia.org/wikipedia/commons/6/64/Andrew_Jackson.jpg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/>
              <a:t>Now-Presented by William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IGNORE THE DO NOW ON YOUR DISCUSSION QUESTIONS…INSTEAD,</a:t>
            </a:r>
          </a:p>
          <a:p>
            <a:r>
              <a:rPr lang="en-US" dirty="0" smtClean="0"/>
              <a:t>Read the Jacksonian Impulse and identify 3 key points that were appealing/intriguing about Andrew Jackson.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1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8" r="-18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211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49" r="-18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89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Election of 1828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Jackson’s message of equal rights, and popular rule appealed to many social groups.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His open hostility to business corporations and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Henry Clay’s American System </a:t>
            </a:r>
            <a:r>
              <a:rPr lang="en-US" dirty="0" smtClean="0">
                <a:ea typeface="+mn-ea"/>
                <a:cs typeface="+mn-cs"/>
              </a:rPr>
              <a:t>also won support among northeastern artisans and workers who felt threatened by industrialization.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 the Midwest, he was popular for his open hostility toward Native Americans.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56% of Americans voted for “OLD HICKORY”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6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Election of 1828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ea typeface="+mj-ea"/>
              <a:cs typeface="+mj-cs"/>
            </a:endParaRPr>
          </a:p>
        </p:txBody>
      </p:sp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2209800" y="5907088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b="1"/>
              <a:t>Andrew Jackson</a:t>
            </a:r>
          </a:p>
          <a:p>
            <a:pPr algn="ctr"/>
            <a:r>
              <a:rPr lang="en-US"/>
              <a:t>Democrat</a:t>
            </a: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304800" y="436245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b="1"/>
              <a:t>John Quincy Adams</a:t>
            </a:r>
          </a:p>
          <a:p>
            <a:pPr algn="ctr"/>
            <a:r>
              <a:rPr lang="en-US"/>
              <a:t>National-Republican</a:t>
            </a:r>
          </a:p>
        </p:txBody>
      </p:sp>
      <p:pic>
        <p:nvPicPr>
          <p:cNvPr id="16388" name="Picture 4" descr="http://upload.wikimedia.org/wikipedia/commons/d/db/JohnQAda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auto">
          <a:xfrm>
            <a:off x="228600" y="1295400"/>
            <a:ext cx="2133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r="3271"/>
          <a:stretch>
            <a:fillRect/>
          </a:stretch>
        </p:blipFill>
        <p:spPr bwMode="auto">
          <a:xfrm>
            <a:off x="4343400" y="1209675"/>
            <a:ext cx="46482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File:Andrew Jackson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>
            <a:fillRect/>
          </a:stretch>
        </p:blipFill>
        <p:spPr bwMode="auto">
          <a:xfrm>
            <a:off x="2209800" y="2859088"/>
            <a:ext cx="2057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685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4241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Spoils System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6989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Spoils System</a:t>
            </a:r>
            <a:r>
              <a:rPr lang="en-US" sz="22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: introduced the practice of removing all officeholders and replacing them with loyal supporters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“To the victor belong the spoils of the enemy.”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Jackson argued that spoils system brought in new blood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Argued against the career bureaucrat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Effects of the Spoils System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Crooks and inexperienced people get government positions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Some even steal as much as million dollars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Promoted party loyalty over all else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0" y="114300"/>
            <a:ext cx="4445000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0766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8001000" cy="1446213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</a:rPr>
              <a:t>“</a:t>
            </a:r>
            <a:r>
              <a:rPr lang="en-US">
                <a:latin typeface="Verdana" charset="0"/>
              </a:rPr>
              <a:t>King Andrew</a:t>
            </a:r>
            <a:r>
              <a:rPr lang="ja-JP" altLang="en-US">
                <a:latin typeface="Verdana" charset="0"/>
              </a:rPr>
              <a:t>”</a:t>
            </a:r>
            <a:r>
              <a:rPr lang="en-US">
                <a:latin typeface="Verdana" charset="0"/>
              </a:rPr>
              <a:t> &amp; </a:t>
            </a:r>
            <a:br>
              <a:rPr lang="en-US">
                <a:latin typeface="Verdana" charset="0"/>
              </a:rPr>
            </a:br>
            <a:r>
              <a:rPr lang="en-US">
                <a:latin typeface="Verdana" charset="0"/>
              </a:rPr>
              <a:t>the </a:t>
            </a:r>
            <a:r>
              <a:rPr lang="ja-JP" altLang="en-US">
                <a:latin typeface="Verdana" charset="0"/>
              </a:rPr>
              <a:t>“</a:t>
            </a:r>
            <a:r>
              <a:rPr lang="en-US">
                <a:latin typeface="Verdana" charset="0"/>
              </a:rPr>
              <a:t>Monster Bank</a:t>
            </a:r>
            <a:r>
              <a:rPr lang="ja-JP" altLang="en-US">
                <a:latin typeface="Verdana" charset="0"/>
              </a:rPr>
              <a:t>”</a:t>
            </a:r>
            <a:endParaRPr lang="en-US">
              <a:latin typeface="Verdana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5334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Verdana" charset="0"/>
              </a:rPr>
              <a:t>Marshall</a:t>
            </a:r>
            <a:r>
              <a:rPr lang="ja-JP" altLang="en-US" sz="2800">
                <a:latin typeface="Verdana" charset="0"/>
              </a:rPr>
              <a:t>’</a:t>
            </a:r>
            <a:r>
              <a:rPr lang="en-US" sz="2800">
                <a:latin typeface="Verdana" charset="0"/>
              </a:rPr>
              <a:t>s decision in </a:t>
            </a:r>
            <a:r>
              <a:rPr lang="en-US" sz="2800" b="1" i="1">
                <a:latin typeface="Verdana" charset="0"/>
              </a:rPr>
              <a:t>McCulloch v. Maryland</a:t>
            </a:r>
            <a:r>
              <a:rPr lang="en-US" sz="2800">
                <a:latin typeface="Verdana" charset="0"/>
              </a:rPr>
              <a:t> (1819) upheld 2</a:t>
            </a:r>
            <a:r>
              <a:rPr lang="en-US" sz="2800" baseline="30000">
                <a:latin typeface="Verdana" charset="0"/>
              </a:rPr>
              <a:t>nd</a:t>
            </a:r>
            <a:r>
              <a:rPr lang="en-US" sz="2800">
                <a:latin typeface="Verdana" charset="0"/>
              </a:rPr>
              <a:t> Bank of the U.S.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Verdana" charset="0"/>
              </a:rPr>
              <a:t>Constitutional under </a:t>
            </a:r>
            <a:r>
              <a:rPr lang="ja-JP" altLang="en-US" sz="2400">
                <a:latin typeface="Verdana" charset="0"/>
              </a:rPr>
              <a:t>“</a:t>
            </a:r>
            <a:r>
              <a:rPr lang="en-US" sz="2400">
                <a:latin typeface="Verdana" charset="0"/>
              </a:rPr>
              <a:t>necessary &amp; proper</a:t>
            </a:r>
            <a:r>
              <a:rPr lang="ja-JP" altLang="en-US" sz="2400">
                <a:latin typeface="Verdana" charset="0"/>
              </a:rPr>
              <a:t>”</a:t>
            </a:r>
            <a:r>
              <a:rPr lang="en-US" sz="2400">
                <a:latin typeface="Verdana" charset="0"/>
              </a:rPr>
              <a:t> clause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Verdana" charset="0"/>
              </a:rPr>
              <a:t>States can</a:t>
            </a:r>
            <a:r>
              <a:rPr lang="ja-JP" altLang="en-US" sz="2400">
                <a:latin typeface="Verdana" charset="0"/>
              </a:rPr>
              <a:t>’</a:t>
            </a:r>
            <a:r>
              <a:rPr lang="en-US" sz="2400">
                <a:latin typeface="Verdana" charset="0"/>
              </a:rPr>
              <a:t>t impede or nullify federal laws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latin typeface="Verdana" charset="0"/>
              </a:rPr>
              <a:t>Nicholas Biddle</a:t>
            </a:r>
            <a:r>
              <a:rPr lang="en-US" sz="2800">
                <a:latin typeface="Verdana" charset="0"/>
              </a:rPr>
              <a:t> &amp; other directors openly boasted of their power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Verdana" charset="0"/>
              </a:rPr>
              <a:t>Jackson vetoed bank recharter bill in 1832</a:t>
            </a:r>
          </a:p>
        </p:txBody>
      </p:sp>
      <p:pic>
        <p:nvPicPr>
          <p:cNvPr id="10244" name="Picture 5" descr="KingAndrewJack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3622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bankno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3733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781800" y="4191000"/>
            <a:ext cx="204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000"/>
              <a:t>“</a:t>
            </a:r>
            <a:r>
              <a:rPr lang="en-US" sz="2000"/>
              <a:t>King Andrew</a:t>
            </a:r>
            <a:r>
              <a:rPr lang="ja-JP" altLang="en-US" sz="2000"/>
              <a:t>”</a:t>
            </a:r>
            <a:endParaRPr lang="en-US" sz="2000"/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5610225" y="6396038"/>
            <a:ext cx="353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Bank of the U.S. note</a:t>
            </a:r>
          </a:p>
        </p:txBody>
      </p:sp>
    </p:spTree>
    <p:extLst>
      <p:ext uri="{BB962C8B-B14F-4D97-AF65-F5344CB8AC3E}">
        <p14:creationId xmlns:p14="http://schemas.microsoft.com/office/powerpoint/2010/main" val="88368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Verdana" charset="0"/>
              </a:rPr>
              <a:t>Jackson Destroys the </a:t>
            </a:r>
            <a:r>
              <a:rPr lang="ja-JP" altLang="en-US">
                <a:latin typeface="Verdana" charset="0"/>
              </a:rPr>
              <a:t>“</a:t>
            </a:r>
            <a:r>
              <a:rPr lang="en-US">
                <a:latin typeface="Verdana" charset="0"/>
              </a:rPr>
              <a:t>Monster Bank</a:t>
            </a:r>
            <a:r>
              <a:rPr lang="ja-JP" altLang="en-US">
                <a:latin typeface="Verdana" charset="0"/>
              </a:rPr>
              <a:t>”</a:t>
            </a:r>
            <a:endParaRPr lang="en-US">
              <a:latin typeface="Verdana" charset="0"/>
            </a:endParaRPr>
          </a:p>
        </p:txBody>
      </p:sp>
      <p:pic>
        <p:nvPicPr>
          <p:cNvPr id="11267" name="Picture 4" descr="BankVeto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4513"/>
            <a:ext cx="79248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23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Bank Destroyed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Jackson had all federal silver and gold (specie)removed from the bank and deposited into “</a:t>
            </a:r>
            <a:r>
              <a:rPr lang="en-US" altLang="ja-JP">
                <a:solidFill>
                  <a:srgbClr val="FF0000"/>
                </a:solidFill>
                <a:latin typeface="Calibri" charset="0"/>
              </a:rPr>
              <a:t>pet banks</a:t>
            </a:r>
            <a:r>
              <a:rPr 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…without federal money the bank was destroyed.</a:t>
            </a:r>
          </a:p>
          <a:p>
            <a:r>
              <a:rPr lang="en-US">
                <a:latin typeface="Calibri" charset="0"/>
              </a:rPr>
              <a:t>The destruction of the bank will consequentially lead to the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Panic of 1837. </a:t>
            </a:r>
          </a:p>
        </p:txBody>
      </p:sp>
    </p:spTree>
    <p:extLst>
      <p:ext uri="{BB962C8B-B14F-4D97-AF65-F5344CB8AC3E}">
        <p14:creationId xmlns:p14="http://schemas.microsoft.com/office/powerpoint/2010/main" val="72350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Bank War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The effect of Jackson</a:t>
            </a:r>
            <a:r>
              <a:rPr lang="ja-JP" altLang="en-US" sz="2800">
                <a:latin typeface="Arial" charset="0"/>
              </a:rPr>
              <a:t>’</a:t>
            </a:r>
            <a:r>
              <a:rPr lang="en-US" altLang="ja-JP" sz="2800">
                <a:latin typeface="Arial" charset="0"/>
              </a:rPr>
              <a:t>s banking policies remains a subject of debate.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Initially, land sales, canal construction, cotton production, and manufacturing boomed following Jackson</a:t>
            </a:r>
            <a:r>
              <a:rPr lang="ja-JP" altLang="en-US" sz="2800">
                <a:latin typeface="Arial" charset="0"/>
              </a:rPr>
              <a:t>’</a:t>
            </a:r>
            <a:r>
              <a:rPr lang="en-US" altLang="ja-JP" sz="2800">
                <a:latin typeface="Arial" charset="0"/>
              </a:rPr>
              <a:t>s decision to divert federal funds from the bank.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At the same time, however, state debts rose sharply and inflation increased dramatically. Prices climbed 28 percent in just three years.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Then in 1837, just after the election of Jackson</a:t>
            </a:r>
            <a:r>
              <a:rPr lang="ja-JP" altLang="en-US" sz="2800">
                <a:latin typeface="Arial" charset="0"/>
              </a:rPr>
              <a:t>’</a:t>
            </a:r>
            <a:r>
              <a:rPr lang="en-US" altLang="ja-JP" sz="2800">
                <a:latin typeface="Arial" charset="0"/>
              </a:rPr>
              <a:t>s successor Democrat Martin Van Buren, a deep financial depression struck the nation. Cotton prices fell by half. </a:t>
            </a:r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8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Nullification Crisis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6477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400">
                <a:latin typeface="Verdana" charset="0"/>
              </a:rPr>
              <a:t>“</a:t>
            </a:r>
            <a:r>
              <a:rPr lang="en-US" sz="2400" b="1">
                <a:latin typeface="Verdana" charset="0"/>
              </a:rPr>
              <a:t>Tariff of Abominations</a:t>
            </a:r>
            <a:r>
              <a:rPr lang="ja-JP" altLang="en-US" sz="2400">
                <a:latin typeface="Verdana" charset="0"/>
              </a:rPr>
              <a:t>”</a:t>
            </a:r>
            <a:r>
              <a:rPr lang="en-US" sz="2400">
                <a:latin typeface="Verdana" charset="0"/>
              </a:rPr>
              <a:t> (1828) set very high protective tariffs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Verdana" charset="0"/>
              </a:rPr>
              <a:t>Southern states opposed because exported cotton &amp; imported manufactured goods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>
                <a:latin typeface="Verdana" charset="0"/>
              </a:rPr>
              <a:t>John Calhoun</a:t>
            </a:r>
            <a:r>
              <a:rPr lang="en-US" sz="2000">
                <a:latin typeface="Verdana" charset="0"/>
              </a:rPr>
              <a:t> anonymously wrote </a:t>
            </a:r>
            <a:r>
              <a:rPr lang="en-US" sz="2000" b="1" i="1">
                <a:latin typeface="Verdana" charset="0"/>
              </a:rPr>
              <a:t>South Carolina Exposition &amp; Protest</a:t>
            </a:r>
            <a:r>
              <a:rPr lang="en-US" sz="2000" i="1">
                <a:latin typeface="Verdana" charset="0"/>
              </a:rPr>
              <a:t> </a:t>
            </a:r>
            <a:r>
              <a:rPr lang="en-US" sz="2000">
                <a:latin typeface="Verdana" charset="0"/>
              </a:rPr>
              <a:t>(1829) asserting states</a:t>
            </a:r>
            <a:r>
              <a:rPr lang="ja-JP" altLang="en-US" sz="2000">
                <a:latin typeface="Verdana" charset="0"/>
              </a:rPr>
              <a:t>’</a:t>
            </a:r>
            <a:r>
              <a:rPr lang="en-US" sz="2000">
                <a:latin typeface="Verdana" charset="0"/>
              </a:rPr>
              <a:t> right to nullify federal laws &amp; secede from union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Verdana" charset="0"/>
              </a:rPr>
              <a:t>South Carolina passed nullification ordinance in Nov. 1832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Verdana" charset="0"/>
              </a:rPr>
              <a:t>Daniel Webster</a:t>
            </a:r>
            <a:r>
              <a:rPr lang="ja-JP" altLang="en-US" sz="2400">
                <a:latin typeface="Verdana" charset="0"/>
              </a:rPr>
              <a:t>’</a:t>
            </a:r>
            <a:r>
              <a:rPr lang="en-US" sz="2400">
                <a:latin typeface="Verdana" charset="0"/>
              </a:rPr>
              <a:t>s </a:t>
            </a:r>
            <a:r>
              <a:rPr lang="ja-JP" altLang="en-US" sz="2400">
                <a:latin typeface="Verdana" charset="0"/>
              </a:rPr>
              <a:t>“</a:t>
            </a:r>
            <a:r>
              <a:rPr lang="en-US" sz="2400" b="1">
                <a:latin typeface="Verdana" charset="0"/>
              </a:rPr>
              <a:t>2</a:t>
            </a:r>
            <a:r>
              <a:rPr lang="en-US" sz="2400" b="1" baseline="30000">
                <a:latin typeface="Verdana" charset="0"/>
              </a:rPr>
              <a:t>nd</a:t>
            </a:r>
            <a:r>
              <a:rPr lang="en-US" sz="2400" b="1">
                <a:latin typeface="Verdana" charset="0"/>
              </a:rPr>
              <a:t> Reply to Hayne</a:t>
            </a:r>
            <a:r>
              <a:rPr lang="ja-JP" altLang="en-US" sz="2400">
                <a:latin typeface="Verdana" charset="0"/>
              </a:rPr>
              <a:t>”</a:t>
            </a:r>
            <a:r>
              <a:rPr lang="en-US" sz="2400">
                <a:latin typeface="Verdana" charset="0"/>
              </a:rPr>
              <a:t> (1830) refuted state sovereignty &amp; nullification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Verdana" charset="0"/>
              </a:rPr>
              <a:t>Andrew Jackson</a:t>
            </a:r>
            <a:r>
              <a:rPr lang="ja-JP" altLang="en-US" sz="2400">
                <a:latin typeface="Verdana" charset="0"/>
              </a:rPr>
              <a:t>’</a:t>
            </a:r>
            <a:r>
              <a:rPr lang="en-US" sz="2400">
                <a:latin typeface="Verdana" charset="0"/>
              </a:rPr>
              <a:t>s </a:t>
            </a:r>
            <a:r>
              <a:rPr lang="en-US" sz="2400" b="1">
                <a:latin typeface="Verdana" charset="0"/>
              </a:rPr>
              <a:t>Proclamation</a:t>
            </a:r>
            <a:r>
              <a:rPr lang="en-US" sz="2400">
                <a:latin typeface="Verdana" charset="0"/>
              </a:rPr>
              <a:t> (Dec. 1832) vowed to enforce law &amp; warned, </a:t>
            </a:r>
            <a:r>
              <a:rPr lang="ja-JP" altLang="en-US" sz="2400">
                <a:latin typeface="Verdana" charset="0"/>
              </a:rPr>
              <a:t>“</a:t>
            </a:r>
            <a:r>
              <a:rPr lang="en-US" sz="2400">
                <a:latin typeface="Verdana" charset="0"/>
              </a:rPr>
              <a:t>Disunion by armed force is treason</a:t>
            </a:r>
            <a:r>
              <a:rPr lang="ja-JP" altLang="en-US" sz="2400">
                <a:latin typeface="Verdana" charset="0"/>
              </a:rPr>
              <a:t>”</a:t>
            </a:r>
            <a:endParaRPr lang="en-US" sz="2400">
              <a:latin typeface="Verdana" charset="0"/>
            </a:endParaRPr>
          </a:p>
        </p:txBody>
      </p:sp>
      <p:pic>
        <p:nvPicPr>
          <p:cNvPr id="14340" name="Picture 6" descr="DanielWebstercol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295400"/>
            <a:ext cx="2249488" cy="2667000"/>
          </a:xfrm>
          <a:noFill/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629400" y="3962400"/>
            <a:ext cx="2514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/>
              <a:t>Sen. Daniel Webster (W-Mass.)</a:t>
            </a:r>
          </a:p>
        </p:txBody>
      </p:sp>
      <p:pic>
        <p:nvPicPr>
          <p:cNvPr id="14342" name="Picture 7" descr="AndrewJacksonF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2251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629400" y="6276975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/>
              <a:t>Pres. Andrew Jackson (D-Tenn.)</a:t>
            </a:r>
          </a:p>
        </p:txBody>
      </p:sp>
    </p:spTree>
    <p:extLst>
      <p:ext uri="{BB962C8B-B14F-4D97-AF65-F5344CB8AC3E}">
        <p14:creationId xmlns:p14="http://schemas.microsoft.com/office/powerpoint/2010/main" val="416117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Jacksonian 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6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Tariff and Nullification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Used the example of the Kentucky and Virginia Resolutions from the 1798 crisis with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1830, April 13</a:t>
            </a:r>
            <a:r>
              <a:rPr lang="en-US" sz="2800" b="1">
                <a:latin typeface="Arial" charset="0"/>
              </a:rPr>
              <a:t>:</a:t>
            </a:r>
            <a:r>
              <a:rPr lang="en-US" sz="2800">
                <a:latin typeface="Arial" charset="0"/>
              </a:rPr>
              <a:t> Jackson attends Jefferson birthday dinner and makes toast </a:t>
            </a:r>
            <a:r>
              <a:rPr lang="ja-JP" altLang="en-US" sz="2800">
                <a:latin typeface="Arial" charset="0"/>
              </a:rPr>
              <a:t>“</a:t>
            </a:r>
            <a:r>
              <a:rPr lang="en-US" altLang="ja-JP" sz="2800">
                <a:latin typeface="Arial" charset="0"/>
              </a:rPr>
              <a:t>Our federal union, it must be preserved."</a:t>
            </a:r>
            <a:br>
              <a:rPr lang="en-US" altLang="ja-JP" sz="2800">
                <a:latin typeface="Arial" charset="0"/>
              </a:rPr>
            </a:br>
            <a:endParaRPr lang="en-US" altLang="ja-JP" sz="28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1833, Jackson has Congress pass the Force Bill – gave Jackson the authority to use military to enforce Federal law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Meanwhile Jackson negotiated a compromise tariff act which would lower the Tariffs by 1842</a:t>
            </a:r>
          </a:p>
        </p:txBody>
      </p:sp>
    </p:spTree>
    <p:extLst>
      <p:ext uri="{BB962C8B-B14F-4D97-AF65-F5344CB8AC3E}">
        <p14:creationId xmlns:p14="http://schemas.microsoft.com/office/powerpoint/2010/main" val="353930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>
                <a:latin typeface="Verdana" charset="0"/>
              </a:rPr>
              <a:t>Enforcing the Tariff</a:t>
            </a:r>
          </a:p>
        </p:txBody>
      </p:sp>
      <p:pic>
        <p:nvPicPr>
          <p:cNvPr id="15363" name="Content Placeholder 8" descr="freetradecartoon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92575"/>
            <a:ext cx="3978275" cy="2765425"/>
          </a:xfrm>
        </p:spPr>
      </p:pic>
      <p:pic>
        <p:nvPicPr>
          <p:cNvPr id="15364" name="Content Placeholder 7" descr="Mclane_Enforcing_Tariff_SC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7325" y="1828800"/>
            <a:ext cx="5146675" cy="2514600"/>
          </a:xfrm>
        </p:spPr>
      </p:pic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4419600" y="4343400"/>
            <a:ext cx="446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Revenue cutter </a:t>
            </a:r>
            <a:r>
              <a:rPr lang="en-US" sz="2000" i="1"/>
              <a:t>McLane</a:t>
            </a:r>
            <a:r>
              <a:rPr lang="en-US" sz="2000"/>
              <a:t> enforcing</a:t>
            </a:r>
          </a:p>
          <a:p>
            <a:pPr eaLnBrk="1" hangingPunct="1"/>
            <a:r>
              <a:rPr lang="en-US" sz="2000"/>
              <a:t>tariff in Charleston harbor, 1833</a:t>
            </a:r>
          </a:p>
        </p:txBody>
      </p:sp>
    </p:spTree>
    <p:extLst>
      <p:ext uri="{BB962C8B-B14F-4D97-AF65-F5344CB8AC3E}">
        <p14:creationId xmlns:p14="http://schemas.microsoft.com/office/powerpoint/2010/main" val="89904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Verdana" charset="0"/>
              </a:rPr>
              <a:t>Removal of the</a:t>
            </a:r>
            <a:br>
              <a:rPr lang="en-US">
                <a:latin typeface="Verdana" charset="0"/>
              </a:rPr>
            </a:br>
            <a:r>
              <a:rPr lang="en-US">
                <a:latin typeface="Verdana" charset="0"/>
              </a:rPr>
              <a:t>Southern Indians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4648200" y="1752600"/>
            <a:ext cx="449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Verdana" charset="0"/>
              </a:rPr>
              <a:t>Removal Act</a:t>
            </a:r>
            <a:r>
              <a:rPr lang="en-US" sz="2400" dirty="0">
                <a:latin typeface="Verdana" charset="0"/>
              </a:rPr>
              <a:t> (1830) began relocation of tribes on western reservations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Verdana" charset="0"/>
              </a:rPr>
              <a:t>Supreme Court ruled in </a:t>
            </a:r>
            <a:r>
              <a:rPr lang="en-US" sz="2400" b="1" i="1" dirty="0">
                <a:latin typeface="Verdana" charset="0"/>
              </a:rPr>
              <a:t>Cherokee Nation v. Georgia &amp; Worcester v. Georgia</a:t>
            </a:r>
            <a:r>
              <a:rPr lang="en-US" sz="2400" dirty="0">
                <a:latin typeface="Verdana" charset="0"/>
              </a:rPr>
              <a:t> (1832) that states had no authority over </a:t>
            </a:r>
            <a:r>
              <a:rPr lang="en-US" sz="2400" dirty="0" smtClean="0">
                <a:latin typeface="Verdana" charset="0"/>
              </a:rPr>
              <a:t>tribes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Verdana" charset="0"/>
              </a:rPr>
              <a:t>‘He made his decision, now let him enforce it.’</a:t>
            </a:r>
            <a:endParaRPr lang="en-US" sz="24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Verdana" charset="0"/>
              </a:rPr>
              <a:t>Remaining Cherokees forced out on </a:t>
            </a:r>
            <a:r>
              <a:rPr lang="ja-JP" altLang="en-US" sz="2400" dirty="0">
                <a:latin typeface="Verdana" charset="0"/>
              </a:rPr>
              <a:t>“</a:t>
            </a:r>
            <a:r>
              <a:rPr lang="en-US" sz="2400" b="1" dirty="0">
                <a:latin typeface="Verdana" charset="0"/>
              </a:rPr>
              <a:t>Trail of Tears</a:t>
            </a:r>
            <a:r>
              <a:rPr lang="ja-JP" altLang="en-US" sz="2400" dirty="0">
                <a:latin typeface="Verdana" charset="0"/>
              </a:rPr>
              <a:t>”</a:t>
            </a:r>
            <a:r>
              <a:rPr lang="en-US" sz="2400" dirty="0">
                <a:latin typeface="Verdana" charset="0"/>
              </a:rPr>
              <a:t> in 1838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Verdana" charset="0"/>
            </a:endParaRPr>
          </a:p>
        </p:txBody>
      </p:sp>
      <p:pic>
        <p:nvPicPr>
          <p:cNvPr id="16388" name="Picture 6" descr="IndianRemoval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962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ilofTea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36274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6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Whig Party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The Whig party was formed in 1834 as a coalition of National Republicans, Anti-Masons, and disgruntled Democrats, who were united by their hatred of </a:t>
            </a:r>
            <a:r>
              <a:rPr lang="ja-JP" altLang="en-US" sz="2800">
                <a:latin typeface="Arial" charset="0"/>
              </a:rPr>
              <a:t>“</a:t>
            </a:r>
            <a:r>
              <a:rPr lang="en-US" altLang="ja-JP" sz="2800">
                <a:latin typeface="Arial" charset="0"/>
              </a:rPr>
              <a:t>King Andrew</a:t>
            </a:r>
            <a:r>
              <a:rPr lang="ja-JP" altLang="en-US" sz="2800">
                <a:latin typeface="Arial" charset="0"/>
              </a:rPr>
              <a:t>”</a:t>
            </a:r>
            <a:r>
              <a:rPr lang="en-US" altLang="ja-JP" sz="2800">
                <a:latin typeface="Arial" charset="0"/>
              </a:rPr>
              <a:t> Jackson and his </a:t>
            </a:r>
            <a:r>
              <a:rPr lang="ja-JP" altLang="en-US" sz="2800">
                <a:latin typeface="Arial" charset="0"/>
              </a:rPr>
              <a:t>“</a:t>
            </a:r>
            <a:r>
              <a:rPr lang="en-US" altLang="ja-JP" sz="2800">
                <a:latin typeface="Arial" charset="0"/>
              </a:rPr>
              <a:t>usurpations</a:t>
            </a:r>
            <a:r>
              <a:rPr lang="ja-JP" altLang="en-US" sz="2800">
                <a:latin typeface="Arial" charset="0"/>
              </a:rPr>
              <a:t>”</a:t>
            </a:r>
            <a:r>
              <a:rPr lang="en-US" altLang="ja-JP" sz="2800">
                <a:latin typeface="Arial" charset="0"/>
              </a:rPr>
              <a:t> of congressional and judicial authority.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Came together in 1834 to form the Whig party. The party took its name from the seventeenth-century British Whig group that had defended English liberties against the usurpations of pro-Catholic Stuart Kings.</a:t>
            </a:r>
          </a:p>
        </p:txBody>
      </p:sp>
    </p:spTree>
    <p:extLst>
      <p:ext uri="{BB962C8B-B14F-4D97-AF65-F5344CB8AC3E}">
        <p14:creationId xmlns:p14="http://schemas.microsoft.com/office/powerpoint/2010/main" val="117213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0" y="1487488"/>
          <a:ext cx="9144000" cy="383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MS Org Chart" r:id="rId3" imgW="7727760" imgH="3238200" progId="OrgPlusWOPX.4">
                  <p:embed followColorScheme="full"/>
                </p:oleObj>
              </mc:Choice>
              <mc:Fallback>
                <p:oleObj name="MS Org Chart" r:id="rId3" imgW="7727760" imgH="323820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7488"/>
                        <a:ext cx="9144000" cy="3830637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5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0" y="1504950"/>
          <a:ext cx="91440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MS Org Chart" r:id="rId3" imgW="7765920" imgH="3206520" progId="OrgPlusWOPX.4">
                  <p:embed followColorScheme="full"/>
                </p:oleObj>
              </mc:Choice>
              <mc:Fallback>
                <p:oleObj name="MS Org Chart" r:id="rId3" imgW="7765920" imgH="320652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4950"/>
                        <a:ext cx="9144000" cy="377507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7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0" y="1687513"/>
          <a:ext cx="914400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MS Org Chart" r:id="rId3" imgW="7772400" imgH="2825640" progId="OrgPlusWOPX.4">
                  <p:embed followColorScheme="full"/>
                </p:oleObj>
              </mc:Choice>
              <mc:Fallback>
                <p:oleObj name="MS Org Chart" r:id="rId3" imgW="7772400" imgH="282564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87513"/>
                        <a:ext cx="9144000" cy="332422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59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Jackson Legacy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Expanded the authority of the presidency.</a:t>
            </a:r>
          </a:p>
          <a:p>
            <a:r>
              <a:rPr lang="en-US">
                <a:latin typeface="Calibri" charset="0"/>
              </a:rPr>
              <a:t>Upheld national authority by threatening the use of military force. </a:t>
            </a:r>
          </a:p>
          <a:p>
            <a:r>
              <a:rPr lang="en-US">
                <a:latin typeface="Calibri" charset="0"/>
              </a:rPr>
              <a:t>Curbed the reach of the national government. </a:t>
            </a:r>
          </a:p>
          <a:p>
            <a:r>
              <a:rPr lang="en-US">
                <a:latin typeface="Calibri" charset="0"/>
              </a:rPr>
              <a:t>Reinvigorated the Jeffersonian tradition of a limited and frugal central government. </a:t>
            </a:r>
          </a:p>
        </p:txBody>
      </p:sp>
    </p:spTree>
    <p:extLst>
      <p:ext uri="{BB962C8B-B14F-4D97-AF65-F5344CB8AC3E}">
        <p14:creationId xmlns:p14="http://schemas.microsoft.com/office/powerpoint/2010/main" val="401738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Jacksonian Democracy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Jacksonian Democracy: more democracy for the common man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Andrew Jackson was the first president from humble origins even though he became very wealthy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Principles of Jacksonian Democracy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Universal suffrage for all white men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Voting restrictions were dropped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Spoils system promoted and allowed the “common man” to be part of the government (for good or bad)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Manifest Destiny: the expansion of the American people all the way to the Pacific Ocean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Nominating Conventions: the people would have more of say in who was nominated for office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Popular election of State Electors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Popular Campaiging: politicians running for office should focus their campaigns on how they could help the “common man”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756166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6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3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Politics and Power: </a:t>
            </a:r>
            <a:r>
              <a:rPr lang="en-US" dirty="0" smtClean="0"/>
              <a:t>What were the similarities and differences between the Jeffersonian Republicans and the Jacksonian Democrats? Account for these similarities and differences.</a:t>
            </a:r>
          </a:p>
          <a:p>
            <a:r>
              <a:rPr lang="en-US" b="1" dirty="0" smtClean="0"/>
              <a:t>Politics and Power: </a:t>
            </a:r>
            <a:r>
              <a:rPr lang="en-US" dirty="0" smtClean="0"/>
              <a:t>Why and how did many Americans attempt to expand democratic ideals in the early and mid-nineteenth century?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667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>
                <a:latin typeface="Verdana" charset="0"/>
              </a:rPr>
              <a:t>The </a:t>
            </a:r>
            <a:r>
              <a:rPr lang="ja-JP" altLang="en-US">
                <a:latin typeface="Verdana" charset="0"/>
              </a:rPr>
              <a:t>“</a:t>
            </a:r>
            <a:r>
              <a:rPr lang="en-US">
                <a:latin typeface="Verdana" charset="0"/>
              </a:rPr>
              <a:t>Era of Good Feelings</a:t>
            </a:r>
            <a:r>
              <a:rPr lang="ja-JP" altLang="en-US">
                <a:latin typeface="Verdana" charset="0"/>
              </a:rPr>
              <a:t>”</a:t>
            </a:r>
            <a:endParaRPr lang="en-US">
              <a:latin typeface="Verdan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168730" y="1752600"/>
            <a:ext cx="5257800" cy="51054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Verdana" charset="0"/>
              </a:rPr>
              <a:t>James Monroe</a:t>
            </a:r>
            <a:r>
              <a:rPr lang="en-US" sz="2400" dirty="0">
                <a:latin typeface="Verdana" charset="0"/>
              </a:rPr>
              <a:t> (1817-1825) was the last Founder to serve as President</a:t>
            </a:r>
          </a:p>
          <a:p>
            <a:r>
              <a:rPr lang="en-US" sz="2400" b="1" dirty="0">
                <a:latin typeface="Verdana" charset="0"/>
              </a:rPr>
              <a:t>Federalist</a:t>
            </a:r>
            <a:r>
              <a:rPr lang="en-US" sz="2400" dirty="0">
                <a:latin typeface="Verdana" charset="0"/>
              </a:rPr>
              <a:t> party had been discredited after War of 1812</a:t>
            </a:r>
          </a:p>
          <a:p>
            <a:r>
              <a:rPr lang="en-US" sz="2400" dirty="0">
                <a:latin typeface="Verdana" charset="0"/>
              </a:rPr>
              <a:t>Monroe unopposed for reelection in 1820</a:t>
            </a:r>
          </a:p>
          <a:p>
            <a:r>
              <a:rPr lang="en-US" sz="2400" dirty="0">
                <a:latin typeface="Verdana" charset="0"/>
              </a:rPr>
              <a:t>Foreign policy triumphs:</a:t>
            </a:r>
          </a:p>
          <a:p>
            <a:pPr lvl="1"/>
            <a:r>
              <a:rPr lang="en-US" sz="2000" b="1" dirty="0">
                <a:latin typeface="Verdana" charset="0"/>
              </a:rPr>
              <a:t>Adams-</a:t>
            </a:r>
            <a:r>
              <a:rPr lang="en-US" sz="2000" b="1" dirty="0" err="1">
                <a:latin typeface="Verdana" charset="0"/>
              </a:rPr>
              <a:t>Onís</a:t>
            </a:r>
            <a:r>
              <a:rPr lang="en-US" sz="2000" b="1" dirty="0">
                <a:latin typeface="Verdana" charset="0"/>
              </a:rPr>
              <a:t> Treaty</a:t>
            </a:r>
            <a:r>
              <a:rPr lang="en-US" sz="2000" dirty="0">
                <a:latin typeface="Verdana" charset="0"/>
              </a:rPr>
              <a:t> (1819) settled boundary with Mexico &amp; added Florida</a:t>
            </a:r>
          </a:p>
          <a:p>
            <a:pPr lvl="1"/>
            <a:r>
              <a:rPr lang="en-US" sz="2000" b="1" dirty="0">
                <a:latin typeface="Verdana" charset="0"/>
              </a:rPr>
              <a:t>Monroe Doctrine</a:t>
            </a:r>
            <a:r>
              <a:rPr lang="en-US" sz="2000" dirty="0">
                <a:latin typeface="Verdana" charset="0"/>
              </a:rPr>
              <a:t> warned Europeans against further colonization in Americas</a:t>
            </a:r>
            <a:endParaRPr lang="en-US" sz="2000" b="1" dirty="0">
              <a:latin typeface="Verdana" charset="0"/>
            </a:endParaRPr>
          </a:p>
        </p:txBody>
      </p:sp>
      <p:pic>
        <p:nvPicPr>
          <p:cNvPr id="4100" name="Content Placeholder 6" descr="jamesmonroe-by-gilbert-stuar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" b="3145"/>
          <a:stretch>
            <a:fillRect/>
          </a:stretch>
        </p:blipFill>
        <p:spPr/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6248400" y="6019800"/>
            <a:ext cx="2339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James Monroe,</a:t>
            </a:r>
          </a:p>
          <a:p>
            <a:pPr algn="ctr" eaLnBrk="1" hangingPunct="1"/>
            <a:r>
              <a:rPr lang="en-US" sz="2000"/>
              <a:t>By Gilbert Stuart</a:t>
            </a:r>
          </a:p>
        </p:txBody>
      </p:sp>
    </p:spTree>
    <p:extLst>
      <p:ext uri="{BB962C8B-B14F-4D97-AF65-F5344CB8AC3E}">
        <p14:creationId xmlns:p14="http://schemas.microsoft.com/office/powerpoint/2010/main" val="419001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2088"/>
            <a:ext cx="8424863" cy="14319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Verdana" charset="0"/>
              </a:rPr>
              <a:t>The Election of 1824 &amp; the Split of the Republican Party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828800"/>
            <a:ext cx="6096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400" dirty="0">
                <a:latin typeface="Verdana" charset="0"/>
              </a:rPr>
              <a:t>“</a:t>
            </a:r>
            <a:r>
              <a:rPr lang="en-US" sz="2400" dirty="0">
                <a:latin typeface="Verdana" charset="0"/>
              </a:rPr>
              <a:t>Era of Good Feelings</a:t>
            </a:r>
            <a:r>
              <a:rPr lang="ja-JP" altLang="en-US" sz="2400" dirty="0">
                <a:latin typeface="Verdana" charset="0"/>
              </a:rPr>
              <a:t>”</a:t>
            </a:r>
            <a:r>
              <a:rPr lang="en-US" sz="2400" dirty="0">
                <a:latin typeface="Verdana" charset="0"/>
              </a:rPr>
              <a:t> collapsed under weight of sectional &amp; economic differences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Verdana" charset="0"/>
              </a:rPr>
              <a:t>New generation of politicians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Verdana" charset="0"/>
              </a:rPr>
              <a:t>Election of 1824 saw Republican party split into factions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b="1" dirty="0">
                <a:latin typeface="Verdana" charset="0"/>
              </a:rPr>
              <a:t>Andrew Jackson</a:t>
            </a:r>
            <a:r>
              <a:rPr lang="en-US" sz="2100" dirty="0">
                <a:latin typeface="Verdana" charset="0"/>
              </a:rPr>
              <a:t> received </a:t>
            </a:r>
            <a:r>
              <a:rPr lang="en-US" sz="2100" dirty="0" smtClean="0">
                <a:latin typeface="Verdana" charset="0"/>
              </a:rPr>
              <a:t>majority of </a:t>
            </a:r>
            <a:r>
              <a:rPr lang="en-US" sz="2100" dirty="0">
                <a:latin typeface="Verdana" charset="0"/>
              </a:rPr>
              <a:t>popular &amp; electoral vote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latin typeface="Verdana" charset="0"/>
              </a:rPr>
              <a:t>House of Representatives chose </a:t>
            </a:r>
            <a:r>
              <a:rPr lang="en-US" sz="2100" b="1" dirty="0">
                <a:latin typeface="Verdana" charset="0"/>
              </a:rPr>
              <a:t>John Quincy Adams</a:t>
            </a:r>
            <a:r>
              <a:rPr lang="en-US" sz="2100" dirty="0">
                <a:latin typeface="Verdana" charset="0"/>
              </a:rPr>
              <a:t> to be president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b="1" dirty="0">
                <a:latin typeface="Verdana" charset="0"/>
              </a:rPr>
              <a:t>Henry Clay</a:t>
            </a:r>
            <a:r>
              <a:rPr lang="en-US" sz="2100" dirty="0">
                <a:latin typeface="Verdana" charset="0"/>
              </a:rPr>
              <a:t> became Secretary of State – accused of </a:t>
            </a:r>
            <a:r>
              <a:rPr lang="ja-JP" altLang="en-US" sz="2100" dirty="0">
                <a:latin typeface="Verdana" charset="0"/>
              </a:rPr>
              <a:t>“</a:t>
            </a:r>
            <a:r>
              <a:rPr lang="en-US" sz="2100" dirty="0">
                <a:latin typeface="Verdana" charset="0"/>
              </a:rPr>
              <a:t>corrupt bargain</a:t>
            </a:r>
            <a:r>
              <a:rPr lang="ja-JP" altLang="en-US" sz="2100" dirty="0">
                <a:latin typeface="Verdana" charset="0"/>
              </a:rPr>
              <a:t>”</a:t>
            </a:r>
            <a:endParaRPr lang="en-US" sz="2100" b="1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Verdana" charset="0"/>
              </a:rPr>
              <a:t>John Quincy Adams</a:t>
            </a:r>
            <a:r>
              <a:rPr lang="ja-JP" altLang="en-US" sz="2400" dirty="0">
                <a:latin typeface="Verdana" charset="0"/>
              </a:rPr>
              <a:t>’</a:t>
            </a:r>
            <a:r>
              <a:rPr lang="en-US" sz="2400" dirty="0">
                <a:latin typeface="Verdana" charset="0"/>
              </a:rPr>
              <a:t> Inaugural Address called in vain for return to unity</a:t>
            </a:r>
          </a:p>
        </p:txBody>
      </p:sp>
      <p:pic>
        <p:nvPicPr>
          <p:cNvPr id="5124" name="Picture 5" descr="1824electio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01783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9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201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Verdana" charset="0"/>
              </a:rPr>
              <a:t>The National Republicans (Whigs)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449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The leaders: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Henry Clay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John Quincy Adams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Daniel Webster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The followers: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Middle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Educated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Evangelical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Native-born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Market-oriented</a:t>
            </a:r>
          </a:p>
        </p:txBody>
      </p:sp>
      <p:pic>
        <p:nvPicPr>
          <p:cNvPr id="6148" name="Picture 5" descr="HenryC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2000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jqadams(colo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098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6019800" y="3352800"/>
            <a:ext cx="1731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Henry Clay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486400" y="6461125"/>
            <a:ext cx="2979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John Quincy Adams</a:t>
            </a:r>
          </a:p>
        </p:txBody>
      </p:sp>
    </p:spTree>
    <p:extLst>
      <p:ext uri="{BB962C8B-B14F-4D97-AF65-F5344CB8AC3E}">
        <p14:creationId xmlns:p14="http://schemas.microsoft.com/office/powerpoint/2010/main" val="69978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Whig Issues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110538" cy="4191000"/>
          </a:xfrm>
        </p:spPr>
        <p:txBody>
          <a:bodyPr/>
          <a:lstStyle/>
          <a:p>
            <a:pPr eaLnBrk="1" hangingPunct="1"/>
            <a:r>
              <a:rPr lang="en-US" b="1">
                <a:latin typeface="Verdana" charset="0"/>
              </a:rPr>
              <a:t>Conscience Whigs</a:t>
            </a:r>
            <a:r>
              <a:rPr lang="en-US">
                <a:latin typeface="Verdana" charset="0"/>
              </a:rPr>
              <a:t> – abolition, temperance, women</a:t>
            </a:r>
            <a:r>
              <a:rPr lang="ja-JP" altLang="en-US">
                <a:latin typeface="Verdana" charset="0"/>
              </a:rPr>
              <a:t>’</a:t>
            </a:r>
            <a:r>
              <a:rPr lang="en-US">
                <a:latin typeface="Verdana" charset="0"/>
              </a:rPr>
              <a:t>s rights, etc.</a:t>
            </a:r>
          </a:p>
          <a:p>
            <a:pPr eaLnBrk="1" hangingPunct="1"/>
            <a:r>
              <a:rPr lang="en-US" b="1">
                <a:latin typeface="Verdana" charset="0"/>
              </a:rPr>
              <a:t>Cotton Whigs</a:t>
            </a:r>
            <a:r>
              <a:rPr lang="en-US">
                <a:latin typeface="Verdana" charset="0"/>
              </a:rPr>
              <a:t> – internal improvements &amp; protective tariffs to foster economic growth (the </a:t>
            </a:r>
            <a:r>
              <a:rPr lang="ja-JP" altLang="en-US">
                <a:latin typeface="Verdana" charset="0"/>
              </a:rPr>
              <a:t>“</a:t>
            </a:r>
            <a:r>
              <a:rPr lang="en-US">
                <a:latin typeface="Verdana" charset="0"/>
              </a:rPr>
              <a:t>American System</a:t>
            </a:r>
            <a:r>
              <a:rPr lang="ja-JP" altLang="en-US">
                <a:latin typeface="Verdana" charset="0"/>
              </a:rPr>
              <a:t>”</a:t>
            </a:r>
            <a:r>
              <a:rPr lang="en-US">
                <a:latin typeface="Verdan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636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Verdana" charset="0"/>
              </a:rPr>
              <a:t>The Democratic Republicans (Democrats)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6019800" cy="5105400"/>
          </a:xfrm>
        </p:spPr>
        <p:txBody>
          <a:bodyPr/>
          <a:lstStyle/>
          <a:p>
            <a:pPr eaLnBrk="1" hangingPunct="1"/>
            <a:r>
              <a:rPr lang="en-US" sz="2800">
                <a:latin typeface="Verdana" charset="0"/>
              </a:rPr>
              <a:t>The leaders: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Martin Van Buren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Andrew Jackson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John C. Calhoun</a:t>
            </a:r>
          </a:p>
          <a:p>
            <a:pPr eaLnBrk="1" hangingPunct="1"/>
            <a:r>
              <a:rPr lang="en-US" sz="2800">
                <a:latin typeface="Verdana" charset="0"/>
              </a:rPr>
              <a:t>The followers: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Northern working class &amp; Southern planter aristocracy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Not well-educated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Confessional churches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Immigrants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Locally-oriented</a:t>
            </a:r>
          </a:p>
        </p:txBody>
      </p:sp>
      <p:pic>
        <p:nvPicPr>
          <p:cNvPr id="8196" name="Picture 4" descr="VanBuren(colo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9510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467475" y="3886200"/>
            <a:ext cx="2676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Martin Van Buren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650038" y="6457950"/>
            <a:ext cx="249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John C. Calhoun</a:t>
            </a:r>
          </a:p>
        </p:txBody>
      </p:sp>
      <p:pic>
        <p:nvPicPr>
          <p:cNvPr id="8199" name="Picture 6" descr="Calhoun18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96056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03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Tariff Battle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tariffs of 1816 and 1824 </a:t>
            </a:r>
            <a:r>
              <a:rPr lang="en-US" dirty="0" smtClean="0">
                <a:ea typeface="+mn-ea"/>
                <a:cs typeface="+mn-cs"/>
              </a:rPr>
              <a:t>taxed imports of cheap English cotton cloth and imports of iron goods/more expensive woolen and cotton textiles respectively.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Tariff of 1828</a:t>
            </a:r>
            <a:r>
              <a:rPr lang="en-US" dirty="0" smtClean="0">
                <a:ea typeface="+mn-ea"/>
                <a:cs typeface="+mn-cs"/>
              </a:rPr>
              <a:t>, raised duties on raw materials, textiles, and iron goods.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This tariff enraged the South. They did need a tariff to protect its main industry as the world’s cheapest producer of cotton. Tariffs caused prices of manufactures to increase, southern planters lost about $100 million a year.----</a:t>
            </a:r>
            <a:r>
              <a:rPr lang="en-US" dirty="0" smtClean="0">
                <a:ea typeface="+mn-ea"/>
                <a:cs typeface="+mn-cs"/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  <a:sym typeface="Wingdings"/>
              </a:rPr>
              <a:t>“Tariff of Abominations” </a:t>
            </a:r>
            <a:endParaRPr lang="en-US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72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3147</TotalTime>
  <Words>1310</Words>
  <Application>Microsoft Macintosh PowerPoint</Application>
  <PresentationFormat>On-screen Show (4:3)</PresentationFormat>
  <Paragraphs>143</Paragraphs>
  <Slides>29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Clarity</vt:lpstr>
      <vt:lpstr>MS Org Chart</vt:lpstr>
      <vt:lpstr>Do Now-Presented by William</vt:lpstr>
      <vt:lpstr>Jacksonian Democracy</vt:lpstr>
      <vt:lpstr>Questions to Consider</vt:lpstr>
      <vt:lpstr>The “Era of Good Feelings”</vt:lpstr>
      <vt:lpstr>The Election of 1824 &amp; the Split of the Republican Party</vt:lpstr>
      <vt:lpstr>The National Republicans (Whigs)</vt:lpstr>
      <vt:lpstr>Whig Issues</vt:lpstr>
      <vt:lpstr>The Democratic Republicans (Democrats)</vt:lpstr>
      <vt:lpstr>The Tariff Battle</vt:lpstr>
      <vt:lpstr>PowerPoint Presentation</vt:lpstr>
      <vt:lpstr>PowerPoint Presentation</vt:lpstr>
      <vt:lpstr>Election of 1828</vt:lpstr>
      <vt:lpstr>Election of 1828</vt:lpstr>
      <vt:lpstr>Spoils System</vt:lpstr>
      <vt:lpstr>“King Andrew” &amp;  the “Monster Bank”</vt:lpstr>
      <vt:lpstr>Jackson Destroys the “Monster Bank”</vt:lpstr>
      <vt:lpstr>The Bank Destroyed</vt:lpstr>
      <vt:lpstr>The Bank War</vt:lpstr>
      <vt:lpstr>Nullification Crisis</vt:lpstr>
      <vt:lpstr>Tariff and Nullification</vt:lpstr>
      <vt:lpstr>Enforcing the Tariff</vt:lpstr>
      <vt:lpstr>Removal of the Southern Indians</vt:lpstr>
      <vt:lpstr>The Whig Party</vt:lpstr>
      <vt:lpstr>PowerPoint Presentation</vt:lpstr>
      <vt:lpstr>PowerPoint Presentation</vt:lpstr>
      <vt:lpstr>PowerPoint Presentation</vt:lpstr>
      <vt:lpstr>Jackson Legacy</vt:lpstr>
      <vt:lpstr>Jacksonian Democracy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Winchell</dc:creator>
  <cp:lastModifiedBy>Craig Winchell</cp:lastModifiedBy>
  <cp:revision>14</cp:revision>
  <dcterms:created xsi:type="dcterms:W3CDTF">2015-10-20T20:58:05Z</dcterms:created>
  <dcterms:modified xsi:type="dcterms:W3CDTF">2015-10-23T16:29:28Z</dcterms:modified>
</cp:coreProperties>
</file>