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5" r:id="rId2"/>
  </p:sldMasterIdLst>
  <p:notesMasterIdLst>
    <p:notesMasterId r:id="rId39"/>
  </p:notesMasterIdLst>
  <p:sldIdLst>
    <p:sldId id="257" r:id="rId3"/>
    <p:sldId id="256" r:id="rId4"/>
    <p:sldId id="259" r:id="rId5"/>
    <p:sldId id="261" r:id="rId6"/>
    <p:sldId id="263" r:id="rId7"/>
    <p:sldId id="264" r:id="rId8"/>
    <p:sldId id="265" r:id="rId9"/>
    <p:sldId id="266"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67" r:id="rId24"/>
    <p:sldId id="284" r:id="rId25"/>
    <p:sldId id="285" r:id="rId26"/>
    <p:sldId id="286" r:id="rId27"/>
    <p:sldId id="287" r:id="rId28"/>
    <p:sldId id="288" r:id="rId29"/>
    <p:sldId id="289" r:id="rId30"/>
    <p:sldId id="290" r:id="rId31"/>
    <p:sldId id="270" r:id="rId32"/>
    <p:sldId id="291" r:id="rId33"/>
    <p:sldId id="269" r:id="rId34"/>
    <p:sldId id="293" r:id="rId35"/>
    <p:sldId id="294" r:id="rId36"/>
    <p:sldId id="295" r:id="rId37"/>
    <p:sldId id="292"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64" autoAdjust="0"/>
  </p:normalViewPr>
  <p:slideViewPr>
    <p:cSldViewPr snapToGrid="0" snapToObjects="1">
      <p:cViewPr varScale="1">
        <p:scale>
          <a:sx n="53" d="100"/>
          <a:sy n="53" d="100"/>
        </p:scale>
        <p:origin x="-70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75ADCD-4B60-954B-88E3-F655BFFCB881}"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1AB33F-48CF-394B-AC7E-D47122AB7257}" type="slidenum">
              <a:rPr lang="en-US" smtClean="0"/>
              <a:t>‹#›</a:t>
            </a:fld>
            <a:endParaRPr lang="en-US"/>
          </a:p>
        </p:txBody>
      </p:sp>
    </p:spTree>
    <p:extLst>
      <p:ext uri="{BB962C8B-B14F-4D97-AF65-F5344CB8AC3E}">
        <p14:creationId xmlns:p14="http://schemas.microsoft.com/office/powerpoint/2010/main" val="42574934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4F9E5FCE-7E06-1E46-B95B-898E1055DC12}" type="slidenum">
              <a:rPr lang="en-US" sz="1200">
                <a:latin typeface="Times New Roman" charset="0"/>
              </a:rPr>
              <a:pPr eaLnBrk="1" hangingPunct="1"/>
              <a:t>4</a:t>
            </a:fld>
            <a:endParaRPr lang="en-US" sz="120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noFill/>
          <a:ln/>
        </p:spPr>
        <p:txBody>
          <a:bodyPr/>
          <a:lstStyle/>
          <a:p>
            <a:r>
              <a:rPr lang="en-US"/>
              <a:t>In 1832, Henry Clay, Daniel Webster, and other Jackson opponents in Congress, seeking an issue for that year</a:t>
            </a:r>
            <a:r>
              <a:rPr lang="ja-JP" altLang="en-US">
                <a:latin typeface="Arial"/>
              </a:rPr>
              <a:t>’</a:t>
            </a:r>
            <a:r>
              <a:rPr lang="en-US"/>
              <a:t>s presidential election, passed a bill rechartering the Second Bank of the United States. The bank</a:t>
            </a:r>
            <a:r>
              <a:rPr lang="ja-JP" altLang="en-US">
                <a:latin typeface="Arial"/>
              </a:rPr>
              <a:t>’</a:t>
            </a:r>
            <a:r>
              <a:rPr lang="en-US"/>
              <a:t>s charter was not due to expire until 1836, but Clay and Webster wanted to force Jackson to take a clear pro-bank or anti-bank position. Jackson had frequently attacked the bank as an agency through which speculators, monopolists, and other seekers after economic privilege cheated honest farmers and mechanics. Now, his adversaries wanted to force him either to sign the bill for recharter, alienating voters hostile to the bank, or veto it, antagonizing conservative voters who favored a sound banking system.</a:t>
            </a:r>
          </a:p>
          <a:p>
            <a:r>
              <a:rPr lang="en-US"/>
              <a:t>Jackson vetoed the bill in a forceful message that condemned the bank as a privileged </a:t>
            </a:r>
            <a:r>
              <a:rPr lang="ja-JP" altLang="en-US">
                <a:latin typeface="Arial"/>
              </a:rPr>
              <a:t>“</a:t>
            </a:r>
            <a:r>
              <a:rPr lang="en-US"/>
              <a:t>monopoly</a:t>
            </a:r>
            <a:r>
              <a:rPr lang="ja-JP" altLang="en-US">
                <a:latin typeface="Arial"/>
              </a:rPr>
              <a:t>”</a:t>
            </a:r>
            <a:r>
              <a:rPr lang="en-US"/>
              <a:t> created to make </a:t>
            </a:r>
            <a:r>
              <a:rPr lang="ja-JP" altLang="en-US">
                <a:latin typeface="Arial"/>
              </a:rPr>
              <a:t>“</a:t>
            </a:r>
            <a:r>
              <a:rPr lang="en-US"/>
              <a:t>rich men...richer by act of Congress.</a:t>
            </a:r>
            <a:r>
              <a:rPr lang="ja-JP" altLang="en-US">
                <a:latin typeface="Arial"/>
              </a:rPr>
              <a:t>”</a:t>
            </a:r>
            <a:r>
              <a:rPr lang="en-US"/>
              <a:t> The bank, he declared, was </a:t>
            </a:r>
            <a:r>
              <a:rPr lang="ja-JP" altLang="en-US">
                <a:latin typeface="Arial"/>
              </a:rPr>
              <a:t>“</a:t>
            </a:r>
            <a:r>
              <a:rPr lang="en-US"/>
              <a:t>unauthorized by the Constitution, subversive of the rights of the States, and dangerous to the liberties of the people.</a:t>
            </a:r>
            <a:r>
              <a:rPr lang="ja-JP" altLang="en-US">
                <a:latin typeface="Arial"/>
              </a:rPr>
              <a:t>”</a:t>
            </a:r>
            <a:r>
              <a:rPr lang="en-US"/>
              <a:t> In the presidential campaign of 1832, Henry Clay tried to make an issue of Jackson</a:t>
            </a:r>
            <a:r>
              <a:rPr lang="ja-JP" altLang="en-US">
                <a:latin typeface="Arial"/>
              </a:rPr>
              <a:t>’</a:t>
            </a:r>
            <a:r>
              <a:rPr lang="en-US"/>
              <a:t>s bank veto, but Jackson swept to an easy second-term victory, defeating Clay by 219 electoral votes to 49.</a:t>
            </a:r>
          </a:p>
        </p:txBody>
      </p:sp>
      <p:sp>
        <p:nvSpPr>
          <p:cNvPr id="29699"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noFill/>
          <a:ln/>
        </p:spPr>
        <p:txBody>
          <a:bodyPr/>
          <a:lstStyle/>
          <a:p>
            <a:r>
              <a:rPr lang="en-US"/>
              <a:t>Jackson interpreted his reelection as a mandate to undermine the bank still further. In September 1833, he ordered his Treasury secretary to divert federal revenues from the Bank of the United States to selected state banks, which came to be known as </a:t>
            </a:r>
            <a:r>
              <a:rPr lang="ja-JP" altLang="en-US">
                <a:latin typeface="Arial"/>
              </a:rPr>
              <a:t>“</a:t>
            </a:r>
            <a:r>
              <a:rPr lang="en-US"/>
              <a:t>pet</a:t>
            </a:r>
            <a:r>
              <a:rPr lang="ja-JP" altLang="en-US">
                <a:latin typeface="Arial"/>
              </a:rPr>
              <a:t>”</a:t>
            </a:r>
            <a:r>
              <a:rPr lang="en-US"/>
              <a:t> banks. The secretary of the Treasury and his assistant resigned rather than carry out the president</a:t>
            </a:r>
            <a:r>
              <a:rPr lang="ja-JP" altLang="en-US">
                <a:latin typeface="Arial"/>
              </a:rPr>
              <a:t>’</a:t>
            </a:r>
            <a:r>
              <a:rPr lang="en-US"/>
              <a:t>s order. It was only after Jackson appointed a second new secretary that his order was implemented. Jackson</a:t>
            </a:r>
            <a:r>
              <a:rPr lang="ja-JP" altLang="en-US">
                <a:latin typeface="Arial"/>
              </a:rPr>
              <a:t>’</a:t>
            </a:r>
            <a:r>
              <a:rPr lang="en-US"/>
              <a:t>s decision to divert federal deposits from the national bank prompted his adversaries in the Senate to formally censure the president</a:t>
            </a:r>
            <a:r>
              <a:rPr lang="ja-JP" altLang="en-US">
                <a:latin typeface="Arial"/>
              </a:rPr>
              <a:t>’</a:t>
            </a:r>
            <a:r>
              <a:rPr lang="en-US"/>
              <a:t>s actions as arbitrary and unconstitutional. The bank</a:t>
            </a:r>
            <a:r>
              <a:rPr lang="ja-JP" altLang="en-US">
                <a:latin typeface="Arial"/>
              </a:rPr>
              <a:t>’</a:t>
            </a:r>
            <a:r>
              <a:rPr lang="en-US"/>
              <a:t>s president, Nicholas Biddle, responded to Jackson</a:t>
            </a:r>
            <a:r>
              <a:rPr lang="ja-JP" altLang="en-US">
                <a:latin typeface="Arial"/>
              </a:rPr>
              <a:t>’</a:t>
            </a:r>
            <a:r>
              <a:rPr lang="en-US"/>
              <a:t>s actions by reducing loans and calling in debts. </a:t>
            </a:r>
            <a:r>
              <a:rPr lang="ja-JP" altLang="en-US">
                <a:latin typeface="Arial"/>
              </a:rPr>
              <a:t>“</a:t>
            </a:r>
            <a:r>
              <a:rPr lang="en-US"/>
              <a:t>This worthy President,</a:t>
            </a:r>
            <a:r>
              <a:rPr lang="ja-JP" altLang="en-US">
                <a:latin typeface="Arial"/>
              </a:rPr>
              <a:t>”</a:t>
            </a:r>
            <a:r>
              <a:rPr lang="en-US"/>
              <a:t> said Biddle, </a:t>
            </a:r>
            <a:r>
              <a:rPr lang="ja-JP" altLang="en-US">
                <a:latin typeface="Arial"/>
              </a:rPr>
              <a:t>“</a:t>
            </a:r>
            <a:r>
              <a:rPr lang="en-US"/>
              <a:t>thinks that because he has scalped Indians and imprisoned Judges he is to have his way with the Bank. He is mistaken.</a:t>
            </a:r>
            <a:r>
              <a:rPr lang="ja-JP" altLang="en-US">
                <a:latin typeface="Arial"/>
              </a:rPr>
              <a:t>”</a:t>
            </a:r>
            <a:r>
              <a:rPr lang="en-US"/>
              <a:t> Jackson retorted: </a:t>
            </a:r>
            <a:r>
              <a:rPr lang="ja-JP" altLang="en-US">
                <a:latin typeface="Arial"/>
              </a:rPr>
              <a:t>“</a:t>
            </a:r>
            <a:r>
              <a:rPr lang="en-US"/>
              <a:t>The Bank...is trying to kill me, but I will kill it.</a:t>
            </a:r>
            <a:r>
              <a:rPr lang="ja-JP" altLang="en-US">
                <a:latin typeface="Arial"/>
              </a:rPr>
              <a:t>”</a:t>
            </a:r>
            <a:endParaRPr lang="en-US"/>
          </a:p>
        </p:txBody>
      </p:sp>
      <p:sp>
        <p:nvSpPr>
          <p:cNvPr id="31747"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54627" name="Rectangle 3"/>
          <p:cNvSpPr>
            <a:spLocks noGrp="1" noChangeArrowheads="1"/>
          </p:cNvSpPr>
          <p:nvPr>
            <p:ph type="body" idx="1"/>
          </p:nvPr>
        </p:nvSpPr>
        <p:spPr/>
        <p:txBody>
          <a:bodyPr/>
          <a:lstStyle/>
          <a:p>
            <a:pPr>
              <a:lnSpc>
                <a:spcPct val="80000"/>
              </a:lnSpc>
            </a:pPr>
            <a:r>
              <a:rPr lang="en-US" sz="900"/>
              <a:t>Jackson</a:t>
            </a:r>
            <a:r>
              <a:rPr lang="ja-JP" altLang="en-US" sz="900">
                <a:latin typeface="Arial"/>
              </a:rPr>
              <a:t>’</a:t>
            </a:r>
            <a:r>
              <a:rPr lang="en-US" sz="900"/>
              <a:t>s decision to divert funds drew strong support from many conservative businesspeople who believed that the bank</a:t>
            </a:r>
            <a:r>
              <a:rPr lang="ja-JP" altLang="en-US" sz="900">
                <a:latin typeface="Arial"/>
              </a:rPr>
              <a:t>’</a:t>
            </a:r>
            <a:r>
              <a:rPr lang="en-US" sz="900"/>
              <a:t>s destruction would increase the availability of credit and open up new business opportunities. Jackson, however, hated all banks, and believed that the only sound currencies were gold and silver. Having crippled the Bank of the United States, he promptly launched a crusade to replace all bank notes with hard money. Denouncing </a:t>
            </a:r>
            <a:r>
              <a:rPr lang="ja-JP" altLang="en-US" sz="900">
                <a:latin typeface="Arial"/>
              </a:rPr>
              <a:t>“</a:t>
            </a:r>
            <a:r>
              <a:rPr lang="en-US" sz="900"/>
              <a:t>the power which the moneyed interest derives from a paper currency,</a:t>
            </a:r>
            <a:r>
              <a:rPr lang="ja-JP" altLang="en-US" sz="900">
                <a:latin typeface="Arial"/>
              </a:rPr>
              <a:t>”</a:t>
            </a:r>
            <a:r>
              <a:rPr lang="en-US" sz="900"/>
              <a:t> the president prohibited banks that received federal deposits from issuing bills valued at less than $5. Then, in the Specie Circular of 1836, Jackson prohibited payment for public lands in anything but gold or silver. That same year, in another anti-banking measure, Congress voted to deprive pet banks of federal deposits. Instead, nearly $35 million in surplus funds was distributed to the states to help finance internal improvements. </a:t>
            </a:r>
          </a:p>
          <a:p>
            <a:pPr>
              <a:lnSpc>
                <a:spcPct val="80000"/>
              </a:lnSpc>
            </a:pPr>
            <a:r>
              <a:rPr lang="en-US" sz="900"/>
              <a:t>To Jackson</a:t>
            </a:r>
            <a:r>
              <a:rPr lang="ja-JP" altLang="en-US" sz="900">
                <a:latin typeface="Arial"/>
              </a:rPr>
              <a:t>’</a:t>
            </a:r>
            <a:r>
              <a:rPr lang="en-US" sz="900"/>
              <a:t>s supporters, the presidential veto of the bank bill was a principled assault on a bastion of wealth and special privilege. His efforts to curtail the circulation of bank notes was an effort to rid the country of a tool used by commercial interests to exploit farmers and working men and women. To his critics, the veto was an act of economic ignorance that destroyed a valuable institution that promoted monetary stability, eased the long-distance transfer of funds, provided a reserve of capital on which other banks drew, and helped regulate the bank notes issued by private banks. Jackson</a:t>
            </a:r>
            <a:r>
              <a:rPr lang="ja-JP" altLang="en-US" sz="900">
                <a:latin typeface="Arial"/>
              </a:rPr>
              <a:t>’</a:t>
            </a:r>
            <a:r>
              <a:rPr lang="en-US" sz="900"/>
              <a:t>s effort to limit the circulation of bank notes was a misguided act of a </a:t>
            </a:r>
            <a:r>
              <a:rPr lang="ja-JP" altLang="en-US" sz="900">
                <a:latin typeface="Arial"/>
              </a:rPr>
              <a:t>“</a:t>
            </a:r>
            <a:r>
              <a:rPr lang="en-US" sz="900"/>
              <a:t>backward-looking</a:t>
            </a:r>
            <a:r>
              <a:rPr lang="ja-JP" altLang="en-US" sz="900">
                <a:latin typeface="Arial"/>
              </a:rPr>
              <a:t>”</a:t>
            </a:r>
            <a:r>
              <a:rPr lang="en-US" sz="900"/>
              <a:t> president, who failed to understand the role of a banking system in a modern economy. </a:t>
            </a:r>
          </a:p>
          <a:p>
            <a:pPr>
              <a:lnSpc>
                <a:spcPct val="80000"/>
              </a:lnSpc>
            </a:pPr>
            <a:r>
              <a:rPr lang="en-US" sz="900"/>
              <a:t>The effect of Jackson</a:t>
            </a:r>
            <a:r>
              <a:rPr lang="ja-JP" altLang="en-US" sz="900">
                <a:latin typeface="Arial"/>
              </a:rPr>
              <a:t>’</a:t>
            </a:r>
            <a:r>
              <a:rPr lang="en-US" sz="900"/>
              <a:t>s banking policies remains a subject of debate. Initially, land sales, canal construction, cotton production, and manufacturing boomed following Jackson</a:t>
            </a:r>
            <a:r>
              <a:rPr lang="ja-JP" altLang="en-US" sz="900">
                <a:latin typeface="Arial"/>
              </a:rPr>
              <a:t>’</a:t>
            </a:r>
            <a:r>
              <a:rPr lang="en-US" sz="900"/>
              <a:t>s decision to divert federal funds from the bank. At the same time, however, state debts rose sharply and inflation increased dramatically. Prices climbed 28 percent in just three years. Then in 1837, just after the election of Jackson</a:t>
            </a:r>
            <a:r>
              <a:rPr lang="ja-JP" altLang="en-US" sz="900">
                <a:latin typeface="Arial"/>
              </a:rPr>
              <a:t>’</a:t>
            </a:r>
            <a:r>
              <a:rPr lang="en-US" sz="900"/>
              <a:t>s successor Democrat Martin Van Buren, a deep financial depression struck the nation. Cotton prices fell by half. In New York City, 50,000 people were thrown out of work and 200,000 lacked adequate means of support. Hungry mobs broke into the city</a:t>
            </a:r>
            <a:r>
              <a:rPr lang="ja-JP" altLang="en-US" sz="900">
                <a:latin typeface="Arial"/>
              </a:rPr>
              <a:t>’</a:t>
            </a:r>
            <a:r>
              <a:rPr lang="en-US" sz="900"/>
              <a:t>s flour warehouse. From across the country came </a:t>
            </a:r>
            <a:r>
              <a:rPr lang="ja-JP" altLang="en-US" sz="900">
                <a:latin typeface="Arial"/>
              </a:rPr>
              <a:t>“</a:t>
            </a:r>
            <a:r>
              <a:rPr lang="en-US" sz="900"/>
              <a:t>rumor after rumor of riot, insurrection, and tumult.</a:t>
            </a:r>
            <a:r>
              <a:rPr lang="ja-JP" altLang="en-US" sz="900">
                <a:latin typeface="Arial"/>
              </a:rPr>
              <a:t>”</a:t>
            </a:r>
            <a:r>
              <a:rPr lang="en-US" sz="900"/>
              <a:t> Not until the mid-1840s would the country fully pull out of the depression. </a:t>
            </a:r>
          </a:p>
          <a:p>
            <a:pPr>
              <a:lnSpc>
                <a:spcPct val="80000"/>
              </a:lnSpc>
            </a:pPr>
            <a:r>
              <a:rPr lang="en-US" sz="900"/>
              <a:t>Who was to blame for the Panic of 1837? One school of thought holds Jackson responsible, arguing that his banking policies removed a vital check on the activities of state-chartered banks. Freed from the regulation of the second Bank of the United States, private banks rapidly expanded the volume of bank notes in circulation, contributing to the rapid increase in inflation. Jackson</a:t>
            </a:r>
            <a:r>
              <a:rPr lang="ja-JP" altLang="en-US" sz="900">
                <a:latin typeface="Arial"/>
              </a:rPr>
              <a:t>’</a:t>
            </a:r>
            <a:r>
              <a:rPr lang="en-US" sz="900"/>
              <a:t>s Specie Circular of 1836, which sought to curb inflation by requiring that public land payments be made in hard currency, forced many Americans to exchange paper bills for gold and silver. Many private banks lacked sufficient reserves of hard currency and were forced to close their doors, triggering a financial crisis.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body" idx="1"/>
          </p:nvPr>
        </p:nvSpPr>
        <p:spPr>
          <a:noFill/>
          <a:ln/>
        </p:spPr>
        <p:txBody>
          <a:bodyPr/>
          <a:lstStyle/>
          <a:p>
            <a:r>
              <a:rPr lang="en-US"/>
              <a:t>Although it took a number of years for Jackson</a:t>
            </a:r>
            <a:r>
              <a:rPr lang="ja-JP" altLang="en-US">
                <a:latin typeface="Arial"/>
              </a:rPr>
              <a:t>’</a:t>
            </a:r>
            <a:r>
              <a:rPr lang="en-US"/>
              <a:t>s opponents to coalesce into an effective national political organization, by the mid-1830s the Whig party, as the opposition came to be known, was able to battle the Democratic party on almost equal terms throughout the country. </a:t>
            </a:r>
          </a:p>
          <a:p>
            <a:r>
              <a:rPr lang="en-US"/>
              <a:t>The Whig party was formed in 1834 as a coalition of National Republicans, Anti-Masons, and disgruntled Democrats, who were united by their hatred of </a:t>
            </a:r>
            <a:r>
              <a:rPr lang="ja-JP" altLang="en-US">
                <a:latin typeface="Arial"/>
              </a:rPr>
              <a:t>“</a:t>
            </a:r>
            <a:r>
              <a:rPr lang="en-US"/>
              <a:t>King Andrew</a:t>
            </a:r>
            <a:r>
              <a:rPr lang="ja-JP" altLang="en-US">
                <a:latin typeface="Arial"/>
              </a:rPr>
              <a:t>”</a:t>
            </a:r>
            <a:r>
              <a:rPr lang="en-US"/>
              <a:t> Jackson and his </a:t>
            </a:r>
            <a:r>
              <a:rPr lang="ja-JP" altLang="en-US">
                <a:latin typeface="Arial"/>
              </a:rPr>
              <a:t>“</a:t>
            </a:r>
            <a:r>
              <a:rPr lang="en-US"/>
              <a:t>usurpations</a:t>
            </a:r>
            <a:r>
              <a:rPr lang="ja-JP" altLang="en-US">
                <a:latin typeface="Arial"/>
              </a:rPr>
              <a:t>”</a:t>
            </a:r>
            <a:r>
              <a:rPr lang="en-US"/>
              <a:t> of congressional and judicial authority, came together in 1834 to form the Whig party. The party took its name from the seventeenth-century British Whig group that had defended English liberties against the usurpations of pro-Catholic Stuart Kings.</a:t>
            </a:r>
          </a:p>
          <a:p>
            <a:r>
              <a:rPr lang="en-US"/>
              <a:t>Whigs tended to be educators and professionals; manufacturers; business-oriented farmers; British and German Protestant immigrants; upwardly aspiring manual laborers; free blacks; and active members of Presbyterian, Unitarian, and Congregational churches. </a:t>
            </a:r>
          </a:p>
          <a:p>
            <a:r>
              <a:rPr lang="en-US"/>
              <a:t>The Whig coalition included supporters of Henry Clay</a:t>
            </a:r>
            <a:r>
              <a:rPr lang="ja-JP" altLang="en-US">
                <a:latin typeface="Arial"/>
              </a:rPr>
              <a:t>’</a:t>
            </a:r>
            <a:r>
              <a:rPr lang="en-US"/>
              <a:t>s American System, states</a:t>
            </a:r>
            <a:r>
              <a:rPr lang="ja-JP" altLang="en-US">
                <a:latin typeface="Arial"/>
              </a:rPr>
              <a:t>’</a:t>
            </a:r>
            <a:r>
              <a:rPr lang="en-US"/>
              <a:t> righters, religious groups alienated by Jackson</a:t>
            </a:r>
            <a:r>
              <a:rPr lang="ja-JP" altLang="en-US">
                <a:latin typeface="Arial"/>
              </a:rPr>
              <a:t>’</a:t>
            </a:r>
            <a:r>
              <a:rPr lang="en-US"/>
              <a:t>s Indian removal policies, and bankers and businesspeople frightened by the Democrats</a:t>
            </a:r>
            <a:r>
              <a:rPr lang="ja-JP" altLang="en-US">
                <a:latin typeface="Arial"/>
              </a:rPr>
              <a:t>’</a:t>
            </a:r>
            <a:r>
              <a:rPr lang="en-US"/>
              <a:t> anti-monopoly and anti-bank rhetoric. </a:t>
            </a:r>
          </a:p>
          <a:p>
            <a:r>
              <a:rPr lang="en-US"/>
              <a:t>Whereas the Democrats stressed class conflict, Whigs emphasized the harmony of interests between labor and capital, the need for humanitarian reform, and leadership by men of talent. The Whigs also idealized the </a:t>
            </a:r>
            <a:r>
              <a:rPr lang="ja-JP" altLang="en-US">
                <a:latin typeface="Arial"/>
              </a:rPr>
              <a:t>“</a:t>
            </a:r>
            <a:r>
              <a:rPr lang="en-US"/>
              <a:t>self-made man,</a:t>
            </a:r>
            <a:r>
              <a:rPr lang="ja-JP" altLang="en-US">
                <a:latin typeface="Arial"/>
              </a:rPr>
              <a:t>”</a:t>
            </a:r>
            <a:r>
              <a:rPr lang="en-US"/>
              <a:t> who starts </a:t>
            </a:r>
            <a:r>
              <a:rPr lang="ja-JP" altLang="en-US">
                <a:latin typeface="Arial"/>
              </a:rPr>
              <a:t>“</a:t>
            </a:r>
            <a:r>
              <a:rPr lang="en-US"/>
              <a:t>from an humble origin, and from small beginnings rise[s] gradually in the world, as a result of merit and industry.</a:t>
            </a:r>
            <a:r>
              <a:rPr lang="ja-JP" altLang="en-US">
                <a:latin typeface="Arial"/>
              </a:rPr>
              <a:t>”</a:t>
            </a:r>
            <a:r>
              <a:rPr lang="en-US"/>
              <a:t> Finally, the Whigs viewed technology and factory enterprise as forces for increasing national wealth and improving living conditions.</a:t>
            </a:r>
          </a:p>
        </p:txBody>
      </p:sp>
      <p:sp>
        <p:nvSpPr>
          <p:cNvPr id="141315"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47459" name="Rectangle 3"/>
          <p:cNvSpPr>
            <a:spLocks noGrp="1" noChangeArrowheads="1"/>
          </p:cNvSpPr>
          <p:nvPr>
            <p:ph type="body" idx="1"/>
          </p:nvPr>
        </p:nvSpPr>
        <p:spPr/>
        <p:txBody>
          <a:bodyPr/>
          <a:lstStyle/>
          <a:p>
            <a:r>
              <a:rPr lang="en-US"/>
              <a:t>Endorsing the view that a fundamental conflict existed between working people and the </a:t>
            </a:r>
            <a:r>
              <a:rPr lang="ja-JP" altLang="en-US">
                <a:latin typeface="Arial"/>
              </a:rPr>
              <a:t>“</a:t>
            </a:r>
            <a:r>
              <a:rPr lang="en-US"/>
              <a:t>non-producing</a:t>
            </a:r>
            <a:r>
              <a:rPr lang="ja-JP" altLang="en-US">
                <a:latin typeface="Arial"/>
              </a:rPr>
              <a:t>”</a:t>
            </a:r>
            <a:r>
              <a:rPr lang="en-US"/>
              <a:t> classes of society, Jackson and his supporters promised to remove any impediments to the ordinary citizen</a:t>
            </a:r>
            <a:r>
              <a:rPr lang="ja-JP" altLang="en-US">
                <a:latin typeface="Arial"/>
              </a:rPr>
              <a:t>’</a:t>
            </a:r>
            <a:r>
              <a:rPr lang="en-US"/>
              <a:t>s opportunities for economic improvement. According to the Jacksonians, inequalities of wealth and power were the direct result of monopoly, favoritism, and special privileges, which made </a:t>
            </a:r>
            <a:r>
              <a:rPr lang="ja-JP" altLang="en-US">
                <a:latin typeface="Arial"/>
              </a:rPr>
              <a:t>“</a:t>
            </a:r>
            <a:r>
              <a:rPr lang="en-US"/>
              <a:t>the rich richer and the powerful more potent.</a:t>
            </a:r>
            <a:r>
              <a:rPr lang="ja-JP" altLang="en-US">
                <a:latin typeface="Arial"/>
              </a:rPr>
              <a:t>”</a:t>
            </a:r>
            <a:r>
              <a:rPr lang="en-US"/>
              <a:t> Only free competition in an open marketplace would ensure that wealth would be distributed in accordance with each person</a:t>
            </a:r>
            <a:r>
              <a:rPr lang="ja-JP" altLang="en-US">
                <a:latin typeface="Arial"/>
              </a:rPr>
              <a:t>’</a:t>
            </a:r>
            <a:r>
              <a:rPr lang="en-US"/>
              <a:t>s </a:t>
            </a:r>
            <a:r>
              <a:rPr lang="ja-JP" altLang="en-US">
                <a:latin typeface="Arial"/>
              </a:rPr>
              <a:t>“</a:t>
            </a:r>
            <a:r>
              <a:rPr lang="en-US"/>
              <a:t>industry, economy, enterprise, and prudence.</a:t>
            </a:r>
            <a:r>
              <a:rPr lang="ja-JP" altLang="en-US">
                <a:latin typeface="Arial"/>
              </a:rPr>
              <a:t>”</a:t>
            </a:r>
            <a:r>
              <a:rPr lang="en-US"/>
              <a:t> The goal of the Jacksonians was to remove all obstacles that prevented farmers, artisans, and small shopkeepers from earning a greater share of the nation</a:t>
            </a:r>
            <a:r>
              <a:rPr lang="ja-JP" altLang="en-US">
                <a:latin typeface="Arial"/>
              </a:rPr>
              <a:t>’</a:t>
            </a:r>
            <a:r>
              <a:rPr lang="en-US"/>
              <a:t>s wealth.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idx="1"/>
          </p:nvPr>
        </p:nvSpPr>
        <p:spPr>
          <a:ln/>
        </p:spPr>
        <p:txBody>
          <a:bodyPr/>
          <a:lstStyle/>
          <a:p>
            <a:endParaRPr lang="en-US"/>
          </a:p>
        </p:txBody>
      </p:sp>
      <p:sp>
        <p:nvSpPr>
          <p:cNvPr id="124931"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body" idx="1"/>
          </p:nvPr>
        </p:nvSpPr>
        <p:spPr>
          <a:ln/>
        </p:spPr>
        <p:txBody>
          <a:bodyPr/>
          <a:lstStyle/>
          <a:p>
            <a:endParaRPr lang="en-US"/>
          </a:p>
        </p:txBody>
      </p:sp>
      <p:sp>
        <p:nvSpPr>
          <p:cNvPr id="126979"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body" idx="1"/>
          </p:nvPr>
        </p:nvSpPr>
        <p:spPr>
          <a:ln/>
        </p:spPr>
        <p:txBody>
          <a:bodyPr/>
          <a:lstStyle/>
          <a:p>
            <a:endParaRPr lang="en-US"/>
          </a:p>
        </p:txBody>
      </p:sp>
      <p:sp>
        <p:nvSpPr>
          <p:cNvPr id="132099"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body" idx="1"/>
          </p:nvPr>
        </p:nvSpPr>
        <p:spPr>
          <a:ln/>
        </p:spPr>
        <p:txBody>
          <a:bodyPr/>
          <a:lstStyle/>
          <a:p>
            <a:endParaRPr lang="en-US"/>
          </a:p>
        </p:txBody>
      </p:sp>
      <p:sp>
        <p:nvSpPr>
          <p:cNvPr id="135171"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body" idx="1"/>
          </p:nvPr>
        </p:nvSpPr>
        <p:spPr>
          <a:ln/>
        </p:spPr>
        <p:txBody>
          <a:bodyPr/>
          <a:lstStyle/>
          <a:p>
            <a:endParaRPr lang="en-US"/>
          </a:p>
        </p:txBody>
      </p:sp>
      <p:sp>
        <p:nvSpPr>
          <p:cNvPr id="137219"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noFill/>
          <a:ln/>
        </p:spPr>
        <p:txBody>
          <a:bodyPr/>
          <a:lstStyle/>
          <a:p>
            <a:r>
              <a:rPr lang="en-US"/>
              <a:t>The banking system at the time Jackson assumed the presidency was completely different than it is today. At that time, the federal government coined only a limited supply of hard money and printed no paper money at all. The principal source of circulating currency, paper bank notes, was private commercial banks (of which there were 329 in 1829), chartered by the various states. These private, state-chartered banks supplied the credit necessary to finance land purchases, business operations, and economic growth. The notes they issued were promises to pay in gold or silver, but they were backed by a limited amount of precious metal and they fluctuated greatly in value.  In 1816, the federal government had chartered the Second Bank of the United States partly in an effort to control the notes issued by state banks. By demanding payment in gold or silver, the national bank could discipline over-speculative private banks. But the very idea of a national bank was unpopular for various reasons. Many people blamed it for causing the Panic of 1819. Others resented its political influence. For example, Senator Daniel Webster was both the bank</a:t>
            </a:r>
            <a:r>
              <a:rPr lang="ja-JP" altLang="en-US">
                <a:latin typeface="Arial"/>
              </a:rPr>
              <a:t>’</a:t>
            </a:r>
            <a:r>
              <a:rPr lang="en-US"/>
              <a:t>s chief lobbyist and a director of the bank</a:t>
            </a:r>
            <a:r>
              <a:rPr lang="ja-JP" altLang="en-US">
                <a:latin typeface="Arial"/>
              </a:rPr>
              <a:t>’</a:t>
            </a:r>
            <a:r>
              <a:rPr lang="en-US"/>
              <a:t>s Boston branch. Wage earners and small-business owners blamed it for economic fluctuations and loan restrictions. Private banks resented its privileged position in the banking industry.</a:t>
            </a:r>
          </a:p>
        </p:txBody>
      </p:sp>
      <p:sp>
        <p:nvSpPr>
          <p:cNvPr id="25603"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ln/>
        </p:spPr>
        <p:txBody>
          <a:bodyPr/>
          <a:lstStyle/>
          <a:p>
            <a:endParaRPr lang="en-US"/>
          </a:p>
        </p:txBody>
      </p:sp>
      <p:sp>
        <p:nvSpPr>
          <p:cNvPr id="27651"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2E7D3B-48BF-7E4D-871C-728896DD50B0}" type="datetimeFigureOut">
              <a:rPr lang="en-US" smtClean="0"/>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86248-BF90-3A4F-8D21-7DCEA5577C4A}"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E7D3B-48BF-7E4D-871C-728896DD50B0}" type="datetimeFigureOut">
              <a:rPr lang="en-US" smtClean="0"/>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86248-BF90-3A4F-8D21-7DCEA5577C4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2E7D3B-48BF-7E4D-871C-728896DD50B0}" type="datetimeFigureOut">
              <a:rPr lang="en-US" smtClean="0"/>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86248-BF90-3A4F-8D21-7DCEA5577C4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2813" y="1905000"/>
            <a:ext cx="3978275" cy="4191000"/>
          </a:xfrm>
        </p:spPr>
        <p:txBody>
          <a:bodyPr/>
          <a:lstStyle/>
          <a:p>
            <a:pPr lvl="0"/>
            <a:endParaRPr lang="en-US" noProof="0" smtClean="0"/>
          </a:p>
        </p:txBody>
      </p:sp>
      <p:sp>
        <p:nvSpPr>
          <p:cNvPr id="4" name="Text Placeholder 3"/>
          <p:cNvSpPr>
            <a:spLocks noGrp="1"/>
          </p:cNvSpPr>
          <p:nvPr>
            <p:ph type="body" sz="half" idx="2"/>
          </p:nvPr>
        </p:nvSpPr>
        <p:spPr>
          <a:xfrm>
            <a:off x="5043488" y="1905000"/>
            <a:ext cx="3979862"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fld id="{6C48A769-1CD2-3844-B2FC-5DD708E58F5F}" type="slidenum">
              <a:rPr lang="en-US"/>
              <a:pPr/>
              <a:t>‹#›</a:t>
            </a:fld>
            <a:endParaRPr lang="en-US"/>
          </a:p>
        </p:txBody>
      </p:sp>
    </p:spTree>
    <p:extLst>
      <p:ext uri="{BB962C8B-B14F-4D97-AF65-F5344CB8AC3E}">
        <p14:creationId xmlns:p14="http://schemas.microsoft.com/office/powerpoint/2010/main" val="2629482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400" fontAlgn="base">
              <a:spcAft>
                <a:spcPct val="0"/>
              </a:spcAft>
            </a:pPr>
            <a:endParaRPr lang="en-US">
              <a:latin typeface="Arial"/>
              <a:ea typeface="ＭＳ Ｐゴシック" charset="0"/>
            </a:endParaRPr>
          </a:p>
        </p:txBody>
      </p:sp>
      <p:sp>
        <p:nvSpPr>
          <p:cNvPr id="5" name="Footer Placeholder 4"/>
          <p:cNvSpPr>
            <a:spLocks noGrp="1"/>
          </p:cNvSpPr>
          <p:nvPr>
            <p:ph type="ftr" sz="quarter" idx="11"/>
          </p:nvPr>
        </p:nvSpPr>
        <p:spPr/>
        <p:txBody>
          <a:bodyPr/>
          <a:lstStyle/>
          <a:p>
            <a:pPr defTabSz="914400" fontAlgn="base">
              <a:spcAft>
                <a:spcPct val="0"/>
              </a:spcAft>
            </a:pPr>
            <a:endParaRPr lang="en-US">
              <a:latin typeface="Arial"/>
              <a:ea typeface="ＭＳ Ｐゴシック" charset="0"/>
            </a:endParaRPr>
          </a:p>
        </p:txBody>
      </p:sp>
      <p:sp>
        <p:nvSpPr>
          <p:cNvPr id="6" name="Slide Number Placeholder 5"/>
          <p:cNvSpPr>
            <a:spLocks noGrp="1"/>
          </p:cNvSpPr>
          <p:nvPr>
            <p:ph type="sldNum" sz="quarter" idx="12"/>
          </p:nvPr>
        </p:nvSpPr>
        <p:spPr/>
        <p:txBody>
          <a:bodyPr/>
          <a:lstStyle/>
          <a:p>
            <a:pPr defTabSz="914400" fontAlgn="base">
              <a:spcAft>
                <a:spcPct val="0"/>
              </a:spcAft>
            </a:pPr>
            <a:fld id="{0369D03B-4E3F-0949-93A6-A2C26CF73210}" type="slidenum">
              <a:rPr lang="en-US" smtClean="0">
                <a:latin typeface="Arial"/>
                <a:ea typeface="ＭＳ Ｐゴシック" charset="0"/>
              </a:rPr>
              <a:pPr defTabSz="914400" fontAlgn="base">
                <a:spcAft>
                  <a:spcPct val="0"/>
                </a:spcAft>
              </a:pPr>
              <a:t>‹#›</a:t>
            </a:fld>
            <a:endParaRPr lang="en-US">
              <a:latin typeface="Arial"/>
              <a:ea typeface="ＭＳ Ｐゴシック" charset="0"/>
            </a:endParaRPr>
          </a:p>
        </p:txBody>
      </p:sp>
    </p:spTree>
    <p:extLst>
      <p:ext uri="{BB962C8B-B14F-4D97-AF65-F5344CB8AC3E}">
        <p14:creationId xmlns:p14="http://schemas.microsoft.com/office/powerpoint/2010/main" val="1019319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E61591-D6FB-A642-A99A-41BFBDD1D825}" type="datetimeFigureOut">
              <a:rPr lang="en-US" smtClean="0"/>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17086-3675-FF4A-BED2-8D511761F764}" type="slidenum">
              <a:rPr lang="en-US" smtClean="0"/>
              <a:t>‹#›</a:t>
            </a:fld>
            <a:endParaRPr lang="en-US"/>
          </a:p>
        </p:txBody>
      </p:sp>
    </p:spTree>
    <p:extLst>
      <p:ext uri="{BB962C8B-B14F-4D97-AF65-F5344CB8AC3E}">
        <p14:creationId xmlns:p14="http://schemas.microsoft.com/office/powerpoint/2010/main" val="2396188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E61591-D6FB-A642-A99A-41BFBDD1D825}" type="datetimeFigureOut">
              <a:rPr lang="en-US" smtClean="0"/>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17086-3675-FF4A-BED2-8D511761F764}" type="slidenum">
              <a:rPr lang="en-US" smtClean="0"/>
              <a:t>‹#›</a:t>
            </a:fld>
            <a:endParaRPr lang="en-US"/>
          </a:p>
        </p:txBody>
      </p:sp>
    </p:spTree>
    <p:extLst>
      <p:ext uri="{BB962C8B-B14F-4D97-AF65-F5344CB8AC3E}">
        <p14:creationId xmlns:p14="http://schemas.microsoft.com/office/powerpoint/2010/main" val="1692854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E61591-D6FB-A642-A99A-41BFBDD1D825}" type="datetimeFigureOut">
              <a:rPr lang="en-US" smtClean="0"/>
              <a:t>10/17/16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17086-3675-FF4A-BED2-8D511761F764}" type="slidenum">
              <a:rPr lang="en-US" smtClean="0"/>
              <a:t>‹#›</a:t>
            </a:fld>
            <a:endParaRPr lang="en-US"/>
          </a:p>
        </p:txBody>
      </p:sp>
    </p:spTree>
    <p:extLst>
      <p:ext uri="{BB962C8B-B14F-4D97-AF65-F5344CB8AC3E}">
        <p14:creationId xmlns:p14="http://schemas.microsoft.com/office/powerpoint/2010/main" val="3546620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E61591-D6FB-A642-A99A-41BFBDD1D825}" type="datetimeFigureOut">
              <a:rPr lang="en-US" smtClean="0"/>
              <a:t>10/17/16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917086-3675-FF4A-BED2-8D511761F764}" type="slidenum">
              <a:rPr lang="en-US" smtClean="0"/>
              <a:t>‹#›</a:t>
            </a:fld>
            <a:endParaRPr lang="en-US"/>
          </a:p>
        </p:txBody>
      </p:sp>
    </p:spTree>
    <p:extLst>
      <p:ext uri="{BB962C8B-B14F-4D97-AF65-F5344CB8AC3E}">
        <p14:creationId xmlns:p14="http://schemas.microsoft.com/office/powerpoint/2010/main" val="3894629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E61591-D6FB-A642-A99A-41BFBDD1D825}" type="datetimeFigureOut">
              <a:rPr lang="en-US" smtClean="0"/>
              <a:t>10/17/16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917086-3675-FF4A-BED2-8D511761F764}" type="slidenum">
              <a:rPr lang="en-US" smtClean="0"/>
              <a:t>‹#›</a:t>
            </a:fld>
            <a:endParaRPr lang="en-US"/>
          </a:p>
        </p:txBody>
      </p:sp>
    </p:spTree>
    <p:extLst>
      <p:ext uri="{BB962C8B-B14F-4D97-AF65-F5344CB8AC3E}">
        <p14:creationId xmlns:p14="http://schemas.microsoft.com/office/powerpoint/2010/main" val="3292399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61591-D6FB-A642-A99A-41BFBDD1D825}" type="datetimeFigureOut">
              <a:rPr lang="en-US" smtClean="0"/>
              <a:t>10/17/16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917086-3675-FF4A-BED2-8D511761F764}" type="slidenum">
              <a:rPr lang="en-US" smtClean="0"/>
              <a:t>‹#›</a:t>
            </a:fld>
            <a:endParaRPr lang="en-US"/>
          </a:p>
        </p:txBody>
      </p:sp>
    </p:spTree>
    <p:extLst>
      <p:ext uri="{BB962C8B-B14F-4D97-AF65-F5344CB8AC3E}">
        <p14:creationId xmlns:p14="http://schemas.microsoft.com/office/powerpoint/2010/main" val="277608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E7D3B-48BF-7E4D-871C-728896DD50B0}" type="datetimeFigureOut">
              <a:rPr lang="en-US" smtClean="0"/>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86248-BF90-3A4F-8D21-7DCEA5577C4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E61591-D6FB-A642-A99A-41BFBDD1D825}" type="datetimeFigureOut">
              <a:rPr lang="en-US" smtClean="0"/>
              <a:t>10/17/16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17086-3675-FF4A-BED2-8D511761F764}" type="slidenum">
              <a:rPr lang="en-US" smtClean="0"/>
              <a:t>‹#›</a:t>
            </a:fld>
            <a:endParaRPr lang="en-US"/>
          </a:p>
        </p:txBody>
      </p:sp>
    </p:spTree>
    <p:extLst>
      <p:ext uri="{BB962C8B-B14F-4D97-AF65-F5344CB8AC3E}">
        <p14:creationId xmlns:p14="http://schemas.microsoft.com/office/powerpoint/2010/main" val="3831796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E61591-D6FB-A642-A99A-41BFBDD1D825}" type="datetimeFigureOut">
              <a:rPr lang="en-US" smtClean="0"/>
              <a:t>10/17/16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17086-3675-FF4A-BED2-8D511761F764}" type="slidenum">
              <a:rPr lang="en-US" smtClean="0"/>
              <a:t>‹#›</a:t>
            </a:fld>
            <a:endParaRPr lang="en-US"/>
          </a:p>
        </p:txBody>
      </p:sp>
    </p:spTree>
    <p:extLst>
      <p:ext uri="{BB962C8B-B14F-4D97-AF65-F5344CB8AC3E}">
        <p14:creationId xmlns:p14="http://schemas.microsoft.com/office/powerpoint/2010/main" val="3734613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E61591-D6FB-A642-A99A-41BFBDD1D825}" type="datetimeFigureOut">
              <a:rPr lang="en-US" smtClean="0"/>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17086-3675-FF4A-BED2-8D511761F764}" type="slidenum">
              <a:rPr lang="en-US" smtClean="0"/>
              <a:t>‹#›</a:t>
            </a:fld>
            <a:endParaRPr lang="en-US"/>
          </a:p>
        </p:txBody>
      </p:sp>
    </p:spTree>
    <p:extLst>
      <p:ext uri="{BB962C8B-B14F-4D97-AF65-F5344CB8AC3E}">
        <p14:creationId xmlns:p14="http://schemas.microsoft.com/office/powerpoint/2010/main" val="1332547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E61591-D6FB-A642-A99A-41BFBDD1D825}" type="datetimeFigureOut">
              <a:rPr lang="en-US" smtClean="0"/>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17086-3675-FF4A-BED2-8D511761F764}" type="slidenum">
              <a:rPr lang="en-US" smtClean="0"/>
              <a:t>‹#›</a:t>
            </a:fld>
            <a:endParaRPr lang="en-US"/>
          </a:p>
        </p:txBody>
      </p:sp>
    </p:spTree>
    <p:extLst>
      <p:ext uri="{BB962C8B-B14F-4D97-AF65-F5344CB8AC3E}">
        <p14:creationId xmlns:p14="http://schemas.microsoft.com/office/powerpoint/2010/main" val="2793275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2E7D3B-48BF-7E4D-871C-728896DD50B0}" type="datetimeFigureOut">
              <a:rPr lang="en-US" smtClean="0"/>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86248-BF90-3A4F-8D21-7DCEA5577C4A}"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2E7D3B-48BF-7E4D-871C-728896DD50B0}" type="datetimeFigureOut">
              <a:rPr lang="en-US" smtClean="0"/>
              <a:t>10/17/16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86248-BF90-3A4F-8D21-7DCEA5577C4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2E7D3B-48BF-7E4D-871C-728896DD50B0}" type="datetimeFigureOut">
              <a:rPr lang="en-US" smtClean="0"/>
              <a:t>10/17/16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86248-BF90-3A4F-8D21-7DCEA5577C4A}"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2E7D3B-48BF-7E4D-871C-728896DD50B0}" type="datetimeFigureOut">
              <a:rPr lang="en-US" smtClean="0"/>
              <a:t>10/17/16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86248-BF90-3A4F-8D21-7DCEA5577C4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E7D3B-48BF-7E4D-871C-728896DD50B0}" type="datetimeFigureOut">
              <a:rPr lang="en-US" smtClean="0"/>
              <a:t>10/17/16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86248-BF90-3A4F-8D21-7DCEA5577C4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2E7D3B-48BF-7E4D-871C-728896DD50B0}" type="datetimeFigureOut">
              <a:rPr lang="en-US" smtClean="0"/>
              <a:t>10/17/16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86248-BF90-3A4F-8D21-7DCEA5577C4A}"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2E7D3B-48BF-7E4D-871C-728896DD50B0}" type="datetimeFigureOut">
              <a:rPr lang="en-US" smtClean="0"/>
              <a:t>10/17/16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86248-BF90-3A4F-8D21-7DCEA5577C4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92E7D3B-48BF-7E4D-871C-728896DD50B0}" type="datetimeFigureOut">
              <a:rPr lang="en-US" smtClean="0"/>
              <a:t>10/17/16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DB86248-BF90-3A4F-8D21-7DCEA5577C4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E7D3B-48BF-7E4D-871C-728896DD50B0}" type="datetimeFigureOut">
              <a:rPr lang="en-US" smtClean="0"/>
              <a:t>10/17/16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86248-BF90-3A4F-8D21-7DCEA5577C4A}" type="slidenum">
              <a:rPr lang="en-US" smtClean="0"/>
              <a:t>‹#›</a:t>
            </a:fld>
            <a:endParaRPr lang="en-US"/>
          </a:p>
        </p:txBody>
      </p:sp>
    </p:spTree>
    <p:extLst>
      <p:ext uri="{BB962C8B-B14F-4D97-AF65-F5344CB8AC3E}">
        <p14:creationId xmlns:p14="http://schemas.microsoft.com/office/powerpoint/2010/main" val="188138749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19.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file://localhost//upload.wikimedia.org/wikipedia/commons/6/64/Andrew_Jackson.jpg" TargetMode="External"/><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QUIZ!</a:t>
            </a:r>
            <a:endParaRPr lang="en-US" dirty="0"/>
          </a:p>
        </p:txBody>
      </p:sp>
      <p:sp>
        <p:nvSpPr>
          <p:cNvPr id="3" name="Content Placeholder 2"/>
          <p:cNvSpPr>
            <a:spLocks noGrp="1"/>
          </p:cNvSpPr>
          <p:nvPr>
            <p:ph idx="1"/>
          </p:nvPr>
        </p:nvSpPr>
        <p:spPr/>
        <p:txBody>
          <a:bodyPr/>
          <a:lstStyle/>
          <a:p>
            <a:r>
              <a:rPr lang="en-US" dirty="0" smtClean="0"/>
              <a:t>No quiz</a:t>
            </a:r>
            <a:r>
              <a:rPr lang="mr-IN" dirty="0" smtClean="0"/>
              <a:t>…</a:t>
            </a:r>
            <a:r>
              <a:rPr lang="en-US" dirty="0" smtClean="0"/>
              <a:t>read!</a:t>
            </a:r>
            <a:endParaRPr lang="en-US" dirty="0"/>
          </a:p>
        </p:txBody>
      </p:sp>
    </p:spTree>
    <p:extLst>
      <p:ext uri="{BB962C8B-B14F-4D97-AF65-F5344CB8AC3E}">
        <p14:creationId xmlns:p14="http://schemas.microsoft.com/office/powerpoint/2010/main" val="24086432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066800" y="0"/>
            <a:ext cx="7924800" cy="838200"/>
          </a:xfrm>
        </p:spPr>
        <p:txBody>
          <a:bodyPr/>
          <a:lstStyle/>
          <a:p>
            <a:pPr algn="ctr"/>
            <a:r>
              <a:rPr lang="en-US"/>
              <a:t>Spoils System</a:t>
            </a:r>
          </a:p>
        </p:txBody>
      </p:sp>
      <p:sp>
        <p:nvSpPr>
          <p:cNvPr id="144387" name="Rectangle 3"/>
          <p:cNvSpPr>
            <a:spLocks noGrp="1" noChangeArrowheads="1"/>
          </p:cNvSpPr>
          <p:nvPr>
            <p:ph idx="1"/>
          </p:nvPr>
        </p:nvSpPr>
        <p:spPr>
          <a:xfrm>
            <a:off x="914400" y="914400"/>
            <a:ext cx="8229600" cy="5943600"/>
          </a:xfrm>
        </p:spPr>
        <p:txBody>
          <a:bodyPr/>
          <a:lstStyle/>
          <a:p>
            <a:r>
              <a:rPr lang="en-US"/>
              <a:t>When Jackson was elected, he rewarded loyal supporters with gov</a:t>
            </a:r>
            <a:r>
              <a:rPr lang="ja-JP" altLang="en-US">
                <a:latin typeface="Arial"/>
              </a:rPr>
              <a:t>’</a:t>
            </a:r>
            <a:r>
              <a:rPr lang="en-US"/>
              <a:t>t jobs (the </a:t>
            </a:r>
            <a:r>
              <a:rPr lang="en-US" i="1" u="sng"/>
              <a:t>spoils system</a:t>
            </a:r>
            <a:r>
              <a:rPr lang="en-US"/>
              <a:t>)</a:t>
            </a:r>
          </a:p>
          <a:p>
            <a:pPr lvl="1"/>
            <a:r>
              <a:rPr lang="en-US"/>
              <a:t>Massive turnover in the civil service had not yet occurred </a:t>
            </a:r>
          </a:p>
          <a:p>
            <a:pPr lvl="1"/>
            <a:r>
              <a:rPr lang="en-US"/>
              <a:t>Rotation in office began to be seen as a very democratic way to reduce gov</a:t>
            </a:r>
            <a:r>
              <a:rPr lang="ja-JP" altLang="en-US">
                <a:latin typeface="Arial"/>
              </a:rPr>
              <a:t>’</a:t>
            </a:r>
            <a:r>
              <a:rPr lang="en-US"/>
              <a:t>t corruption &amp; incompetence </a:t>
            </a:r>
          </a:p>
        </p:txBody>
      </p:sp>
      <p:sp>
        <p:nvSpPr>
          <p:cNvPr id="144388" name="AutoShape 4"/>
          <p:cNvSpPr>
            <a:spLocks noChangeArrowheads="1"/>
          </p:cNvSpPr>
          <p:nvPr/>
        </p:nvSpPr>
        <p:spPr bwMode="auto">
          <a:xfrm>
            <a:off x="838200" y="5105400"/>
            <a:ext cx="8305800" cy="533400"/>
          </a:xfrm>
          <a:prstGeom prst="wedgeRectCallout">
            <a:avLst>
              <a:gd name="adj1" fmla="val -898"/>
              <a:gd name="adj2" fmla="val -488097"/>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ja-JP" altLang="en-US" sz="3600" i="1">
                <a:latin typeface="Arial"/>
              </a:rPr>
              <a:t>“</a:t>
            </a:r>
            <a:r>
              <a:rPr lang="en-US" sz="3600" i="1"/>
              <a:t>Get their rascals out…and our rascals in</a:t>
            </a:r>
            <a:r>
              <a:rPr lang="ja-JP" altLang="en-US" sz="3600" i="1">
                <a:latin typeface="Arial"/>
              </a:rPr>
              <a:t>”</a:t>
            </a:r>
            <a:endParaRPr lang="en-US" sz="3600" i="1"/>
          </a:p>
        </p:txBody>
      </p:sp>
      <p:sp>
        <p:nvSpPr>
          <p:cNvPr id="144389" name="AutoShape 5"/>
          <p:cNvSpPr>
            <a:spLocks noChangeArrowheads="1"/>
          </p:cNvSpPr>
          <p:nvPr/>
        </p:nvSpPr>
        <p:spPr bwMode="auto">
          <a:xfrm>
            <a:off x="1143000" y="3962400"/>
            <a:ext cx="7315200" cy="990600"/>
          </a:xfrm>
          <a:prstGeom prst="wedgeRectCallout">
            <a:avLst>
              <a:gd name="adj1" fmla="val 5708"/>
              <a:gd name="adj2" fmla="val -171634"/>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600"/>
              <a:t>Jackson was not the 1</a:t>
            </a:r>
            <a:r>
              <a:rPr lang="en-US" sz="3600" baseline="30000"/>
              <a:t>st</a:t>
            </a:r>
            <a:r>
              <a:rPr lang="en-US" sz="3600"/>
              <a:t> to do this…  he just extended it to more people!</a:t>
            </a:r>
          </a:p>
        </p:txBody>
      </p:sp>
    </p:spTree>
    <p:extLst>
      <p:ext uri="{BB962C8B-B14F-4D97-AF65-F5344CB8AC3E}">
        <p14:creationId xmlns:p14="http://schemas.microsoft.com/office/powerpoint/2010/main" val="11334325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4389"/>
                                        </p:tgtEl>
                                        <p:attrNameLst>
                                          <p:attrName>style.visibility</p:attrName>
                                        </p:attrNameLst>
                                      </p:cBhvr>
                                      <p:to>
                                        <p:strVal val="visible"/>
                                      </p:to>
                                    </p:set>
                                    <p:anim calcmode="lin" valueType="num">
                                      <p:cBhvr>
                                        <p:cTn id="7" dur="500" fill="hold"/>
                                        <p:tgtEl>
                                          <p:spTgt spid="144389"/>
                                        </p:tgtEl>
                                        <p:attrNameLst>
                                          <p:attrName>ppt_w</p:attrName>
                                        </p:attrNameLst>
                                      </p:cBhvr>
                                      <p:tavLst>
                                        <p:tav tm="0">
                                          <p:val>
                                            <p:fltVal val="0"/>
                                          </p:val>
                                        </p:tav>
                                        <p:tav tm="100000">
                                          <p:val>
                                            <p:strVal val="#ppt_w"/>
                                          </p:val>
                                        </p:tav>
                                      </p:tavLst>
                                    </p:anim>
                                    <p:anim calcmode="lin" valueType="num">
                                      <p:cBhvr>
                                        <p:cTn id="8" dur="500" fill="hold"/>
                                        <p:tgtEl>
                                          <p:spTgt spid="144389"/>
                                        </p:tgtEl>
                                        <p:attrNameLst>
                                          <p:attrName>ppt_h</p:attrName>
                                        </p:attrNameLst>
                                      </p:cBhvr>
                                      <p:tavLst>
                                        <p:tav tm="0">
                                          <p:val>
                                            <p:fltVal val="0"/>
                                          </p:val>
                                        </p:tav>
                                        <p:tav tm="100000">
                                          <p:val>
                                            <p:strVal val="#ppt_h"/>
                                          </p:val>
                                        </p:tav>
                                      </p:tavLst>
                                    </p:anim>
                                    <p:animEffect transition="in" filter="fade">
                                      <p:cBhvr>
                                        <p:cTn id="9" dur="500"/>
                                        <p:tgtEl>
                                          <p:spTgt spid="14438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44388"/>
                                        </p:tgtEl>
                                        <p:attrNameLst>
                                          <p:attrName>style.visibility</p:attrName>
                                        </p:attrNameLst>
                                      </p:cBhvr>
                                      <p:to>
                                        <p:strVal val="visible"/>
                                      </p:to>
                                    </p:set>
                                    <p:anim calcmode="lin" valueType="num">
                                      <p:cBhvr>
                                        <p:cTn id="14" dur="500" fill="hold"/>
                                        <p:tgtEl>
                                          <p:spTgt spid="144388"/>
                                        </p:tgtEl>
                                        <p:attrNameLst>
                                          <p:attrName>ppt_w</p:attrName>
                                        </p:attrNameLst>
                                      </p:cBhvr>
                                      <p:tavLst>
                                        <p:tav tm="0">
                                          <p:val>
                                            <p:fltVal val="0"/>
                                          </p:val>
                                        </p:tav>
                                        <p:tav tm="100000">
                                          <p:val>
                                            <p:strVal val="#ppt_w"/>
                                          </p:val>
                                        </p:tav>
                                      </p:tavLst>
                                    </p:anim>
                                    <p:anim calcmode="lin" valueType="num">
                                      <p:cBhvr>
                                        <p:cTn id="15" dur="500" fill="hold"/>
                                        <p:tgtEl>
                                          <p:spTgt spid="144388"/>
                                        </p:tgtEl>
                                        <p:attrNameLst>
                                          <p:attrName>ppt_h</p:attrName>
                                        </p:attrNameLst>
                                      </p:cBhvr>
                                      <p:tavLst>
                                        <p:tav tm="0">
                                          <p:val>
                                            <p:fltVal val="0"/>
                                          </p:val>
                                        </p:tav>
                                        <p:tav tm="100000">
                                          <p:val>
                                            <p:strVal val="#ppt_h"/>
                                          </p:val>
                                        </p:tav>
                                      </p:tavLst>
                                    </p:anim>
                                    <p:animEffect transition="in" filter="fade">
                                      <p:cBhvr>
                                        <p:cTn id="16" dur="500"/>
                                        <p:tgtEl>
                                          <p:spTgt spid="144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animBg="1"/>
      <p:bldP spid="14438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219200" y="0"/>
            <a:ext cx="7772400" cy="685800"/>
          </a:xfrm>
        </p:spPr>
        <p:txBody>
          <a:bodyPr>
            <a:normAutofit fontScale="90000"/>
          </a:bodyPr>
          <a:lstStyle/>
          <a:p>
            <a:pPr algn="ctr"/>
            <a:r>
              <a:rPr lang="en-US"/>
              <a:t>Maysville Road Project</a:t>
            </a:r>
          </a:p>
        </p:txBody>
      </p:sp>
      <p:sp>
        <p:nvSpPr>
          <p:cNvPr id="122883" name="Rectangle 3"/>
          <p:cNvSpPr>
            <a:spLocks noGrp="1" noChangeArrowheads="1"/>
          </p:cNvSpPr>
          <p:nvPr>
            <p:ph idx="1"/>
          </p:nvPr>
        </p:nvSpPr>
        <p:spPr>
          <a:xfrm>
            <a:off x="838200" y="609600"/>
            <a:ext cx="8305800" cy="6248400"/>
          </a:xfrm>
        </p:spPr>
        <p:txBody>
          <a:bodyPr/>
          <a:lstStyle/>
          <a:p>
            <a:pPr>
              <a:lnSpc>
                <a:spcPct val="90000"/>
              </a:lnSpc>
              <a:spcBef>
                <a:spcPct val="5000"/>
              </a:spcBef>
            </a:pPr>
            <a:r>
              <a:rPr lang="en-US"/>
              <a:t>The </a:t>
            </a:r>
            <a:r>
              <a:rPr lang="ja-JP" altLang="en-US">
                <a:latin typeface="Arial"/>
              </a:rPr>
              <a:t>“</a:t>
            </a:r>
            <a:r>
              <a:rPr lang="en-US"/>
              <a:t>National</a:t>
            </a:r>
            <a:r>
              <a:rPr lang="ja-JP" altLang="en-US">
                <a:latin typeface="Arial"/>
              </a:rPr>
              <a:t>”</a:t>
            </a:r>
            <a:r>
              <a:rPr lang="en-US"/>
              <a:t> Republicans led by Clay &amp; JQ Adams split with the  old-style Democratic-Republicans</a:t>
            </a:r>
          </a:p>
          <a:p>
            <a:pPr>
              <a:lnSpc>
                <a:spcPct val="90000"/>
              </a:lnSpc>
              <a:spcBef>
                <a:spcPct val="5000"/>
              </a:spcBef>
            </a:pPr>
            <a:r>
              <a:rPr lang="en-US"/>
              <a:t>President Jackson dealt a blow to the American System:</a:t>
            </a:r>
          </a:p>
          <a:p>
            <a:pPr lvl="1">
              <a:lnSpc>
                <a:spcPct val="90000"/>
              </a:lnSpc>
              <a:spcBef>
                <a:spcPct val="5000"/>
              </a:spcBef>
            </a:pPr>
            <a:r>
              <a:rPr lang="en-US"/>
              <a:t>He</a:t>
            </a:r>
            <a:r>
              <a:rPr lang="en-US" sz="3500"/>
              <a:t> </a:t>
            </a:r>
            <a:r>
              <a:rPr lang="en-US"/>
              <a:t>was</a:t>
            </a:r>
            <a:r>
              <a:rPr lang="en-US" sz="3500"/>
              <a:t> </a:t>
            </a:r>
            <a:r>
              <a:rPr lang="en-US"/>
              <a:t>OK</a:t>
            </a:r>
            <a:r>
              <a:rPr lang="en-US" sz="3500"/>
              <a:t> </a:t>
            </a:r>
            <a:r>
              <a:rPr lang="en-US"/>
              <a:t>with</a:t>
            </a:r>
            <a:r>
              <a:rPr lang="en-US" sz="3500"/>
              <a:t> </a:t>
            </a:r>
            <a:r>
              <a:rPr lang="en-US"/>
              <a:t>national</a:t>
            </a:r>
            <a:r>
              <a:rPr lang="en-US" sz="3500"/>
              <a:t> </a:t>
            </a:r>
            <a:r>
              <a:rPr lang="en-US"/>
              <a:t>projects but did not like spending federal money for </a:t>
            </a:r>
            <a:r>
              <a:rPr lang="en-US" i="1" u="sng"/>
              <a:t>state</a:t>
            </a:r>
            <a:r>
              <a:rPr lang="en-US"/>
              <a:t> projects</a:t>
            </a:r>
          </a:p>
          <a:p>
            <a:pPr lvl="1">
              <a:lnSpc>
                <a:spcPct val="90000"/>
              </a:lnSpc>
              <a:spcBef>
                <a:spcPct val="5000"/>
              </a:spcBef>
            </a:pPr>
            <a:r>
              <a:rPr lang="en-US"/>
              <a:t>In 1830, Jackson vetoed funds for the Maysville Road because it was exclusively in Kentucky</a:t>
            </a:r>
          </a:p>
        </p:txBody>
      </p:sp>
      <p:sp>
        <p:nvSpPr>
          <p:cNvPr id="122884" name="AutoShape 4"/>
          <p:cNvSpPr>
            <a:spLocks noChangeArrowheads="1"/>
          </p:cNvSpPr>
          <p:nvPr/>
        </p:nvSpPr>
        <p:spPr bwMode="auto">
          <a:xfrm>
            <a:off x="0" y="152400"/>
            <a:ext cx="9144000" cy="990600"/>
          </a:xfrm>
          <a:prstGeom prst="wedgeRectCallout">
            <a:avLst>
              <a:gd name="adj1" fmla="val 34671"/>
              <a:gd name="adj2" fmla="val 560736"/>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20000"/>
              </a:spcBef>
              <a:buClr>
                <a:schemeClr val="accent1"/>
              </a:buClr>
              <a:buSzPct val="80000"/>
              <a:buFont typeface="Wingdings" charset="0"/>
              <a:buNone/>
            </a:pPr>
            <a:r>
              <a:rPr lang="en-US" sz="3000" dirty="0"/>
              <a:t>Kentucky was home of Henry Clay, who Jackson never forgave for the </a:t>
            </a:r>
            <a:r>
              <a:rPr lang="ja-JP" altLang="en-US" sz="3000" dirty="0">
                <a:latin typeface="Arial"/>
              </a:rPr>
              <a:t>“</a:t>
            </a:r>
            <a:r>
              <a:rPr lang="en-US" sz="3000" dirty="0"/>
              <a:t>Corrupt Bargain</a:t>
            </a:r>
            <a:r>
              <a:rPr lang="ja-JP" altLang="en-US" sz="3000" dirty="0">
                <a:latin typeface="Arial"/>
              </a:rPr>
              <a:t>”</a:t>
            </a:r>
            <a:endParaRPr lang="en-US" sz="3000" dirty="0"/>
          </a:p>
        </p:txBody>
      </p:sp>
      <p:sp>
        <p:nvSpPr>
          <p:cNvPr id="122885" name="AutoShape 5"/>
          <p:cNvSpPr>
            <a:spLocks noChangeArrowheads="1"/>
          </p:cNvSpPr>
          <p:nvPr/>
        </p:nvSpPr>
        <p:spPr bwMode="auto">
          <a:xfrm>
            <a:off x="762000" y="1219200"/>
            <a:ext cx="8001000" cy="1066800"/>
          </a:xfrm>
          <a:prstGeom prst="wedgeRectCallout">
            <a:avLst>
              <a:gd name="adj1" fmla="val -2560"/>
              <a:gd name="adj2" fmla="val 106398"/>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200" dirty="0"/>
              <a:t>Jackson vetoed 7 other bills of public works projects, including roads and canals </a:t>
            </a:r>
          </a:p>
        </p:txBody>
      </p:sp>
    </p:spTree>
    <p:extLst>
      <p:ext uri="{BB962C8B-B14F-4D97-AF65-F5344CB8AC3E}">
        <p14:creationId xmlns:p14="http://schemas.microsoft.com/office/powerpoint/2010/main" val="11652165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2885"/>
                                        </p:tgtEl>
                                        <p:attrNameLst>
                                          <p:attrName>style.visibility</p:attrName>
                                        </p:attrNameLst>
                                      </p:cBhvr>
                                      <p:to>
                                        <p:strVal val="visible"/>
                                      </p:to>
                                    </p:set>
                                    <p:anim calcmode="lin" valueType="num">
                                      <p:cBhvr>
                                        <p:cTn id="7" dur="500" fill="hold"/>
                                        <p:tgtEl>
                                          <p:spTgt spid="122885"/>
                                        </p:tgtEl>
                                        <p:attrNameLst>
                                          <p:attrName>ppt_w</p:attrName>
                                        </p:attrNameLst>
                                      </p:cBhvr>
                                      <p:tavLst>
                                        <p:tav tm="0">
                                          <p:val>
                                            <p:fltVal val="0"/>
                                          </p:val>
                                        </p:tav>
                                        <p:tav tm="100000">
                                          <p:val>
                                            <p:strVal val="#ppt_w"/>
                                          </p:val>
                                        </p:tav>
                                      </p:tavLst>
                                    </p:anim>
                                    <p:anim calcmode="lin" valueType="num">
                                      <p:cBhvr>
                                        <p:cTn id="8" dur="500" fill="hold"/>
                                        <p:tgtEl>
                                          <p:spTgt spid="122885"/>
                                        </p:tgtEl>
                                        <p:attrNameLst>
                                          <p:attrName>ppt_h</p:attrName>
                                        </p:attrNameLst>
                                      </p:cBhvr>
                                      <p:tavLst>
                                        <p:tav tm="0">
                                          <p:val>
                                            <p:fltVal val="0"/>
                                          </p:val>
                                        </p:tav>
                                        <p:tav tm="100000">
                                          <p:val>
                                            <p:strVal val="#ppt_h"/>
                                          </p:val>
                                        </p:tav>
                                      </p:tavLst>
                                    </p:anim>
                                    <p:animEffect transition="in" filter="fade">
                                      <p:cBhvr>
                                        <p:cTn id="9" dur="500"/>
                                        <p:tgtEl>
                                          <p:spTgt spid="12288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2884"/>
                                        </p:tgtEl>
                                        <p:attrNameLst>
                                          <p:attrName>style.visibility</p:attrName>
                                        </p:attrNameLst>
                                      </p:cBhvr>
                                      <p:to>
                                        <p:strVal val="visible"/>
                                      </p:to>
                                    </p:set>
                                    <p:anim calcmode="lin" valueType="num">
                                      <p:cBhvr>
                                        <p:cTn id="14" dur="500" fill="hold"/>
                                        <p:tgtEl>
                                          <p:spTgt spid="122884"/>
                                        </p:tgtEl>
                                        <p:attrNameLst>
                                          <p:attrName>ppt_w</p:attrName>
                                        </p:attrNameLst>
                                      </p:cBhvr>
                                      <p:tavLst>
                                        <p:tav tm="0">
                                          <p:val>
                                            <p:fltVal val="0"/>
                                          </p:val>
                                        </p:tav>
                                        <p:tav tm="100000">
                                          <p:val>
                                            <p:strVal val="#ppt_w"/>
                                          </p:val>
                                        </p:tav>
                                      </p:tavLst>
                                    </p:anim>
                                    <p:anim calcmode="lin" valueType="num">
                                      <p:cBhvr>
                                        <p:cTn id="15" dur="500" fill="hold"/>
                                        <p:tgtEl>
                                          <p:spTgt spid="122884"/>
                                        </p:tgtEl>
                                        <p:attrNameLst>
                                          <p:attrName>ppt_h</p:attrName>
                                        </p:attrNameLst>
                                      </p:cBhvr>
                                      <p:tavLst>
                                        <p:tav tm="0">
                                          <p:val>
                                            <p:fltVal val="0"/>
                                          </p:val>
                                        </p:tav>
                                        <p:tav tm="100000">
                                          <p:val>
                                            <p:strVal val="#ppt_h"/>
                                          </p:val>
                                        </p:tav>
                                      </p:tavLst>
                                    </p:anim>
                                    <p:animEffect transition="in" filter="fade">
                                      <p:cBhvr>
                                        <p:cTn id="16" dur="500"/>
                                        <p:tgtEl>
                                          <p:spTgt spid="122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animBg="1"/>
      <p:bldP spid="12288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390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3908" name="Rectangle 4"/>
          <p:cNvSpPr>
            <a:spLocks noGrp="1" noChangeArrowheads="1"/>
          </p:cNvSpPr>
          <p:nvPr>
            <p:ph type="title"/>
          </p:nvPr>
        </p:nvSpPr>
        <p:spPr>
          <a:xfrm>
            <a:off x="1219200" y="0"/>
            <a:ext cx="7772400" cy="838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gn="ctr"/>
            <a:r>
              <a:rPr lang="en-US"/>
              <a:t>The Nullification Crisis</a:t>
            </a:r>
          </a:p>
        </p:txBody>
      </p:sp>
      <p:sp>
        <p:nvSpPr>
          <p:cNvPr id="123909" name="Rectangle 5"/>
          <p:cNvSpPr>
            <a:spLocks noGrp="1" noChangeArrowheads="1"/>
          </p:cNvSpPr>
          <p:nvPr>
            <p:ph idx="1"/>
          </p:nvPr>
        </p:nvSpPr>
        <p:spPr>
          <a:xfrm>
            <a:off x="914400" y="762000"/>
            <a:ext cx="8229600" cy="6096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a:bodyPr>
          <a:lstStyle/>
          <a:p>
            <a:pPr>
              <a:lnSpc>
                <a:spcPct val="95000"/>
              </a:lnSpc>
              <a:spcBef>
                <a:spcPct val="10000"/>
              </a:spcBef>
            </a:pPr>
            <a:r>
              <a:rPr lang="en-US" sz="3300" dirty="0"/>
              <a:t>By 1820, the South was anxious about federal powers over states:</a:t>
            </a:r>
          </a:p>
          <a:p>
            <a:pPr lvl="1">
              <a:lnSpc>
                <a:spcPct val="95000"/>
              </a:lnSpc>
              <a:spcBef>
                <a:spcPct val="10000"/>
              </a:spcBef>
            </a:pPr>
            <a:r>
              <a:rPr lang="en-US" sz="3300" dirty="0"/>
              <a:t>VP Calhoun became the defender of </a:t>
            </a:r>
            <a:r>
              <a:rPr lang="ja-JP" altLang="en-US" sz="3300" dirty="0">
                <a:latin typeface="Arial"/>
              </a:rPr>
              <a:t>“</a:t>
            </a:r>
            <a:r>
              <a:rPr lang="en-US" sz="3300" dirty="0"/>
              <a:t>states</a:t>
            </a:r>
            <a:r>
              <a:rPr lang="ja-JP" altLang="en-US" sz="3300" dirty="0">
                <a:latin typeface="Arial"/>
              </a:rPr>
              <a:t>’</a:t>
            </a:r>
            <a:r>
              <a:rPr lang="en-US" sz="3300" dirty="0"/>
              <a:t> rights</a:t>
            </a:r>
            <a:r>
              <a:rPr lang="ja-JP" altLang="en-US" sz="3300" dirty="0">
                <a:latin typeface="Arial"/>
              </a:rPr>
              <a:t>”</a:t>
            </a:r>
            <a:endParaRPr lang="en-US" sz="3300" dirty="0"/>
          </a:p>
          <a:p>
            <a:pPr lvl="1">
              <a:lnSpc>
                <a:spcPct val="95000"/>
              </a:lnSpc>
              <a:spcBef>
                <a:spcPct val="10000"/>
              </a:spcBef>
            </a:pPr>
            <a:r>
              <a:rPr lang="en-US" sz="3300" dirty="0"/>
              <a:t>He wanted to protect slavery &amp; hated industrial protective tariffs </a:t>
            </a:r>
          </a:p>
          <a:p>
            <a:pPr lvl="1">
              <a:lnSpc>
                <a:spcPct val="95000"/>
              </a:lnSpc>
              <a:spcBef>
                <a:spcPct val="10000"/>
              </a:spcBef>
            </a:pPr>
            <a:r>
              <a:rPr lang="en-US" sz="3300" dirty="0"/>
              <a:t>After the </a:t>
            </a:r>
            <a:r>
              <a:rPr lang="en-US" sz="3300" u="sng" dirty="0">
                <a:effectLst>
                  <a:outerShdw blurRad="38100" dist="38100" dir="2700000" algn="tl">
                    <a:srgbClr val="DDDDDD"/>
                  </a:outerShdw>
                </a:effectLst>
              </a:rPr>
              <a:t>Tariff of 1828</a:t>
            </a:r>
            <a:r>
              <a:rPr lang="en-US" sz="3300" dirty="0"/>
              <a:t> passed, the South affirmed </a:t>
            </a:r>
            <a:r>
              <a:rPr lang="en-US" sz="3300" u="sng" dirty="0">
                <a:effectLst>
                  <a:outerShdw blurRad="38100" dist="38100" dir="2700000" algn="tl">
                    <a:srgbClr val="DDDDDD"/>
                  </a:outerShdw>
                </a:effectLst>
              </a:rPr>
              <a:t>nullification</a:t>
            </a:r>
            <a:r>
              <a:rPr lang="en-US" sz="3300" dirty="0"/>
              <a:t> (the right of an individual state to ignore federal laws)</a:t>
            </a:r>
          </a:p>
        </p:txBody>
      </p:sp>
      <p:sp>
        <p:nvSpPr>
          <p:cNvPr id="123910" name="AutoShape 6"/>
          <p:cNvSpPr>
            <a:spLocks noChangeArrowheads="1"/>
          </p:cNvSpPr>
          <p:nvPr/>
        </p:nvSpPr>
        <p:spPr bwMode="auto">
          <a:xfrm>
            <a:off x="1905000" y="1676400"/>
            <a:ext cx="5105400" cy="533400"/>
          </a:xfrm>
          <a:prstGeom prst="wedgeRectCallout">
            <a:avLst>
              <a:gd name="adj1" fmla="val -3139"/>
              <a:gd name="adj2" fmla="val 491963"/>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ja-JP" altLang="en-US" sz="3600">
                <a:latin typeface="Arial"/>
              </a:rPr>
              <a:t>“</a:t>
            </a:r>
            <a:r>
              <a:rPr lang="en-US" sz="3600"/>
              <a:t>Tariff of Abominations</a:t>
            </a:r>
            <a:r>
              <a:rPr lang="ja-JP" altLang="en-US" sz="3600">
                <a:latin typeface="Arial"/>
              </a:rPr>
              <a:t>”</a:t>
            </a:r>
            <a:endParaRPr lang="en-US" sz="3600"/>
          </a:p>
        </p:txBody>
      </p:sp>
      <p:sp>
        <p:nvSpPr>
          <p:cNvPr id="123911" name="AutoShape 7"/>
          <p:cNvSpPr>
            <a:spLocks noChangeArrowheads="1"/>
          </p:cNvSpPr>
          <p:nvPr/>
        </p:nvSpPr>
        <p:spPr bwMode="auto">
          <a:xfrm>
            <a:off x="76200" y="2286000"/>
            <a:ext cx="8991600" cy="1447800"/>
          </a:xfrm>
          <a:prstGeom prst="wedgeRectCallout">
            <a:avLst>
              <a:gd name="adj1" fmla="val 5245"/>
              <a:gd name="adj2" fmla="val 102412"/>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200" dirty="0"/>
              <a:t>Calhoun (SC) led the argument for nullification in </a:t>
            </a:r>
            <a:r>
              <a:rPr lang="en-US" sz="3200" i="1" dirty="0"/>
              <a:t>Exposition &amp; Protest</a:t>
            </a:r>
            <a:r>
              <a:rPr lang="en-US" sz="3200" dirty="0"/>
              <a:t> in 1828 to protect Southern rights against Northern self-interest</a:t>
            </a:r>
          </a:p>
        </p:txBody>
      </p:sp>
      <p:sp>
        <p:nvSpPr>
          <p:cNvPr id="123913" name="AutoShape 9"/>
          <p:cNvSpPr>
            <a:spLocks noChangeArrowheads="1"/>
          </p:cNvSpPr>
          <p:nvPr/>
        </p:nvSpPr>
        <p:spPr bwMode="auto">
          <a:xfrm>
            <a:off x="457200" y="76200"/>
            <a:ext cx="8534400" cy="2819400"/>
          </a:xfrm>
          <a:prstGeom prst="wedgeRectCallout">
            <a:avLst>
              <a:gd name="adj1" fmla="val -23514"/>
              <a:gd name="adj2" fmla="val 85810"/>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200" dirty="0"/>
              <a:t>Southerners hated tariffs for 2 main reasons: tariffs increase the costs of foreign industrial goods (which are usually cheaper than those made in America) so goods are more expensive </a:t>
            </a:r>
            <a:r>
              <a:rPr lang="en-US" sz="3200" u="sng" dirty="0"/>
              <a:t>AND</a:t>
            </a:r>
            <a:r>
              <a:rPr lang="en-US" sz="3200" dirty="0"/>
              <a:t> countries reciprocate with high tariffs on American cotton</a:t>
            </a:r>
          </a:p>
        </p:txBody>
      </p:sp>
    </p:spTree>
    <p:extLst>
      <p:ext uri="{BB962C8B-B14F-4D97-AF65-F5344CB8AC3E}">
        <p14:creationId xmlns:p14="http://schemas.microsoft.com/office/powerpoint/2010/main" val="290914972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3913"/>
                                        </p:tgtEl>
                                        <p:attrNameLst>
                                          <p:attrName>style.visibility</p:attrName>
                                        </p:attrNameLst>
                                      </p:cBhvr>
                                      <p:to>
                                        <p:strVal val="visible"/>
                                      </p:to>
                                    </p:set>
                                    <p:anim calcmode="lin" valueType="num">
                                      <p:cBhvr>
                                        <p:cTn id="7" dur="500" fill="hold"/>
                                        <p:tgtEl>
                                          <p:spTgt spid="123913"/>
                                        </p:tgtEl>
                                        <p:attrNameLst>
                                          <p:attrName>ppt_w</p:attrName>
                                        </p:attrNameLst>
                                      </p:cBhvr>
                                      <p:tavLst>
                                        <p:tav tm="0">
                                          <p:val>
                                            <p:fltVal val="0"/>
                                          </p:val>
                                        </p:tav>
                                        <p:tav tm="100000">
                                          <p:val>
                                            <p:strVal val="#ppt_w"/>
                                          </p:val>
                                        </p:tav>
                                      </p:tavLst>
                                    </p:anim>
                                    <p:anim calcmode="lin" valueType="num">
                                      <p:cBhvr>
                                        <p:cTn id="8" dur="500" fill="hold"/>
                                        <p:tgtEl>
                                          <p:spTgt spid="123913"/>
                                        </p:tgtEl>
                                        <p:attrNameLst>
                                          <p:attrName>ppt_h</p:attrName>
                                        </p:attrNameLst>
                                      </p:cBhvr>
                                      <p:tavLst>
                                        <p:tav tm="0">
                                          <p:val>
                                            <p:fltVal val="0"/>
                                          </p:val>
                                        </p:tav>
                                        <p:tav tm="100000">
                                          <p:val>
                                            <p:strVal val="#ppt_h"/>
                                          </p:val>
                                        </p:tav>
                                      </p:tavLst>
                                    </p:anim>
                                    <p:animEffect transition="in" filter="fade">
                                      <p:cBhvr>
                                        <p:cTn id="9" dur="500"/>
                                        <p:tgtEl>
                                          <p:spTgt spid="12391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23913"/>
                                        </p:tgtEl>
                                        <p:attrNameLst>
                                          <p:attrName>ppt_w</p:attrName>
                                        </p:attrNameLst>
                                      </p:cBhvr>
                                      <p:tavLst>
                                        <p:tav tm="0">
                                          <p:val>
                                            <p:strVal val="ppt_w"/>
                                          </p:val>
                                        </p:tav>
                                        <p:tav tm="100000">
                                          <p:val>
                                            <p:fltVal val="0"/>
                                          </p:val>
                                        </p:tav>
                                      </p:tavLst>
                                    </p:anim>
                                    <p:anim calcmode="lin" valueType="num">
                                      <p:cBhvr>
                                        <p:cTn id="14" dur="500"/>
                                        <p:tgtEl>
                                          <p:spTgt spid="123913"/>
                                        </p:tgtEl>
                                        <p:attrNameLst>
                                          <p:attrName>ppt_h</p:attrName>
                                        </p:attrNameLst>
                                      </p:cBhvr>
                                      <p:tavLst>
                                        <p:tav tm="0">
                                          <p:val>
                                            <p:strVal val="ppt_h"/>
                                          </p:val>
                                        </p:tav>
                                        <p:tav tm="100000">
                                          <p:val>
                                            <p:fltVal val="0"/>
                                          </p:val>
                                        </p:tav>
                                      </p:tavLst>
                                    </p:anim>
                                    <p:animEffect transition="out" filter="fade">
                                      <p:cBhvr>
                                        <p:cTn id="15" dur="500"/>
                                        <p:tgtEl>
                                          <p:spTgt spid="123913"/>
                                        </p:tgtEl>
                                      </p:cBhvr>
                                    </p:animEffect>
                                    <p:set>
                                      <p:cBhvr>
                                        <p:cTn id="16" dur="1" fill="hold">
                                          <p:stCondLst>
                                            <p:cond delay="499"/>
                                          </p:stCondLst>
                                        </p:cTn>
                                        <p:tgtEl>
                                          <p:spTgt spid="123913"/>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123910"/>
                                        </p:tgtEl>
                                        <p:attrNameLst>
                                          <p:attrName>style.visibility</p:attrName>
                                        </p:attrNameLst>
                                      </p:cBhvr>
                                      <p:to>
                                        <p:strVal val="visible"/>
                                      </p:to>
                                    </p:set>
                                    <p:anim calcmode="lin" valueType="num">
                                      <p:cBhvr>
                                        <p:cTn id="19" dur="500" fill="hold"/>
                                        <p:tgtEl>
                                          <p:spTgt spid="123910"/>
                                        </p:tgtEl>
                                        <p:attrNameLst>
                                          <p:attrName>ppt_w</p:attrName>
                                        </p:attrNameLst>
                                      </p:cBhvr>
                                      <p:tavLst>
                                        <p:tav tm="0">
                                          <p:val>
                                            <p:fltVal val="0"/>
                                          </p:val>
                                        </p:tav>
                                        <p:tav tm="100000">
                                          <p:val>
                                            <p:strVal val="#ppt_w"/>
                                          </p:val>
                                        </p:tav>
                                      </p:tavLst>
                                    </p:anim>
                                    <p:anim calcmode="lin" valueType="num">
                                      <p:cBhvr>
                                        <p:cTn id="20" dur="500" fill="hold"/>
                                        <p:tgtEl>
                                          <p:spTgt spid="123910"/>
                                        </p:tgtEl>
                                        <p:attrNameLst>
                                          <p:attrName>ppt_h</p:attrName>
                                        </p:attrNameLst>
                                      </p:cBhvr>
                                      <p:tavLst>
                                        <p:tav tm="0">
                                          <p:val>
                                            <p:fltVal val="0"/>
                                          </p:val>
                                        </p:tav>
                                        <p:tav tm="100000">
                                          <p:val>
                                            <p:strVal val="#ppt_h"/>
                                          </p:val>
                                        </p:tav>
                                      </p:tavLst>
                                    </p:anim>
                                    <p:animEffect transition="in" filter="fade">
                                      <p:cBhvr>
                                        <p:cTn id="21" dur="500"/>
                                        <p:tgtEl>
                                          <p:spTgt spid="1239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23911"/>
                                        </p:tgtEl>
                                        <p:attrNameLst>
                                          <p:attrName>style.visibility</p:attrName>
                                        </p:attrNameLst>
                                      </p:cBhvr>
                                      <p:to>
                                        <p:strVal val="visible"/>
                                      </p:to>
                                    </p:set>
                                    <p:anim calcmode="lin" valueType="num">
                                      <p:cBhvr>
                                        <p:cTn id="26" dur="500" fill="hold"/>
                                        <p:tgtEl>
                                          <p:spTgt spid="123911"/>
                                        </p:tgtEl>
                                        <p:attrNameLst>
                                          <p:attrName>ppt_w</p:attrName>
                                        </p:attrNameLst>
                                      </p:cBhvr>
                                      <p:tavLst>
                                        <p:tav tm="0">
                                          <p:val>
                                            <p:fltVal val="0"/>
                                          </p:val>
                                        </p:tav>
                                        <p:tav tm="100000">
                                          <p:val>
                                            <p:strVal val="#ppt_w"/>
                                          </p:val>
                                        </p:tav>
                                      </p:tavLst>
                                    </p:anim>
                                    <p:anim calcmode="lin" valueType="num">
                                      <p:cBhvr>
                                        <p:cTn id="27" dur="500" fill="hold"/>
                                        <p:tgtEl>
                                          <p:spTgt spid="123911"/>
                                        </p:tgtEl>
                                        <p:attrNameLst>
                                          <p:attrName>ppt_h</p:attrName>
                                        </p:attrNameLst>
                                      </p:cBhvr>
                                      <p:tavLst>
                                        <p:tav tm="0">
                                          <p:val>
                                            <p:fltVal val="0"/>
                                          </p:val>
                                        </p:tav>
                                        <p:tav tm="100000">
                                          <p:val>
                                            <p:strVal val="#ppt_h"/>
                                          </p:val>
                                        </p:tav>
                                      </p:tavLst>
                                    </p:anim>
                                    <p:animEffect transition="in" filter="fade">
                                      <p:cBhvr>
                                        <p:cTn id="28" dur="500"/>
                                        <p:tgtEl>
                                          <p:spTgt spid="123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0" grpId="0" animBg="1"/>
      <p:bldP spid="123911" grpId="0" animBg="1"/>
      <p:bldP spid="123913" grpId="0" animBg="1"/>
      <p:bldP spid="123913"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95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956" name="Rectangle 4"/>
          <p:cNvSpPr>
            <a:spLocks noGrp="1" noChangeArrowheads="1"/>
          </p:cNvSpPr>
          <p:nvPr>
            <p:ph type="title"/>
          </p:nvPr>
        </p:nvSpPr>
        <p:spPr>
          <a:xfrm>
            <a:off x="1219200" y="0"/>
            <a:ext cx="7772400" cy="762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gn="ctr"/>
            <a:r>
              <a:rPr lang="en-US" dirty="0"/>
              <a:t>The Nullification Crisis</a:t>
            </a:r>
          </a:p>
        </p:txBody>
      </p:sp>
      <p:sp>
        <p:nvSpPr>
          <p:cNvPr id="125957" name="Rectangle 5"/>
          <p:cNvSpPr>
            <a:spLocks noGrp="1" noChangeArrowheads="1"/>
          </p:cNvSpPr>
          <p:nvPr>
            <p:ph idx="1"/>
          </p:nvPr>
        </p:nvSpPr>
        <p:spPr>
          <a:xfrm>
            <a:off x="838200" y="685800"/>
            <a:ext cx="8305800" cy="6172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a:bodyPr>
          <a:lstStyle/>
          <a:p>
            <a:pPr>
              <a:lnSpc>
                <a:spcPct val="95000"/>
              </a:lnSpc>
              <a:spcBef>
                <a:spcPct val="15000"/>
              </a:spcBef>
            </a:pPr>
            <a:r>
              <a:rPr lang="en-US" sz="3000" dirty="0"/>
              <a:t>4 years later, Congress passed the </a:t>
            </a:r>
            <a:r>
              <a:rPr lang="en-US" sz="3000" u="sng" dirty="0">
                <a:effectLst>
                  <a:outerShdw blurRad="38100" dist="38100" dir="2700000" algn="tl">
                    <a:srgbClr val="DDDDDD"/>
                  </a:outerShdw>
                </a:effectLst>
              </a:rPr>
              <a:t>Tariff of 1832</a:t>
            </a:r>
            <a:r>
              <a:rPr lang="en-US" sz="3000" dirty="0"/>
              <a:t>; South Carolina invoked nullification &amp; refused to collect tariff duties </a:t>
            </a:r>
          </a:p>
          <a:p>
            <a:pPr>
              <a:lnSpc>
                <a:spcPct val="95000"/>
              </a:lnSpc>
              <a:spcBef>
                <a:spcPct val="15000"/>
              </a:spcBef>
            </a:pPr>
            <a:r>
              <a:rPr lang="en-US" sz="3000" dirty="0"/>
              <a:t>Jackson viewed nullification as a treasonous threat to the Union</a:t>
            </a:r>
          </a:p>
          <a:p>
            <a:pPr lvl="1">
              <a:lnSpc>
                <a:spcPct val="95000"/>
              </a:lnSpc>
              <a:spcBef>
                <a:spcPct val="15000"/>
              </a:spcBef>
            </a:pPr>
            <a:r>
              <a:rPr lang="en-US" sz="3000" dirty="0"/>
              <a:t>Congress passed the </a:t>
            </a:r>
            <a:r>
              <a:rPr lang="en-US" sz="3000" u="sng" dirty="0">
                <a:effectLst>
                  <a:outerShdw blurRad="38100" dist="38100" dir="2700000" algn="tl">
                    <a:srgbClr val="DDDDDD"/>
                  </a:outerShdw>
                </a:effectLst>
              </a:rPr>
              <a:t>Force Bill</a:t>
            </a:r>
            <a:r>
              <a:rPr lang="en-US" sz="3000" dirty="0"/>
              <a:t> to make S.C. collect tariff taxes</a:t>
            </a:r>
          </a:p>
          <a:p>
            <a:pPr lvl="1">
              <a:lnSpc>
                <a:spcPct val="95000"/>
              </a:lnSpc>
              <a:spcBef>
                <a:spcPct val="15000"/>
              </a:spcBef>
            </a:pPr>
            <a:r>
              <a:rPr lang="en-US" sz="3000" dirty="0"/>
              <a:t>Jackson threatened to </a:t>
            </a:r>
            <a:r>
              <a:rPr lang="ja-JP" altLang="en-US" sz="3000" dirty="0">
                <a:latin typeface="Arial"/>
              </a:rPr>
              <a:t>“</a:t>
            </a:r>
            <a:r>
              <a:rPr lang="en-US" sz="3000" i="1" dirty="0"/>
              <a:t>hang Calhoun from the nearest tree</a:t>
            </a:r>
            <a:r>
              <a:rPr lang="ja-JP" altLang="en-US" sz="3000" dirty="0">
                <a:latin typeface="Arial"/>
              </a:rPr>
              <a:t>”</a:t>
            </a:r>
            <a:endParaRPr lang="en-US" sz="3000" dirty="0"/>
          </a:p>
        </p:txBody>
      </p:sp>
      <p:sp>
        <p:nvSpPr>
          <p:cNvPr id="125958" name="AutoShape 6"/>
          <p:cNvSpPr>
            <a:spLocks noChangeArrowheads="1"/>
          </p:cNvSpPr>
          <p:nvPr/>
        </p:nvSpPr>
        <p:spPr bwMode="auto">
          <a:xfrm>
            <a:off x="533400" y="2895600"/>
            <a:ext cx="8001000" cy="1981200"/>
          </a:xfrm>
          <a:prstGeom prst="wedgeRectCallout">
            <a:avLst>
              <a:gd name="adj1" fmla="val -1588"/>
              <a:gd name="adj2" fmla="val -106889"/>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300" dirty="0"/>
              <a:t>This 1832 tariff actually intended to lower the Tariff of Abominations, but Southerners viewed the tariff as an unconstitutional violation of states</a:t>
            </a:r>
            <a:r>
              <a:rPr lang="ja-JP" altLang="en-US" sz="3300" dirty="0">
                <a:latin typeface="Arial"/>
              </a:rPr>
              <a:t>’</a:t>
            </a:r>
            <a:r>
              <a:rPr lang="en-US" sz="3300" dirty="0"/>
              <a:t> rights</a:t>
            </a:r>
          </a:p>
        </p:txBody>
      </p:sp>
      <p:sp>
        <p:nvSpPr>
          <p:cNvPr id="125959" name="AutoShape 7"/>
          <p:cNvSpPr>
            <a:spLocks noChangeArrowheads="1"/>
          </p:cNvSpPr>
          <p:nvPr/>
        </p:nvSpPr>
        <p:spPr bwMode="auto">
          <a:xfrm>
            <a:off x="381000" y="381000"/>
            <a:ext cx="8458200" cy="1981200"/>
          </a:xfrm>
          <a:prstGeom prst="wedgeRectCallout">
            <a:avLst>
              <a:gd name="adj1" fmla="val 43130"/>
              <a:gd name="adj2" fmla="val 150963"/>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200" dirty="0"/>
              <a:t>In 1833, Henry Clay presented a compromise which severely lowered the tariff, SC withdrew nullification, &amp; Jackson did not have to enforce the Force Act</a:t>
            </a:r>
          </a:p>
        </p:txBody>
      </p:sp>
    </p:spTree>
    <p:extLst>
      <p:ext uri="{BB962C8B-B14F-4D97-AF65-F5344CB8AC3E}">
        <p14:creationId xmlns:p14="http://schemas.microsoft.com/office/powerpoint/2010/main" val="33209159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5958"/>
                                        </p:tgtEl>
                                        <p:attrNameLst>
                                          <p:attrName>style.visibility</p:attrName>
                                        </p:attrNameLst>
                                      </p:cBhvr>
                                      <p:to>
                                        <p:strVal val="visible"/>
                                      </p:to>
                                    </p:set>
                                    <p:anim calcmode="lin" valueType="num">
                                      <p:cBhvr>
                                        <p:cTn id="7" dur="500" fill="hold"/>
                                        <p:tgtEl>
                                          <p:spTgt spid="125958"/>
                                        </p:tgtEl>
                                        <p:attrNameLst>
                                          <p:attrName>ppt_w</p:attrName>
                                        </p:attrNameLst>
                                      </p:cBhvr>
                                      <p:tavLst>
                                        <p:tav tm="0">
                                          <p:val>
                                            <p:fltVal val="0"/>
                                          </p:val>
                                        </p:tav>
                                        <p:tav tm="100000">
                                          <p:val>
                                            <p:strVal val="#ppt_w"/>
                                          </p:val>
                                        </p:tav>
                                      </p:tavLst>
                                    </p:anim>
                                    <p:anim calcmode="lin" valueType="num">
                                      <p:cBhvr>
                                        <p:cTn id="8" dur="500" fill="hold"/>
                                        <p:tgtEl>
                                          <p:spTgt spid="125958"/>
                                        </p:tgtEl>
                                        <p:attrNameLst>
                                          <p:attrName>ppt_h</p:attrName>
                                        </p:attrNameLst>
                                      </p:cBhvr>
                                      <p:tavLst>
                                        <p:tav tm="0">
                                          <p:val>
                                            <p:fltVal val="0"/>
                                          </p:val>
                                        </p:tav>
                                        <p:tav tm="100000">
                                          <p:val>
                                            <p:strVal val="#ppt_h"/>
                                          </p:val>
                                        </p:tav>
                                      </p:tavLst>
                                    </p:anim>
                                    <p:animEffect transition="in" filter="fade">
                                      <p:cBhvr>
                                        <p:cTn id="9" dur="500"/>
                                        <p:tgtEl>
                                          <p:spTgt spid="1259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25958"/>
                                        </p:tgtEl>
                                        <p:attrNameLst>
                                          <p:attrName>ppt_w</p:attrName>
                                        </p:attrNameLst>
                                      </p:cBhvr>
                                      <p:tavLst>
                                        <p:tav tm="0">
                                          <p:val>
                                            <p:strVal val="ppt_w"/>
                                          </p:val>
                                        </p:tav>
                                        <p:tav tm="100000">
                                          <p:val>
                                            <p:fltVal val="0"/>
                                          </p:val>
                                        </p:tav>
                                      </p:tavLst>
                                    </p:anim>
                                    <p:anim calcmode="lin" valueType="num">
                                      <p:cBhvr>
                                        <p:cTn id="14" dur="500"/>
                                        <p:tgtEl>
                                          <p:spTgt spid="125958"/>
                                        </p:tgtEl>
                                        <p:attrNameLst>
                                          <p:attrName>ppt_h</p:attrName>
                                        </p:attrNameLst>
                                      </p:cBhvr>
                                      <p:tavLst>
                                        <p:tav tm="0">
                                          <p:val>
                                            <p:strVal val="ppt_h"/>
                                          </p:val>
                                        </p:tav>
                                        <p:tav tm="100000">
                                          <p:val>
                                            <p:fltVal val="0"/>
                                          </p:val>
                                        </p:tav>
                                      </p:tavLst>
                                    </p:anim>
                                    <p:animEffect transition="out" filter="fade">
                                      <p:cBhvr>
                                        <p:cTn id="15" dur="500"/>
                                        <p:tgtEl>
                                          <p:spTgt spid="125958"/>
                                        </p:tgtEl>
                                      </p:cBhvr>
                                    </p:animEffect>
                                    <p:set>
                                      <p:cBhvr>
                                        <p:cTn id="16" dur="1" fill="hold">
                                          <p:stCondLst>
                                            <p:cond delay="499"/>
                                          </p:stCondLst>
                                        </p:cTn>
                                        <p:tgtEl>
                                          <p:spTgt spid="125958"/>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25959"/>
                                        </p:tgtEl>
                                        <p:attrNameLst>
                                          <p:attrName>style.visibility</p:attrName>
                                        </p:attrNameLst>
                                      </p:cBhvr>
                                      <p:to>
                                        <p:strVal val="visible"/>
                                      </p:to>
                                    </p:set>
                                    <p:anim calcmode="lin" valueType="num">
                                      <p:cBhvr>
                                        <p:cTn id="21" dur="500" fill="hold"/>
                                        <p:tgtEl>
                                          <p:spTgt spid="125959"/>
                                        </p:tgtEl>
                                        <p:attrNameLst>
                                          <p:attrName>ppt_w</p:attrName>
                                        </p:attrNameLst>
                                      </p:cBhvr>
                                      <p:tavLst>
                                        <p:tav tm="0">
                                          <p:val>
                                            <p:fltVal val="0"/>
                                          </p:val>
                                        </p:tav>
                                        <p:tav tm="100000">
                                          <p:val>
                                            <p:strVal val="#ppt_w"/>
                                          </p:val>
                                        </p:tav>
                                      </p:tavLst>
                                    </p:anim>
                                    <p:anim calcmode="lin" valueType="num">
                                      <p:cBhvr>
                                        <p:cTn id="22" dur="500" fill="hold"/>
                                        <p:tgtEl>
                                          <p:spTgt spid="125959"/>
                                        </p:tgtEl>
                                        <p:attrNameLst>
                                          <p:attrName>ppt_h</p:attrName>
                                        </p:attrNameLst>
                                      </p:cBhvr>
                                      <p:tavLst>
                                        <p:tav tm="0">
                                          <p:val>
                                            <p:fltVal val="0"/>
                                          </p:val>
                                        </p:tav>
                                        <p:tav tm="100000">
                                          <p:val>
                                            <p:strVal val="#ppt_h"/>
                                          </p:val>
                                        </p:tav>
                                      </p:tavLst>
                                    </p:anim>
                                    <p:animEffect transition="in" filter="fade">
                                      <p:cBhvr>
                                        <p:cTn id="23" dur="500"/>
                                        <p:tgtEl>
                                          <p:spTgt spid="125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animBg="1"/>
      <p:bldP spid="125958" grpId="1" animBg="1"/>
      <p:bldP spid="1259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219200" y="0"/>
            <a:ext cx="7772400" cy="914400"/>
          </a:xfrm>
        </p:spPr>
        <p:txBody>
          <a:bodyPr/>
          <a:lstStyle/>
          <a:p>
            <a:pPr algn="ctr"/>
            <a:r>
              <a:rPr lang="en-US"/>
              <a:t>The Nullification Crisis</a:t>
            </a:r>
          </a:p>
        </p:txBody>
      </p:sp>
      <p:sp>
        <p:nvSpPr>
          <p:cNvPr id="128003" name="Rectangle 3"/>
          <p:cNvSpPr>
            <a:spLocks noGrp="1" noChangeArrowheads="1"/>
          </p:cNvSpPr>
          <p:nvPr>
            <p:ph idx="1"/>
          </p:nvPr>
        </p:nvSpPr>
        <p:spPr>
          <a:xfrm>
            <a:off x="838200" y="914400"/>
            <a:ext cx="8305800" cy="5943600"/>
          </a:xfrm>
        </p:spPr>
        <p:txBody>
          <a:bodyPr/>
          <a:lstStyle/>
          <a:p>
            <a:pPr>
              <a:lnSpc>
                <a:spcPct val="90000"/>
              </a:lnSpc>
            </a:pPr>
            <a:r>
              <a:rPr lang="en-US" sz="3600" dirty="0"/>
              <a:t>Significance of Nullification Crisis:</a:t>
            </a:r>
          </a:p>
          <a:p>
            <a:pPr lvl="1">
              <a:lnSpc>
                <a:spcPct val="90000"/>
              </a:lnSpc>
            </a:pPr>
            <a:r>
              <a:rPr lang="en-US" sz="3600" dirty="0"/>
              <a:t>Nullification implied that states had the right to declare federal laws void &amp; the right to secede from the Union</a:t>
            </a:r>
          </a:p>
          <a:p>
            <a:pPr lvl="1">
              <a:lnSpc>
                <a:spcPct val="90000"/>
              </a:lnSpc>
            </a:pPr>
            <a:r>
              <a:rPr lang="en-US" sz="3600" dirty="0"/>
              <a:t>More than any other president, Jackson asserted that the central </a:t>
            </a:r>
            <a:r>
              <a:rPr lang="en-US" sz="3600" dirty="0" err="1"/>
              <a:t>gov</a:t>
            </a:r>
            <a:r>
              <a:rPr lang="ja-JP" altLang="en-US" sz="3600" dirty="0">
                <a:latin typeface="Arial"/>
              </a:rPr>
              <a:t>’</a:t>
            </a:r>
            <a:r>
              <a:rPr lang="en-US" sz="3600" dirty="0"/>
              <a:t>t is supreme over the states &amp; was willing to use force to preserve federal authority</a:t>
            </a:r>
          </a:p>
        </p:txBody>
      </p:sp>
    </p:spTree>
    <p:extLst>
      <p:ext uri="{BB962C8B-B14F-4D97-AF65-F5344CB8AC3E}">
        <p14:creationId xmlns:p14="http://schemas.microsoft.com/office/powerpoint/2010/main" val="2881117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711200" y="0"/>
            <a:ext cx="7772400" cy="762000"/>
          </a:xfrm>
        </p:spPr>
        <p:txBody>
          <a:bodyPr/>
          <a:lstStyle/>
          <a:p>
            <a:pPr algn="ctr"/>
            <a:r>
              <a:rPr lang="en-US" dirty="0"/>
              <a:t>Webster-Hayne Debate</a:t>
            </a:r>
          </a:p>
        </p:txBody>
      </p:sp>
      <p:sp>
        <p:nvSpPr>
          <p:cNvPr id="130051" name="Rectangle 3"/>
          <p:cNvSpPr>
            <a:spLocks noGrp="1" noChangeArrowheads="1"/>
          </p:cNvSpPr>
          <p:nvPr>
            <p:ph idx="1"/>
          </p:nvPr>
        </p:nvSpPr>
        <p:spPr>
          <a:xfrm>
            <a:off x="486507" y="762000"/>
            <a:ext cx="8305800" cy="6096000"/>
          </a:xfrm>
        </p:spPr>
        <p:txBody>
          <a:bodyPr/>
          <a:lstStyle/>
          <a:p>
            <a:pPr>
              <a:lnSpc>
                <a:spcPct val="85000"/>
              </a:lnSpc>
            </a:pPr>
            <a:r>
              <a:rPr lang="en-US" sz="3400" dirty="0"/>
              <a:t>Daniel Webster presented one of the most significant arguments against states</a:t>
            </a:r>
            <a:r>
              <a:rPr lang="ja-JP" altLang="en-US" sz="3400" dirty="0">
                <a:latin typeface="Arial"/>
              </a:rPr>
              <a:t>’</a:t>
            </a:r>
            <a:r>
              <a:rPr lang="en-US" sz="3400" dirty="0"/>
              <a:t> rights &amp; nullification</a:t>
            </a:r>
          </a:p>
          <a:p>
            <a:pPr lvl="1">
              <a:lnSpc>
                <a:spcPct val="85000"/>
              </a:lnSpc>
            </a:pPr>
            <a:r>
              <a:rPr lang="en-US" sz="3400" dirty="0"/>
              <a:t>The U.S. was more than just a compact of states…it was a creation of the people</a:t>
            </a:r>
          </a:p>
          <a:p>
            <a:pPr lvl="1">
              <a:lnSpc>
                <a:spcPct val="85000"/>
              </a:lnSpc>
            </a:pPr>
            <a:r>
              <a:rPr lang="en-US" sz="3400" dirty="0"/>
              <a:t>The Constitution gave the national </a:t>
            </a:r>
            <a:r>
              <a:rPr lang="en-US" sz="3400" dirty="0" err="1"/>
              <a:t>gov</a:t>
            </a:r>
            <a:r>
              <a:rPr lang="ja-JP" altLang="en-US" sz="3400" dirty="0">
                <a:latin typeface="Arial"/>
              </a:rPr>
              <a:t>’</a:t>
            </a:r>
            <a:r>
              <a:rPr lang="en-US" sz="3400" dirty="0"/>
              <a:t>t ultimate power &amp; supremacy over the states</a:t>
            </a:r>
          </a:p>
          <a:p>
            <a:pPr lvl="1">
              <a:lnSpc>
                <a:spcPct val="85000"/>
              </a:lnSpc>
            </a:pPr>
            <a:r>
              <a:rPr lang="en-US" sz="3400" dirty="0"/>
              <a:t>Nullification would lead to anarchy &amp; civil war</a:t>
            </a:r>
          </a:p>
        </p:txBody>
      </p:sp>
    </p:spTree>
    <p:extLst>
      <p:ext uri="{BB962C8B-B14F-4D97-AF65-F5344CB8AC3E}">
        <p14:creationId xmlns:p14="http://schemas.microsoft.com/office/powerpoint/2010/main" val="340916357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07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076" name="Rectangle 4"/>
          <p:cNvSpPr>
            <a:spLocks noGrp="1" noChangeArrowheads="1"/>
          </p:cNvSpPr>
          <p:nvPr>
            <p:ph type="title"/>
          </p:nvPr>
        </p:nvSpPr>
        <p:spPr>
          <a:xfrm>
            <a:off x="838200" y="0"/>
            <a:ext cx="8153400" cy="9144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gn="ctr"/>
            <a:r>
              <a:rPr lang="en-US"/>
              <a:t>Indian Removal</a:t>
            </a:r>
          </a:p>
        </p:txBody>
      </p:sp>
      <p:sp>
        <p:nvSpPr>
          <p:cNvPr id="131077" name="Rectangle 5"/>
          <p:cNvSpPr>
            <a:spLocks noGrp="1" noChangeArrowheads="1"/>
          </p:cNvSpPr>
          <p:nvPr>
            <p:ph idx="1"/>
          </p:nvPr>
        </p:nvSpPr>
        <p:spPr>
          <a:xfrm>
            <a:off x="0" y="762000"/>
            <a:ext cx="9144000" cy="6096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5000"/>
              </a:lnSpc>
              <a:spcBef>
                <a:spcPct val="10000"/>
              </a:spcBef>
            </a:pPr>
            <a:r>
              <a:rPr lang="en-US" dirty="0"/>
              <a:t>Southerners were disappointed with JQ </a:t>
            </a:r>
            <a:r>
              <a:rPr lang="en-US" dirty="0" smtClean="0"/>
              <a:t>Adams</a:t>
            </a:r>
            <a:r>
              <a:rPr lang="en-US" dirty="0" smtClean="0">
                <a:latin typeface="Arial"/>
              </a:rPr>
              <a:t>’</a:t>
            </a:r>
            <a:r>
              <a:rPr lang="en-US" dirty="0" smtClean="0"/>
              <a:t> </a:t>
            </a:r>
            <a:r>
              <a:rPr lang="en-US" dirty="0"/>
              <a:t>slow movement in dealing with Indians</a:t>
            </a:r>
          </a:p>
          <a:p>
            <a:pPr>
              <a:lnSpc>
                <a:spcPct val="95000"/>
              </a:lnSpc>
              <a:spcBef>
                <a:spcPct val="10000"/>
              </a:spcBef>
            </a:pPr>
            <a:r>
              <a:rPr lang="en-US" dirty="0"/>
              <a:t>Jackson promised to act quickly but the Cherokee were a problem:</a:t>
            </a:r>
          </a:p>
          <a:p>
            <a:pPr lvl="1">
              <a:lnSpc>
                <a:spcPct val="95000"/>
              </a:lnSpc>
              <a:spcBef>
                <a:spcPct val="10000"/>
              </a:spcBef>
            </a:pPr>
            <a:r>
              <a:rPr lang="en-US" dirty="0"/>
              <a:t>They were not </a:t>
            </a:r>
            <a:r>
              <a:rPr lang="ja-JP" altLang="en-US" dirty="0">
                <a:latin typeface="Arial"/>
              </a:rPr>
              <a:t>“</a:t>
            </a:r>
            <a:r>
              <a:rPr lang="en-US" dirty="0"/>
              <a:t>uncivilized</a:t>
            </a:r>
            <a:r>
              <a:rPr lang="ja-JP" altLang="en-US" dirty="0">
                <a:latin typeface="Arial"/>
              </a:rPr>
              <a:t>”</a:t>
            </a:r>
            <a:r>
              <a:rPr lang="en-US" dirty="0"/>
              <a:t> because they had a republican </a:t>
            </a:r>
            <a:r>
              <a:rPr lang="en-US" dirty="0" err="1"/>
              <a:t>gov</a:t>
            </a:r>
            <a:r>
              <a:rPr lang="ja-JP" altLang="en-US" dirty="0">
                <a:latin typeface="Arial"/>
              </a:rPr>
              <a:t>’</a:t>
            </a:r>
            <a:r>
              <a:rPr lang="en-US" dirty="0"/>
              <a:t>t, an agrarian lifestyle, &amp; a formal alphabet (Sequoyah)</a:t>
            </a:r>
          </a:p>
          <a:p>
            <a:pPr lvl="1">
              <a:lnSpc>
                <a:spcPct val="95000"/>
              </a:lnSpc>
              <a:spcBef>
                <a:spcPct val="10000"/>
              </a:spcBef>
            </a:pPr>
            <a:r>
              <a:rPr lang="en-US" dirty="0"/>
              <a:t>They refused to move from GA</a:t>
            </a:r>
          </a:p>
        </p:txBody>
      </p:sp>
    </p:spTree>
    <p:extLst>
      <p:ext uri="{BB962C8B-B14F-4D97-AF65-F5344CB8AC3E}">
        <p14:creationId xmlns:p14="http://schemas.microsoft.com/office/powerpoint/2010/main" val="136210023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ChangeArrowheads="1"/>
          </p:cNvSpPr>
          <p:nvPr/>
        </p:nvSpPr>
        <p:spPr bwMode="auto">
          <a:xfrm>
            <a:off x="0" y="0"/>
            <a:ext cx="9144000" cy="6858000"/>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33124" name="Picture 4"/>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5653" t="4836" r="6667" b="5499"/>
          <a:stretch>
            <a:fillRect/>
          </a:stretch>
        </p:blipFill>
        <p:spPr bwMode="auto">
          <a:xfrm>
            <a:off x="1295400" y="720725"/>
            <a:ext cx="6553200" cy="61372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25" name="Text Box 5"/>
          <p:cNvSpPr txBox="1">
            <a:spLocks noChangeArrowheads="1"/>
          </p:cNvSpPr>
          <p:nvPr/>
        </p:nvSpPr>
        <p:spPr bwMode="auto">
          <a:xfrm>
            <a:off x="0" y="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5000"/>
              </a:lnSpc>
              <a:spcBef>
                <a:spcPct val="50000"/>
              </a:spcBef>
            </a:pPr>
            <a:r>
              <a:rPr lang="en-US" sz="4000"/>
              <a:t>The Cherokee Nation by 1820</a:t>
            </a:r>
          </a:p>
        </p:txBody>
      </p:sp>
      <p:pic>
        <p:nvPicPr>
          <p:cNvPr id="133127" name="Picture 7" descr="68390-004-E8989D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990600"/>
            <a:ext cx="4783138" cy="5562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129" name="Picture 9" descr="Sequoya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85800"/>
            <a:ext cx="4267200" cy="6172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131" name="Picture 11" descr="Photo of MAJOR RIDGE (fl. 1816). &#10;Cherokee Indian chief. Indian name: Kah-nung-da-tla-geh."/>
          <p:cNvPicPr>
            <a:picLocks noChangeAspect="1" noChangeArrowheads="1"/>
          </p:cNvPicPr>
          <p:nvPr/>
        </p:nvPicPr>
        <p:blipFill>
          <a:blip r:embed="rId5">
            <a:extLst>
              <a:ext uri="{28A0092B-C50C-407E-A947-70E740481C1C}">
                <a14:useLocalDpi xmlns:a14="http://schemas.microsoft.com/office/drawing/2010/main" val="0"/>
              </a:ext>
            </a:extLst>
          </a:blip>
          <a:srcRect b="21889"/>
          <a:stretch>
            <a:fillRect/>
          </a:stretch>
        </p:blipFill>
        <p:spPr bwMode="auto">
          <a:xfrm>
            <a:off x="609600" y="762000"/>
            <a:ext cx="5516563" cy="60166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32" name="Text Box 12"/>
          <p:cNvSpPr txBox="1">
            <a:spLocks noChangeArrowheads="1"/>
          </p:cNvSpPr>
          <p:nvPr/>
        </p:nvSpPr>
        <p:spPr bwMode="auto">
          <a:xfrm>
            <a:off x="5257800" y="2743200"/>
            <a:ext cx="3657600" cy="1228725"/>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600"/>
              <a:t>Cherokee Chief </a:t>
            </a:r>
            <a:r>
              <a:rPr lang="ja-JP" altLang="en-US" sz="3600">
                <a:latin typeface="Arial"/>
              </a:rPr>
              <a:t>“</a:t>
            </a:r>
            <a:r>
              <a:rPr lang="en-US" sz="3600"/>
              <a:t>Major Ridge</a:t>
            </a:r>
            <a:r>
              <a:rPr lang="ja-JP" altLang="en-US" sz="3600">
                <a:latin typeface="Arial"/>
              </a:rPr>
              <a:t>”</a:t>
            </a:r>
            <a:r>
              <a:rPr lang="en-US" sz="3600"/>
              <a:t> </a:t>
            </a:r>
          </a:p>
        </p:txBody>
      </p:sp>
      <p:pic>
        <p:nvPicPr>
          <p:cNvPr id="133133" name="Picture 13" descr="Photo of MAJOR RIDGE (fl. 1816). &#10;Cherokee Indian chief. Indian name: Kah-nung-da-tla-geh."/>
          <p:cNvPicPr>
            <a:picLocks noChangeAspect="1" noChangeArrowheads="1"/>
          </p:cNvPicPr>
          <p:nvPr/>
        </p:nvPicPr>
        <p:blipFill>
          <a:blip r:embed="rId5">
            <a:extLst>
              <a:ext uri="{28A0092B-C50C-407E-A947-70E740481C1C}">
                <a14:useLocalDpi xmlns:a14="http://schemas.microsoft.com/office/drawing/2010/main" val="0"/>
              </a:ext>
            </a:extLst>
          </a:blip>
          <a:srcRect t="24768" r="84871" b="58464"/>
          <a:stretch>
            <a:fillRect/>
          </a:stretch>
        </p:blipFill>
        <p:spPr bwMode="auto">
          <a:xfrm>
            <a:off x="685800" y="838200"/>
            <a:ext cx="11826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Lst>
        </p:spPr>
      </p:pic>
    </p:spTree>
    <p:extLst>
      <p:ext uri="{BB962C8B-B14F-4D97-AF65-F5344CB8AC3E}">
        <p14:creationId xmlns:p14="http://schemas.microsoft.com/office/powerpoint/2010/main" val="2466193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33129"/>
                                        </p:tgtEl>
                                        <p:attrNameLst>
                                          <p:attrName>style.visibility</p:attrName>
                                        </p:attrNameLst>
                                      </p:cBhvr>
                                      <p:to>
                                        <p:strVal val="visible"/>
                                      </p:to>
                                    </p:set>
                                    <p:anim calcmode="lin" valueType="num">
                                      <p:cBhvr>
                                        <p:cTn id="7" dur="500" fill="hold"/>
                                        <p:tgtEl>
                                          <p:spTgt spid="133129"/>
                                        </p:tgtEl>
                                        <p:attrNameLst>
                                          <p:attrName>ppt_w</p:attrName>
                                        </p:attrNameLst>
                                      </p:cBhvr>
                                      <p:tavLst>
                                        <p:tav tm="0">
                                          <p:val>
                                            <p:fltVal val="0"/>
                                          </p:val>
                                        </p:tav>
                                        <p:tav tm="100000">
                                          <p:val>
                                            <p:strVal val="#ppt_w"/>
                                          </p:val>
                                        </p:tav>
                                      </p:tavLst>
                                    </p:anim>
                                    <p:anim calcmode="lin" valueType="num">
                                      <p:cBhvr>
                                        <p:cTn id="8" dur="500" fill="hold"/>
                                        <p:tgtEl>
                                          <p:spTgt spid="133129"/>
                                        </p:tgtEl>
                                        <p:attrNameLst>
                                          <p:attrName>ppt_h</p:attrName>
                                        </p:attrNameLst>
                                      </p:cBhvr>
                                      <p:tavLst>
                                        <p:tav tm="0">
                                          <p:val>
                                            <p:fltVal val="0"/>
                                          </p:val>
                                        </p:tav>
                                        <p:tav tm="100000">
                                          <p:val>
                                            <p:strVal val="#ppt_h"/>
                                          </p:val>
                                        </p:tav>
                                      </p:tavLst>
                                    </p:anim>
                                    <p:animEffect transition="in" filter="fade">
                                      <p:cBhvr>
                                        <p:cTn id="9" dur="500"/>
                                        <p:tgtEl>
                                          <p:spTgt spid="133129"/>
                                        </p:tgtEl>
                                      </p:cBhvr>
                                    </p:animEffect>
                                  </p:childTnLst>
                                </p:cTn>
                              </p:par>
                              <p:par>
                                <p:cTn id="10" presetID="53" presetClass="entr" presetSubtype="0" fill="hold" nodeType="withEffect">
                                  <p:stCondLst>
                                    <p:cond delay="0"/>
                                  </p:stCondLst>
                                  <p:childTnLst>
                                    <p:set>
                                      <p:cBhvr>
                                        <p:cTn id="11" dur="1" fill="hold">
                                          <p:stCondLst>
                                            <p:cond delay="0"/>
                                          </p:stCondLst>
                                        </p:cTn>
                                        <p:tgtEl>
                                          <p:spTgt spid="133127"/>
                                        </p:tgtEl>
                                        <p:attrNameLst>
                                          <p:attrName>style.visibility</p:attrName>
                                        </p:attrNameLst>
                                      </p:cBhvr>
                                      <p:to>
                                        <p:strVal val="visible"/>
                                      </p:to>
                                    </p:set>
                                    <p:anim calcmode="lin" valueType="num">
                                      <p:cBhvr>
                                        <p:cTn id="12" dur="500" fill="hold"/>
                                        <p:tgtEl>
                                          <p:spTgt spid="133127"/>
                                        </p:tgtEl>
                                        <p:attrNameLst>
                                          <p:attrName>ppt_w</p:attrName>
                                        </p:attrNameLst>
                                      </p:cBhvr>
                                      <p:tavLst>
                                        <p:tav tm="0">
                                          <p:val>
                                            <p:fltVal val="0"/>
                                          </p:val>
                                        </p:tav>
                                        <p:tav tm="100000">
                                          <p:val>
                                            <p:strVal val="#ppt_w"/>
                                          </p:val>
                                        </p:tav>
                                      </p:tavLst>
                                    </p:anim>
                                    <p:anim calcmode="lin" valueType="num">
                                      <p:cBhvr>
                                        <p:cTn id="13" dur="500" fill="hold"/>
                                        <p:tgtEl>
                                          <p:spTgt spid="133127"/>
                                        </p:tgtEl>
                                        <p:attrNameLst>
                                          <p:attrName>ppt_h</p:attrName>
                                        </p:attrNameLst>
                                      </p:cBhvr>
                                      <p:tavLst>
                                        <p:tav tm="0">
                                          <p:val>
                                            <p:fltVal val="0"/>
                                          </p:val>
                                        </p:tav>
                                        <p:tav tm="100000">
                                          <p:val>
                                            <p:strVal val="#ppt_h"/>
                                          </p:val>
                                        </p:tav>
                                      </p:tavLst>
                                    </p:anim>
                                    <p:animEffect transition="in" filter="fade">
                                      <p:cBhvr>
                                        <p:cTn id="14" dur="500"/>
                                        <p:tgtEl>
                                          <p:spTgt spid="13312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33131"/>
                                        </p:tgtEl>
                                        <p:attrNameLst>
                                          <p:attrName>style.visibility</p:attrName>
                                        </p:attrNameLst>
                                      </p:cBhvr>
                                      <p:to>
                                        <p:strVal val="visible"/>
                                      </p:to>
                                    </p:set>
                                    <p:anim calcmode="lin" valueType="num">
                                      <p:cBhvr>
                                        <p:cTn id="19" dur="500" fill="hold"/>
                                        <p:tgtEl>
                                          <p:spTgt spid="133131"/>
                                        </p:tgtEl>
                                        <p:attrNameLst>
                                          <p:attrName>ppt_w</p:attrName>
                                        </p:attrNameLst>
                                      </p:cBhvr>
                                      <p:tavLst>
                                        <p:tav tm="0">
                                          <p:val>
                                            <p:fltVal val="0"/>
                                          </p:val>
                                        </p:tav>
                                        <p:tav tm="100000">
                                          <p:val>
                                            <p:strVal val="#ppt_w"/>
                                          </p:val>
                                        </p:tav>
                                      </p:tavLst>
                                    </p:anim>
                                    <p:anim calcmode="lin" valueType="num">
                                      <p:cBhvr>
                                        <p:cTn id="20" dur="500" fill="hold"/>
                                        <p:tgtEl>
                                          <p:spTgt spid="133131"/>
                                        </p:tgtEl>
                                        <p:attrNameLst>
                                          <p:attrName>ppt_h</p:attrName>
                                        </p:attrNameLst>
                                      </p:cBhvr>
                                      <p:tavLst>
                                        <p:tav tm="0">
                                          <p:val>
                                            <p:fltVal val="0"/>
                                          </p:val>
                                        </p:tav>
                                        <p:tav tm="100000">
                                          <p:val>
                                            <p:strVal val="#ppt_h"/>
                                          </p:val>
                                        </p:tav>
                                      </p:tavLst>
                                    </p:anim>
                                    <p:animEffect transition="in" filter="fade">
                                      <p:cBhvr>
                                        <p:cTn id="21" dur="500"/>
                                        <p:tgtEl>
                                          <p:spTgt spid="133131"/>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33132"/>
                                        </p:tgtEl>
                                        <p:attrNameLst>
                                          <p:attrName>style.visibility</p:attrName>
                                        </p:attrNameLst>
                                      </p:cBhvr>
                                      <p:to>
                                        <p:strVal val="visible"/>
                                      </p:to>
                                    </p:set>
                                    <p:anim calcmode="lin" valueType="num">
                                      <p:cBhvr>
                                        <p:cTn id="24" dur="500" fill="hold"/>
                                        <p:tgtEl>
                                          <p:spTgt spid="133132"/>
                                        </p:tgtEl>
                                        <p:attrNameLst>
                                          <p:attrName>ppt_w</p:attrName>
                                        </p:attrNameLst>
                                      </p:cBhvr>
                                      <p:tavLst>
                                        <p:tav tm="0">
                                          <p:val>
                                            <p:fltVal val="0"/>
                                          </p:val>
                                        </p:tav>
                                        <p:tav tm="100000">
                                          <p:val>
                                            <p:strVal val="#ppt_w"/>
                                          </p:val>
                                        </p:tav>
                                      </p:tavLst>
                                    </p:anim>
                                    <p:anim calcmode="lin" valueType="num">
                                      <p:cBhvr>
                                        <p:cTn id="25" dur="500" fill="hold"/>
                                        <p:tgtEl>
                                          <p:spTgt spid="133132"/>
                                        </p:tgtEl>
                                        <p:attrNameLst>
                                          <p:attrName>ppt_h</p:attrName>
                                        </p:attrNameLst>
                                      </p:cBhvr>
                                      <p:tavLst>
                                        <p:tav tm="0">
                                          <p:val>
                                            <p:fltVal val="0"/>
                                          </p:val>
                                        </p:tav>
                                        <p:tav tm="100000">
                                          <p:val>
                                            <p:strVal val="#ppt_h"/>
                                          </p:val>
                                        </p:tav>
                                      </p:tavLst>
                                    </p:anim>
                                    <p:animEffect transition="in" filter="fade">
                                      <p:cBhvr>
                                        <p:cTn id="26" dur="500"/>
                                        <p:tgtEl>
                                          <p:spTgt spid="133132"/>
                                        </p:tgtEl>
                                      </p:cBhvr>
                                    </p:animEffect>
                                  </p:childTnLst>
                                </p:cTn>
                              </p:par>
                              <p:par>
                                <p:cTn id="27" presetID="53" presetClass="entr" presetSubtype="0" fill="hold" nodeType="withEffect">
                                  <p:stCondLst>
                                    <p:cond delay="0"/>
                                  </p:stCondLst>
                                  <p:childTnLst>
                                    <p:set>
                                      <p:cBhvr>
                                        <p:cTn id="28" dur="1" fill="hold">
                                          <p:stCondLst>
                                            <p:cond delay="0"/>
                                          </p:stCondLst>
                                        </p:cTn>
                                        <p:tgtEl>
                                          <p:spTgt spid="133133"/>
                                        </p:tgtEl>
                                        <p:attrNameLst>
                                          <p:attrName>style.visibility</p:attrName>
                                        </p:attrNameLst>
                                      </p:cBhvr>
                                      <p:to>
                                        <p:strVal val="visible"/>
                                      </p:to>
                                    </p:set>
                                    <p:anim calcmode="lin" valueType="num">
                                      <p:cBhvr>
                                        <p:cTn id="29" dur="500" fill="hold"/>
                                        <p:tgtEl>
                                          <p:spTgt spid="133133"/>
                                        </p:tgtEl>
                                        <p:attrNameLst>
                                          <p:attrName>ppt_w</p:attrName>
                                        </p:attrNameLst>
                                      </p:cBhvr>
                                      <p:tavLst>
                                        <p:tav tm="0">
                                          <p:val>
                                            <p:fltVal val="0"/>
                                          </p:val>
                                        </p:tav>
                                        <p:tav tm="100000">
                                          <p:val>
                                            <p:strVal val="#ppt_w"/>
                                          </p:val>
                                        </p:tav>
                                      </p:tavLst>
                                    </p:anim>
                                    <p:anim calcmode="lin" valueType="num">
                                      <p:cBhvr>
                                        <p:cTn id="30" dur="500" fill="hold"/>
                                        <p:tgtEl>
                                          <p:spTgt spid="133133"/>
                                        </p:tgtEl>
                                        <p:attrNameLst>
                                          <p:attrName>ppt_h</p:attrName>
                                        </p:attrNameLst>
                                      </p:cBhvr>
                                      <p:tavLst>
                                        <p:tav tm="0">
                                          <p:val>
                                            <p:fltVal val="0"/>
                                          </p:val>
                                        </p:tav>
                                        <p:tav tm="100000">
                                          <p:val>
                                            <p:strVal val="#ppt_h"/>
                                          </p:val>
                                        </p:tav>
                                      </p:tavLst>
                                    </p:anim>
                                    <p:animEffect transition="in" filter="fade">
                                      <p:cBhvr>
                                        <p:cTn id="31" dur="500"/>
                                        <p:tgtEl>
                                          <p:spTgt spid="133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4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48" name="Rectangle 4"/>
          <p:cNvSpPr>
            <a:spLocks noGrp="1" noChangeArrowheads="1"/>
          </p:cNvSpPr>
          <p:nvPr>
            <p:ph type="title"/>
          </p:nvPr>
        </p:nvSpPr>
        <p:spPr>
          <a:xfrm>
            <a:off x="1143000" y="0"/>
            <a:ext cx="7772400" cy="838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gn="ctr"/>
            <a:r>
              <a:rPr lang="en-US"/>
              <a:t>Indian Removal</a:t>
            </a:r>
          </a:p>
        </p:txBody>
      </p:sp>
      <p:sp>
        <p:nvSpPr>
          <p:cNvPr id="134149" name="Rectangle 5"/>
          <p:cNvSpPr>
            <a:spLocks noGrp="1" noChangeArrowheads="1"/>
          </p:cNvSpPr>
          <p:nvPr>
            <p:ph idx="1"/>
          </p:nvPr>
        </p:nvSpPr>
        <p:spPr>
          <a:xfrm>
            <a:off x="838200" y="685800"/>
            <a:ext cx="8305800" cy="6172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5000"/>
              </a:lnSpc>
            </a:pPr>
            <a:r>
              <a:rPr lang="en-US"/>
              <a:t>When gold was discovered in GA, the GA gov</a:t>
            </a:r>
            <a:r>
              <a:rPr lang="ja-JP" altLang="en-US">
                <a:latin typeface="Arial"/>
              </a:rPr>
              <a:t>’</a:t>
            </a:r>
            <a:r>
              <a:rPr lang="en-US"/>
              <a:t>t abolished Cherokee tribal rule &amp; defied the Constitution</a:t>
            </a:r>
          </a:p>
          <a:p>
            <a:pPr lvl="1">
              <a:lnSpc>
                <a:spcPct val="95000"/>
              </a:lnSpc>
            </a:pPr>
            <a:r>
              <a:rPr lang="en-US"/>
              <a:t>Jackson supported the states &amp; asked Congress for the </a:t>
            </a:r>
            <a:r>
              <a:rPr lang="en-US" u="sng">
                <a:effectLst>
                  <a:outerShdw blurRad="38100" dist="38100" dir="2700000" algn="tl">
                    <a:srgbClr val="DDDDDD"/>
                  </a:outerShdw>
                </a:effectLst>
              </a:rPr>
              <a:t>Indian Removal Act of 1830</a:t>
            </a:r>
          </a:p>
          <a:p>
            <a:pPr lvl="1">
              <a:lnSpc>
                <a:spcPct val="95000"/>
              </a:lnSpc>
            </a:pPr>
            <a:r>
              <a:rPr lang="en-US"/>
              <a:t>But…the Supreme Court ruled in </a:t>
            </a:r>
            <a:r>
              <a:rPr lang="en-US" u="sng">
                <a:effectLst>
                  <a:outerShdw blurRad="38100" dist="38100" dir="2700000" algn="tl">
                    <a:srgbClr val="DDDDDD"/>
                  </a:outerShdw>
                </a:effectLst>
              </a:rPr>
              <a:t>Cherokee Nation v GA</a:t>
            </a:r>
            <a:r>
              <a:rPr lang="en-US"/>
              <a:t> (1831) &amp; </a:t>
            </a:r>
            <a:r>
              <a:rPr lang="en-US" u="sng">
                <a:effectLst>
                  <a:outerShdw blurRad="38100" dist="38100" dir="2700000" algn="tl">
                    <a:srgbClr val="DDDDDD"/>
                  </a:outerShdw>
                </a:effectLst>
              </a:rPr>
              <a:t>Worcester v GA</a:t>
            </a:r>
            <a:r>
              <a:rPr lang="en-US"/>
              <a:t> (1832) that the states have no power over tribes</a:t>
            </a:r>
          </a:p>
        </p:txBody>
      </p:sp>
      <p:sp>
        <p:nvSpPr>
          <p:cNvPr id="134152" name="AutoShape 8"/>
          <p:cNvSpPr>
            <a:spLocks noChangeArrowheads="1"/>
          </p:cNvSpPr>
          <p:nvPr/>
        </p:nvSpPr>
        <p:spPr bwMode="auto">
          <a:xfrm>
            <a:off x="1295400" y="1066800"/>
            <a:ext cx="7162800" cy="609600"/>
          </a:xfrm>
          <a:prstGeom prst="wedgeRectCallout">
            <a:avLst>
              <a:gd name="adj1" fmla="val -2593"/>
              <a:gd name="adj2" fmla="val 635940"/>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000" dirty="0"/>
              <a:t>Two more John Marshall decisions!!</a:t>
            </a:r>
          </a:p>
        </p:txBody>
      </p:sp>
      <p:sp>
        <p:nvSpPr>
          <p:cNvPr id="134153" name="AutoShape 9"/>
          <p:cNvSpPr>
            <a:spLocks noChangeArrowheads="1"/>
          </p:cNvSpPr>
          <p:nvPr/>
        </p:nvSpPr>
        <p:spPr bwMode="auto">
          <a:xfrm>
            <a:off x="762000" y="1828800"/>
            <a:ext cx="8001000" cy="990600"/>
          </a:xfrm>
          <a:prstGeom prst="wedgeRectCallout">
            <a:avLst>
              <a:gd name="adj1" fmla="val -3074"/>
              <a:gd name="adj2" fmla="val 287181"/>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000" dirty="0"/>
              <a:t>GA defied the Supreme Court</a:t>
            </a:r>
            <a:r>
              <a:rPr lang="ja-JP" altLang="en-US" sz="3000" dirty="0">
                <a:latin typeface="Arial"/>
              </a:rPr>
              <a:t>’</a:t>
            </a:r>
            <a:r>
              <a:rPr lang="en-US" sz="3000" dirty="0"/>
              <a:t>s decisions &amp; continued to take Cherokee lands</a:t>
            </a:r>
          </a:p>
        </p:txBody>
      </p:sp>
      <p:sp>
        <p:nvSpPr>
          <p:cNvPr id="134154" name="AutoShape 10"/>
          <p:cNvSpPr>
            <a:spLocks noChangeArrowheads="1"/>
          </p:cNvSpPr>
          <p:nvPr/>
        </p:nvSpPr>
        <p:spPr bwMode="auto">
          <a:xfrm>
            <a:off x="228600" y="2971800"/>
            <a:ext cx="8763000" cy="990600"/>
          </a:xfrm>
          <a:prstGeom prst="wedgeRectCallout">
            <a:avLst>
              <a:gd name="adj1" fmla="val 218"/>
              <a:gd name="adj2" fmla="val 168269"/>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000" dirty="0"/>
              <a:t>Jackson supported GA</a:t>
            </a:r>
            <a:r>
              <a:rPr lang="ja-JP" altLang="en-US" sz="3000" dirty="0">
                <a:latin typeface="Arial"/>
              </a:rPr>
              <a:t>’</a:t>
            </a:r>
            <a:r>
              <a:rPr lang="en-US" sz="3000" dirty="0"/>
              <a:t>s defiance: </a:t>
            </a:r>
            <a:r>
              <a:rPr lang="ja-JP" altLang="en-US" sz="3000" i="1" dirty="0">
                <a:latin typeface="Arial"/>
              </a:rPr>
              <a:t>“</a:t>
            </a:r>
            <a:r>
              <a:rPr lang="en-US" sz="3000" i="1" dirty="0"/>
              <a:t>Marshall has made his decision, now let him enforce it</a:t>
            </a:r>
            <a:r>
              <a:rPr lang="ja-JP" altLang="en-US" sz="3000" i="1" dirty="0">
                <a:latin typeface="Arial"/>
              </a:rPr>
              <a:t>”</a:t>
            </a:r>
            <a:endParaRPr lang="en-US" sz="3000" i="1" dirty="0"/>
          </a:p>
        </p:txBody>
      </p:sp>
    </p:spTree>
    <p:extLst>
      <p:ext uri="{BB962C8B-B14F-4D97-AF65-F5344CB8AC3E}">
        <p14:creationId xmlns:p14="http://schemas.microsoft.com/office/powerpoint/2010/main" val="135152499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4152"/>
                                        </p:tgtEl>
                                        <p:attrNameLst>
                                          <p:attrName>style.visibility</p:attrName>
                                        </p:attrNameLst>
                                      </p:cBhvr>
                                      <p:to>
                                        <p:strVal val="visible"/>
                                      </p:to>
                                    </p:set>
                                    <p:anim calcmode="lin" valueType="num">
                                      <p:cBhvr>
                                        <p:cTn id="7" dur="500" fill="hold"/>
                                        <p:tgtEl>
                                          <p:spTgt spid="134152"/>
                                        </p:tgtEl>
                                        <p:attrNameLst>
                                          <p:attrName>ppt_w</p:attrName>
                                        </p:attrNameLst>
                                      </p:cBhvr>
                                      <p:tavLst>
                                        <p:tav tm="0">
                                          <p:val>
                                            <p:fltVal val="0"/>
                                          </p:val>
                                        </p:tav>
                                        <p:tav tm="100000">
                                          <p:val>
                                            <p:strVal val="#ppt_w"/>
                                          </p:val>
                                        </p:tav>
                                      </p:tavLst>
                                    </p:anim>
                                    <p:anim calcmode="lin" valueType="num">
                                      <p:cBhvr>
                                        <p:cTn id="8" dur="500" fill="hold"/>
                                        <p:tgtEl>
                                          <p:spTgt spid="134152"/>
                                        </p:tgtEl>
                                        <p:attrNameLst>
                                          <p:attrName>ppt_h</p:attrName>
                                        </p:attrNameLst>
                                      </p:cBhvr>
                                      <p:tavLst>
                                        <p:tav tm="0">
                                          <p:val>
                                            <p:fltVal val="0"/>
                                          </p:val>
                                        </p:tav>
                                        <p:tav tm="100000">
                                          <p:val>
                                            <p:strVal val="#ppt_h"/>
                                          </p:val>
                                        </p:tav>
                                      </p:tavLst>
                                    </p:anim>
                                    <p:animEffect transition="in" filter="fade">
                                      <p:cBhvr>
                                        <p:cTn id="9" dur="500"/>
                                        <p:tgtEl>
                                          <p:spTgt spid="1341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34153"/>
                                        </p:tgtEl>
                                        <p:attrNameLst>
                                          <p:attrName>style.visibility</p:attrName>
                                        </p:attrNameLst>
                                      </p:cBhvr>
                                      <p:to>
                                        <p:strVal val="visible"/>
                                      </p:to>
                                    </p:set>
                                    <p:anim calcmode="lin" valueType="num">
                                      <p:cBhvr>
                                        <p:cTn id="14" dur="500" fill="hold"/>
                                        <p:tgtEl>
                                          <p:spTgt spid="134153"/>
                                        </p:tgtEl>
                                        <p:attrNameLst>
                                          <p:attrName>ppt_w</p:attrName>
                                        </p:attrNameLst>
                                      </p:cBhvr>
                                      <p:tavLst>
                                        <p:tav tm="0">
                                          <p:val>
                                            <p:fltVal val="0"/>
                                          </p:val>
                                        </p:tav>
                                        <p:tav tm="100000">
                                          <p:val>
                                            <p:strVal val="#ppt_w"/>
                                          </p:val>
                                        </p:tav>
                                      </p:tavLst>
                                    </p:anim>
                                    <p:anim calcmode="lin" valueType="num">
                                      <p:cBhvr>
                                        <p:cTn id="15" dur="500" fill="hold"/>
                                        <p:tgtEl>
                                          <p:spTgt spid="134153"/>
                                        </p:tgtEl>
                                        <p:attrNameLst>
                                          <p:attrName>ppt_h</p:attrName>
                                        </p:attrNameLst>
                                      </p:cBhvr>
                                      <p:tavLst>
                                        <p:tav tm="0">
                                          <p:val>
                                            <p:fltVal val="0"/>
                                          </p:val>
                                        </p:tav>
                                        <p:tav tm="100000">
                                          <p:val>
                                            <p:strVal val="#ppt_h"/>
                                          </p:val>
                                        </p:tav>
                                      </p:tavLst>
                                    </p:anim>
                                    <p:animEffect transition="in" filter="fade">
                                      <p:cBhvr>
                                        <p:cTn id="16" dur="500"/>
                                        <p:tgtEl>
                                          <p:spTgt spid="1341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34154"/>
                                        </p:tgtEl>
                                        <p:attrNameLst>
                                          <p:attrName>style.visibility</p:attrName>
                                        </p:attrNameLst>
                                      </p:cBhvr>
                                      <p:to>
                                        <p:strVal val="visible"/>
                                      </p:to>
                                    </p:set>
                                    <p:anim calcmode="lin" valueType="num">
                                      <p:cBhvr>
                                        <p:cTn id="21" dur="500" fill="hold"/>
                                        <p:tgtEl>
                                          <p:spTgt spid="134154"/>
                                        </p:tgtEl>
                                        <p:attrNameLst>
                                          <p:attrName>ppt_w</p:attrName>
                                        </p:attrNameLst>
                                      </p:cBhvr>
                                      <p:tavLst>
                                        <p:tav tm="0">
                                          <p:val>
                                            <p:fltVal val="0"/>
                                          </p:val>
                                        </p:tav>
                                        <p:tav tm="100000">
                                          <p:val>
                                            <p:strVal val="#ppt_w"/>
                                          </p:val>
                                        </p:tav>
                                      </p:tavLst>
                                    </p:anim>
                                    <p:anim calcmode="lin" valueType="num">
                                      <p:cBhvr>
                                        <p:cTn id="22" dur="500" fill="hold"/>
                                        <p:tgtEl>
                                          <p:spTgt spid="134154"/>
                                        </p:tgtEl>
                                        <p:attrNameLst>
                                          <p:attrName>ppt_h</p:attrName>
                                        </p:attrNameLst>
                                      </p:cBhvr>
                                      <p:tavLst>
                                        <p:tav tm="0">
                                          <p:val>
                                            <p:fltVal val="0"/>
                                          </p:val>
                                        </p:tav>
                                        <p:tav tm="100000">
                                          <p:val>
                                            <p:strVal val="#ppt_h"/>
                                          </p:val>
                                        </p:tav>
                                      </p:tavLst>
                                    </p:anim>
                                    <p:animEffect transition="in" filter="fade">
                                      <p:cBhvr>
                                        <p:cTn id="23" dur="500"/>
                                        <p:tgtEl>
                                          <p:spTgt spid="134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2" grpId="0" animBg="1"/>
      <p:bldP spid="134153" grpId="0" animBg="1"/>
      <p:bldP spid="13415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619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6196" name="Rectangle 4"/>
          <p:cNvSpPr>
            <a:spLocks noGrp="1" noChangeArrowheads="1"/>
          </p:cNvSpPr>
          <p:nvPr>
            <p:ph idx="1"/>
          </p:nvPr>
        </p:nvSpPr>
        <p:spPr>
          <a:xfrm>
            <a:off x="1170232" y="0"/>
            <a:ext cx="7973767" cy="6858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marL="0" indent="0" algn="ctr">
              <a:lnSpc>
                <a:spcPct val="90000"/>
              </a:lnSpc>
              <a:spcBef>
                <a:spcPct val="0"/>
              </a:spcBef>
              <a:buFont typeface="Wingdings" charset="0"/>
              <a:buNone/>
            </a:pPr>
            <a:r>
              <a:rPr lang="en-US" sz="2800" dirty="0"/>
              <a:t>In 1838, the U.S. Army forced the Cherokees west on the </a:t>
            </a:r>
            <a:r>
              <a:rPr lang="ja-JP" altLang="en-US" sz="2800" dirty="0">
                <a:latin typeface="Arial"/>
              </a:rPr>
              <a:t>“</a:t>
            </a:r>
            <a:r>
              <a:rPr lang="en-US" sz="2800" u="sng" dirty="0">
                <a:effectLst>
                  <a:outerShdw blurRad="38100" dist="38100" dir="2700000" algn="tl">
                    <a:srgbClr val="DDDDDD"/>
                  </a:outerShdw>
                </a:effectLst>
              </a:rPr>
              <a:t>Trail of Tears</a:t>
            </a:r>
            <a:r>
              <a:rPr lang="ja-JP" altLang="en-US" sz="2800" u="sng" dirty="0">
                <a:effectLst>
                  <a:outerShdw blurRad="38100" dist="38100" dir="2700000" algn="tl">
                    <a:srgbClr val="DDDDDD"/>
                  </a:outerShdw>
                </a:effectLst>
                <a:latin typeface="Arial"/>
              </a:rPr>
              <a:t>”</a:t>
            </a:r>
            <a:endParaRPr lang="en-US" sz="2800" u="sng" dirty="0">
              <a:effectLst>
                <a:outerShdw blurRad="38100" dist="38100" dir="2700000" algn="tl">
                  <a:srgbClr val="DDDDDD"/>
                </a:outerShdw>
              </a:effectLst>
            </a:endParaRPr>
          </a:p>
        </p:txBody>
      </p:sp>
      <p:pic>
        <p:nvPicPr>
          <p:cNvPr id="136198" name="Picture 6" descr="13_02"/>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l="6621"/>
          <a:stretch>
            <a:fillRect/>
          </a:stretch>
        </p:blipFill>
        <p:spPr bwMode="auto">
          <a:xfrm>
            <a:off x="533400" y="1303338"/>
            <a:ext cx="8077200" cy="55546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6199" name="Picture 7" descr="Trail of Tears painting"/>
          <p:cNvPicPr>
            <a:picLocks noChangeAspect="1" noChangeArrowheads="1"/>
          </p:cNvPicPr>
          <p:nvPr/>
        </p:nvPicPr>
        <p:blipFill>
          <a:blip r:embed="rId4">
            <a:lum bright="18000" contrast="24000"/>
            <a:extLst>
              <a:ext uri="{28A0092B-C50C-407E-A947-70E740481C1C}">
                <a14:useLocalDpi xmlns:a14="http://schemas.microsoft.com/office/drawing/2010/main" val="0"/>
              </a:ext>
            </a:extLst>
          </a:blip>
          <a:srcRect t="13651" r="3375" b="7350"/>
          <a:stretch>
            <a:fillRect/>
          </a:stretch>
        </p:blipFill>
        <p:spPr bwMode="auto">
          <a:xfrm>
            <a:off x="3175" y="1214438"/>
            <a:ext cx="9140825" cy="56435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76217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36199"/>
                                        </p:tgtEl>
                                        <p:attrNameLst>
                                          <p:attrName>style.visibility</p:attrName>
                                        </p:attrNameLst>
                                      </p:cBhvr>
                                      <p:to>
                                        <p:strVal val="visible"/>
                                      </p:to>
                                    </p:set>
                                    <p:anim calcmode="lin" valueType="num">
                                      <p:cBhvr>
                                        <p:cTn id="7" dur="500" fill="hold"/>
                                        <p:tgtEl>
                                          <p:spTgt spid="136199"/>
                                        </p:tgtEl>
                                        <p:attrNameLst>
                                          <p:attrName>ppt_w</p:attrName>
                                        </p:attrNameLst>
                                      </p:cBhvr>
                                      <p:tavLst>
                                        <p:tav tm="0">
                                          <p:val>
                                            <p:fltVal val="0"/>
                                          </p:val>
                                        </p:tav>
                                        <p:tav tm="100000">
                                          <p:val>
                                            <p:strVal val="#ppt_w"/>
                                          </p:val>
                                        </p:tav>
                                      </p:tavLst>
                                    </p:anim>
                                    <p:anim calcmode="lin" valueType="num">
                                      <p:cBhvr>
                                        <p:cTn id="8" dur="500" fill="hold"/>
                                        <p:tgtEl>
                                          <p:spTgt spid="136199"/>
                                        </p:tgtEl>
                                        <p:attrNameLst>
                                          <p:attrName>ppt_h</p:attrName>
                                        </p:attrNameLst>
                                      </p:cBhvr>
                                      <p:tavLst>
                                        <p:tav tm="0">
                                          <p:val>
                                            <p:fltVal val="0"/>
                                          </p:val>
                                        </p:tav>
                                        <p:tav tm="100000">
                                          <p:val>
                                            <p:strVal val="#ppt_h"/>
                                          </p:val>
                                        </p:tav>
                                      </p:tavLst>
                                    </p:anim>
                                    <p:animEffect transition="in" filter="fade">
                                      <p:cBhvr>
                                        <p:cTn id="9" dur="500"/>
                                        <p:tgtEl>
                                          <p:spTgt spid="136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Jacksonian Democracy</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4</a:t>
            </a:r>
            <a:endParaRPr lang="en-US" dirty="0"/>
          </a:p>
        </p:txBody>
      </p:sp>
    </p:spTree>
    <p:extLst>
      <p:ext uri="{BB962C8B-B14F-4D97-AF65-F5344CB8AC3E}">
        <p14:creationId xmlns:p14="http://schemas.microsoft.com/office/powerpoint/2010/main" val="4485006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914400" y="0"/>
            <a:ext cx="8229600" cy="6858000"/>
          </a:xfrm>
        </p:spPr>
        <p:txBody>
          <a:bodyPr/>
          <a:lstStyle/>
          <a:p>
            <a:pPr algn="ctr"/>
            <a:r>
              <a:rPr lang="en-US" sz="6000" dirty="0"/>
              <a:t>The Bank War </a:t>
            </a:r>
            <a:r>
              <a:rPr lang="en-US" sz="6000" dirty="0" smtClean="0"/>
              <a:t>&amp; the Second Two-Party </a:t>
            </a:r>
            <a:r>
              <a:rPr lang="en-US" sz="6000" dirty="0"/>
              <a:t>System</a:t>
            </a:r>
          </a:p>
        </p:txBody>
      </p:sp>
    </p:spTree>
    <p:extLst>
      <p:ext uri="{BB962C8B-B14F-4D97-AF65-F5344CB8AC3E}">
        <p14:creationId xmlns:p14="http://schemas.microsoft.com/office/powerpoint/2010/main" val="160938981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57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580" name="Rectangle 4"/>
          <p:cNvSpPr>
            <a:spLocks noGrp="1" noChangeArrowheads="1"/>
          </p:cNvSpPr>
          <p:nvPr>
            <p:ph type="title"/>
          </p:nvPr>
        </p:nvSpPr>
        <p:spPr>
          <a:xfrm>
            <a:off x="838200" y="0"/>
            <a:ext cx="8305800" cy="9144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gn="ctr"/>
            <a:r>
              <a:rPr lang="en-US" sz="3200" dirty="0"/>
              <a:t>The Bank War</a:t>
            </a:r>
          </a:p>
        </p:txBody>
      </p:sp>
      <p:sp>
        <p:nvSpPr>
          <p:cNvPr id="24581" name="Rectangle 5"/>
          <p:cNvSpPr>
            <a:spLocks noGrp="1" noChangeArrowheads="1"/>
          </p:cNvSpPr>
          <p:nvPr>
            <p:ph idx="1"/>
          </p:nvPr>
        </p:nvSpPr>
        <p:spPr>
          <a:xfrm>
            <a:off x="914400" y="838200"/>
            <a:ext cx="8229600" cy="6019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pPr>
            <a:r>
              <a:rPr lang="en-US"/>
              <a:t>The major political issue of Jackson</a:t>
            </a:r>
            <a:r>
              <a:rPr lang="ja-JP" altLang="en-US">
                <a:latin typeface="Arial"/>
              </a:rPr>
              <a:t>’</a:t>
            </a:r>
            <a:r>
              <a:rPr lang="en-US"/>
              <a:t>s reign was his killing of the </a:t>
            </a:r>
            <a:r>
              <a:rPr lang="en-US" u="sng">
                <a:effectLst>
                  <a:outerShdw blurRad="38100" dist="38100" dir="2700000" algn="tl">
                    <a:srgbClr val="DDDDDD"/>
                  </a:outerShdw>
                </a:effectLst>
              </a:rPr>
              <a:t>Second Bank of the U.S.</a:t>
            </a:r>
            <a:r>
              <a:rPr lang="en-US"/>
              <a:t>:</a:t>
            </a:r>
          </a:p>
          <a:p>
            <a:pPr lvl="1">
              <a:lnSpc>
                <a:spcPct val="90000"/>
              </a:lnSpc>
            </a:pPr>
            <a:r>
              <a:rPr lang="en-US"/>
              <a:t>The BUS held ~$10 million in gov</a:t>
            </a:r>
            <a:r>
              <a:rPr lang="ja-JP" altLang="en-US">
                <a:latin typeface="Arial"/>
              </a:rPr>
              <a:t>’</a:t>
            </a:r>
            <a:r>
              <a:rPr lang="en-US"/>
              <a:t>t money &amp; made loans to people &amp; businesses</a:t>
            </a:r>
          </a:p>
          <a:p>
            <a:pPr lvl="1">
              <a:lnSpc>
                <a:spcPct val="90000"/>
              </a:lnSpc>
            </a:pPr>
            <a:r>
              <a:rPr lang="en-US"/>
              <a:t>The BUS helped control America</a:t>
            </a:r>
            <a:r>
              <a:rPr lang="ja-JP" altLang="en-US">
                <a:latin typeface="Arial"/>
              </a:rPr>
              <a:t>’</a:t>
            </a:r>
            <a:r>
              <a:rPr lang="en-US"/>
              <a:t>s 329 private, state-chartered banks by forcing them to be smart when issuing loans</a:t>
            </a:r>
          </a:p>
        </p:txBody>
      </p:sp>
      <p:sp>
        <p:nvSpPr>
          <p:cNvPr id="24582" name="AutoShape 6"/>
          <p:cNvSpPr>
            <a:spLocks noChangeArrowheads="1"/>
          </p:cNvSpPr>
          <p:nvPr/>
        </p:nvSpPr>
        <p:spPr bwMode="auto">
          <a:xfrm>
            <a:off x="1905000" y="2895600"/>
            <a:ext cx="6172200" cy="990600"/>
          </a:xfrm>
          <a:prstGeom prst="wedgeRectCallout">
            <a:avLst>
              <a:gd name="adj1" fmla="val -21759"/>
              <a:gd name="adj2" fmla="val -184454"/>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000" dirty="0"/>
              <a:t>The 2</a:t>
            </a:r>
            <a:r>
              <a:rPr lang="en-US" sz="3000" baseline="30000" dirty="0"/>
              <a:t>nd</a:t>
            </a:r>
            <a:r>
              <a:rPr lang="en-US" sz="3000" dirty="0"/>
              <a:t> BUS had 30 branches &amp; was biggest bank in America</a:t>
            </a:r>
          </a:p>
        </p:txBody>
      </p:sp>
      <p:sp>
        <p:nvSpPr>
          <p:cNvPr id="24587" name="AutoShape 11"/>
          <p:cNvSpPr>
            <a:spLocks noChangeArrowheads="1"/>
          </p:cNvSpPr>
          <p:nvPr/>
        </p:nvSpPr>
        <p:spPr bwMode="auto">
          <a:xfrm>
            <a:off x="1524000" y="30854"/>
            <a:ext cx="7010400" cy="1447800"/>
          </a:xfrm>
          <a:prstGeom prst="wedgeRectCallout">
            <a:avLst>
              <a:gd name="adj1" fmla="val -4981"/>
              <a:gd name="adj2" fmla="val 309542"/>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000" dirty="0"/>
              <a:t>In 1828, the national </a:t>
            </a:r>
            <a:r>
              <a:rPr lang="en-US" sz="3000" dirty="0" err="1"/>
              <a:t>gov</a:t>
            </a:r>
            <a:r>
              <a:rPr lang="ja-JP" altLang="en-US" sz="3000" dirty="0">
                <a:latin typeface="Arial"/>
              </a:rPr>
              <a:t>’</a:t>
            </a:r>
            <a:r>
              <a:rPr lang="en-US" sz="3000" dirty="0"/>
              <a:t>t coined only a limited supply of hard money &amp; printed no paper money at all</a:t>
            </a:r>
          </a:p>
        </p:txBody>
      </p:sp>
      <p:sp>
        <p:nvSpPr>
          <p:cNvPr id="24589" name="AutoShape 13"/>
          <p:cNvSpPr>
            <a:spLocks noChangeArrowheads="1"/>
          </p:cNvSpPr>
          <p:nvPr/>
        </p:nvSpPr>
        <p:spPr bwMode="auto">
          <a:xfrm>
            <a:off x="762000" y="457200"/>
            <a:ext cx="8153400" cy="1371600"/>
          </a:xfrm>
          <a:prstGeom prst="wedgeRectCallout">
            <a:avLst>
              <a:gd name="adj1" fmla="val -991"/>
              <a:gd name="adj2" fmla="val 326157"/>
            </a:avLst>
          </a:prstGeom>
          <a:solidFill>
            <a:srgbClr val="CC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000" dirty="0"/>
              <a:t>These state-chartered banks had tendency to issue more loans than they could support with their </a:t>
            </a:r>
            <a:r>
              <a:rPr lang="ja-JP" altLang="en-US" sz="3000" dirty="0">
                <a:latin typeface="Arial"/>
              </a:rPr>
              <a:t>“</a:t>
            </a:r>
            <a:r>
              <a:rPr lang="en-US" sz="3000" dirty="0"/>
              <a:t>hard currency</a:t>
            </a:r>
            <a:r>
              <a:rPr lang="ja-JP" altLang="en-US" sz="3000" dirty="0">
                <a:latin typeface="Arial"/>
              </a:rPr>
              <a:t>”</a:t>
            </a:r>
            <a:r>
              <a:rPr lang="en-US" sz="3000" dirty="0"/>
              <a:t> reserves</a:t>
            </a:r>
          </a:p>
        </p:txBody>
      </p:sp>
      <p:sp>
        <p:nvSpPr>
          <p:cNvPr id="24590" name="AutoShape 14"/>
          <p:cNvSpPr>
            <a:spLocks noChangeArrowheads="1"/>
          </p:cNvSpPr>
          <p:nvPr/>
        </p:nvSpPr>
        <p:spPr bwMode="auto">
          <a:xfrm>
            <a:off x="1143000" y="1905000"/>
            <a:ext cx="7696200" cy="1828800"/>
          </a:xfrm>
          <a:prstGeom prst="wedgeRectCallout">
            <a:avLst>
              <a:gd name="adj1" fmla="val 782"/>
              <a:gd name="adj2" fmla="val 149481"/>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000" dirty="0"/>
              <a:t>All of America</a:t>
            </a:r>
            <a:r>
              <a:rPr lang="ja-JP" altLang="en-US" sz="3000" dirty="0">
                <a:latin typeface="Arial"/>
              </a:rPr>
              <a:t>’</a:t>
            </a:r>
            <a:r>
              <a:rPr lang="en-US" sz="3000" dirty="0"/>
              <a:t>s paper bank notes which financed land purchases, businesses, &amp; economic growth came from these private, state-chartered banks</a:t>
            </a:r>
          </a:p>
        </p:txBody>
      </p:sp>
    </p:spTree>
    <p:extLst>
      <p:ext uri="{BB962C8B-B14F-4D97-AF65-F5344CB8AC3E}">
        <p14:creationId xmlns:p14="http://schemas.microsoft.com/office/powerpoint/2010/main" val="359178536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anim calcmode="lin" valueType="num">
                                      <p:cBhvr>
                                        <p:cTn id="7" dur="500" fill="hold"/>
                                        <p:tgtEl>
                                          <p:spTgt spid="24582"/>
                                        </p:tgtEl>
                                        <p:attrNameLst>
                                          <p:attrName>ppt_w</p:attrName>
                                        </p:attrNameLst>
                                      </p:cBhvr>
                                      <p:tavLst>
                                        <p:tav tm="0">
                                          <p:val>
                                            <p:fltVal val="0"/>
                                          </p:val>
                                        </p:tav>
                                        <p:tav tm="100000">
                                          <p:val>
                                            <p:strVal val="#ppt_w"/>
                                          </p:val>
                                        </p:tav>
                                      </p:tavLst>
                                    </p:anim>
                                    <p:anim calcmode="lin" valueType="num">
                                      <p:cBhvr>
                                        <p:cTn id="8" dur="500" fill="hold"/>
                                        <p:tgtEl>
                                          <p:spTgt spid="24582"/>
                                        </p:tgtEl>
                                        <p:attrNameLst>
                                          <p:attrName>ppt_h</p:attrName>
                                        </p:attrNameLst>
                                      </p:cBhvr>
                                      <p:tavLst>
                                        <p:tav tm="0">
                                          <p:val>
                                            <p:fltVal val="0"/>
                                          </p:val>
                                        </p:tav>
                                        <p:tav tm="100000">
                                          <p:val>
                                            <p:strVal val="#ppt_h"/>
                                          </p:val>
                                        </p:tav>
                                      </p:tavLst>
                                    </p:anim>
                                    <p:animEffect transition="in" filter="fade">
                                      <p:cBhvr>
                                        <p:cTn id="9" dur="500"/>
                                        <p:tgtEl>
                                          <p:spTgt spid="245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24582"/>
                                        </p:tgtEl>
                                        <p:attrNameLst>
                                          <p:attrName>ppt_w</p:attrName>
                                        </p:attrNameLst>
                                      </p:cBhvr>
                                      <p:tavLst>
                                        <p:tav tm="0">
                                          <p:val>
                                            <p:strVal val="ppt_w"/>
                                          </p:val>
                                        </p:tav>
                                        <p:tav tm="100000">
                                          <p:val>
                                            <p:fltVal val="0"/>
                                          </p:val>
                                        </p:tav>
                                      </p:tavLst>
                                    </p:anim>
                                    <p:anim calcmode="lin" valueType="num">
                                      <p:cBhvr>
                                        <p:cTn id="14" dur="500"/>
                                        <p:tgtEl>
                                          <p:spTgt spid="24582"/>
                                        </p:tgtEl>
                                        <p:attrNameLst>
                                          <p:attrName>ppt_h</p:attrName>
                                        </p:attrNameLst>
                                      </p:cBhvr>
                                      <p:tavLst>
                                        <p:tav tm="0">
                                          <p:val>
                                            <p:strVal val="ppt_h"/>
                                          </p:val>
                                        </p:tav>
                                        <p:tav tm="100000">
                                          <p:val>
                                            <p:fltVal val="0"/>
                                          </p:val>
                                        </p:tav>
                                      </p:tavLst>
                                    </p:anim>
                                    <p:animEffect transition="out" filter="fade">
                                      <p:cBhvr>
                                        <p:cTn id="15" dur="500"/>
                                        <p:tgtEl>
                                          <p:spTgt spid="24582"/>
                                        </p:tgtEl>
                                      </p:cBhvr>
                                    </p:animEffect>
                                    <p:set>
                                      <p:cBhvr>
                                        <p:cTn id="16" dur="1" fill="hold">
                                          <p:stCondLst>
                                            <p:cond delay="499"/>
                                          </p:stCondLst>
                                        </p:cTn>
                                        <p:tgtEl>
                                          <p:spTgt spid="24582"/>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24587"/>
                                        </p:tgtEl>
                                        <p:attrNameLst>
                                          <p:attrName>style.visibility</p:attrName>
                                        </p:attrNameLst>
                                      </p:cBhvr>
                                      <p:to>
                                        <p:strVal val="visible"/>
                                      </p:to>
                                    </p:set>
                                    <p:anim calcmode="lin" valueType="num">
                                      <p:cBhvr>
                                        <p:cTn id="19" dur="500" fill="hold"/>
                                        <p:tgtEl>
                                          <p:spTgt spid="24587"/>
                                        </p:tgtEl>
                                        <p:attrNameLst>
                                          <p:attrName>ppt_w</p:attrName>
                                        </p:attrNameLst>
                                      </p:cBhvr>
                                      <p:tavLst>
                                        <p:tav tm="0">
                                          <p:val>
                                            <p:fltVal val="0"/>
                                          </p:val>
                                        </p:tav>
                                        <p:tav tm="100000">
                                          <p:val>
                                            <p:strVal val="#ppt_w"/>
                                          </p:val>
                                        </p:tav>
                                      </p:tavLst>
                                    </p:anim>
                                    <p:anim calcmode="lin" valueType="num">
                                      <p:cBhvr>
                                        <p:cTn id="20" dur="500" fill="hold"/>
                                        <p:tgtEl>
                                          <p:spTgt spid="24587"/>
                                        </p:tgtEl>
                                        <p:attrNameLst>
                                          <p:attrName>ppt_h</p:attrName>
                                        </p:attrNameLst>
                                      </p:cBhvr>
                                      <p:tavLst>
                                        <p:tav tm="0">
                                          <p:val>
                                            <p:fltVal val="0"/>
                                          </p:val>
                                        </p:tav>
                                        <p:tav tm="100000">
                                          <p:val>
                                            <p:strVal val="#ppt_h"/>
                                          </p:val>
                                        </p:tav>
                                      </p:tavLst>
                                    </p:anim>
                                    <p:animEffect transition="in" filter="fade">
                                      <p:cBhvr>
                                        <p:cTn id="21" dur="500"/>
                                        <p:tgtEl>
                                          <p:spTgt spid="2458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24590"/>
                                        </p:tgtEl>
                                        <p:attrNameLst>
                                          <p:attrName>style.visibility</p:attrName>
                                        </p:attrNameLst>
                                      </p:cBhvr>
                                      <p:to>
                                        <p:strVal val="visible"/>
                                      </p:to>
                                    </p:set>
                                    <p:anim calcmode="lin" valueType="num">
                                      <p:cBhvr>
                                        <p:cTn id="26" dur="500" fill="hold"/>
                                        <p:tgtEl>
                                          <p:spTgt spid="24590"/>
                                        </p:tgtEl>
                                        <p:attrNameLst>
                                          <p:attrName>ppt_w</p:attrName>
                                        </p:attrNameLst>
                                      </p:cBhvr>
                                      <p:tavLst>
                                        <p:tav tm="0">
                                          <p:val>
                                            <p:fltVal val="0"/>
                                          </p:val>
                                        </p:tav>
                                        <p:tav tm="100000">
                                          <p:val>
                                            <p:strVal val="#ppt_w"/>
                                          </p:val>
                                        </p:tav>
                                      </p:tavLst>
                                    </p:anim>
                                    <p:anim calcmode="lin" valueType="num">
                                      <p:cBhvr>
                                        <p:cTn id="27" dur="500" fill="hold"/>
                                        <p:tgtEl>
                                          <p:spTgt spid="24590"/>
                                        </p:tgtEl>
                                        <p:attrNameLst>
                                          <p:attrName>ppt_h</p:attrName>
                                        </p:attrNameLst>
                                      </p:cBhvr>
                                      <p:tavLst>
                                        <p:tav tm="0">
                                          <p:val>
                                            <p:fltVal val="0"/>
                                          </p:val>
                                        </p:tav>
                                        <p:tav tm="100000">
                                          <p:val>
                                            <p:strVal val="#ppt_h"/>
                                          </p:val>
                                        </p:tav>
                                      </p:tavLst>
                                    </p:anim>
                                    <p:animEffect transition="in" filter="fade">
                                      <p:cBhvr>
                                        <p:cTn id="28" dur="500"/>
                                        <p:tgtEl>
                                          <p:spTgt spid="2459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xit" presetSubtype="0" fill="hold" grpId="1" nodeType="clickEffect">
                                  <p:stCondLst>
                                    <p:cond delay="0"/>
                                  </p:stCondLst>
                                  <p:childTnLst>
                                    <p:anim calcmode="lin" valueType="num">
                                      <p:cBhvr>
                                        <p:cTn id="32" dur="500"/>
                                        <p:tgtEl>
                                          <p:spTgt spid="24587"/>
                                        </p:tgtEl>
                                        <p:attrNameLst>
                                          <p:attrName>ppt_w</p:attrName>
                                        </p:attrNameLst>
                                      </p:cBhvr>
                                      <p:tavLst>
                                        <p:tav tm="0">
                                          <p:val>
                                            <p:strVal val="ppt_w"/>
                                          </p:val>
                                        </p:tav>
                                        <p:tav tm="100000">
                                          <p:val>
                                            <p:fltVal val="0"/>
                                          </p:val>
                                        </p:tav>
                                      </p:tavLst>
                                    </p:anim>
                                    <p:anim calcmode="lin" valueType="num">
                                      <p:cBhvr>
                                        <p:cTn id="33" dur="500"/>
                                        <p:tgtEl>
                                          <p:spTgt spid="24587"/>
                                        </p:tgtEl>
                                        <p:attrNameLst>
                                          <p:attrName>ppt_h</p:attrName>
                                        </p:attrNameLst>
                                      </p:cBhvr>
                                      <p:tavLst>
                                        <p:tav tm="0">
                                          <p:val>
                                            <p:strVal val="ppt_h"/>
                                          </p:val>
                                        </p:tav>
                                        <p:tav tm="100000">
                                          <p:val>
                                            <p:fltVal val="0"/>
                                          </p:val>
                                        </p:tav>
                                      </p:tavLst>
                                    </p:anim>
                                    <p:animEffect transition="out" filter="fade">
                                      <p:cBhvr>
                                        <p:cTn id="34" dur="500"/>
                                        <p:tgtEl>
                                          <p:spTgt spid="24587"/>
                                        </p:tgtEl>
                                      </p:cBhvr>
                                    </p:animEffect>
                                    <p:set>
                                      <p:cBhvr>
                                        <p:cTn id="35" dur="1" fill="hold">
                                          <p:stCondLst>
                                            <p:cond delay="499"/>
                                          </p:stCondLst>
                                        </p:cTn>
                                        <p:tgtEl>
                                          <p:spTgt spid="24587"/>
                                        </p:tgtEl>
                                        <p:attrNameLst>
                                          <p:attrName>style.visibility</p:attrName>
                                        </p:attrNameLst>
                                      </p:cBhvr>
                                      <p:to>
                                        <p:strVal val="hidden"/>
                                      </p:to>
                                    </p:set>
                                  </p:childTnLst>
                                </p:cTn>
                              </p:par>
                              <p:par>
                                <p:cTn id="36" presetID="53" presetClass="entr" presetSubtype="0" fill="hold" grpId="0" nodeType="withEffect">
                                  <p:stCondLst>
                                    <p:cond delay="0"/>
                                  </p:stCondLst>
                                  <p:childTnLst>
                                    <p:set>
                                      <p:cBhvr>
                                        <p:cTn id="37" dur="1" fill="hold">
                                          <p:stCondLst>
                                            <p:cond delay="0"/>
                                          </p:stCondLst>
                                        </p:cTn>
                                        <p:tgtEl>
                                          <p:spTgt spid="24589"/>
                                        </p:tgtEl>
                                        <p:attrNameLst>
                                          <p:attrName>style.visibility</p:attrName>
                                        </p:attrNameLst>
                                      </p:cBhvr>
                                      <p:to>
                                        <p:strVal val="visible"/>
                                      </p:to>
                                    </p:set>
                                    <p:anim calcmode="lin" valueType="num">
                                      <p:cBhvr>
                                        <p:cTn id="38" dur="500" fill="hold"/>
                                        <p:tgtEl>
                                          <p:spTgt spid="24589"/>
                                        </p:tgtEl>
                                        <p:attrNameLst>
                                          <p:attrName>ppt_w</p:attrName>
                                        </p:attrNameLst>
                                      </p:cBhvr>
                                      <p:tavLst>
                                        <p:tav tm="0">
                                          <p:val>
                                            <p:fltVal val="0"/>
                                          </p:val>
                                        </p:tav>
                                        <p:tav tm="100000">
                                          <p:val>
                                            <p:strVal val="#ppt_w"/>
                                          </p:val>
                                        </p:tav>
                                      </p:tavLst>
                                    </p:anim>
                                    <p:anim calcmode="lin" valueType="num">
                                      <p:cBhvr>
                                        <p:cTn id="39" dur="500" fill="hold"/>
                                        <p:tgtEl>
                                          <p:spTgt spid="24589"/>
                                        </p:tgtEl>
                                        <p:attrNameLst>
                                          <p:attrName>ppt_h</p:attrName>
                                        </p:attrNameLst>
                                      </p:cBhvr>
                                      <p:tavLst>
                                        <p:tav tm="0">
                                          <p:val>
                                            <p:fltVal val="0"/>
                                          </p:val>
                                        </p:tav>
                                        <p:tav tm="100000">
                                          <p:val>
                                            <p:strVal val="#ppt_h"/>
                                          </p:val>
                                        </p:tav>
                                      </p:tavLst>
                                    </p:anim>
                                    <p:animEffect transition="in" filter="fade">
                                      <p:cBhvr>
                                        <p:cTn id="40" dur="500"/>
                                        <p:tgtEl>
                                          <p:spTgt spid="24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P spid="24582" grpId="1" animBg="1"/>
      <p:bldP spid="24587" grpId="0" animBg="1"/>
      <p:bldP spid="24587" grpId="1" animBg="1"/>
      <p:bldP spid="24589" grpId="0" animBg="1"/>
      <p:bldP spid="2459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http://www.humanitiesweb.org/images/h310/h310n.jpg"/>
          <p:cNvPicPr>
            <a:picLocks noChangeAspect="1" noChangeArrowheads="1"/>
          </p:cNvPicPr>
          <p:nvPr/>
        </p:nvPicPr>
        <p:blipFill>
          <a:blip r:embed="rId2">
            <a:extLst>
              <a:ext uri="{28A0092B-C50C-407E-A947-70E740481C1C}">
                <a14:useLocalDpi xmlns:a14="http://schemas.microsoft.com/office/drawing/2010/main" val="0"/>
              </a:ext>
            </a:extLst>
          </a:blip>
          <a:srcRect l="3786" t="7204" r="4938" b="19438"/>
          <a:stretch>
            <a:fillRect/>
          </a:stretch>
        </p:blipFill>
        <p:spPr bwMode="auto">
          <a:xfrm>
            <a:off x="457200" y="1225550"/>
            <a:ext cx="7010400"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Box 2"/>
          <p:cNvSpPr txBox="1">
            <a:spLocks noChangeArrowheads="1"/>
          </p:cNvSpPr>
          <p:nvPr/>
        </p:nvSpPr>
        <p:spPr bwMode="auto">
          <a:xfrm>
            <a:off x="3886200" y="2066925"/>
            <a:ext cx="1106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400"/>
              <a:t>Andrew Jackson</a:t>
            </a:r>
          </a:p>
        </p:txBody>
      </p:sp>
      <p:sp>
        <p:nvSpPr>
          <p:cNvPr id="20483" name="TextBox 3"/>
          <p:cNvSpPr txBox="1">
            <a:spLocks noChangeArrowheads="1"/>
          </p:cNvSpPr>
          <p:nvPr/>
        </p:nvSpPr>
        <p:spPr bwMode="auto">
          <a:xfrm>
            <a:off x="2286000" y="2438400"/>
            <a:ext cx="873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400"/>
              <a:t>Nicholas Biddle</a:t>
            </a:r>
          </a:p>
        </p:txBody>
      </p:sp>
      <p:sp>
        <p:nvSpPr>
          <p:cNvPr id="2" name="Title 1"/>
          <p:cNvSpPr>
            <a:spLocks noGrp="1"/>
          </p:cNvSpPr>
          <p:nvPr>
            <p:ph type="title"/>
          </p:nvPr>
        </p:nvSpPr>
        <p:spPr/>
        <p:txBody>
          <a:bodyPr rtlCol="0">
            <a:normAutofit/>
          </a:bodyPr>
          <a:lstStyle/>
          <a:p>
            <a:pPr fontAlgn="auto">
              <a:spcAft>
                <a:spcPts val="0"/>
              </a:spcAft>
              <a:defRPr/>
            </a:pPr>
            <a:r>
              <a:rPr lang="en-US" dirty="0" smtClean="0">
                <a:effectLst>
                  <a:outerShdw blurRad="38100" dist="38100" dir="2700000" algn="tl">
                    <a:srgbClr val="000000">
                      <a:alpha val="43137"/>
                    </a:srgbClr>
                  </a:outerShdw>
                  <a:reflection blurRad="12700" stA="48000" endA="300" endPos="55000" dir="5400000" sy="-90000" algn="bl" rotWithShape="0"/>
                </a:effectLst>
                <a:ea typeface="+mj-ea"/>
                <a:cs typeface="+mj-cs"/>
              </a:rPr>
              <a:t>National Bank Crisis</a:t>
            </a:r>
            <a:endParaRPr lang="en-US" dirty="0">
              <a:effectLst>
                <a:outerShdw blurRad="38100" dist="38100" dir="2700000" algn="tl">
                  <a:srgbClr val="000000">
                    <a:alpha val="43137"/>
                  </a:srgbClr>
                </a:outerShdw>
                <a:reflection blurRad="12700" stA="48000" endA="300" endPos="55000" dir="5400000" sy="-90000" algn="bl" rotWithShape="0"/>
              </a:effectLst>
              <a:ea typeface="+mj-ea"/>
              <a:cs typeface="+mj-cs"/>
            </a:endParaRPr>
          </a:p>
        </p:txBody>
      </p:sp>
      <p:sp>
        <p:nvSpPr>
          <p:cNvPr id="20485" name="TextBox 3"/>
          <p:cNvSpPr txBox="1">
            <a:spLocks noChangeArrowheads="1"/>
          </p:cNvSpPr>
          <p:nvPr/>
        </p:nvSpPr>
        <p:spPr bwMode="auto">
          <a:xfrm>
            <a:off x="1371600" y="2371725"/>
            <a:ext cx="873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400"/>
              <a:t>Daniel Webster</a:t>
            </a:r>
          </a:p>
        </p:txBody>
      </p:sp>
      <p:sp>
        <p:nvSpPr>
          <p:cNvPr id="20486" name="TextBox 3"/>
          <p:cNvSpPr txBox="1">
            <a:spLocks noChangeArrowheads="1"/>
          </p:cNvSpPr>
          <p:nvPr/>
        </p:nvSpPr>
        <p:spPr bwMode="auto">
          <a:xfrm>
            <a:off x="4648200" y="2386013"/>
            <a:ext cx="8731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400"/>
              <a:t>Martin Van Buren</a:t>
            </a:r>
          </a:p>
        </p:txBody>
      </p:sp>
      <p:sp>
        <p:nvSpPr>
          <p:cNvPr id="20487" name="TextBox 3"/>
          <p:cNvSpPr txBox="1">
            <a:spLocks noChangeArrowheads="1"/>
          </p:cNvSpPr>
          <p:nvPr/>
        </p:nvSpPr>
        <p:spPr bwMode="auto">
          <a:xfrm>
            <a:off x="533400" y="1905000"/>
            <a:ext cx="873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400"/>
              <a:t>Upper classes</a:t>
            </a:r>
          </a:p>
        </p:txBody>
      </p:sp>
      <p:sp>
        <p:nvSpPr>
          <p:cNvPr id="20488" name="TextBox 3"/>
          <p:cNvSpPr txBox="1">
            <a:spLocks noChangeArrowheads="1"/>
          </p:cNvSpPr>
          <p:nvPr/>
        </p:nvSpPr>
        <p:spPr bwMode="auto">
          <a:xfrm>
            <a:off x="6477000" y="2209800"/>
            <a:ext cx="873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400"/>
              <a:t>Lower classes</a:t>
            </a:r>
          </a:p>
        </p:txBody>
      </p:sp>
      <p:sp>
        <p:nvSpPr>
          <p:cNvPr id="20489" name="TextBox 2"/>
          <p:cNvSpPr txBox="1">
            <a:spLocks noChangeArrowheads="1"/>
          </p:cNvSpPr>
          <p:nvPr/>
        </p:nvSpPr>
        <p:spPr bwMode="auto">
          <a:xfrm>
            <a:off x="5218113" y="1828800"/>
            <a:ext cx="1106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400"/>
              <a:t>Military Veterans</a:t>
            </a:r>
          </a:p>
        </p:txBody>
      </p:sp>
    </p:spTree>
    <p:extLst>
      <p:ext uri="{BB962C8B-B14F-4D97-AF65-F5344CB8AC3E}">
        <p14:creationId xmlns:p14="http://schemas.microsoft.com/office/powerpoint/2010/main" val="317086577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endParaRPr>
          </a:p>
        </p:txBody>
      </p:sp>
      <p:sp>
        <p:nvSpPr>
          <p:cNvPr id="2662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endParaRPr>
          </a:p>
        </p:txBody>
      </p:sp>
      <p:sp>
        <p:nvSpPr>
          <p:cNvPr id="26628" name="Rectangle 4"/>
          <p:cNvSpPr>
            <a:spLocks noGrp="1" noChangeArrowheads="1"/>
          </p:cNvSpPr>
          <p:nvPr>
            <p:ph type="title"/>
          </p:nvPr>
        </p:nvSpPr>
        <p:spPr>
          <a:xfrm>
            <a:off x="914400" y="0"/>
            <a:ext cx="8077200" cy="685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fontScale="90000"/>
          </a:bodyPr>
          <a:lstStyle/>
          <a:p>
            <a:pPr algn="ctr"/>
            <a:r>
              <a:rPr lang="en-US"/>
              <a:t>The Bank War</a:t>
            </a:r>
          </a:p>
        </p:txBody>
      </p:sp>
      <p:sp>
        <p:nvSpPr>
          <p:cNvPr id="26629" name="Rectangle 5"/>
          <p:cNvSpPr>
            <a:spLocks noGrp="1" noChangeArrowheads="1"/>
          </p:cNvSpPr>
          <p:nvPr>
            <p:ph idx="1"/>
          </p:nvPr>
        </p:nvSpPr>
        <p:spPr>
          <a:xfrm>
            <a:off x="914400" y="609600"/>
            <a:ext cx="8229600" cy="62484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spcBef>
                <a:spcPct val="10000"/>
              </a:spcBef>
            </a:pPr>
            <a:r>
              <a:rPr lang="en-US" sz="3300" dirty="0"/>
              <a:t>But the BUS was controversial:</a:t>
            </a:r>
          </a:p>
          <a:p>
            <a:pPr lvl="1">
              <a:lnSpc>
                <a:spcPct val="90000"/>
              </a:lnSpc>
              <a:spcBef>
                <a:spcPct val="10000"/>
              </a:spcBef>
            </a:pPr>
            <a:r>
              <a:rPr lang="en-US" sz="3300" dirty="0"/>
              <a:t>Many blamed it for a depression in 1819 by overextending credit &amp; too quickly calling in loans</a:t>
            </a:r>
          </a:p>
          <a:p>
            <a:pPr lvl="1">
              <a:lnSpc>
                <a:spcPct val="90000"/>
              </a:lnSpc>
              <a:spcBef>
                <a:spcPct val="10000"/>
              </a:spcBef>
            </a:pPr>
            <a:r>
              <a:rPr lang="en-US" sz="3300" dirty="0"/>
              <a:t>Many people still viewed the BUS as an unconstitutional monopoly that gave too much power to the upper class</a:t>
            </a:r>
          </a:p>
          <a:p>
            <a:pPr lvl="1">
              <a:lnSpc>
                <a:spcPct val="90000"/>
              </a:lnSpc>
              <a:spcBef>
                <a:spcPct val="10000"/>
              </a:spcBef>
            </a:pPr>
            <a:r>
              <a:rPr lang="en-US" sz="3300" dirty="0"/>
              <a:t>BUS manager Nicholas Biddle was effective, but seen as arrogant, vain, &amp; </a:t>
            </a:r>
            <a:r>
              <a:rPr lang="ja-JP" altLang="en-US" sz="3300" dirty="0">
                <a:latin typeface="Arial"/>
              </a:rPr>
              <a:t>“</a:t>
            </a:r>
            <a:r>
              <a:rPr lang="en-US" sz="3300" dirty="0"/>
              <a:t>aristocratic</a:t>
            </a:r>
            <a:r>
              <a:rPr lang="ja-JP" altLang="en-US" sz="3300" dirty="0">
                <a:latin typeface="Arial"/>
              </a:rPr>
              <a:t>”</a:t>
            </a:r>
            <a:endParaRPr lang="en-US" sz="3300" dirty="0"/>
          </a:p>
        </p:txBody>
      </p:sp>
    </p:spTree>
    <p:extLst>
      <p:ext uri="{BB962C8B-B14F-4D97-AF65-F5344CB8AC3E}">
        <p14:creationId xmlns:p14="http://schemas.microsoft.com/office/powerpoint/2010/main" val="422451779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7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76" name="Rectangle 4"/>
          <p:cNvSpPr>
            <a:spLocks noGrp="1" noChangeArrowheads="1"/>
          </p:cNvSpPr>
          <p:nvPr>
            <p:ph type="title"/>
          </p:nvPr>
        </p:nvSpPr>
        <p:spPr>
          <a:xfrm>
            <a:off x="838200" y="0"/>
            <a:ext cx="8305800" cy="838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gn="ctr"/>
            <a:r>
              <a:rPr lang="en-US"/>
              <a:t>The Bank Veto</a:t>
            </a:r>
          </a:p>
        </p:txBody>
      </p:sp>
      <p:sp>
        <p:nvSpPr>
          <p:cNvPr id="28677" name="Rectangle 5"/>
          <p:cNvSpPr>
            <a:spLocks noGrp="1" noChangeArrowheads="1"/>
          </p:cNvSpPr>
          <p:nvPr>
            <p:ph idx="1"/>
          </p:nvPr>
        </p:nvSpPr>
        <p:spPr>
          <a:xfrm>
            <a:off x="914400" y="762000"/>
            <a:ext cx="8229600" cy="6096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5000"/>
              </a:lnSpc>
              <a:spcBef>
                <a:spcPct val="10000"/>
              </a:spcBef>
            </a:pPr>
            <a:r>
              <a:rPr lang="en-US" sz="3600" dirty="0"/>
              <a:t>Since entering office in 1828, Jackson disliked the BUS</a:t>
            </a:r>
          </a:p>
          <a:p>
            <a:pPr>
              <a:lnSpc>
                <a:spcPct val="95000"/>
              </a:lnSpc>
              <a:spcBef>
                <a:spcPct val="10000"/>
              </a:spcBef>
            </a:pPr>
            <a:r>
              <a:rPr lang="en-US" sz="3600" dirty="0"/>
              <a:t>Clay, Webster, &amp; Biddle worried about the future of the BUS whose expiration was up in 1836</a:t>
            </a:r>
          </a:p>
          <a:p>
            <a:pPr>
              <a:lnSpc>
                <a:spcPct val="95000"/>
              </a:lnSpc>
              <a:spcBef>
                <a:spcPct val="10000"/>
              </a:spcBef>
            </a:pPr>
            <a:r>
              <a:rPr lang="en-US" sz="3600" dirty="0"/>
              <a:t>Congress re-chartered the BUS in 1832 but Jackson vetoed it:</a:t>
            </a:r>
          </a:p>
          <a:p>
            <a:pPr lvl="1">
              <a:lnSpc>
                <a:spcPct val="95000"/>
              </a:lnSpc>
              <a:spcBef>
                <a:spcPct val="10000"/>
              </a:spcBef>
              <a:buSzPct val="75000"/>
            </a:pPr>
            <a:r>
              <a:rPr lang="en-US" sz="3600" dirty="0"/>
              <a:t>Claimed it unconstitutional, a violation of states</a:t>
            </a:r>
            <a:r>
              <a:rPr lang="ja-JP" altLang="en-US" sz="3600" dirty="0">
                <a:latin typeface="Arial"/>
              </a:rPr>
              <a:t>’</a:t>
            </a:r>
            <a:r>
              <a:rPr lang="en-US" sz="3600" dirty="0"/>
              <a:t> rights, &amp; </a:t>
            </a:r>
            <a:r>
              <a:rPr lang="ja-JP" altLang="en-US" sz="3600" dirty="0">
                <a:latin typeface="Arial"/>
              </a:rPr>
              <a:t>“</a:t>
            </a:r>
            <a:r>
              <a:rPr lang="en-US" sz="3600" dirty="0"/>
              <a:t>dangerous to people</a:t>
            </a:r>
            <a:r>
              <a:rPr lang="ja-JP" altLang="en-US" sz="3600" dirty="0">
                <a:latin typeface="Arial"/>
              </a:rPr>
              <a:t>’</a:t>
            </a:r>
            <a:r>
              <a:rPr lang="en-US" sz="3600" dirty="0"/>
              <a:t>s liberties</a:t>
            </a:r>
            <a:r>
              <a:rPr lang="ja-JP" altLang="en-US" sz="3600" dirty="0">
                <a:latin typeface="Arial"/>
              </a:rPr>
              <a:t>”</a:t>
            </a:r>
            <a:endParaRPr lang="en-US" sz="3600" dirty="0"/>
          </a:p>
        </p:txBody>
      </p:sp>
      <p:sp>
        <p:nvSpPr>
          <p:cNvPr id="28679" name="AutoShape 7"/>
          <p:cNvSpPr>
            <a:spLocks noChangeArrowheads="1"/>
          </p:cNvSpPr>
          <p:nvPr/>
        </p:nvSpPr>
        <p:spPr bwMode="auto">
          <a:xfrm>
            <a:off x="990600" y="1219200"/>
            <a:ext cx="7848600" cy="609600"/>
          </a:xfrm>
          <a:prstGeom prst="wedgeRectCallout">
            <a:avLst>
              <a:gd name="adj1" fmla="val 15616"/>
              <a:gd name="adj2" fmla="val 475259"/>
            </a:avLst>
          </a:prstGeom>
          <a:solidFill>
            <a:srgbClr val="CC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buClr>
                <a:schemeClr val="accent1"/>
              </a:buClr>
              <a:buSzPct val="80000"/>
              <a:buFont typeface="Wingdings" charset="0"/>
              <a:buNone/>
            </a:pPr>
            <a:r>
              <a:rPr lang="en-US" sz="3200" dirty="0"/>
              <a:t>Congress was unable to override the veto</a:t>
            </a:r>
          </a:p>
        </p:txBody>
      </p:sp>
      <p:sp>
        <p:nvSpPr>
          <p:cNvPr id="28680" name="AutoShape 8"/>
          <p:cNvSpPr>
            <a:spLocks noChangeArrowheads="1"/>
          </p:cNvSpPr>
          <p:nvPr/>
        </p:nvSpPr>
        <p:spPr bwMode="auto">
          <a:xfrm>
            <a:off x="533400" y="1905000"/>
            <a:ext cx="8458200" cy="1066800"/>
          </a:xfrm>
          <a:prstGeom prst="wedgeRectCallout">
            <a:avLst>
              <a:gd name="adj1" fmla="val 22579"/>
              <a:gd name="adj2" fmla="val 189139"/>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buClr>
                <a:schemeClr val="accent1"/>
              </a:buClr>
              <a:buSzPct val="80000"/>
              <a:buFont typeface="Wingdings" charset="0"/>
              <a:buNone/>
            </a:pPr>
            <a:r>
              <a:rPr lang="en-US" sz="3200" dirty="0"/>
              <a:t>Jackson</a:t>
            </a:r>
            <a:r>
              <a:rPr lang="ja-JP" altLang="en-US" sz="3200" dirty="0">
                <a:latin typeface="Arial"/>
              </a:rPr>
              <a:t>’</a:t>
            </a:r>
            <a:r>
              <a:rPr lang="en-US" sz="3200" dirty="0"/>
              <a:t>s veto did not immediately kill the BUS…its charter would not end for 4 years</a:t>
            </a:r>
          </a:p>
        </p:txBody>
      </p:sp>
      <p:sp>
        <p:nvSpPr>
          <p:cNvPr id="28681" name="AutoShape 9"/>
          <p:cNvSpPr>
            <a:spLocks noChangeArrowheads="1"/>
          </p:cNvSpPr>
          <p:nvPr/>
        </p:nvSpPr>
        <p:spPr bwMode="auto">
          <a:xfrm>
            <a:off x="1066800" y="4343400"/>
            <a:ext cx="7696200" cy="1447800"/>
          </a:xfrm>
          <a:prstGeom prst="wedgeRectCallout">
            <a:avLst>
              <a:gd name="adj1" fmla="val -12231"/>
              <a:gd name="adj2" fmla="val -219296"/>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200" dirty="0"/>
              <a:t>Jackson frequently attacked the bank as an agency through which speculators &amp; monopolists cheated honest farmers</a:t>
            </a:r>
          </a:p>
        </p:txBody>
      </p:sp>
    </p:spTree>
    <p:extLst>
      <p:ext uri="{BB962C8B-B14F-4D97-AF65-F5344CB8AC3E}">
        <p14:creationId xmlns:p14="http://schemas.microsoft.com/office/powerpoint/2010/main" val="212821030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681"/>
                                        </p:tgtEl>
                                        <p:attrNameLst>
                                          <p:attrName>style.visibility</p:attrName>
                                        </p:attrNameLst>
                                      </p:cBhvr>
                                      <p:to>
                                        <p:strVal val="visible"/>
                                      </p:to>
                                    </p:set>
                                    <p:anim calcmode="lin" valueType="num">
                                      <p:cBhvr>
                                        <p:cTn id="7" dur="500" fill="hold"/>
                                        <p:tgtEl>
                                          <p:spTgt spid="28681"/>
                                        </p:tgtEl>
                                        <p:attrNameLst>
                                          <p:attrName>ppt_w</p:attrName>
                                        </p:attrNameLst>
                                      </p:cBhvr>
                                      <p:tavLst>
                                        <p:tav tm="0">
                                          <p:val>
                                            <p:fltVal val="0"/>
                                          </p:val>
                                        </p:tav>
                                        <p:tav tm="100000">
                                          <p:val>
                                            <p:strVal val="#ppt_w"/>
                                          </p:val>
                                        </p:tav>
                                      </p:tavLst>
                                    </p:anim>
                                    <p:anim calcmode="lin" valueType="num">
                                      <p:cBhvr>
                                        <p:cTn id="8" dur="500" fill="hold"/>
                                        <p:tgtEl>
                                          <p:spTgt spid="28681"/>
                                        </p:tgtEl>
                                        <p:attrNameLst>
                                          <p:attrName>ppt_h</p:attrName>
                                        </p:attrNameLst>
                                      </p:cBhvr>
                                      <p:tavLst>
                                        <p:tav tm="0">
                                          <p:val>
                                            <p:fltVal val="0"/>
                                          </p:val>
                                        </p:tav>
                                        <p:tav tm="100000">
                                          <p:val>
                                            <p:strVal val="#ppt_h"/>
                                          </p:val>
                                        </p:tav>
                                      </p:tavLst>
                                    </p:anim>
                                    <p:animEffect transition="in" filter="fade">
                                      <p:cBhvr>
                                        <p:cTn id="9" dur="500"/>
                                        <p:tgtEl>
                                          <p:spTgt spid="2868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28681"/>
                                        </p:tgtEl>
                                        <p:attrNameLst>
                                          <p:attrName>ppt_w</p:attrName>
                                        </p:attrNameLst>
                                      </p:cBhvr>
                                      <p:tavLst>
                                        <p:tav tm="0">
                                          <p:val>
                                            <p:strVal val="ppt_w"/>
                                          </p:val>
                                        </p:tav>
                                        <p:tav tm="100000">
                                          <p:val>
                                            <p:fltVal val="0"/>
                                          </p:val>
                                        </p:tav>
                                      </p:tavLst>
                                    </p:anim>
                                    <p:anim calcmode="lin" valueType="num">
                                      <p:cBhvr>
                                        <p:cTn id="14" dur="500"/>
                                        <p:tgtEl>
                                          <p:spTgt spid="28681"/>
                                        </p:tgtEl>
                                        <p:attrNameLst>
                                          <p:attrName>ppt_h</p:attrName>
                                        </p:attrNameLst>
                                      </p:cBhvr>
                                      <p:tavLst>
                                        <p:tav tm="0">
                                          <p:val>
                                            <p:strVal val="ppt_h"/>
                                          </p:val>
                                        </p:tav>
                                        <p:tav tm="100000">
                                          <p:val>
                                            <p:fltVal val="0"/>
                                          </p:val>
                                        </p:tav>
                                      </p:tavLst>
                                    </p:anim>
                                    <p:animEffect transition="out" filter="fade">
                                      <p:cBhvr>
                                        <p:cTn id="15" dur="500"/>
                                        <p:tgtEl>
                                          <p:spTgt spid="28681"/>
                                        </p:tgtEl>
                                      </p:cBhvr>
                                    </p:animEffect>
                                    <p:set>
                                      <p:cBhvr>
                                        <p:cTn id="16" dur="1" fill="hold">
                                          <p:stCondLst>
                                            <p:cond delay="499"/>
                                          </p:stCondLst>
                                        </p:cTn>
                                        <p:tgtEl>
                                          <p:spTgt spid="28681"/>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8679"/>
                                        </p:tgtEl>
                                        <p:attrNameLst>
                                          <p:attrName>style.visibility</p:attrName>
                                        </p:attrNameLst>
                                      </p:cBhvr>
                                      <p:to>
                                        <p:strVal val="visible"/>
                                      </p:to>
                                    </p:set>
                                    <p:anim calcmode="lin" valueType="num">
                                      <p:cBhvr>
                                        <p:cTn id="21" dur="500" fill="hold"/>
                                        <p:tgtEl>
                                          <p:spTgt spid="28679"/>
                                        </p:tgtEl>
                                        <p:attrNameLst>
                                          <p:attrName>ppt_w</p:attrName>
                                        </p:attrNameLst>
                                      </p:cBhvr>
                                      <p:tavLst>
                                        <p:tav tm="0">
                                          <p:val>
                                            <p:fltVal val="0"/>
                                          </p:val>
                                        </p:tav>
                                        <p:tav tm="100000">
                                          <p:val>
                                            <p:strVal val="#ppt_w"/>
                                          </p:val>
                                        </p:tav>
                                      </p:tavLst>
                                    </p:anim>
                                    <p:anim calcmode="lin" valueType="num">
                                      <p:cBhvr>
                                        <p:cTn id="22" dur="500" fill="hold"/>
                                        <p:tgtEl>
                                          <p:spTgt spid="28679"/>
                                        </p:tgtEl>
                                        <p:attrNameLst>
                                          <p:attrName>ppt_h</p:attrName>
                                        </p:attrNameLst>
                                      </p:cBhvr>
                                      <p:tavLst>
                                        <p:tav tm="0">
                                          <p:val>
                                            <p:fltVal val="0"/>
                                          </p:val>
                                        </p:tav>
                                        <p:tav tm="100000">
                                          <p:val>
                                            <p:strVal val="#ppt_h"/>
                                          </p:val>
                                        </p:tav>
                                      </p:tavLst>
                                    </p:anim>
                                    <p:animEffect transition="in" filter="fade">
                                      <p:cBhvr>
                                        <p:cTn id="23" dur="500"/>
                                        <p:tgtEl>
                                          <p:spTgt spid="2867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8680"/>
                                        </p:tgtEl>
                                        <p:attrNameLst>
                                          <p:attrName>style.visibility</p:attrName>
                                        </p:attrNameLst>
                                      </p:cBhvr>
                                      <p:to>
                                        <p:strVal val="visible"/>
                                      </p:to>
                                    </p:set>
                                    <p:anim calcmode="lin" valueType="num">
                                      <p:cBhvr>
                                        <p:cTn id="28" dur="500" fill="hold"/>
                                        <p:tgtEl>
                                          <p:spTgt spid="28680"/>
                                        </p:tgtEl>
                                        <p:attrNameLst>
                                          <p:attrName>ppt_w</p:attrName>
                                        </p:attrNameLst>
                                      </p:cBhvr>
                                      <p:tavLst>
                                        <p:tav tm="0">
                                          <p:val>
                                            <p:fltVal val="0"/>
                                          </p:val>
                                        </p:tav>
                                        <p:tav tm="100000">
                                          <p:val>
                                            <p:strVal val="#ppt_w"/>
                                          </p:val>
                                        </p:tav>
                                      </p:tavLst>
                                    </p:anim>
                                    <p:anim calcmode="lin" valueType="num">
                                      <p:cBhvr>
                                        <p:cTn id="29" dur="500" fill="hold"/>
                                        <p:tgtEl>
                                          <p:spTgt spid="28680"/>
                                        </p:tgtEl>
                                        <p:attrNameLst>
                                          <p:attrName>ppt_h</p:attrName>
                                        </p:attrNameLst>
                                      </p:cBhvr>
                                      <p:tavLst>
                                        <p:tav tm="0">
                                          <p:val>
                                            <p:fltVal val="0"/>
                                          </p:val>
                                        </p:tav>
                                        <p:tav tm="100000">
                                          <p:val>
                                            <p:strVal val="#ppt_h"/>
                                          </p:val>
                                        </p:tav>
                                      </p:tavLst>
                                    </p:anim>
                                    <p:animEffect transition="in" filter="fade">
                                      <p:cBhvr>
                                        <p:cTn id="30"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animBg="1"/>
      <p:bldP spid="28680" grpId="0" animBg="1"/>
      <p:bldP spid="28681" grpId="0" animBg="1"/>
      <p:bldP spid="2868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gn="ctr"/>
            <a:r>
              <a:rPr lang="en-US"/>
              <a:t>The Election of 1832</a:t>
            </a:r>
          </a:p>
        </p:txBody>
      </p:sp>
      <p:sp>
        <p:nvSpPr>
          <p:cNvPr id="109571" name="Rectangle 3"/>
          <p:cNvSpPr>
            <a:spLocks noGrp="1" noChangeArrowheads="1"/>
          </p:cNvSpPr>
          <p:nvPr>
            <p:ph idx="1"/>
          </p:nvPr>
        </p:nvSpPr>
        <p:spPr>
          <a:xfrm>
            <a:off x="838200" y="1417638"/>
            <a:ext cx="8305800" cy="6019800"/>
          </a:xfrm>
        </p:spPr>
        <p:txBody>
          <a:bodyPr/>
          <a:lstStyle/>
          <a:p>
            <a:r>
              <a:rPr lang="en-US" dirty="0"/>
              <a:t>Jackson</a:t>
            </a:r>
            <a:r>
              <a:rPr lang="ja-JP" altLang="en-US" dirty="0">
                <a:latin typeface="Arial"/>
              </a:rPr>
              <a:t>’</a:t>
            </a:r>
            <a:r>
              <a:rPr lang="en-US" dirty="0"/>
              <a:t>s veto surprised the financial community but was very popular in the South &amp; West </a:t>
            </a:r>
          </a:p>
          <a:p>
            <a:r>
              <a:rPr lang="en-US" dirty="0"/>
              <a:t>Jackson made the BUS a key issue in the election of 1832:</a:t>
            </a:r>
          </a:p>
          <a:p>
            <a:pPr lvl="1"/>
            <a:r>
              <a:rPr lang="en-US" dirty="0"/>
              <a:t>Jackson defeated Henry Clay</a:t>
            </a:r>
          </a:p>
          <a:p>
            <a:pPr lvl="1"/>
            <a:r>
              <a:rPr lang="en-US" dirty="0"/>
              <a:t>Jackson viewed his win as a mandate by the people to continue</a:t>
            </a:r>
            <a:r>
              <a:rPr lang="en-US" sz="3500" dirty="0"/>
              <a:t> </a:t>
            </a:r>
            <a:r>
              <a:rPr lang="en-US" dirty="0"/>
              <a:t>his</a:t>
            </a:r>
            <a:r>
              <a:rPr lang="en-US" sz="3500" dirty="0"/>
              <a:t> </a:t>
            </a:r>
            <a:r>
              <a:rPr lang="en-US" dirty="0"/>
              <a:t>war</a:t>
            </a:r>
            <a:r>
              <a:rPr lang="en-US" sz="3500" dirty="0"/>
              <a:t> </a:t>
            </a:r>
            <a:r>
              <a:rPr lang="en-US" dirty="0"/>
              <a:t>against</a:t>
            </a:r>
            <a:r>
              <a:rPr lang="en-US" sz="3500" dirty="0"/>
              <a:t> </a:t>
            </a:r>
            <a:r>
              <a:rPr lang="en-US" dirty="0"/>
              <a:t>the</a:t>
            </a:r>
            <a:r>
              <a:rPr lang="en-US" sz="3000" dirty="0"/>
              <a:t> </a:t>
            </a:r>
            <a:r>
              <a:rPr lang="en-US" dirty="0"/>
              <a:t>BUS</a:t>
            </a:r>
          </a:p>
        </p:txBody>
      </p:sp>
    </p:spTree>
    <p:extLst>
      <p:ext uri="{BB962C8B-B14F-4D97-AF65-F5344CB8AC3E}">
        <p14:creationId xmlns:p14="http://schemas.microsoft.com/office/powerpoint/2010/main" val="168471322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endParaRPr lang="en-US"/>
          </a:p>
        </p:txBody>
      </p:sp>
      <p:sp>
        <p:nvSpPr>
          <p:cNvPr id="153603" name="Rectangle 3"/>
          <p:cNvSpPr>
            <a:spLocks noGrp="1" noChangeArrowheads="1"/>
          </p:cNvSpPr>
          <p:nvPr>
            <p:ph idx="1"/>
          </p:nvPr>
        </p:nvSpPr>
        <p:spPr/>
        <p:txBody>
          <a:bodyPr/>
          <a:lstStyle/>
          <a:p>
            <a:endParaRPr lang="en-US"/>
          </a:p>
        </p:txBody>
      </p:sp>
      <p:pic>
        <p:nvPicPr>
          <p:cNvPr id="153606" name="Picture 6" descr="1832_Electoral_Map"/>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l="3220"/>
          <a:stretch>
            <a:fillRect/>
          </a:stretch>
        </p:blipFill>
        <p:spPr bwMode="auto">
          <a:xfrm>
            <a:off x="0" y="-55563"/>
            <a:ext cx="9144000" cy="691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73914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2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24" name="Rectangle 4"/>
          <p:cNvSpPr>
            <a:spLocks noGrp="1" noChangeArrowheads="1"/>
          </p:cNvSpPr>
          <p:nvPr>
            <p:ph type="title"/>
          </p:nvPr>
        </p:nvSpPr>
        <p:spPr>
          <a:xfrm>
            <a:off x="1219200" y="0"/>
            <a:ext cx="7772400" cy="762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gn="ctr"/>
            <a:r>
              <a:rPr lang="en-US"/>
              <a:t>The Bank War</a:t>
            </a:r>
          </a:p>
        </p:txBody>
      </p:sp>
      <p:sp>
        <p:nvSpPr>
          <p:cNvPr id="30725" name="Rectangle 5"/>
          <p:cNvSpPr>
            <a:spLocks noGrp="1" noChangeArrowheads="1"/>
          </p:cNvSpPr>
          <p:nvPr>
            <p:ph idx="1"/>
          </p:nvPr>
        </p:nvSpPr>
        <p:spPr>
          <a:xfrm>
            <a:off x="914400" y="762000"/>
            <a:ext cx="8229600" cy="6096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5000"/>
              </a:lnSpc>
              <a:spcBef>
                <a:spcPct val="10000"/>
              </a:spcBef>
            </a:pPr>
            <a:r>
              <a:rPr lang="en-US" dirty="0"/>
              <a:t>Jackson attacked the BUS by withdrawing all federal money &amp; moved</a:t>
            </a:r>
            <a:r>
              <a:rPr lang="en-US" sz="3000" dirty="0"/>
              <a:t> </a:t>
            </a:r>
            <a:r>
              <a:rPr lang="en-US" dirty="0"/>
              <a:t>the</a:t>
            </a:r>
            <a:r>
              <a:rPr lang="en-US" sz="3000" dirty="0"/>
              <a:t> </a:t>
            </a:r>
            <a:r>
              <a:rPr lang="en-US" dirty="0"/>
              <a:t>funds</a:t>
            </a:r>
            <a:r>
              <a:rPr lang="en-US" sz="3000" dirty="0"/>
              <a:t> </a:t>
            </a:r>
            <a:r>
              <a:rPr lang="en-US" dirty="0"/>
              <a:t>to</a:t>
            </a:r>
            <a:r>
              <a:rPr lang="en-US" sz="3000" dirty="0"/>
              <a:t> </a:t>
            </a:r>
            <a:r>
              <a:rPr lang="en-US" dirty="0"/>
              <a:t>23</a:t>
            </a:r>
            <a:r>
              <a:rPr lang="en-US" sz="3000" dirty="0"/>
              <a:t> </a:t>
            </a:r>
            <a:r>
              <a:rPr lang="en-US" dirty="0"/>
              <a:t>state</a:t>
            </a:r>
            <a:r>
              <a:rPr lang="en-US" sz="3000" dirty="0"/>
              <a:t> </a:t>
            </a:r>
            <a:r>
              <a:rPr lang="en-US" dirty="0"/>
              <a:t>banks </a:t>
            </a:r>
          </a:p>
          <a:p>
            <a:pPr>
              <a:lnSpc>
                <a:spcPct val="95000"/>
              </a:lnSpc>
              <a:spcBef>
                <a:spcPct val="10000"/>
              </a:spcBef>
            </a:pPr>
            <a:r>
              <a:rPr lang="en-US" dirty="0"/>
              <a:t>Jackson</a:t>
            </a:r>
            <a:r>
              <a:rPr lang="ja-JP" altLang="en-US" dirty="0">
                <a:latin typeface="Arial"/>
              </a:rPr>
              <a:t>’</a:t>
            </a:r>
            <a:r>
              <a:rPr lang="en-US" dirty="0"/>
              <a:t>s opponents argued that  he overstepped his authority:</a:t>
            </a:r>
          </a:p>
          <a:p>
            <a:pPr lvl="1">
              <a:lnSpc>
                <a:spcPct val="95000"/>
              </a:lnSpc>
              <a:spcBef>
                <a:spcPct val="10000"/>
              </a:spcBef>
            </a:pPr>
            <a:r>
              <a:rPr lang="en-US" dirty="0"/>
              <a:t>Unpopular in Jackson</a:t>
            </a:r>
            <a:r>
              <a:rPr lang="ja-JP" altLang="en-US" dirty="0">
                <a:latin typeface="Arial"/>
              </a:rPr>
              <a:t>’</a:t>
            </a:r>
            <a:r>
              <a:rPr lang="en-US" dirty="0"/>
              <a:t>s cabinet</a:t>
            </a:r>
          </a:p>
          <a:p>
            <a:pPr lvl="1">
              <a:lnSpc>
                <a:spcPct val="95000"/>
              </a:lnSpc>
              <a:spcBef>
                <a:spcPct val="10000"/>
              </a:spcBef>
            </a:pPr>
            <a:r>
              <a:rPr lang="en-US" dirty="0"/>
              <a:t>Some who supported his veto of the re-charter now questioned whether Jackson had gone too far &amp; overstepped his powers</a:t>
            </a:r>
          </a:p>
        </p:txBody>
      </p:sp>
      <p:sp>
        <p:nvSpPr>
          <p:cNvPr id="142337" name="AutoShape 1"/>
          <p:cNvSpPr>
            <a:spLocks noChangeArrowheads="1"/>
          </p:cNvSpPr>
          <p:nvPr/>
        </p:nvSpPr>
        <p:spPr bwMode="auto">
          <a:xfrm>
            <a:off x="1295400" y="5257800"/>
            <a:ext cx="6248400" cy="990600"/>
          </a:xfrm>
          <a:prstGeom prst="wedgeRectCallout">
            <a:avLst>
              <a:gd name="adj1" fmla="val -24977"/>
              <a:gd name="adj2" fmla="val -385579"/>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000" dirty="0"/>
              <a:t>This move effectively ended Henry Clay</a:t>
            </a:r>
            <a:r>
              <a:rPr lang="ja-JP" altLang="en-US" sz="3000" dirty="0">
                <a:latin typeface="Arial"/>
              </a:rPr>
              <a:t>’</a:t>
            </a:r>
            <a:r>
              <a:rPr lang="en-US" sz="3000" dirty="0"/>
              <a:t>s American System</a:t>
            </a:r>
          </a:p>
        </p:txBody>
      </p:sp>
      <p:sp>
        <p:nvSpPr>
          <p:cNvPr id="142338" name="AutoShape 2"/>
          <p:cNvSpPr>
            <a:spLocks noChangeArrowheads="1"/>
          </p:cNvSpPr>
          <p:nvPr/>
        </p:nvSpPr>
        <p:spPr bwMode="auto">
          <a:xfrm>
            <a:off x="2438400" y="4038600"/>
            <a:ext cx="6248400" cy="990600"/>
          </a:xfrm>
          <a:prstGeom prst="wedgeRectCallout">
            <a:avLst>
              <a:gd name="adj1" fmla="val 19588"/>
              <a:gd name="adj2" fmla="val -208333"/>
            </a:avLst>
          </a:prstGeom>
          <a:solidFill>
            <a:srgbClr val="FFCCCC"/>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200" dirty="0"/>
              <a:t>Favorable state banks were called </a:t>
            </a:r>
            <a:r>
              <a:rPr lang="ja-JP" altLang="en-US" sz="3200" dirty="0">
                <a:latin typeface="Arial"/>
              </a:rPr>
              <a:t>“</a:t>
            </a:r>
            <a:r>
              <a:rPr lang="en-US" sz="3200" dirty="0"/>
              <a:t>pet</a:t>
            </a:r>
            <a:r>
              <a:rPr lang="ja-JP" altLang="en-US" sz="3200" dirty="0">
                <a:latin typeface="Arial"/>
              </a:rPr>
              <a:t>”</a:t>
            </a:r>
            <a:r>
              <a:rPr lang="en-US" sz="3200" dirty="0"/>
              <a:t> or </a:t>
            </a:r>
            <a:r>
              <a:rPr lang="ja-JP" altLang="en-US" sz="3200" dirty="0">
                <a:latin typeface="Arial"/>
              </a:rPr>
              <a:t>“</a:t>
            </a:r>
            <a:r>
              <a:rPr lang="en-US" sz="3200" dirty="0"/>
              <a:t>wildcat</a:t>
            </a:r>
            <a:r>
              <a:rPr lang="ja-JP" altLang="en-US" sz="3200" dirty="0">
                <a:latin typeface="Arial"/>
              </a:rPr>
              <a:t>”</a:t>
            </a:r>
            <a:r>
              <a:rPr lang="en-US" sz="3200" dirty="0"/>
              <a:t> banks</a:t>
            </a:r>
          </a:p>
        </p:txBody>
      </p:sp>
      <p:sp>
        <p:nvSpPr>
          <p:cNvPr id="142341" name="Text Box 5"/>
          <p:cNvSpPr txBox="1">
            <a:spLocks noChangeArrowheads="1"/>
          </p:cNvSpPr>
          <p:nvPr/>
        </p:nvSpPr>
        <p:spPr bwMode="auto">
          <a:xfrm>
            <a:off x="3276600" y="4800600"/>
            <a:ext cx="3124200" cy="739775"/>
          </a:xfrm>
          <a:prstGeom prst="rect">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4000" dirty="0" smtClean="0"/>
              <a:t>Irony? </a:t>
            </a:r>
            <a:endParaRPr lang="en-US" sz="4000" dirty="0"/>
          </a:p>
        </p:txBody>
      </p:sp>
      <p:pic>
        <p:nvPicPr>
          <p:cNvPr id="10" name="Picture 4" descr="Photo of CURRENCY: U.S. $20 BILL. &#10;A 2004 Series Twenty-Dollar Bill showing the new color background and watermarking anti-counterfeit features."/>
          <p:cNvPicPr>
            <a:picLocks noChangeAspect="1" noChangeArrowheads="1"/>
          </p:cNvPicPr>
          <p:nvPr/>
        </p:nvPicPr>
        <p:blipFill>
          <a:blip r:embed="rId3">
            <a:extLst>
              <a:ext uri="{28A0092B-C50C-407E-A947-70E740481C1C}">
                <a14:useLocalDpi xmlns:a14="http://schemas.microsoft.com/office/drawing/2010/main" val="0"/>
              </a:ext>
            </a:extLst>
          </a:blip>
          <a:srcRect b="19403"/>
          <a:stretch>
            <a:fillRect/>
          </a:stretch>
        </p:blipFill>
        <p:spPr bwMode="auto">
          <a:xfrm>
            <a:off x="0" y="838200"/>
            <a:ext cx="9144000" cy="394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81214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2337"/>
                                        </p:tgtEl>
                                        <p:attrNameLst>
                                          <p:attrName>style.visibility</p:attrName>
                                        </p:attrNameLst>
                                      </p:cBhvr>
                                      <p:to>
                                        <p:strVal val="visible"/>
                                      </p:to>
                                    </p:set>
                                    <p:anim calcmode="lin" valueType="num">
                                      <p:cBhvr>
                                        <p:cTn id="7" dur="500" fill="hold"/>
                                        <p:tgtEl>
                                          <p:spTgt spid="142337"/>
                                        </p:tgtEl>
                                        <p:attrNameLst>
                                          <p:attrName>ppt_w</p:attrName>
                                        </p:attrNameLst>
                                      </p:cBhvr>
                                      <p:tavLst>
                                        <p:tav tm="0">
                                          <p:val>
                                            <p:fltVal val="0"/>
                                          </p:val>
                                        </p:tav>
                                        <p:tav tm="100000">
                                          <p:val>
                                            <p:strVal val="#ppt_w"/>
                                          </p:val>
                                        </p:tav>
                                      </p:tavLst>
                                    </p:anim>
                                    <p:anim calcmode="lin" valueType="num">
                                      <p:cBhvr>
                                        <p:cTn id="8" dur="500" fill="hold"/>
                                        <p:tgtEl>
                                          <p:spTgt spid="142337"/>
                                        </p:tgtEl>
                                        <p:attrNameLst>
                                          <p:attrName>ppt_h</p:attrName>
                                        </p:attrNameLst>
                                      </p:cBhvr>
                                      <p:tavLst>
                                        <p:tav tm="0">
                                          <p:val>
                                            <p:fltVal val="0"/>
                                          </p:val>
                                        </p:tav>
                                        <p:tav tm="100000">
                                          <p:val>
                                            <p:strVal val="#ppt_h"/>
                                          </p:val>
                                        </p:tav>
                                      </p:tavLst>
                                    </p:anim>
                                    <p:animEffect transition="in" filter="fade">
                                      <p:cBhvr>
                                        <p:cTn id="9" dur="500"/>
                                        <p:tgtEl>
                                          <p:spTgt spid="14233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42338"/>
                                        </p:tgtEl>
                                        <p:attrNameLst>
                                          <p:attrName>style.visibility</p:attrName>
                                        </p:attrNameLst>
                                      </p:cBhvr>
                                      <p:to>
                                        <p:strVal val="visible"/>
                                      </p:to>
                                    </p:set>
                                    <p:anim calcmode="lin" valueType="num">
                                      <p:cBhvr>
                                        <p:cTn id="14" dur="500" fill="hold"/>
                                        <p:tgtEl>
                                          <p:spTgt spid="142338"/>
                                        </p:tgtEl>
                                        <p:attrNameLst>
                                          <p:attrName>ppt_w</p:attrName>
                                        </p:attrNameLst>
                                      </p:cBhvr>
                                      <p:tavLst>
                                        <p:tav tm="0">
                                          <p:val>
                                            <p:fltVal val="0"/>
                                          </p:val>
                                        </p:tav>
                                        <p:tav tm="100000">
                                          <p:val>
                                            <p:strVal val="#ppt_w"/>
                                          </p:val>
                                        </p:tav>
                                      </p:tavLst>
                                    </p:anim>
                                    <p:anim calcmode="lin" valueType="num">
                                      <p:cBhvr>
                                        <p:cTn id="15" dur="500" fill="hold"/>
                                        <p:tgtEl>
                                          <p:spTgt spid="142338"/>
                                        </p:tgtEl>
                                        <p:attrNameLst>
                                          <p:attrName>ppt_h</p:attrName>
                                        </p:attrNameLst>
                                      </p:cBhvr>
                                      <p:tavLst>
                                        <p:tav tm="0">
                                          <p:val>
                                            <p:fltVal val="0"/>
                                          </p:val>
                                        </p:tav>
                                        <p:tav tm="100000">
                                          <p:val>
                                            <p:strVal val="#ppt_h"/>
                                          </p:val>
                                        </p:tav>
                                      </p:tavLst>
                                    </p:anim>
                                    <p:animEffect transition="in" filter="fade">
                                      <p:cBhvr>
                                        <p:cTn id="16" dur="500"/>
                                        <p:tgtEl>
                                          <p:spTgt spid="14233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0" fill="hold" grpId="1" nodeType="clickEffect">
                                  <p:stCondLst>
                                    <p:cond delay="0"/>
                                  </p:stCondLst>
                                  <p:childTnLst>
                                    <p:anim calcmode="lin" valueType="num">
                                      <p:cBhvr>
                                        <p:cTn id="20" dur="500"/>
                                        <p:tgtEl>
                                          <p:spTgt spid="142337"/>
                                        </p:tgtEl>
                                        <p:attrNameLst>
                                          <p:attrName>ppt_w</p:attrName>
                                        </p:attrNameLst>
                                      </p:cBhvr>
                                      <p:tavLst>
                                        <p:tav tm="0">
                                          <p:val>
                                            <p:strVal val="ppt_w"/>
                                          </p:val>
                                        </p:tav>
                                        <p:tav tm="100000">
                                          <p:val>
                                            <p:fltVal val="0"/>
                                          </p:val>
                                        </p:tav>
                                      </p:tavLst>
                                    </p:anim>
                                    <p:anim calcmode="lin" valueType="num">
                                      <p:cBhvr>
                                        <p:cTn id="21" dur="500"/>
                                        <p:tgtEl>
                                          <p:spTgt spid="142337"/>
                                        </p:tgtEl>
                                        <p:attrNameLst>
                                          <p:attrName>ppt_h</p:attrName>
                                        </p:attrNameLst>
                                      </p:cBhvr>
                                      <p:tavLst>
                                        <p:tav tm="0">
                                          <p:val>
                                            <p:strVal val="ppt_h"/>
                                          </p:val>
                                        </p:tav>
                                        <p:tav tm="100000">
                                          <p:val>
                                            <p:fltVal val="0"/>
                                          </p:val>
                                        </p:tav>
                                      </p:tavLst>
                                    </p:anim>
                                    <p:animEffect transition="out" filter="fade">
                                      <p:cBhvr>
                                        <p:cTn id="22" dur="500"/>
                                        <p:tgtEl>
                                          <p:spTgt spid="142337"/>
                                        </p:tgtEl>
                                      </p:cBhvr>
                                    </p:animEffect>
                                    <p:set>
                                      <p:cBhvr>
                                        <p:cTn id="23" dur="1" fill="hold">
                                          <p:stCondLst>
                                            <p:cond delay="499"/>
                                          </p:stCondLst>
                                        </p:cTn>
                                        <p:tgtEl>
                                          <p:spTgt spid="142337"/>
                                        </p:tgtEl>
                                        <p:attrNameLst>
                                          <p:attrName>style.visibility</p:attrName>
                                        </p:attrNameLst>
                                      </p:cBhvr>
                                      <p:to>
                                        <p:strVal val="hidden"/>
                                      </p:to>
                                    </p:set>
                                  </p:childTnLst>
                                </p:cTn>
                              </p:par>
                              <p:par>
                                <p:cTn id="24" presetID="53" presetClass="exit" presetSubtype="0" fill="hold" grpId="1" nodeType="withEffect">
                                  <p:stCondLst>
                                    <p:cond delay="0"/>
                                  </p:stCondLst>
                                  <p:childTnLst>
                                    <p:anim calcmode="lin" valueType="num">
                                      <p:cBhvr>
                                        <p:cTn id="25" dur="500"/>
                                        <p:tgtEl>
                                          <p:spTgt spid="142338"/>
                                        </p:tgtEl>
                                        <p:attrNameLst>
                                          <p:attrName>ppt_w</p:attrName>
                                        </p:attrNameLst>
                                      </p:cBhvr>
                                      <p:tavLst>
                                        <p:tav tm="0">
                                          <p:val>
                                            <p:strVal val="ppt_w"/>
                                          </p:val>
                                        </p:tav>
                                        <p:tav tm="100000">
                                          <p:val>
                                            <p:fltVal val="0"/>
                                          </p:val>
                                        </p:tav>
                                      </p:tavLst>
                                    </p:anim>
                                    <p:anim calcmode="lin" valueType="num">
                                      <p:cBhvr>
                                        <p:cTn id="26" dur="500"/>
                                        <p:tgtEl>
                                          <p:spTgt spid="142338"/>
                                        </p:tgtEl>
                                        <p:attrNameLst>
                                          <p:attrName>ppt_h</p:attrName>
                                        </p:attrNameLst>
                                      </p:cBhvr>
                                      <p:tavLst>
                                        <p:tav tm="0">
                                          <p:val>
                                            <p:strVal val="ppt_h"/>
                                          </p:val>
                                        </p:tav>
                                        <p:tav tm="100000">
                                          <p:val>
                                            <p:fltVal val="0"/>
                                          </p:val>
                                        </p:tav>
                                      </p:tavLst>
                                    </p:anim>
                                    <p:animEffect transition="out" filter="fade">
                                      <p:cBhvr>
                                        <p:cTn id="27" dur="500"/>
                                        <p:tgtEl>
                                          <p:spTgt spid="142338"/>
                                        </p:tgtEl>
                                      </p:cBhvr>
                                    </p:animEffect>
                                    <p:set>
                                      <p:cBhvr>
                                        <p:cTn id="28" dur="1" fill="hold">
                                          <p:stCondLst>
                                            <p:cond delay="499"/>
                                          </p:stCondLst>
                                        </p:cTn>
                                        <p:tgtEl>
                                          <p:spTgt spid="142338"/>
                                        </p:tgtEl>
                                        <p:attrNameLst>
                                          <p:attrName>style.visibility</p:attrName>
                                        </p:attrNameLst>
                                      </p:cBhvr>
                                      <p:to>
                                        <p:strVal val="hidden"/>
                                      </p:to>
                                    </p:set>
                                  </p:childTnLst>
                                </p:cTn>
                              </p:par>
                              <p:par>
                                <p:cTn id="29" presetID="53" presetClass="entr" presetSubtype="0" fill="hold" grpId="0" nodeType="withEffect">
                                  <p:stCondLst>
                                    <p:cond delay="0"/>
                                  </p:stCondLst>
                                  <p:childTnLst>
                                    <p:set>
                                      <p:cBhvr>
                                        <p:cTn id="30" dur="1" fill="hold">
                                          <p:stCondLst>
                                            <p:cond delay="0"/>
                                          </p:stCondLst>
                                        </p:cTn>
                                        <p:tgtEl>
                                          <p:spTgt spid="142341"/>
                                        </p:tgtEl>
                                        <p:attrNameLst>
                                          <p:attrName>style.visibility</p:attrName>
                                        </p:attrNameLst>
                                      </p:cBhvr>
                                      <p:to>
                                        <p:strVal val="visible"/>
                                      </p:to>
                                    </p:set>
                                    <p:anim calcmode="lin" valueType="num">
                                      <p:cBhvr>
                                        <p:cTn id="31" dur="500" fill="hold"/>
                                        <p:tgtEl>
                                          <p:spTgt spid="142341"/>
                                        </p:tgtEl>
                                        <p:attrNameLst>
                                          <p:attrName>ppt_w</p:attrName>
                                        </p:attrNameLst>
                                      </p:cBhvr>
                                      <p:tavLst>
                                        <p:tav tm="0">
                                          <p:val>
                                            <p:fltVal val="0"/>
                                          </p:val>
                                        </p:tav>
                                        <p:tav tm="100000">
                                          <p:val>
                                            <p:strVal val="#ppt_w"/>
                                          </p:val>
                                        </p:tav>
                                      </p:tavLst>
                                    </p:anim>
                                    <p:anim calcmode="lin" valueType="num">
                                      <p:cBhvr>
                                        <p:cTn id="32" dur="500" fill="hold"/>
                                        <p:tgtEl>
                                          <p:spTgt spid="142341"/>
                                        </p:tgtEl>
                                        <p:attrNameLst>
                                          <p:attrName>ppt_h</p:attrName>
                                        </p:attrNameLst>
                                      </p:cBhvr>
                                      <p:tavLst>
                                        <p:tav tm="0">
                                          <p:val>
                                            <p:fltVal val="0"/>
                                          </p:val>
                                        </p:tav>
                                        <p:tav tm="100000">
                                          <p:val>
                                            <p:strVal val="#ppt_h"/>
                                          </p:val>
                                        </p:tav>
                                      </p:tavLst>
                                    </p:anim>
                                    <p:animEffect transition="in" filter="fade">
                                      <p:cBhvr>
                                        <p:cTn id="33" dur="500"/>
                                        <p:tgtEl>
                                          <p:spTgt spid="142341"/>
                                        </p:tgtEl>
                                      </p:cBhvr>
                                    </p:animEffect>
                                  </p:childTnLst>
                                </p:cTn>
                              </p:par>
                              <p:par>
                                <p:cTn id="34" presetID="53"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7" grpId="0" animBg="1"/>
      <p:bldP spid="142337" grpId="1" animBg="1"/>
      <p:bldP spid="142338" grpId="0" animBg="1"/>
      <p:bldP spid="142338" grpId="1" animBg="1"/>
      <p:bldP spid="1423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219200" y="0"/>
            <a:ext cx="7772400" cy="762000"/>
          </a:xfrm>
        </p:spPr>
        <p:txBody>
          <a:bodyPr/>
          <a:lstStyle/>
          <a:p>
            <a:pPr algn="ctr"/>
            <a:r>
              <a:rPr lang="en-US"/>
              <a:t>Killing the Bank</a:t>
            </a:r>
          </a:p>
        </p:txBody>
      </p:sp>
      <p:sp>
        <p:nvSpPr>
          <p:cNvPr id="143363" name="Rectangle 3"/>
          <p:cNvSpPr>
            <a:spLocks noGrp="1" noChangeArrowheads="1"/>
          </p:cNvSpPr>
          <p:nvPr>
            <p:ph idx="1"/>
          </p:nvPr>
        </p:nvSpPr>
        <p:spPr>
          <a:xfrm>
            <a:off x="838200" y="762000"/>
            <a:ext cx="8305800" cy="6096000"/>
          </a:xfrm>
          <a:noFill/>
        </p:spPr>
        <p:txBody>
          <a:bodyPr/>
          <a:lstStyle/>
          <a:p>
            <a:r>
              <a:rPr lang="en-US" sz="3300" dirty="0"/>
              <a:t>Jackson issued the </a:t>
            </a:r>
            <a:r>
              <a:rPr lang="en-US" sz="3300" u="sng" dirty="0">
                <a:effectLst>
                  <a:outerShdw blurRad="38100" dist="38100" dir="2700000" algn="tl">
                    <a:srgbClr val="DDDDDD"/>
                  </a:outerShdw>
                </a:effectLst>
              </a:rPr>
              <a:t>Specie Circular</a:t>
            </a:r>
            <a:r>
              <a:rPr lang="en-US" sz="3300" dirty="0"/>
              <a:t> in 1836 to move U.S. away from paper money by accepting only gold or silver (specie) for land sales</a:t>
            </a:r>
          </a:p>
          <a:p>
            <a:r>
              <a:rPr lang="en-US" sz="3300" dirty="0"/>
              <a:t>The economy sank &amp; </a:t>
            </a:r>
            <a:r>
              <a:rPr lang="en-US" sz="3300" u="sng" dirty="0">
                <a:effectLst>
                  <a:outerShdw blurRad="38100" dist="38100" dir="2700000" algn="tl">
                    <a:srgbClr val="DDDDDD"/>
                  </a:outerShdw>
                </a:effectLst>
              </a:rPr>
              <a:t>Panic of 1837</a:t>
            </a:r>
            <a:r>
              <a:rPr lang="en-US" sz="3300" dirty="0"/>
              <a:t> led to a 6-year recession due to: </a:t>
            </a:r>
          </a:p>
          <a:p>
            <a:pPr lvl="1"/>
            <a:r>
              <a:rPr lang="en-US" sz="3300" dirty="0"/>
              <a:t>Price inflation &amp; the inconsistent extension of credit by </a:t>
            </a:r>
            <a:r>
              <a:rPr lang="ja-JP" altLang="en-US" sz="3300" dirty="0">
                <a:latin typeface="Arial"/>
              </a:rPr>
              <a:t>“</a:t>
            </a:r>
            <a:r>
              <a:rPr lang="en-US" sz="3300" dirty="0"/>
              <a:t>pet</a:t>
            </a:r>
            <a:r>
              <a:rPr lang="ja-JP" altLang="en-US" sz="3300" dirty="0">
                <a:latin typeface="Arial"/>
              </a:rPr>
              <a:t>”</a:t>
            </a:r>
            <a:r>
              <a:rPr lang="en-US" sz="3300" dirty="0"/>
              <a:t> banks</a:t>
            </a:r>
          </a:p>
          <a:p>
            <a:pPr lvl="1"/>
            <a:r>
              <a:rPr lang="en-US" sz="3300" dirty="0"/>
              <a:t>Drop in worldwide cotton prices </a:t>
            </a:r>
          </a:p>
        </p:txBody>
      </p:sp>
      <p:sp>
        <p:nvSpPr>
          <p:cNvPr id="143364" name="AutoShape 4"/>
          <p:cNvSpPr>
            <a:spLocks noChangeArrowheads="1"/>
          </p:cNvSpPr>
          <p:nvPr/>
        </p:nvSpPr>
        <p:spPr bwMode="auto">
          <a:xfrm>
            <a:off x="1828800" y="1447800"/>
            <a:ext cx="6705600" cy="990600"/>
          </a:xfrm>
          <a:prstGeom prst="wedgeRectCallout">
            <a:avLst>
              <a:gd name="adj1" fmla="val 2273"/>
              <a:gd name="adj2" fmla="val 205287"/>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000" dirty="0"/>
              <a:t>…and Jackson</a:t>
            </a:r>
            <a:r>
              <a:rPr lang="ja-JP" altLang="en-US" sz="3000" dirty="0">
                <a:latin typeface="Arial"/>
              </a:rPr>
              <a:t>’</a:t>
            </a:r>
            <a:r>
              <a:rPr lang="en-US" sz="3000" dirty="0"/>
              <a:t>s successor, Martin Van Buren, will have to deal with </a:t>
            </a:r>
          </a:p>
        </p:txBody>
      </p:sp>
    </p:spTree>
    <p:extLst>
      <p:ext uri="{BB962C8B-B14F-4D97-AF65-F5344CB8AC3E}">
        <p14:creationId xmlns:p14="http://schemas.microsoft.com/office/powerpoint/2010/main" val="11824242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3364"/>
                                        </p:tgtEl>
                                        <p:attrNameLst>
                                          <p:attrName>style.visibility</p:attrName>
                                        </p:attrNameLst>
                                      </p:cBhvr>
                                      <p:to>
                                        <p:strVal val="visible"/>
                                      </p:to>
                                    </p:set>
                                    <p:anim calcmode="lin" valueType="num">
                                      <p:cBhvr>
                                        <p:cTn id="7" dur="500" fill="hold"/>
                                        <p:tgtEl>
                                          <p:spTgt spid="143364"/>
                                        </p:tgtEl>
                                        <p:attrNameLst>
                                          <p:attrName>ppt_w</p:attrName>
                                        </p:attrNameLst>
                                      </p:cBhvr>
                                      <p:tavLst>
                                        <p:tav tm="0">
                                          <p:val>
                                            <p:fltVal val="0"/>
                                          </p:val>
                                        </p:tav>
                                        <p:tav tm="100000">
                                          <p:val>
                                            <p:strVal val="#ppt_w"/>
                                          </p:val>
                                        </p:tav>
                                      </p:tavLst>
                                    </p:anim>
                                    <p:anim calcmode="lin" valueType="num">
                                      <p:cBhvr>
                                        <p:cTn id="8" dur="500" fill="hold"/>
                                        <p:tgtEl>
                                          <p:spTgt spid="143364"/>
                                        </p:tgtEl>
                                        <p:attrNameLst>
                                          <p:attrName>ppt_h</p:attrName>
                                        </p:attrNameLst>
                                      </p:cBhvr>
                                      <p:tavLst>
                                        <p:tav tm="0">
                                          <p:val>
                                            <p:fltVal val="0"/>
                                          </p:val>
                                        </p:tav>
                                        <p:tav tm="100000">
                                          <p:val>
                                            <p:strVal val="#ppt_h"/>
                                          </p:val>
                                        </p:tav>
                                      </p:tavLst>
                                    </p:anim>
                                    <p:animEffect transition="in" filter="fade">
                                      <p:cBhvr>
                                        <p:cTn id="9" dur="500"/>
                                        <p:tgtEl>
                                          <p:spTgt spid="143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2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292" name="Rectangle 4"/>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gn="ctr"/>
            <a:r>
              <a:rPr lang="en-US"/>
              <a:t>The Emergence of the Whigs</a:t>
            </a:r>
          </a:p>
        </p:txBody>
      </p:sp>
      <p:sp>
        <p:nvSpPr>
          <p:cNvPr id="140293" name="Rectangle 5"/>
          <p:cNvSpPr>
            <a:spLocks noGrp="1" noChangeArrowheads="1"/>
          </p:cNvSpPr>
          <p:nvPr>
            <p:ph idx="1"/>
          </p:nvPr>
        </p:nvSpPr>
        <p:spPr>
          <a:xfrm>
            <a:off x="457200" y="1417638"/>
            <a:ext cx="8305800" cy="6019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pPr>
            <a:r>
              <a:rPr lang="en-US" dirty="0"/>
              <a:t>In 1834, an anti-Jackson coalition formed a new party, the </a:t>
            </a:r>
            <a:r>
              <a:rPr lang="en-US" u="sng" dirty="0">
                <a:effectLst>
                  <a:outerShdw blurRad="38100" dist="38100" dir="2700000" algn="tl">
                    <a:srgbClr val="DDDDDD"/>
                  </a:outerShdw>
                </a:effectLst>
              </a:rPr>
              <a:t>Whigs</a:t>
            </a:r>
            <a:r>
              <a:rPr lang="en-US" dirty="0"/>
              <a:t>:</a:t>
            </a:r>
          </a:p>
          <a:p>
            <a:pPr lvl="1">
              <a:lnSpc>
                <a:spcPct val="90000"/>
              </a:lnSpc>
            </a:pPr>
            <a:r>
              <a:rPr lang="en-US" dirty="0"/>
              <a:t>Supported by ex-Federalists, </a:t>
            </a:r>
            <a:r>
              <a:rPr lang="ja-JP" altLang="en-US" dirty="0">
                <a:latin typeface="Arial"/>
              </a:rPr>
              <a:t>“</a:t>
            </a:r>
            <a:r>
              <a:rPr lang="en-US" dirty="0"/>
              <a:t>Clay Republicans,</a:t>
            </a:r>
            <a:r>
              <a:rPr lang="ja-JP" altLang="en-US" dirty="0">
                <a:latin typeface="Arial"/>
              </a:rPr>
              <a:t>”</a:t>
            </a:r>
            <a:r>
              <a:rPr lang="en-US" dirty="0"/>
              <a:t> commercial farmers in the West &amp; South, industrialists in the North</a:t>
            </a:r>
          </a:p>
          <a:p>
            <a:pPr lvl="1">
              <a:lnSpc>
                <a:spcPct val="90000"/>
              </a:lnSpc>
            </a:pPr>
            <a:r>
              <a:rPr lang="en-US" dirty="0"/>
              <a:t>Supported a strong national </a:t>
            </a:r>
            <a:r>
              <a:rPr lang="en-US" dirty="0" err="1"/>
              <a:t>gov</a:t>
            </a:r>
            <a:r>
              <a:rPr lang="ja-JP" altLang="en-US" dirty="0">
                <a:latin typeface="Arial"/>
              </a:rPr>
              <a:t>’</a:t>
            </a:r>
            <a:r>
              <a:rPr lang="en-US" dirty="0"/>
              <a:t>t &amp; economic regulation</a:t>
            </a:r>
          </a:p>
          <a:p>
            <a:pPr>
              <a:lnSpc>
                <a:spcPct val="90000"/>
              </a:lnSpc>
            </a:pPr>
            <a:r>
              <a:rPr lang="en-US" dirty="0"/>
              <a:t>The Whigs gained support during the Panic of 1837 &amp; the recession</a:t>
            </a:r>
          </a:p>
        </p:txBody>
      </p:sp>
      <p:sp>
        <p:nvSpPr>
          <p:cNvPr id="140294" name="AutoShape 6"/>
          <p:cNvSpPr>
            <a:spLocks noChangeArrowheads="1"/>
          </p:cNvSpPr>
          <p:nvPr/>
        </p:nvSpPr>
        <p:spPr bwMode="auto">
          <a:xfrm>
            <a:off x="4191000" y="3246507"/>
            <a:ext cx="4572000" cy="990600"/>
          </a:xfrm>
          <a:prstGeom prst="wedgeRectCallout">
            <a:avLst>
              <a:gd name="adj1" fmla="val -39269"/>
              <a:gd name="adj2" fmla="val -136537"/>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200" dirty="0"/>
              <a:t>Were strongly opposed to </a:t>
            </a:r>
            <a:r>
              <a:rPr lang="ja-JP" altLang="en-US" sz="3200" dirty="0">
                <a:latin typeface="Arial"/>
              </a:rPr>
              <a:t>“</a:t>
            </a:r>
            <a:r>
              <a:rPr lang="en-US" sz="3200" dirty="0"/>
              <a:t>King Andrew</a:t>
            </a:r>
            <a:r>
              <a:rPr lang="ja-JP" altLang="en-US" sz="3200" dirty="0">
                <a:latin typeface="Arial"/>
              </a:rPr>
              <a:t>”</a:t>
            </a:r>
            <a:endParaRPr lang="en-US" sz="3200" dirty="0"/>
          </a:p>
        </p:txBody>
      </p:sp>
    </p:spTree>
    <p:extLst>
      <p:ext uri="{BB962C8B-B14F-4D97-AF65-F5344CB8AC3E}">
        <p14:creationId xmlns:p14="http://schemas.microsoft.com/office/powerpoint/2010/main" val="314854343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0294"/>
                                        </p:tgtEl>
                                        <p:attrNameLst>
                                          <p:attrName>style.visibility</p:attrName>
                                        </p:attrNameLst>
                                      </p:cBhvr>
                                      <p:to>
                                        <p:strVal val="visible"/>
                                      </p:to>
                                    </p:set>
                                    <p:anim calcmode="lin" valueType="num">
                                      <p:cBhvr>
                                        <p:cTn id="7" dur="500" fill="hold"/>
                                        <p:tgtEl>
                                          <p:spTgt spid="140294"/>
                                        </p:tgtEl>
                                        <p:attrNameLst>
                                          <p:attrName>ppt_w</p:attrName>
                                        </p:attrNameLst>
                                      </p:cBhvr>
                                      <p:tavLst>
                                        <p:tav tm="0">
                                          <p:val>
                                            <p:fltVal val="0"/>
                                          </p:val>
                                        </p:tav>
                                        <p:tav tm="100000">
                                          <p:val>
                                            <p:strVal val="#ppt_w"/>
                                          </p:val>
                                        </p:tav>
                                      </p:tavLst>
                                    </p:anim>
                                    <p:anim calcmode="lin" valueType="num">
                                      <p:cBhvr>
                                        <p:cTn id="8" dur="500" fill="hold"/>
                                        <p:tgtEl>
                                          <p:spTgt spid="140294"/>
                                        </p:tgtEl>
                                        <p:attrNameLst>
                                          <p:attrName>ppt_h</p:attrName>
                                        </p:attrNameLst>
                                      </p:cBhvr>
                                      <p:tavLst>
                                        <p:tav tm="0">
                                          <p:val>
                                            <p:fltVal val="0"/>
                                          </p:val>
                                        </p:tav>
                                        <p:tav tm="100000">
                                          <p:val>
                                            <p:strVal val="#ppt_h"/>
                                          </p:val>
                                        </p:tav>
                                      </p:tavLst>
                                    </p:anim>
                                    <p:animEffect transition="in" filter="fade">
                                      <p:cBhvr>
                                        <p:cTn id="9" dur="500"/>
                                        <p:tgtEl>
                                          <p:spTgt spid="1402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40294"/>
                                        </p:tgtEl>
                                        <p:attrNameLst>
                                          <p:attrName>ppt_w</p:attrName>
                                        </p:attrNameLst>
                                      </p:cBhvr>
                                      <p:tavLst>
                                        <p:tav tm="0">
                                          <p:val>
                                            <p:strVal val="ppt_w"/>
                                          </p:val>
                                        </p:tav>
                                        <p:tav tm="100000">
                                          <p:val>
                                            <p:fltVal val="0"/>
                                          </p:val>
                                        </p:tav>
                                      </p:tavLst>
                                    </p:anim>
                                    <p:anim calcmode="lin" valueType="num">
                                      <p:cBhvr>
                                        <p:cTn id="14" dur="500"/>
                                        <p:tgtEl>
                                          <p:spTgt spid="140294"/>
                                        </p:tgtEl>
                                        <p:attrNameLst>
                                          <p:attrName>ppt_h</p:attrName>
                                        </p:attrNameLst>
                                      </p:cBhvr>
                                      <p:tavLst>
                                        <p:tav tm="0">
                                          <p:val>
                                            <p:strVal val="ppt_h"/>
                                          </p:val>
                                        </p:tav>
                                        <p:tav tm="100000">
                                          <p:val>
                                            <p:fltVal val="0"/>
                                          </p:val>
                                        </p:tav>
                                      </p:tavLst>
                                    </p:anim>
                                    <p:animEffect transition="out" filter="fade">
                                      <p:cBhvr>
                                        <p:cTn id="15" dur="500"/>
                                        <p:tgtEl>
                                          <p:spTgt spid="140294"/>
                                        </p:tgtEl>
                                      </p:cBhvr>
                                    </p:animEffect>
                                    <p:set>
                                      <p:cBhvr>
                                        <p:cTn id="16" dur="1" fill="hold">
                                          <p:stCondLst>
                                            <p:cond delay="499"/>
                                          </p:stCondLst>
                                        </p:cTn>
                                        <p:tgtEl>
                                          <p:spTgt spid="1402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4" grpId="0" animBg="1"/>
      <p:bldP spid="14029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ffectLst>
                  <a:outerShdw blurRad="38100" dist="38100" dir="2700000" algn="tl">
                    <a:srgbClr val="000000">
                      <a:alpha val="43137"/>
                    </a:srgbClr>
                  </a:outerShdw>
                  <a:reflection blurRad="12700" stA="48000" endA="300" endPos="55000" dir="5400000" sy="-90000" algn="bl" rotWithShape="0"/>
                </a:effectLst>
                <a:ea typeface="+mj-ea"/>
                <a:cs typeface="+mj-cs"/>
              </a:rPr>
              <a:t>Universal White Male Suffrage</a:t>
            </a:r>
            <a:endParaRPr lang="en-US" dirty="0">
              <a:effectLst>
                <a:outerShdw blurRad="38100" dist="38100" dir="2700000" algn="tl">
                  <a:srgbClr val="000000">
                    <a:alpha val="43137"/>
                  </a:srgbClr>
                </a:outerShdw>
                <a:reflection blurRad="12700" stA="48000" endA="300" endPos="55000" dir="5400000" sy="-90000" algn="bl" rotWithShape="0"/>
              </a:effectLst>
              <a:ea typeface="+mj-ea"/>
              <a:cs typeface="+mj-cs"/>
            </a:endParaRPr>
          </a:p>
        </p:txBody>
      </p:sp>
      <p:pic>
        <p:nvPicPr>
          <p:cNvPr id="8194" name="Picture 3" descr="map-Extending Voting Rights for White Males-1800-1830"/>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a:stretch>
            <a:fillRect/>
          </a:stretch>
        </p:blipFill>
        <p:spPr bwMode="auto">
          <a:xfrm>
            <a:off x="152400" y="1295400"/>
            <a:ext cx="8799513" cy="51054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68365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dirty="0" smtClean="0">
                <a:latin typeface="Calibri" charset="0"/>
              </a:rPr>
              <a:t>Second Two </a:t>
            </a:r>
            <a:r>
              <a:rPr lang="en-US" dirty="0">
                <a:latin typeface="Calibri" charset="0"/>
              </a:rPr>
              <a:t>Party System and the Whigs</a:t>
            </a:r>
          </a:p>
        </p:txBody>
      </p:sp>
      <p:sp>
        <p:nvSpPr>
          <p:cNvPr id="3" name="Content Placeholder 2"/>
          <p:cNvSpPr>
            <a:spLocks noGrp="1"/>
          </p:cNvSpPr>
          <p:nvPr>
            <p:ph idx="1"/>
          </p:nvPr>
        </p:nvSpPr>
        <p:spPr/>
        <p:txBody>
          <a:bodyPr rtlCol="0">
            <a:normAutofit/>
          </a:bodyPr>
          <a:lstStyle/>
          <a:p>
            <a:pPr fontAlgn="auto">
              <a:spcAft>
                <a:spcPts val="0"/>
              </a:spcAft>
              <a:buFont typeface="Arial"/>
              <a:buChar char="•"/>
              <a:defRPr/>
            </a:pPr>
            <a:r>
              <a:rPr lang="en-US" dirty="0" smtClean="0">
                <a:ea typeface="+mn-ea"/>
                <a:cs typeface="+mn-cs"/>
              </a:rPr>
              <a:t>Mid-1830s sparked creation of a second national party-the Whigs</a:t>
            </a:r>
          </a:p>
          <a:p>
            <a:pPr algn="ctr" fontAlgn="auto">
              <a:spcAft>
                <a:spcPts val="0"/>
              </a:spcAft>
              <a:buFont typeface="Arial"/>
              <a:buChar char="•"/>
              <a:defRPr/>
            </a:pPr>
            <a:r>
              <a:rPr lang="en-US" u="sng" dirty="0" smtClean="0">
                <a:ea typeface="+mn-ea"/>
                <a:cs typeface="+mn-cs"/>
              </a:rPr>
              <a:t>Whigs</a:t>
            </a:r>
          </a:p>
          <a:p>
            <a:pPr algn="ctr" fontAlgn="auto">
              <a:spcAft>
                <a:spcPts val="0"/>
              </a:spcAft>
              <a:buFont typeface="Arial"/>
              <a:buChar char="•"/>
              <a:defRPr/>
            </a:pPr>
            <a:r>
              <a:rPr lang="en-US" dirty="0" smtClean="0">
                <a:ea typeface="+mn-ea"/>
                <a:cs typeface="+mn-cs"/>
              </a:rPr>
              <a:t>Evangelical Protestants</a:t>
            </a:r>
          </a:p>
          <a:p>
            <a:pPr algn="ctr" fontAlgn="auto">
              <a:spcAft>
                <a:spcPts val="0"/>
              </a:spcAft>
              <a:buFont typeface="Arial"/>
              <a:buChar char="•"/>
              <a:defRPr/>
            </a:pPr>
            <a:r>
              <a:rPr lang="en-US" dirty="0" smtClean="0">
                <a:ea typeface="+mn-ea"/>
                <a:cs typeface="+mn-cs"/>
              </a:rPr>
              <a:t>Wanted a world dominated by men of ability and wealth (sound familiar?)</a:t>
            </a:r>
          </a:p>
          <a:p>
            <a:pPr algn="ctr" fontAlgn="auto">
              <a:spcAft>
                <a:spcPts val="0"/>
              </a:spcAft>
              <a:buFont typeface="Arial"/>
              <a:buChar char="•"/>
              <a:defRPr/>
            </a:pPr>
            <a:r>
              <a:rPr lang="en-US" dirty="0" smtClean="0">
                <a:ea typeface="+mn-ea"/>
                <a:cs typeface="+mn-cs"/>
              </a:rPr>
              <a:t>Supported Henry Clay’s American System</a:t>
            </a:r>
          </a:p>
          <a:p>
            <a:pPr algn="ctr" fontAlgn="auto">
              <a:spcAft>
                <a:spcPts val="0"/>
              </a:spcAft>
              <a:buFont typeface="Arial"/>
              <a:buChar char="•"/>
              <a:defRPr/>
            </a:pPr>
            <a:r>
              <a:rPr lang="en-US" dirty="0" smtClean="0">
                <a:ea typeface="+mn-ea"/>
                <a:cs typeface="+mn-cs"/>
              </a:rPr>
              <a:t>Supported high tariffs (except Southern Whigs)</a:t>
            </a:r>
          </a:p>
          <a:p>
            <a:pPr algn="ctr" fontAlgn="auto">
              <a:spcAft>
                <a:spcPts val="0"/>
              </a:spcAft>
              <a:buFont typeface="Arial"/>
              <a:buChar char="•"/>
              <a:defRPr/>
            </a:pPr>
            <a:r>
              <a:rPr lang="en-US" dirty="0" smtClean="0">
                <a:ea typeface="+mn-ea"/>
                <a:cs typeface="+mn-cs"/>
              </a:rPr>
              <a:t>Many former Anti-Masons supported Whigs</a:t>
            </a:r>
          </a:p>
          <a:p>
            <a:pPr algn="ctr" fontAlgn="auto">
              <a:spcAft>
                <a:spcPts val="0"/>
              </a:spcAft>
              <a:buFont typeface="Arial"/>
              <a:buChar char="•"/>
              <a:defRPr/>
            </a:pPr>
            <a:r>
              <a:rPr lang="en-US" dirty="0" smtClean="0">
                <a:ea typeface="+mn-ea"/>
                <a:cs typeface="+mn-cs"/>
              </a:rPr>
              <a:t>Supported temperance, equality of opportunity and evangelical moralism</a:t>
            </a:r>
          </a:p>
          <a:p>
            <a:pPr algn="ctr" fontAlgn="auto">
              <a:spcAft>
                <a:spcPts val="0"/>
              </a:spcAft>
              <a:buFont typeface="Arial"/>
              <a:buChar char="•"/>
              <a:defRPr/>
            </a:pPr>
            <a:endParaRPr lang="en-US" dirty="0" smtClean="0">
              <a:ea typeface="+mn-ea"/>
              <a:cs typeface="+mn-cs"/>
            </a:endParaRPr>
          </a:p>
          <a:p>
            <a:pPr marL="0" indent="0" algn="ctr" fontAlgn="auto">
              <a:spcAft>
                <a:spcPts val="0"/>
              </a:spcAft>
              <a:buFont typeface="Arial"/>
              <a:buNone/>
              <a:defRPr/>
            </a:pPr>
            <a:endParaRPr lang="en-US" u="sng" dirty="0">
              <a:ea typeface="+mn-ea"/>
              <a:cs typeface="+mn-cs"/>
            </a:endParaRPr>
          </a:p>
        </p:txBody>
      </p:sp>
    </p:spTree>
    <p:extLst>
      <p:ext uri="{BB962C8B-B14F-4D97-AF65-F5344CB8AC3E}">
        <p14:creationId xmlns:p14="http://schemas.microsoft.com/office/powerpoint/2010/main" val="1071104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1" dur="500"/>
                                        <p:tgtEl>
                                          <p:spTgt spid="3">
                                            <p:txEl>
                                              <p:pRg st="4" end="4"/>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4" dur="500"/>
                                        <p:tgtEl>
                                          <p:spTgt spid="3">
                                            <p:txEl>
                                              <p:pRg st="5" end="5"/>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algn="ctr"/>
            <a:r>
              <a:rPr lang="en-US"/>
              <a:t>Conclusions</a:t>
            </a:r>
          </a:p>
        </p:txBody>
      </p:sp>
      <p:sp>
        <p:nvSpPr>
          <p:cNvPr id="163843" name="Rectangle 3"/>
          <p:cNvSpPr>
            <a:spLocks noGrp="1" noChangeArrowheads="1"/>
          </p:cNvSpPr>
          <p:nvPr>
            <p:ph idx="1"/>
          </p:nvPr>
        </p:nvSpPr>
        <p:spPr>
          <a:xfrm>
            <a:off x="914400" y="1417638"/>
            <a:ext cx="8229600" cy="6096000"/>
          </a:xfrm>
        </p:spPr>
        <p:txBody>
          <a:bodyPr/>
          <a:lstStyle/>
          <a:p>
            <a:pPr>
              <a:lnSpc>
                <a:spcPct val="95000"/>
              </a:lnSpc>
              <a:spcBef>
                <a:spcPct val="10000"/>
              </a:spcBef>
            </a:pPr>
            <a:r>
              <a:rPr lang="en-US" sz="3000" dirty="0"/>
              <a:t>Andrew Jackson ushered in a new form of politics by embracing the surge in democratic suffrage:</a:t>
            </a:r>
          </a:p>
          <a:p>
            <a:pPr lvl="1">
              <a:lnSpc>
                <a:spcPct val="95000"/>
              </a:lnSpc>
              <a:spcBef>
                <a:spcPct val="10000"/>
              </a:spcBef>
            </a:pPr>
            <a:r>
              <a:rPr lang="en-US" sz="3000" dirty="0"/>
              <a:t>Forming the Democratic Party, active campaigning, the spoils system, &amp; </a:t>
            </a:r>
            <a:r>
              <a:rPr lang="ja-JP" altLang="en-US" sz="3000" dirty="0">
                <a:latin typeface="Arial"/>
              </a:rPr>
              <a:t>“</a:t>
            </a:r>
            <a:r>
              <a:rPr lang="en-US" sz="3000" dirty="0"/>
              <a:t>common man</a:t>
            </a:r>
            <a:r>
              <a:rPr lang="ja-JP" altLang="en-US" sz="3000" dirty="0">
                <a:latin typeface="Arial"/>
              </a:rPr>
              <a:t>”</a:t>
            </a:r>
            <a:r>
              <a:rPr lang="en-US" sz="3000" dirty="0"/>
              <a:t> image</a:t>
            </a:r>
          </a:p>
          <a:p>
            <a:pPr lvl="1">
              <a:lnSpc>
                <a:spcPct val="95000"/>
              </a:lnSpc>
              <a:spcBef>
                <a:spcPct val="10000"/>
              </a:spcBef>
            </a:pPr>
            <a:r>
              <a:rPr lang="en-US" sz="3000" dirty="0"/>
              <a:t>Jackson</a:t>
            </a:r>
            <a:r>
              <a:rPr lang="ja-JP" altLang="en-US" sz="3000" dirty="0">
                <a:latin typeface="Arial"/>
              </a:rPr>
              <a:t>’</a:t>
            </a:r>
            <a:r>
              <a:rPr lang="en-US" sz="3000" dirty="0"/>
              <a:t>s liberal use of the veto  strengthened presidential power</a:t>
            </a:r>
          </a:p>
          <a:p>
            <a:pPr lvl="1">
              <a:lnSpc>
                <a:spcPct val="95000"/>
              </a:lnSpc>
              <a:spcBef>
                <a:spcPct val="10000"/>
              </a:spcBef>
            </a:pPr>
            <a:r>
              <a:rPr lang="en-US" sz="3000" dirty="0"/>
              <a:t>Opposition to Jackson led to the permanent two-party system </a:t>
            </a:r>
          </a:p>
        </p:txBody>
      </p:sp>
    </p:spTree>
    <p:extLst>
      <p:ext uri="{BB962C8B-B14F-4D97-AF65-F5344CB8AC3E}">
        <p14:creationId xmlns:p14="http://schemas.microsoft.com/office/powerpoint/2010/main" val="421808394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atin typeface="Calibri" charset="0"/>
              </a:rPr>
              <a:t>Jackson Legacy</a:t>
            </a:r>
          </a:p>
        </p:txBody>
      </p:sp>
      <p:sp>
        <p:nvSpPr>
          <p:cNvPr id="26626" name="Content Placeholder 2"/>
          <p:cNvSpPr>
            <a:spLocks noGrp="1"/>
          </p:cNvSpPr>
          <p:nvPr>
            <p:ph idx="1"/>
          </p:nvPr>
        </p:nvSpPr>
        <p:spPr/>
        <p:txBody>
          <a:bodyPr/>
          <a:lstStyle/>
          <a:p>
            <a:r>
              <a:rPr lang="en-US">
                <a:latin typeface="Calibri" charset="0"/>
              </a:rPr>
              <a:t>Expanded the authority of the presidency.</a:t>
            </a:r>
          </a:p>
          <a:p>
            <a:r>
              <a:rPr lang="en-US">
                <a:latin typeface="Calibri" charset="0"/>
              </a:rPr>
              <a:t>Upheld national authority by threatening the use of military force. </a:t>
            </a:r>
          </a:p>
          <a:p>
            <a:r>
              <a:rPr lang="en-US">
                <a:latin typeface="Calibri" charset="0"/>
              </a:rPr>
              <a:t>Curbed the reach of the national government. </a:t>
            </a:r>
          </a:p>
          <a:p>
            <a:r>
              <a:rPr lang="en-US">
                <a:latin typeface="Calibri" charset="0"/>
              </a:rPr>
              <a:t>Reinvigorated the Jeffersonian tradition of a limited and frugal central government. </a:t>
            </a:r>
          </a:p>
        </p:txBody>
      </p:sp>
    </p:spTree>
    <p:extLst>
      <p:ext uri="{BB962C8B-B14F-4D97-AF65-F5344CB8AC3E}">
        <p14:creationId xmlns:p14="http://schemas.microsoft.com/office/powerpoint/2010/main" val="56071168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Placeholder 5" descr="03.jpg"/>
          <p:cNvPicPr>
            <a:picLocks noGrp="1" noChangeAspect="1"/>
          </p:cNvPicPr>
          <p:nvPr>
            <p:ph type="pic" idx="1"/>
          </p:nvPr>
        </p:nvPicPr>
        <p:blipFill>
          <a:blip r:embed="rId2">
            <a:extLst>
              <a:ext uri="{28A0092B-C50C-407E-A947-70E740481C1C}">
                <a14:useLocalDpi xmlns:a14="http://schemas.microsoft.com/office/drawing/2010/main" val="0"/>
              </a:ext>
            </a:extLst>
          </a:blip>
          <a:srcRect t="6511" b="6511"/>
          <a:stretch>
            <a:fillRect/>
          </a:stretch>
        </p:blipFill>
        <p:spPr>
          <a:xfrm>
            <a:off x="390769" y="2931"/>
            <a:ext cx="8225693" cy="6169269"/>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80963633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andrew-jackson-political-cartoons-l-113bd904394dd205.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5713" b="2768"/>
          <a:stretch/>
        </p:blipFill>
        <p:spPr>
          <a:xfrm>
            <a:off x="312902" y="180944"/>
            <a:ext cx="8616176" cy="6677055"/>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65874802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Placeholder 5" descr="jackson_destroys_1832bank1.jpg"/>
          <p:cNvPicPr>
            <a:picLocks noGrp="1" noChangeAspect="1"/>
          </p:cNvPicPr>
          <p:nvPr>
            <p:ph type="pic" idx="1"/>
          </p:nvPr>
        </p:nvPicPr>
        <p:blipFill>
          <a:blip r:embed="rId2">
            <a:extLst>
              <a:ext uri="{28A0092B-C50C-407E-A947-70E740481C1C}">
                <a14:useLocalDpi xmlns:a14="http://schemas.microsoft.com/office/drawing/2010/main" val="0"/>
              </a:ext>
            </a:extLst>
          </a:blip>
          <a:srcRect l="3324" r="3324"/>
          <a:stretch>
            <a:fillRect/>
          </a:stretch>
        </p:blipFill>
        <p:spPr>
          <a:xfrm>
            <a:off x="182644" y="0"/>
            <a:ext cx="8805332" cy="6603999"/>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69074948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3" name="Picture 3" descr="King Andrew cartoon - 1832"/>
          <p:cNvPicPr>
            <a:picLocks noChangeAspect="1" noChangeArrowheads="1"/>
          </p:cNvPicPr>
          <p:nvPr/>
        </p:nvPicPr>
        <p:blipFill>
          <a:blip r:embed="rId2">
            <a:lum contrast="24000"/>
            <a:extLst>
              <a:ext uri="{28A0092B-C50C-407E-A947-70E740481C1C}">
                <a14:useLocalDpi xmlns:a14="http://schemas.microsoft.com/office/drawing/2010/main" val="0"/>
              </a:ext>
            </a:extLst>
          </a:blip>
          <a:srcRect l="3600" t="2670" r="5200" b="2670"/>
          <a:stretch>
            <a:fillRect/>
          </a:stretch>
        </p:blipFill>
        <p:spPr bwMode="auto">
          <a:xfrm>
            <a:off x="1892291" y="24904"/>
            <a:ext cx="5410200" cy="68580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0606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192088"/>
            <a:ext cx="8424863" cy="1431925"/>
          </a:xfrm>
        </p:spPr>
        <p:txBody>
          <a:bodyPr>
            <a:normAutofit/>
          </a:bodyPr>
          <a:lstStyle/>
          <a:p>
            <a:pPr eaLnBrk="1" hangingPunct="1"/>
            <a:r>
              <a:rPr lang="en-US">
                <a:latin typeface="Verdana" charset="0"/>
              </a:rPr>
              <a:t>The Election of 1824 &amp; the Split of the Republican Party</a:t>
            </a:r>
          </a:p>
        </p:txBody>
      </p:sp>
      <p:sp>
        <p:nvSpPr>
          <p:cNvPr id="12295" name="Rectangle 7"/>
          <p:cNvSpPr>
            <a:spLocks noGrp="1" noChangeArrowheads="1"/>
          </p:cNvSpPr>
          <p:nvPr>
            <p:ph type="body" sz="half" idx="2"/>
          </p:nvPr>
        </p:nvSpPr>
        <p:spPr>
          <a:xfrm>
            <a:off x="3048000" y="1828800"/>
            <a:ext cx="6096000" cy="5029200"/>
          </a:xfrm>
        </p:spPr>
        <p:txBody>
          <a:bodyPr/>
          <a:lstStyle/>
          <a:p>
            <a:pPr eaLnBrk="1" hangingPunct="1">
              <a:lnSpc>
                <a:spcPct val="80000"/>
              </a:lnSpc>
            </a:pPr>
            <a:r>
              <a:rPr lang="ja-JP" altLang="en-US" sz="2400" dirty="0">
                <a:latin typeface="Verdana" charset="0"/>
              </a:rPr>
              <a:t>“</a:t>
            </a:r>
            <a:r>
              <a:rPr lang="en-US" sz="2400" dirty="0">
                <a:latin typeface="Verdana" charset="0"/>
              </a:rPr>
              <a:t>Era of Good Feelings</a:t>
            </a:r>
            <a:r>
              <a:rPr lang="ja-JP" altLang="en-US" sz="2400" dirty="0">
                <a:latin typeface="Verdana" charset="0"/>
              </a:rPr>
              <a:t>”</a:t>
            </a:r>
            <a:r>
              <a:rPr lang="en-US" sz="2400" dirty="0">
                <a:latin typeface="Verdana" charset="0"/>
              </a:rPr>
              <a:t> collapsed under weight of sectional &amp; economic differences</a:t>
            </a:r>
          </a:p>
          <a:p>
            <a:pPr eaLnBrk="1" hangingPunct="1">
              <a:lnSpc>
                <a:spcPct val="80000"/>
              </a:lnSpc>
            </a:pPr>
            <a:r>
              <a:rPr lang="en-US" sz="2400" dirty="0">
                <a:latin typeface="Verdana" charset="0"/>
              </a:rPr>
              <a:t>New generation of politicians</a:t>
            </a:r>
          </a:p>
          <a:p>
            <a:pPr eaLnBrk="1" hangingPunct="1">
              <a:lnSpc>
                <a:spcPct val="80000"/>
              </a:lnSpc>
            </a:pPr>
            <a:r>
              <a:rPr lang="en-US" sz="2400" dirty="0">
                <a:latin typeface="Verdana" charset="0"/>
              </a:rPr>
              <a:t>Election of 1824 saw Republican party split into factions</a:t>
            </a:r>
          </a:p>
          <a:p>
            <a:pPr lvl="1" eaLnBrk="1" hangingPunct="1">
              <a:lnSpc>
                <a:spcPct val="80000"/>
              </a:lnSpc>
            </a:pPr>
            <a:r>
              <a:rPr lang="en-US" sz="2100" b="1" dirty="0">
                <a:latin typeface="Verdana" charset="0"/>
              </a:rPr>
              <a:t>Andrew Jackson</a:t>
            </a:r>
            <a:r>
              <a:rPr lang="en-US" sz="2100" dirty="0">
                <a:latin typeface="Verdana" charset="0"/>
              </a:rPr>
              <a:t> received </a:t>
            </a:r>
            <a:r>
              <a:rPr lang="en-US" sz="2100" dirty="0" smtClean="0">
                <a:latin typeface="Verdana" charset="0"/>
              </a:rPr>
              <a:t>majority of </a:t>
            </a:r>
            <a:r>
              <a:rPr lang="en-US" sz="2100" dirty="0">
                <a:latin typeface="Verdana" charset="0"/>
              </a:rPr>
              <a:t>popular &amp; electoral vote</a:t>
            </a:r>
          </a:p>
          <a:p>
            <a:pPr lvl="1" eaLnBrk="1" hangingPunct="1">
              <a:lnSpc>
                <a:spcPct val="80000"/>
              </a:lnSpc>
            </a:pPr>
            <a:r>
              <a:rPr lang="en-US" sz="2100" dirty="0">
                <a:latin typeface="Verdana" charset="0"/>
              </a:rPr>
              <a:t>House of Representatives chose </a:t>
            </a:r>
            <a:r>
              <a:rPr lang="en-US" sz="2100" b="1" dirty="0">
                <a:latin typeface="Verdana" charset="0"/>
              </a:rPr>
              <a:t>John Quincy Adams</a:t>
            </a:r>
            <a:r>
              <a:rPr lang="en-US" sz="2100" dirty="0">
                <a:latin typeface="Verdana" charset="0"/>
              </a:rPr>
              <a:t> to be president</a:t>
            </a:r>
          </a:p>
          <a:p>
            <a:pPr lvl="1" eaLnBrk="1" hangingPunct="1">
              <a:lnSpc>
                <a:spcPct val="80000"/>
              </a:lnSpc>
            </a:pPr>
            <a:r>
              <a:rPr lang="en-US" sz="2100" b="1" dirty="0">
                <a:latin typeface="Verdana" charset="0"/>
              </a:rPr>
              <a:t>Henry Clay</a:t>
            </a:r>
            <a:r>
              <a:rPr lang="en-US" sz="2100" dirty="0">
                <a:latin typeface="Verdana" charset="0"/>
              </a:rPr>
              <a:t> became Secretary of State – accused of </a:t>
            </a:r>
            <a:r>
              <a:rPr lang="ja-JP" altLang="en-US" sz="2100" dirty="0">
                <a:latin typeface="Verdana" charset="0"/>
              </a:rPr>
              <a:t>“</a:t>
            </a:r>
            <a:r>
              <a:rPr lang="en-US" sz="2100" dirty="0">
                <a:latin typeface="Verdana" charset="0"/>
              </a:rPr>
              <a:t>corrupt bargain</a:t>
            </a:r>
            <a:r>
              <a:rPr lang="ja-JP" altLang="en-US" sz="2100" dirty="0">
                <a:latin typeface="Verdana" charset="0"/>
              </a:rPr>
              <a:t>”</a:t>
            </a:r>
            <a:endParaRPr lang="en-US" sz="2100" b="1" dirty="0">
              <a:latin typeface="Verdana" charset="0"/>
            </a:endParaRPr>
          </a:p>
          <a:p>
            <a:pPr eaLnBrk="1" hangingPunct="1">
              <a:lnSpc>
                <a:spcPct val="80000"/>
              </a:lnSpc>
            </a:pPr>
            <a:r>
              <a:rPr lang="en-US" sz="2400" b="1" dirty="0">
                <a:latin typeface="Verdana" charset="0"/>
              </a:rPr>
              <a:t>John Quincy Adams</a:t>
            </a:r>
            <a:r>
              <a:rPr lang="ja-JP" altLang="en-US" sz="2400" dirty="0">
                <a:latin typeface="Verdana" charset="0"/>
              </a:rPr>
              <a:t>’</a:t>
            </a:r>
            <a:r>
              <a:rPr lang="en-US" sz="2400" dirty="0">
                <a:latin typeface="Verdana" charset="0"/>
              </a:rPr>
              <a:t> Inaugural Address called in vain for return to unity</a:t>
            </a:r>
          </a:p>
        </p:txBody>
      </p:sp>
      <p:pic>
        <p:nvPicPr>
          <p:cNvPr id="5124" name="Picture 5" descr="1824election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3017838"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49991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2295">
                                            <p:txEl>
                                              <p:pRg st="0" end="0"/>
                                            </p:txEl>
                                          </p:spTgt>
                                        </p:tgtEl>
                                        <p:attrNameLst>
                                          <p:attrName>style.visibility</p:attrName>
                                        </p:attrNameLst>
                                      </p:cBhvr>
                                      <p:to>
                                        <p:strVal val="visible"/>
                                      </p:to>
                                    </p:set>
                                    <p:animEffect transition="in" filter="barn(inHorizontal)">
                                      <p:cBhvr>
                                        <p:cTn id="7" dur="500"/>
                                        <p:tgtEl>
                                          <p:spTgt spid="122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2295">
                                            <p:txEl>
                                              <p:pRg st="1" end="1"/>
                                            </p:txEl>
                                          </p:spTgt>
                                        </p:tgtEl>
                                        <p:attrNameLst>
                                          <p:attrName>style.visibility</p:attrName>
                                        </p:attrNameLst>
                                      </p:cBhvr>
                                      <p:to>
                                        <p:strVal val="visible"/>
                                      </p:to>
                                    </p:set>
                                    <p:animEffect transition="in" filter="barn(inHorizontal)">
                                      <p:cBhvr>
                                        <p:cTn id="12" dur="500"/>
                                        <p:tgtEl>
                                          <p:spTgt spid="122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2295">
                                            <p:txEl>
                                              <p:pRg st="2" end="2"/>
                                            </p:txEl>
                                          </p:spTgt>
                                        </p:tgtEl>
                                        <p:attrNameLst>
                                          <p:attrName>style.visibility</p:attrName>
                                        </p:attrNameLst>
                                      </p:cBhvr>
                                      <p:to>
                                        <p:strVal val="visible"/>
                                      </p:to>
                                    </p:set>
                                    <p:animEffect transition="in" filter="barn(inHorizontal)">
                                      <p:cBhvr>
                                        <p:cTn id="17" dur="500"/>
                                        <p:tgtEl>
                                          <p:spTgt spid="122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2295">
                                            <p:txEl>
                                              <p:pRg st="3" end="3"/>
                                            </p:txEl>
                                          </p:spTgt>
                                        </p:tgtEl>
                                        <p:attrNameLst>
                                          <p:attrName>style.visibility</p:attrName>
                                        </p:attrNameLst>
                                      </p:cBhvr>
                                      <p:to>
                                        <p:strVal val="visible"/>
                                      </p:to>
                                    </p:set>
                                    <p:animEffect transition="in" filter="barn(inHorizontal)">
                                      <p:cBhvr>
                                        <p:cTn id="22" dur="500"/>
                                        <p:tgtEl>
                                          <p:spTgt spid="122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2295">
                                            <p:txEl>
                                              <p:pRg st="4" end="4"/>
                                            </p:txEl>
                                          </p:spTgt>
                                        </p:tgtEl>
                                        <p:attrNameLst>
                                          <p:attrName>style.visibility</p:attrName>
                                        </p:attrNameLst>
                                      </p:cBhvr>
                                      <p:to>
                                        <p:strVal val="visible"/>
                                      </p:to>
                                    </p:set>
                                    <p:animEffect transition="in" filter="barn(inHorizontal)">
                                      <p:cBhvr>
                                        <p:cTn id="27" dur="500"/>
                                        <p:tgtEl>
                                          <p:spTgt spid="122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12295">
                                            <p:txEl>
                                              <p:pRg st="5" end="5"/>
                                            </p:txEl>
                                          </p:spTgt>
                                        </p:tgtEl>
                                        <p:attrNameLst>
                                          <p:attrName>style.visibility</p:attrName>
                                        </p:attrNameLst>
                                      </p:cBhvr>
                                      <p:to>
                                        <p:strVal val="visible"/>
                                      </p:to>
                                    </p:set>
                                    <p:animEffect transition="in" filter="barn(inHorizontal)">
                                      <p:cBhvr>
                                        <p:cTn id="32" dur="500"/>
                                        <p:tgtEl>
                                          <p:spTgt spid="122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12295">
                                            <p:txEl>
                                              <p:pRg st="6" end="6"/>
                                            </p:txEl>
                                          </p:spTgt>
                                        </p:tgtEl>
                                        <p:attrNameLst>
                                          <p:attrName>style.visibility</p:attrName>
                                        </p:attrNameLst>
                                      </p:cBhvr>
                                      <p:to>
                                        <p:strVal val="visible"/>
                                      </p:to>
                                    </p:set>
                                    <p:animEffect transition="in" filter="barn(inHorizontal)">
                                      <p:cBhvr>
                                        <p:cTn id="37" dur="500"/>
                                        <p:tgtEl>
                                          <p:spTgt spid="122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endParaRPr lang="en-US">
              <a:latin typeface="Calibri" charset="0"/>
            </a:endParaRPr>
          </a:p>
        </p:txBody>
      </p:sp>
      <p:pic>
        <p:nvPicPr>
          <p:cNvPr id="1229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8098" r="-18098"/>
          <a:stretch>
            <a:fillRect/>
          </a:stretch>
        </p:blipFill>
        <p:spPr/>
      </p:pic>
    </p:spTree>
    <p:extLst>
      <p:ext uri="{BB962C8B-B14F-4D97-AF65-F5344CB8AC3E}">
        <p14:creationId xmlns:p14="http://schemas.microsoft.com/office/powerpoint/2010/main" val="24306791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endParaRPr lang="en-US">
              <a:latin typeface="Calibri" charset="0"/>
            </a:endParaRPr>
          </a:p>
        </p:txBody>
      </p:sp>
      <p:pic>
        <p:nvPicPr>
          <p:cNvPr id="1331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8449" r="-18449"/>
          <a:stretch>
            <a:fillRect/>
          </a:stretch>
        </p:blipFill>
        <p:spPr/>
      </p:pic>
    </p:spTree>
    <p:extLst>
      <p:ext uri="{BB962C8B-B14F-4D97-AF65-F5344CB8AC3E}">
        <p14:creationId xmlns:p14="http://schemas.microsoft.com/office/powerpoint/2010/main" val="14359501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a:latin typeface="Calibri" charset="0"/>
              </a:rPr>
              <a:t>Election of 1828</a:t>
            </a:r>
          </a:p>
        </p:txBody>
      </p:sp>
      <p:sp>
        <p:nvSpPr>
          <p:cNvPr id="3" name="Content Placeholder 2"/>
          <p:cNvSpPr>
            <a:spLocks noGrp="1"/>
          </p:cNvSpPr>
          <p:nvPr>
            <p:ph idx="1"/>
          </p:nvPr>
        </p:nvSpPr>
        <p:spPr/>
        <p:txBody>
          <a:bodyPr rtlCol="0">
            <a:normAutofit/>
          </a:bodyPr>
          <a:lstStyle/>
          <a:p>
            <a:pPr fontAlgn="auto">
              <a:spcAft>
                <a:spcPts val="0"/>
              </a:spcAft>
              <a:buFont typeface="Arial"/>
              <a:buChar char="•"/>
              <a:defRPr/>
            </a:pPr>
            <a:r>
              <a:rPr lang="en-US" dirty="0" smtClean="0">
                <a:ea typeface="+mn-ea"/>
                <a:cs typeface="+mn-cs"/>
              </a:rPr>
              <a:t>Jackson’s message of equal rights, and popular rule appealed to many social groups. </a:t>
            </a:r>
          </a:p>
          <a:p>
            <a:pPr lvl="1">
              <a:buFont typeface="Arial"/>
              <a:buChar char="•"/>
              <a:defRPr/>
            </a:pPr>
            <a:r>
              <a:rPr lang="en-US" dirty="0" smtClean="0"/>
              <a:t>By 1828, only 2 states had a property requirement for suffrage, allowing more ‘common folks’ to vote.</a:t>
            </a:r>
            <a:endParaRPr lang="en-US" dirty="0" smtClean="0">
              <a:ea typeface="+mn-ea"/>
              <a:cs typeface="+mn-cs"/>
            </a:endParaRPr>
          </a:p>
          <a:p>
            <a:pPr fontAlgn="auto">
              <a:spcAft>
                <a:spcPts val="0"/>
              </a:spcAft>
              <a:buFont typeface="Arial"/>
              <a:buChar char="•"/>
              <a:defRPr/>
            </a:pPr>
            <a:r>
              <a:rPr lang="en-US" dirty="0" smtClean="0">
                <a:ea typeface="+mn-ea"/>
                <a:cs typeface="+mn-cs"/>
              </a:rPr>
              <a:t>His open hostility to business corporations and </a:t>
            </a:r>
            <a:r>
              <a:rPr lang="en-US" dirty="0" smtClean="0">
                <a:solidFill>
                  <a:srgbClr val="FF0000"/>
                </a:solidFill>
                <a:ea typeface="+mn-ea"/>
                <a:cs typeface="+mn-cs"/>
              </a:rPr>
              <a:t>Henry Clay’s American System </a:t>
            </a:r>
            <a:r>
              <a:rPr lang="en-US" dirty="0" smtClean="0">
                <a:ea typeface="+mn-ea"/>
                <a:cs typeface="+mn-cs"/>
              </a:rPr>
              <a:t>also won support among northeastern artisans and workers who felt threatened by industrialization. </a:t>
            </a:r>
          </a:p>
          <a:p>
            <a:pPr fontAlgn="auto">
              <a:spcAft>
                <a:spcPts val="0"/>
              </a:spcAft>
              <a:buFont typeface="Arial"/>
              <a:buChar char="•"/>
              <a:defRPr/>
            </a:pPr>
            <a:r>
              <a:rPr lang="en-US" dirty="0" smtClean="0">
                <a:ea typeface="+mn-ea"/>
                <a:cs typeface="+mn-cs"/>
              </a:rPr>
              <a:t>In the Midwest, he was popular for his open hostility toward Native Americans. </a:t>
            </a:r>
          </a:p>
          <a:p>
            <a:pPr fontAlgn="auto">
              <a:spcAft>
                <a:spcPts val="0"/>
              </a:spcAft>
              <a:buFont typeface="Arial"/>
              <a:buChar char="•"/>
              <a:defRPr/>
            </a:pPr>
            <a:r>
              <a:rPr lang="en-US" dirty="0" smtClean="0">
                <a:ea typeface="+mn-ea"/>
                <a:cs typeface="+mn-cs"/>
              </a:rPr>
              <a:t>56% of Americans voted for “OLD HICKORY”</a:t>
            </a:r>
            <a:endParaRPr lang="en-US" dirty="0">
              <a:ea typeface="+mn-ea"/>
              <a:cs typeface="+mn-cs"/>
            </a:endParaRPr>
          </a:p>
        </p:txBody>
      </p:sp>
    </p:spTree>
    <p:extLst>
      <p:ext uri="{BB962C8B-B14F-4D97-AF65-F5344CB8AC3E}">
        <p14:creationId xmlns:p14="http://schemas.microsoft.com/office/powerpoint/2010/main" val="1343882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5"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2000"/>
                                        <p:tgtEl>
                                          <p:spTgt spid="3">
                                            <p:txEl>
                                              <p:pRg st="3" end="3"/>
                                            </p:txEl>
                                          </p:spTgt>
                                        </p:tgtEl>
                                      </p:cBhvr>
                                    </p:animEffect>
                                    <p:anim calcmode="lin" valueType="num">
                                      <p:cBhvr>
                                        <p:cTn id="25"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6"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ffectLst>
                  <a:outerShdw blurRad="38100" dist="38100" dir="2700000" algn="tl">
                    <a:srgbClr val="000000">
                      <a:alpha val="43137"/>
                    </a:srgbClr>
                  </a:outerShdw>
                  <a:reflection blurRad="12700" stA="48000" endA="300" endPos="55000" dir="5400000" sy="-90000" algn="bl" rotWithShape="0"/>
                </a:effectLst>
                <a:ea typeface="+mj-ea"/>
                <a:cs typeface="+mj-cs"/>
              </a:rPr>
              <a:t>Election of 1828</a:t>
            </a:r>
            <a:endParaRPr lang="en-US" dirty="0">
              <a:effectLst>
                <a:outerShdw blurRad="38100" dist="38100" dir="2700000" algn="tl">
                  <a:srgbClr val="000000">
                    <a:alpha val="43137"/>
                  </a:srgbClr>
                </a:outerShdw>
                <a:reflection blurRad="12700" stA="48000" endA="300" endPos="55000" dir="5400000" sy="-90000" algn="bl" rotWithShape="0"/>
              </a:effectLst>
              <a:ea typeface="+mj-ea"/>
              <a:cs typeface="+mj-cs"/>
            </a:endParaRPr>
          </a:p>
        </p:txBody>
      </p:sp>
      <p:sp>
        <p:nvSpPr>
          <p:cNvPr id="16386" name="TextBox 7"/>
          <p:cNvSpPr txBox="1">
            <a:spLocks noChangeArrowheads="1"/>
          </p:cNvSpPr>
          <p:nvPr/>
        </p:nvSpPr>
        <p:spPr bwMode="auto">
          <a:xfrm>
            <a:off x="2209800" y="5907088"/>
            <a:ext cx="1981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b="1"/>
              <a:t>Andrew Jackson</a:t>
            </a:r>
          </a:p>
          <a:p>
            <a:pPr algn="ctr"/>
            <a:r>
              <a:rPr lang="en-US"/>
              <a:t>Democrat</a:t>
            </a:r>
          </a:p>
        </p:txBody>
      </p:sp>
      <p:sp>
        <p:nvSpPr>
          <p:cNvPr id="16387" name="TextBox 7"/>
          <p:cNvSpPr txBox="1">
            <a:spLocks noChangeArrowheads="1"/>
          </p:cNvSpPr>
          <p:nvPr/>
        </p:nvSpPr>
        <p:spPr bwMode="auto">
          <a:xfrm>
            <a:off x="304800" y="4362450"/>
            <a:ext cx="190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b="1"/>
              <a:t>John Quincy Adams</a:t>
            </a:r>
          </a:p>
          <a:p>
            <a:pPr algn="ctr"/>
            <a:r>
              <a:rPr lang="en-US"/>
              <a:t>National-Republican</a:t>
            </a:r>
          </a:p>
        </p:txBody>
      </p:sp>
      <p:pic>
        <p:nvPicPr>
          <p:cNvPr id="16388" name="Picture 4" descr="http://upload.wikimedia.org/wikipedia/commons/d/db/JohnQAdams.png"/>
          <p:cNvPicPr>
            <a:picLocks noChangeAspect="1" noChangeArrowheads="1"/>
          </p:cNvPicPr>
          <p:nvPr/>
        </p:nvPicPr>
        <p:blipFill>
          <a:blip r:embed="rId2">
            <a:extLst>
              <a:ext uri="{28A0092B-C50C-407E-A947-70E740481C1C}">
                <a14:useLocalDpi xmlns:a14="http://schemas.microsoft.com/office/drawing/2010/main" val="0"/>
              </a:ext>
            </a:extLst>
          </a:blip>
          <a:srcRect r="6667"/>
          <a:stretch>
            <a:fillRect/>
          </a:stretch>
        </p:blipFill>
        <p:spPr bwMode="auto">
          <a:xfrm>
            <a:off x="228600" y="1295400"/>
            <a:ext cx="21336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p:cNvPicPr>
            <a:picLocks noChangeAspect="1" noChangeArrowheads="1"/>
          </p:cNvPicPr>
          <p:nvPr/>
        </p:nvPicPr>
        <p:blipFill>
          <a:blip r:embed="rId3">
            <a:extLst>
              <a:ext uri="{28A0092B-C50C-407E-A947-70E740481C1C}">
                <a14:useLocalDpi xmlns:a14="http://schemas.microsoft.com/office/drawing/2010/main" val="0"/>
              </a:ext>
            </a:extLst>
          </a:blip>
          <a:srcRect l="7327" r="3271"/>
          <a:stretch>
            <a:fillRect/>
          </a:stretch>
        </p:blipFill>
        <p:spPr bwMode="auto">
          <a:xfrm>
            <a:off x="4343400" y="1209675"/>
            <a:ext cx="4648200"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2" descr="File:Andrew Jackson.jpg">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l="9091" r="9091"/>
          <a:stretch>
            <a:fillRect/>
          </a:stretch>
        </p:blipFill>
        <p:spPr bwMode="auto">
          <a:xfrm>
            <a:off x="2209800" y="2859088"/>
            <a:ext cx="2057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14680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523631" y="250093"/>
            <a:ext cx="8077200" cy="990600"/>
          </a:xfrm>
        </p:spPr>
        <p:txBody>
          <a:bodyPr/>
          <a:lstStyle/>
          <a:p>
            <a:pPr algn="ctr"/>
            <a:r>
              <a:rPr lang="en-US" dirty="0"/>
              <a:t>Jacksonian Democracy</a:t>
            </a:r>
          </a:p>
        </p:txBody>
      </p:sp>
      <p:sp>
        <p:nvSpPr>
          <p:cNvPr id="146435" name="Rectangle 3"/>
          <p:cNvSpPr>
            <a:spLocks noGrp="1" noChangeArrowheads="1"/>
          </p:cNvSpPr>
          <p:nvPr>
            <p:ph idx="1"/>
          </p:nvPr>
        </p:nvSpPr>
        <p:spPr>
          <a:xfrm>
            <a:off x="523631" y="1227016"/>
            <a:ext cx="8229600" cy="5943600"/>
          </a:xfrm>
        </p:spPr>
        <p:txBody>
          <a:bodyPr/>
          <a:lstStyle/>
          <a:p>
            <a:pPr>
              <a:lnSpc>
                <a:spcPct val="90000"/>
              </a:lnSpc>
              <a:spcBef>
                <a:spcPct val="15000"/>
              </a:spcBef>
            </a:pPr>
            <a:r>
              <a:rPr lang="en-US" dirty="0"/>
              <a:t>When Andrew Jackson was elected president, it represented  a new era in American history:</a:t>
            </a:r>
          </a:p>
          <a:p>
            <a:pPr lvl="1">
              <a:lnSpc>
                <a:spcPct val="90000"/>
              </a:lnSpc>
              <a:spcBef>
                <a:spcPct val="15000"/>
              </a:spcBef>
            </a:pPr>
            <a:r>
              <a:rPr lang="en-US" dirty="0"/>
              <a:t>He was the first president that represented the </a:t>
            </a:r>
            <a:r>
              <a:rPr lang="ja-JP" altLang="en-US" dirty="0">
                <a:latin typeface="Arial"/>
              </a:rPr>
              <a:t>“</a:t>
            </a:r>
            <a:r>
              <a:rPr lang="en-US" dirty="0"/>
              <a:t>common man</a:t>
            </a:r>
            <a:r>
              <a:rPr lang="ja-JP" altLang="en-US" dirty="0">
                <a:latin typeface="Arial"/>
              </a:rPr>
              <a:t>”</a:t>
            </a:r>
            <a:endParaRPr lang="en-US" dirty="0"/>
          </a:p>
          <a:p>
            <a:pPr lvl="1">
              <a:lnSpc>
                <a:spcPct val="90000"/>
              </a:lnSpc>
              <a:spcBef>
                <a:spcPct val="15000"/>
              </a:spcBef>
            </a:pPr>
            <a:r>
              <a:rPr lang="en-US" dirty="0"/>
              <a:t>His party (the Democrats) took advantage of the extension of suffrage to common white men</a:t>
            </a:r>
          </a:p>
          <a:p>
            <a:pPr lvl="1">
              <a:lnSpc>
                <a:spcPct val="90000"/>
              </a:lnSpc>
              <a:spcBef>
                <a:spcPct val="15000"/>
              </a:spcBef>
            </a:pPr>
            <a:r>
              <a:rPr lang="en-US" dirty="0"/>
              <a:t>He greatly expanded the powers of the presidency </a:t>
            </a:r>
          </a:p>
        </p:txBody>
      </p:sp>
    </p:spTree>
    <p:extLst>
      <p:ext uri="{BB962C8B-B14F-4D97-AF65-F5344CB8AC3E}">
        <p14:creationId xmlns:p14="http://schemas.microsoft.com/office/powerpoint/2010/main" val="157804396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315</TotalTime>
  <Words>3469</Words>
  <Application>Microsoft Macintosh PowerPoint</Application>
  <PresentationFormat>On-screen Show (4:3)</PresentationFormat>
  <Paragraphs>172</Paragraphs>
  <Slides>36</Slides>
  <Notes>14</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Clarity</vt:lpstr>
      <vt:lpstr>Office Theme</vt:lpstr>
      <vt:lpstr>DO NOW QUIZ!</vt:lpstr>
      <vt:lpstr>Jacksonian Democracy</vt:lpstr>
      <vt:lpstr>Universal White Male Suffrage</vt:lpstr>
      <vt:lpstr>The Election of 1824 &amp; the Split of the Republican Party</vt:lpstr>
      <vt:lpstr>PowerPoint Presentation</vt:lpstr>
      <vt:lpstr>PowerPoint Presentation</vt:lpstr>
      <vt:lpstr>Election of 1828</vt:lpstr>
      <vt:lpstr>Election of 1828</vt:lpstr>
      <vt:lpstr>Jacksonian Democracy</vt:lpstr>
      <vt:lpstr>Spoils System</vt:lpstr>
      <vt:lpstr>Maysville Road Project</vt:lpstr>
      <vt:lpstr>The Nullification Crisis</vt:lpstr>
      <vt:lpstr>The Nullification Crisis</vt:lpstr>
      <vt:lpstr>The Nullification Crisis</vt:lpstr>
      <vt:lpstr>Webster-Hayne Debate</vt:lpstr>
      <vt:lpstr>Indian Removal</vt:lpstr>
      <vt:lpstr>PowerPoint Presentation</vt:lpstr>
      <vt:lpstr>Indian Removal</vt:lpstr>
      <vt:lpstr>PowerPoint Presentation</vt:lpstr>
      <vt:lpstr>The Bank War &amp; the Second Two-Party System</vt:lpstr>
      <vt:lpstr>The Bank War</vt:lpstr>
      <vt:lpstr>National Bank Crisis</vt:lpstr>
      <vt:lpstr>The Bank War</vt:lpstr>
      <vt:lpstr>The Bank Veto</vt:lpstr>
      <vt:lpstr>The Election of 1832</vt:lpstr>
      <vt:lpstr>PowerPoint Presentation</vt:lpstr>
      <vt:lpstr>The Bank War</vt:lpstr>
      <vt:lpstr>Killing the Bank</vt:lpstr>
      <vt:lpstr>The Emergence of the Whigs</vt:lpstr>
      <vt:lpstr>Second Two Party System and the Whigs</vt:lpstr>
      <vt:lpstr>Conclusions</vt:lpstr>
      <vt:lpstr>Jackson Legacy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QUIZ!</dc:title>
  <dc:creator>Craig Winchell</dc:creator>
  <cp:lastModifiedBy>Craig Winchell</cp:lastModifiedBy>
  <cp:revision>8</cp:revision>
  <dcterms:created xsi:type="dcterms:W3CDTF">2016-10-11T17:09:20Z</dcterms:created>
  <dcterms:modified xsi:type="dcterms:W3CDTF">2016-10-17T20:22:16Z</dcterms:modified>
</cp:coreProperties>
</file>