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7" r:id="rId2"/>
    <p:sldId id="25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77" r:id="rId18"/>
    <p:sldId id="272" r:id="rId19"/>
    <p:sldId id="276" r:id="rId20"/>
    <p:sldId id="273" r:id="rId21"/>
    <p:sldId id="275" r:id="rId22"/>
    <p:sldId id="278" r:id="rId23"/>
    <p:sldId id="279" r:id="rId24"/>
    <p:sldId id="280"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1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00FFDF-5AF6-BB4E-998A-8758BA36DAD3}" type="datetimeFigureOut">
              <a:rPr lang="en-US" smtClean="0"/>
              <a:t>10/8/15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2E926-BD16-2D4C-ADE1-62CD50586FD1}" type="slidenum">
              <a:rPr lang="en-US" smtClean="0"/>
              <a:t>‹#›</a:t>
            </a:fld>
            <a:endParaRPr lang="en-US"/>
          </a:p>
        </p:txBody>
      </p:sp>
    </p:spTree>
    <p:extLst>
      <p:ext uri="{BB962C8B-B14F-4D97-AF65-F5344CB8AC3E}">
        <p14:creationId xmlns:p14="http://schemas.microsoft.com/office/powerpoint/2010/main" val="33683178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1" Type="http://schemas.openxmlformats.org/officeDocument/2006/relationships/hyperlink" Target="http://www.u-s-history.com/pages/h468.html" TargetMode="External"/><Relationship Id="rId12" Type="http://schemas.openxmlformats.org/officeDocument/2006/relationships/hyperlink" Target="http://www.u-s-history.com/pages/h263.html" TargetMode="External"/><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www.u-s-history.com/pages/h463.html" TargetMode="External"/><Relationship Id="rId4" Type="http://schemas.openxmlformats.org/officeDocument/2006/relationships/hyperlink" Target="http://www.u-s-history.com/pages/h446.html" TargetMode="External"/><Relationship Id="rId5" Type="http://schemas.openxmlformats.org/officeDocument/2006/relationships/hyperlink" Target="http://www.u-s-history.com/pages/h497.html" TargetMode="External"/><Relationship Id="rId6" Type="http://schemas.openxmlformats.org/officeDocument/2006/relationships/hyperlink" Target="http://www.u-s-history.com/pages/h367.html" TargetMode="External"/><Relationship Id="rId7" Type="http://schemas.openxmlformats.org/officeDocument/2006/relationships/hyperlink" Target="http://www.u-s-history.com/pages/h380.html" TargetMode="External"/><Relationship Id="rId8" Type="http://schemas.openxmlformats.org/officeDocument/2006/relationships/hyperlink" Target="http://www.u-s-history.com/pages/h469.html" TargetMode="External"/><Relationship Id="rId9" Type="http://schemas.openxmlformats.org/officeDocument/2006/relationships/hyperlink" Target="http://www.u-s-history.com/pages/h470.html" TargetMode="External"/><Relationship Id="rId10" Type="http://schemas.openxmlformats.org/officeDocument/2006/relationships/hyperlink" Target="http://www.u-s-history.com/pages/h375.html"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1" Type="http://schemas.openxmlformats.org/officeDocument/2006/relationships/hyperlink" Target="http://en.wikipedia.org/wiki/Continental_System" TargetMode="External"/><Relationship Id="rId12" Type="http://schemas.openxmlformats.org/officeDocument/2006/relationships/hyperlink" Target="http://en.wikipedia.org/wiki/United_States_Merchant_Marine" TargetMode="External"/><Relationship Id="rId13" Type="http://schemas.openxmlformats.org/officeDocument/2006/relationships/hyperlink" Target="http://en.wikipedia.org/wiki/War_of_1812" TargetMode="External"/><Relationship Id="rId14" Type="http://schemas.openxmlformats.org/officeDocument/2006/relationships/hyperlink" Target="http://en.wikipedia.org/wiki/Napoleonic_Wars" TargetMode="External"/><Relationship Id="rId15" Type="http://schemas.openxmlformats.org/officeDocument/2006/relationships/hyperlink" Target="http://en.wikipedia.org/wiki/Impressment" TargetMode="External"/><Relationship Id="rId16" Type="http://schemas.openxmlformats.org/officeDocument/2006/relationships/hyperlink" Target="http://en.wikipedia.org/wiki/Royal_Navy" TargetMode="External"/><Relationship Id="rId1" Type="http://schemas.openxmlformats.org/officeDocument/2006/relationships/notesMaster" Target="../notesMasters/notesMaster1.xml"/><Relationship Id="rId2" Type="http://schemas.openxmlformats.org/officeDocument/2006/relationships/slide" Target="../slides/slide18.xml"/><Relationship Id="rId3" Type="http://schemas.openxmlformats.org/officeDocument/2006/relationships/hyperlink" Target="http://en.wikipedia.org/wiki/United_States" TargetMode="External"/><Relationship Id="rId4" Type="http://schemas.openxmlformats.org/officeDocument/2006/relationships/hyperlink" Target="http://en.wikipedia.org/wiki/Britain" TargetMode="External"/><Relationship Id="rId5" Type="http://schemas.openxmlformats.org/officeDocument/2006/relationships/hyperlink" Target="http://en.wikipedia.org/wiki/American_trade" TargetMode="External"/><Relationship Id="rId6" Type="http://schemas.openxmlformats.org/officeDocument/2006/relationships/hyperlink" Target="http://en.wikipedia.org/wiki/Surety_bond" TargetMode="External"/><Relationship Id="rId7" Type="http://schemas.openxmlformats.org/officeDocument/2006/relationships/hyperlink" Target="http://en.wikipedia.org/wiki/Thomas_Jefferson" TargetMode="External"/><Relationship Id="rId8" Type="http://schemas.openxmlformats.org/officeDocument/2006/relationships/hyperlink" Target="http://en.wikipedia.org/wiki/United_Kingdom" TargetMode="External"/><Relationship Id="rId9" Type="http://schemas.openxmlformats.org/officeDocument/2006/relationships/hyperlink" Target="http://en.wikipedia.org/wiki/Orders_in_Council_(1807)" TargetMode="External"/><Relationship Id="rId10" Type="http://schemas.openxmlformats.org/officeDocument/2006/relationships/hyperlink" Target="http://en.wikipedia.org/wiki/France"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37931725" indent="-37474525">
              <a:defRPr sz="2400">
                <a:solidFill>
                  <a:schemeClr val="tx1"/>
                </a:solidFill>
                <a:latin typeface="Tahoma" charset="0"/>
                <a:ea typeface="ＭＳ Ｐゴシック" charset="0"/>
              </a:defRPr>
            </a:lvl2pPr>
            <a:lvl3pPr>
              <a:defRPr sz="2400">
                <a:solidFill>
                  <a:schemeClr val="tx1"/>
                </a:solidFill>
                <a:latin typeface="Tahoma" charset="0"/>
                <a:ea typeface="ＭＳ Ｐゴシック" charset="0"/>
              </a:defRPr>
            </a:lvl3pPr>
            <a:lvl4pPr>
              <a:defRPr sz="2400">
                <a:solidFill>
                  <a:schemeClr val="tx1"/>
                </a:solidFill>
                <a:latin typeface="Tahoma" charset="0"/>
                <a:ea typeface="ＭＳ Ｐゴシック" charset="0"/>
              </a:defRPr>
            </a:lvl4pPr>
            <a:lvl5pPr>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fld id="{85D14E95-1C32-3547-BF1B-88CC7F61009A}" type="slidenum">
              <a:rPr lang="en-US" sz="1200">
                <a:latin typeface="Arial" charset="0"/>
              </a:rPr>
              <a:pPr/>
              <a:t>3</a:t>
            </a:fld>
            <a:endParaRPr lang="en-US" sz="120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ea typeface="ＭＳ Ｐゴシック" charset="0"/>
                <a:cs typeface="ＭＳ Ｐゴシック" charset="0"/>
              </a:rPr>
              <a:t>The pre-election atmosphere in 1800 was colored by the </a:t>
            </a:r>
            <a:r>
              <a:rPr lang="en-US">
                <a:latin typeface="Arial" charset="0"/>
                <a:ea typeface="ＭＳ Ｐゴシック" charset="0"/>
                <a:cs typeface="ＭＳ Ｐゴシック" charset="0"/>
                <a:hlinkClick r:id="rId3"/>
              </a:rPr>
              <a:t>Alien and Sedition Acts</a:t>
            </a:r>
            <a:r>
              <a:rPr lang="en-US">
                <a:latin typeface="Arial" charset="0"/>
                <a:ea typeface="ＭＳ Ｐゴシック" charset="0"/>
                <a:cs typeface="ＭＳ Ｐゴシック" charset="0"/>
              </a:rPr>
              <a:t> controversy, which had created much ill feeling between the contending parties. The </a:t>
            </a:r>
            <a:r>
              <a:rPr lang="en-US">
                <a:latin typeface="Arial" charset="0"/>
                <a:ea typeface="ＭＳ Ｐゴシック" charset="0"/>
                <a:cs typeface="ＭＳ Ｐゴシック" charset="0"/>
                <a:hlinkClick r:id="rId4"/>
              </a:rPr>
              <a:t>Jeffersonian Republicans</a:t>
            </a:r>
            <a:r>
              <a:rPr lang="en-US">
                <a:latin typeface="Arial" charset="0"/>
                <a:ea typeface="ＭＳ Ｐゴシック" charset="0"/>
                <a:cs typeface="ＭＳ Ｐゴシック" charset="0"/>
              </a:rPr>
              <a:t> triumphed. Since 1796, they had control of New York State thanks largely to </a:t>
            </a:r>
            <a:r>
              <a:rPr lang="en-US">
                <a:latin typeface="Arial" charset="0"/>
                <a:ea typeface="ＭＳ Ｐゴシック" charset="0"/>
                <a:cs typeface="ＭＳ Ｐゴシック" charset="0"/>
                <a:hlinkClick r:id="rId5"/>
              </a:rPr>
              <a:t>Aaron Burr</a:t>
            </a:r>
            <a:r>
              <a:rPr lang="en-US">
                <a:latin typeface="Arial" charset="0"/>
                <a:ea typeface="ＭＳ Ｐゴシック" charset="0"/>
                <a:cs typeface="ＭＳ Ｐゴシック" charset="0"/>
              </a:rPr>
              <a:t>'s political skills; he had wrested control of the legislature from </a:t>
            </a:r>
            <a:r>
              <a:rPr lang="en-US">
                <a:latin typeface="Arial" charset="0"/>
                <a:ea typeface="ＭＳ Ｐゴシック" charset="0"/>
                <a:cs typeface="ＭＳ Ｐゴシック" charset="0"/>
                <a:hlinkClick r:id="rId6"/>
              </a:rPr>
              <a:t>Alexander Hamilton</a:t>
            </a:r>
            <a:r>
              <a:rPr lang="en-US">
                <a:latin typeface="Arial" charset="0"/>
                <a:ea typeface="ＭＳ Ｐゴシック" charset="0"/>
                <a:cs typeface="ＭＳ Ｐゴシック" charset="0"/>
              </a:rPr>
              <a:t>. </a:t>
            </a:r>
          </a:p>
          <a:p>
            <a:pPr eaLnBrk="1" hangingPunct="1"/>
            <a:r>
              <a:rPr lang="en-US">
                <a:latin typeface="Arial" charset="0"/>
                <a:ea typeface="ＭＳ Ｐゴシック" charset="0"/>
                <a:cs typeface="ＭＳ Ｐゴシック" charset="0"/>
              </a:rPr>
              <a:t>The bad news, however, was that the two Democratic-Republican candidates, Jefferson and Burr, garnered the same number of electoral votes; according to the Constitution, the matter was to be resolved in the House of Representatives. (See </a:t>
            </a:r>
            <a:r>
              <a:rPr lang="en-US">
                <a:latin typeface="Arial" charset="0"/>
                <a:ea typeface="ＭＳ Ｐゴシック" charset="0"/>
                <a:cs typeface="ＭＳ Ｐゴシック" charset="0"/>
                <a:hlinkClick r:id="rId7"/>
              </a:rPr>
              <a:t>Article II, Section 1</a:t>
            </a:r>
            <a:r>
              <a:rPr lang="en-US">
                <a:latin typeface="Arial" charset="0"/>
                <a:ea typeface="ＭＳ Ｐゴシック" charset="0"/>
                <a:cs typeface="ＭＳ Ｐゴシック" charset="0"/>
              </a:rPr>
              <a:t>, Clause 3.) </a:t>
            </a:r>
          </a:p>
          <a:p>
            <a:pPr eaLnBrk="1" hangingPunct="1"/>
            <a:r>
              <a:rPr lang="en-US" b="1">
                <a:latin typeface="Arial" charset="0"/>
                <a:ea typeface="ＭＳ Ｐゴシック" charset="0"/>
                <a:cs typeface="ＭＳ Ｐゴシック" charset="0"/>
              </a:rPr>
              <a:t>The Election of 1800</a:t>
            </a:r>
            <a:br>
              <a:rPr lang="en-US" b="1">
                <a:latin typeface="Arial" charset="0"/>
                <a:ea typeface="ＭＳ Ｐゴシック" charset="0"/>
                <a:cs typeface="ＭＳ Ｐゴシック" charset="0"/>
              </a:rPr>
            </a:br>
            <a:r>
              <a:rPr lang="en-US" b="1">
                <a:latin typeface="Arial" charset="0"/>
                <a:ea typeface="ＭＳ Ｐゴシック" charset="0"/>
                <a:cs typeface="ＭＳ Ｐゴシック" charset="0"/>
              </a:rPr>
              <a:t>Candidate</a:t>
            </a:r>
            <a:endParaRPr lang="en-US">
              <a:latin typeface="Arial" charset="0"/>
              <a:ea typeface="ＭＳ Ｐゴシック" charset="0"/>
              <a:cs typeface="ＭＳ Ｐゴシック" charset="0"/>
            </a:endParaRPr>
          </a:p>
          <a:p>
            <a:pPr algn="ctr" eaLnBrk="1" hangingPunct="1"/>
            <a:r>
              <a:rPr lang="en-US" b="1">
                <a:latin typeface="Arial" charset="0"/>
                <a:ea typeface="ＭＳ Ｐゴシック" charset="0"/>
                <a:cs typeface="ＭＳ Ｐゴシック" charset="0"/>
              </a:rPr>
              <a:t>Party</a:t>
            </a:r>
            <a:endParaRPr lang="en-US">
              <a:latin typeface="Arial" charset="0"/>
              <a:ea typeface="ＭＳ Ｐゴシック" charset="0"/>
              <a:cs typeface="ＭＳ Ｐゴシック" charset="0"/>
            </a:endParaRPr>
          </a:p>
          <a:p>
            <a:pPr algn="ctr" eaLnBrk="1" hangingPunct="1"/>
            <a:r>
              <a:rPr lang="en-US" b="1">
                <a:latin typeface="Arial" charset="0"/>
                <a:ea typeface="ＭＳ Ｐゴシック" charset="0"/>
                <a:cs typeface="ＭＳ Ｐゴシック" charset="0"/>
              </a:rPr>
              <a:t>Electoral</a:t>
            </a:r>
            <a:br>
              <a:rPr lang="en-US" b="1">
                <a:latin typeface="Arial" charset="0"/>
                <a:ea typeface="ＭＳ Ｐゴシック" charset="0"/>
                <a:cs typeface="ＭＳ Ｐゴシック" charset="0"/>
              </a:rPr>
            </a:br>
            <a:r>
              <a:rPr lang="en-US" b="1">
                <a:latin typeface="Arial" charset="0"/>
                <a:ea typeface="ＭＳ Ｐゴシック" charset="0"/>
                <a:cs typeface="ＭＳ Ｐゴシック" charset="0"/>
              </a:rPr>
              <a:t>Vote</a:t>
            </a:r>
            <a:endParaRPr lang="en-US">
              <a:latin typeface="Arial" charset="0"/>
              <a:ea typeface="ＭＳ Ｐゴシック" charset="0"/>
              <a:cs typeface="ＭＳ Ｐゴシック" charset="0"/>
            </a:endParaRPr>
          </a:p>
          <a:p>
            <a:pPr algn="ctr" eaLnBrk="1" hangingPunct="1"/>
            <a:r>
              <a:rPr lang="en-US" b="1">
                <a:latin typeface="Arial" charset="0"/>
                <a:ea typeface="ＭＳ Ｐゴシック" charset="0"/>
                <a:cs typeface="ＭＳ Ｐゴシック" charset="0"/>
              </a:rPr>
              <a:t>Popular</a:t>
            </a:r>
            <a:br>
              <a:rPr lang="en-US" b="1">
                <a:latin typeface="Arial" charset="0"/>
                <a:ea typeface="ＭＳ Ｐゴシック" charset="0"/>
                <a:cs typeface="ＭＳ Ｐゴシック" charset="0"/>
              </a:rPr>
            </a:br>
            <a:r>
              <a:rPr lang="en-US" b="1">
                <a:latin typeface="Arial" charset="0"/>
                <a:ea typeface="ＭＳ Ｐゴシック" charset="0"/>
                <a:cs typeface="ＭＳ Ｐゴシック" charset="0"/>
              </a:rPr>
              <a:t>Vote</a:t>
            </a:r>
            <a:endParaRPr lang="en-US">
              <a:latin typeface="Arial" charset="0"/>
              <a:ea typeface="ＭＳ Ｐゴシック" charset="0"/>
              <a:cs typeface="ＭＳ Ｐゴシック" charset="0"/>
            </a:endParaRPr>
          </a:p>
          <a:p>
            <a:pPr eaLnBrk="1" hangingPunct="1"/>
            <a:r>
              <a:rPr lang="en-US">
                <a:latin typeface="Arial" charset="0"/>
                <a:ea typeface="ＭＳ Ｐゴシック" charset="0"/>
                <a:cs typeface="ＭＳ Ｐゴシック" charset="0"/>
              </a:rPr>
              <a:t>Thomas Jefferson (VA)</a:t>
            </a:r>
          </a:p>
          <a:p>
            <a:pPr algn="ctr" eaLnBrk="1" hangingPunct="1"/>
            <a:r>
              <a:rPr lang="en-US">
                <a:latin typeface="Arial" charset="0"/>
                <a:ea typeface="ＭＳ Ｐゴシック" charset="0"/>
                <a:cs typeface="ＭＳ Ｐゴシック" charset="0"/>
              </a:rPr>
              <a:t>Democratic-Republican</a:t>
            </a:r>
          </a:p>
          <a:p>
            <a:pPr algn="ctr" eaLnBrk="1" hangingPunct="1"/>
            <a:r>
              <a:rPr lang="en-US">
                <a:latin typeface="Arial" charset="0"/>
                <a:ea typeface="ＭＳ Ｐゴシック" charset="0"/>
                <a:cs typeface="ＭＳ Ｐゴシック" charset="0"/>
              </a:rPr>
              <a:t>73</a:t>
            </a:r>
          </a:p>
          <a:p>
            <a:pPr algn="ctr" eaLnBrk="1" hangingPunct="1"/>
            <a:r>
              <a:rPr lang="en-US">
                <a:latin typeface="Arial" charset="0"/>
                <a:ea typeface="ＭＳ Ｐゴシック" charset="0"/>
                <a:cs typeface="ＭＳ Ｐゴシック" charset="0"/>
              </a:rPr>
              <a:t>*</a:t>
            </a:r>
          </a:p>
          <a:p>
            <a:pPr eaLnBrk="1" hangingPunct="1"/>
            <a:r>
              <a:rPr lang="en-US">
                <a:latin typeface="Arial" charset="0"/>
                <a:ea typeface="ＭＳ Ｐゴシック" charset="0"/>
                <a:cs typeface="ＭＳ Ｐゴシック" charset="0"/>
                <a:hlinkClick r:id="rId5"/>
              </a:rPr>
              <a:t>Aaron Burr</a:t>
            </a:r>
            <a:r>
              <a:rPr lang="en-US">
                <a:latin typeface="Arial" charset="0"/>
                <a:ea typeface="ＭＳ Ｐゴシック" charset="0"/>
                <a:cs typeface="ＭＳ Ｐゴシック" charset="0"/>
              </a:rPr>
              <a:t> (NY)&lt;</a:t>
            </a:r>
          </a:p>
          <a:p>
            <a:pPr algn="ctr" eaLnBrk="1" hangingPunct="1"/>
            <a:r>
              <a:rPr lang="en-US">
                <a:latin typeface="Arial" charset="0"/>
                <a:ea typeface="ＭＳ Ｐゴシック" charset="0"/>
                <a:cs typeface="ＭＳ Ｐゴシック" charset="0"/>
              </a:rPr>
              <a:t>Democratic-Republican</a:t>
            </a:r>
          </a:p>
          <a:p>
            <a:pPr algn="ctr" eaLnBrk="1" hangingPunct="1"/>
            <a:r>
              <a:rPr lang="en-US">
                <a:latin typeface="Arial" charset="0"/>
                <a:ea typeface="ＭＳ Ｐゴシック" charset="0"/>
                <a:cs typeface="ＭＳ Ｐゴシック" charset="0"/>
              </a:rPr>
              <a:t>73</a:t>
            </a:r>
          </a:p>
          <a:p>
            <a:pPr eaLnBrk="1" hangingPunct="1"/>
            <a:r>
              <a:rPr lang="en-US">
                <a:latin typeface="Arial" charset="0"/>
                <a:ea typeface="ＭＳ Ｐゴシック" charset="0"/>
                <a:cs typeface="ＭＳ Ｐゴシック" charset="0"/>
              </a:rPr>
              <a:t>John Adams (MA)</a:t>
            </a:r>
          </a:p>
          <a:p>
            <a:pPr algn="ctr" eaLnBrk="1" hangingPunct="1"/>
            <a:r>
              <a:rPr lang="en-US">
                <a:latin typeface="Arial" charset="0"/>
                <a:ea typeface="ＭＳ Ｐゴシック" charset="0"/>
                <a:cs typeface="ＭＳ Ｐゴシック" charset="0"/>
              </a:rPr>
              <a:t>Federalist</a:t>
            </a:r>
          </a:p>
          <a:p>
            <a:pPr algn="ctr" eaLnBrk="1" hangingPunct="1"/>
            <a:r>
              <a:rPr lang="en-US">
                <a:latin typeface="Arial" charset="0"/>
                <a:ea typeface="ＭＳ Ｐゴシック" charset="0"/>
                <a:cs typeface="ＭＳ Ｐゴシック" charset="0"/>
              </a:rPr>
              <a:t>65</a:t>
            </a:r>
          </a:p>
          <a:p>
            <a:pPr eaLnBrk="1" hangingPunct="1"/>
            <a:r>
              <a:rPr lang="en-US">
                <a:latin typeface="Arial" charset="0"/>
                <a:ea typeface="ＭＳ Ｐゴシック" charset="0"/>
                <a:cs typeface="ＭＳ Ｐゴシック" charset="0"/>
              </a:rPr>
              <a:t>C.C. Pinckney (SC)</a:t>
            </a:r>
          </a:p>
          <a:p>
            <a:pPr algn="ctr" eaLnBrk="1" hangingPunct="1"/>
            <a:r>
              <a:rPr lang="en-US">
                <a:latin typeface="Arial" charset="0"/>
                <a:ea typeface="ＭＳ Ｐゴシック" charset="0"/>
                <a:cs typeface="ＭＳ Ｐゴシック" charset="0"/>
              </a:rPr>
              <a:t>Federalist</a:t>
            </a:r>
          </a:p>
          <a:p>
            <a:pPr algn="ctr" eaLnBrk="1" hangingPunct="1"/>
            <a:r>
              <a:rPr lang="en-US">
                <a:latin typeface="Arial" charset="0"/>
                <a:ea typeface="ＭＳ Ｐゴシック" charset="0"/>
                <a:cs typeface="ＭＳ Ｐゴシック" charset="0"/>
              </a:rPr>
              <a:t>64</a:t>
            </a:r>
          </a:p>
          <a:p>
            <a:pPr eaLnBrk="1" hangingPunct="1"/>
            <a:r>
              <a:rPr lang="en-US">
                <a:latin typeface="Arial" charset="0"/>
                <a:ea typeface="ＭＳ Ｐゴシック" charset="0"/>
                <a:cs typeface="ＭＳ Ｐゴシック" charset="0"/>
                <a:hlinkClick r:id="rId8"/>
              </a:rPr>
              <a:t>John Jay</a:t>
            </a:r>
            <a:r>
              <a:rPr lang="en-US">
                <a:latin typeface="Arial" charset="0"/>
                <a:ea typeface="ＭＳ Ｐゴシック" charset="0"/>
                <a:cs typeface="ＭＳ Ｐゴシック" charset="0"/>
              </a:rPr>
              <a:t> (NY)</a:t>
            </a:r>
          </a:p>
          <a:p>
            <a:pPr algn="ctr" eaLnBrk="1" hangingPunct="1"/>
            <a:r>
              <a:rPr lang="en-US">
                <a:latin typeface="Arial" charset="0"/>
                <a:ea typeface="ＭＳ Ｐゴシック" charset="0"/>
                <a:cs typeface="ＭＳ Ｐゴシック" charset="0"/>
              </a:rPr>
              <a:t>Federalist</a:t>
            </a:r>
          </a:p>
          <a:p>
            <a:pPr algn="ctr" eaLnBrk="1" hangingPunct="1"/>
            <a:r>
              <a:rPr lang="en-US">
                <a:latin typeface="Arial" charset="0"/>
                <a:ea typeface="ＭＳ Ｐゴシック" charset="0"/>
                <a:cs typeface="ＭＳ Ｐゴシック" charset="0"/>
              </a:rPr>
              <a:t>1</a:t>
            </a:r>
          </a:p>
          <a:p>
            <a:pPr eaLnBrk="1" hangingPunct="1"/>
            <a:r>
              <a:rPr lang="en-US">
                <a:latin typeface="Arial" charset="0"/>
                <a:ea typeface="ＭＳ Ｐゴシック" charset="0"/>
                <a:cs typeface="ＭＳ Ｐゴシック" charset="0"/>
              </a:rPr>
              <a:t>*Popular vote totals were not recorded until the Election of 1824. </a:t>
            </a:r>
          </a:p>
          <a:p>
            <a:pPr eaLnBrk="1" hangingPunct="1"/>
            <a:r>
              <a:rPr lang="en-US">
                <a:latin typeface="Arial" charset="0"/>
                <a:ea typeface="ＭＳ Ｐゴシック" charset="0"/>
                <a:cs typeface="ＭＳ Ｐゴシック" charset="0"/>
              </a:rPr>
              <a:t>Thirty-six ballots were cast over five days to reach a decision. Once again Hamilton played a pivotal role, throwing his support to Jefferson, whom he disliked, rather than Burr, whom he truly hated. </a:t>
            </a:r>
          </a:p>
          <a:p>
            <a:pPr eaLnBrk="1" hangingPunct="1"/>
            <a:r>
              <a:rPr lang="en-US">
                <a:latin typeface="Arial" charset="0"/>
                <a:ea typeface="ＭＳ Ｐゴシック" charset="0"/>
                <a:cs typeface="ＭＳ Ｐゴシック" charset="0"/>
              </a:rPr>
              <a:t>This election is sometimes referred to as the "</a:t>
            </a:r>
            <a:r>
              <a:rPr lang="en-US">
                <a:latin typeface="Arial" charset="0"/>
                <a:ea typeface="ＭＳ Ｐゴシック" charset="0"/>
                <a:cs typeface="ＭＳ Ｐゴシック" charset="0"/>
                <a:hlinkClick r:id="rId9"/>
              </a:rPr>
              <a:t>Revolution of 1800</a:t>
            </a:r>
            <a:r>
              <a:rPr lang="en-US">
                <a:latin typeface="Arial" charset="0"/>
                <a:ea typeface="ＭＳ Ｐゴシック" charset="0"/>
                <a:cs typeface="ＭＳ Ｐゴシック" charset="0"/>
              </a:rPr>
              <a:t>" because it marked the transition from the </a:t>
            </a:r>
            <a:r>
              <a:rPr lang="en-US">
                <a:latin typeface="Arial" charset="0"/>
                <a:ea typeface="ＭＳ Ｐゴシック" charset="0"/>
                <a:cs typeface="ＭＳ Ｐゴシック" charset="0"/>
                <a:hlinkClick r:id="rId10"/>
              </a:rPr>
              <a:t>Federalists</a:t>
            </a:r>
            <a:r>
              <a:rPr lang="en-US">
                <a:latin typeface="Arial" charset="0"/>
                <a:ea typeface="ＭＳ Ｐゴシック" charset="0"/>
                <a:cs typeface="ＭＳ Ｐゴシック" charset="0"/>
              </a:rPr>
              <a:t>, the only party to have held the presidency to that point, to the Democratic-Republicans of Jefferson. It appeared that major changes were in the offing. </a:t>
            </a:r>
          </a:p>
          <a:p>
            <a:pPr eaLnBrk="1" hangingPunct="1"/>
            <a:r>
              <a:rPr lang="en-US">
                <a:latin typeface="Arial" charset="0"/>
                <a:ea typeface="ＭＳ Ｐゴシック" charset="0"/>
                <a:cs typeface="ＭＳ Ｐゴシック" charset="0"/>
              </a:rPr>
              <a:t>The </a:t>
            </a:r>
            <a:r>
              <a:rPr lang="en-US">
                <a:latin typeface="Arial" charset="0"/>
                <a:ea typeface="ＭＳ Ｐゴシック" charset="0"/>
                <a:cs typeface="ＭＳ Ｐゴシック" charset="0"/>
                <a:hlinkClick r:id="rId11"/>
              </a:rPr>
              <a:t>dilemma</a:t>
            </a:r>
            <a:r>
              <a:rPr lang="en-US">
                <a:latin typeface="Arial" charset="0"/>
                <a:ea typeface="ＭＳ Ｐゴシック" charset="0"/>
                <a:cs typeface="ＭＳ Ｐゴシック" charset="0"/>
              </a:rPr>
              <a:t> posed by two candidates receiving an equal number of electoral votes was later addressed in </a:t>
            </a:r>
            <a:r>
              <a:rPr lang="en-US">
                <a:latin typeface="Arial" charset="0"/>
                <a:ea typeface="ＭＳ Ｐゴシック" charset="0"/>
                <a:cs typeface="ＭＳ Ｐゴシック" charset="0"/>
                <a:hlinkClick r:id="rId12"/>
              </a:rPr>
              <a:t>Amendment XII</a:t>
            </a:r>
            <a:r>
              <a:rPr lang="en-US">
                <a:latin typeface="Arial" charset="0"/>
                <a:ea typeface="ＭＳ Ｐゴシック" charset="0"/>
                <a:cs typeface="ＭＳ Ｐゴシック" charset="0"/>
              </a:rPr>
              <a:t>.</a:t>
            </a:r>
          </a:p>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37931725" indent="-37474525">
              <a:defRPr sz="2400">
                <a:solidFill>
                  <a:schemeClr val="tx1"/>
                </a:solidFill>
                <a:latin typeface="Tahoma" charset="0"/>
                <a:ea typeface="ＭＳ Ｐゴシック" charset="0"/>
              </a:defRPr>
            </a:lvl2pPr>
            <a:lvl3pPr>
              <a:defRPr sz="2400">
                <a:solidFill>
                  <a:schemeClr val="tx1"/>
                </a:solidFill>
                <a:latin typeface="Tahoma" charset="0"/>
                <a:ea typeface="ＭＳ Ｐゴシック" charset="0"/>
              </a:defRPr>
            </a:lvl3pPr>
            <a:lvl4pPr>
              <a:defRPr sz="2400">
                <a:solidFill>
                  <a:schemeClr val="tx1"/>
                </a:solidFill>
                <a:latin typeface="Tahoma" charset="0"/>
                <a:ea typeface="ＭＳ Ｐゴシック" charset="0"/>
              </a:defRPr>
            </a:lvl4pPr>
            <a:lvl5pPr>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fld id="{D0D442C5-A433-3C4C-9AF0-3C8A7407F8E6}" type="slidenum">
              <a:rPr lang="en-US" sz="1200">
                <a:latin typeface="Arial" charset="0"/>
              </a:rPr>
              <a:pPr/>
              <a:t>4</a:t>
            </a:fld>
            <a:endParaRPr lang="en-US" sz="120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Arial" charset="0"/>
                <a:ea typeface="ＭＳ Ｐゴシック" charset="0"/>
                <a:cs typeface="ＭＳ Ｐゴシック" charset="0"/>
              </a:rPr>
              <a:t>Burr is still upset that Hamilton outwardly support Jefferson for President.</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Hamilton never fires a shot because it was a tactic that is his opponent missed he would be able to take aim and get a good shot off.  It didn</a:t>
            </a:r>
            <a:r>
              <a:rPr lang="ja-JP" altLang="en-US">
                <a:latin typeface="Arial" charset="0"/>
                <a:ea typeface="ＭＳ Ｐゴシック" charset="0"/>
                <a:cs typeface="ＭＳ Ｐゴシック" charset="0"/>
              </a:rPr>
              <a:t>’</a:t>
            </a:r>
            <a:r>
              <a:rPr lang="en-US">
                <a:latin typeface="Arial" charset="0"/>
                <a:ea typeface="ＭＳ Ｐゴシック" charset="0"/>
                <a:cs typeface="ＭＳ Ｐゴシック" charset="0"/>
              </a:rPr>
              <a:t>t work</a:t>
            </a: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37931725" indent="-37474525">
              <a:defRPr sz="2400">
                <a:solidFill>
                  <a:schemeClr val="tx1"/>
                </a:solidFill>
                <a:latin typeface="Tahoma" charset="0"/>
                <a:ea typeface="ＭＳ Ｐゴシック" charset="0"/>
              </a:defRPr>
            </a:lvl2pPr>
            <a:lvl3pPr>
              <a:defRPr sz="2400">
                <a:solidFill>
                  <a:schemeClr val="tx1"/>
                </a:solidFill>
                <a:latin typeface="Tahoma" charset="0"/>
                <a:ea typeface="ＭＳ Ｐゴシック" charset="0"/>
              </a:defRPr>
            </a:lvl3pPr>
            <a:lvl4pPr>
              <a:defRPr sz="2400">
                <a:solidFill>
                  <a:schemeClr val="tx1"/>
                </a:solidFill>
                <a:latin typeface="Tahoma" charset="0"/>
                <a:ea typeface="ＭＳ Ｐゴシック" charset="0"/>
              </a:defRPr>
            </a:lvl4pPr>
            <a:lvl5pPr>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fld id="{F2C04483-5E48-9C45-B926-4CE32F81F504}" type="slidenum">
              <a:rPr lang="en-US" sz="1200">
                <a:latin typeface="Arial" charset="0"/>
              </a:rPr>
              <a:pPr/>
              <a:t>9</a:t>
            </a:fld>
            <a:endParaRPr lang="en-US" sz="120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37931725" indent="-37474525">
              <a:defRPr sz="2400">
                <a:solidFill>
                  <a:schemeClr val="tx1"/>
                </a:solidFill>
                <a:latin typeface="Tahoma" charset="0"/>
                <a:ea typeface="ＭＳ Ｐゴシック" charset="0"/>
              </a:defRPr>
            </a:lvl2pPr>
            <a:lvl3pPr>
              <a:defRPr sz="2400">
                <a:solidFill>
                  <a:schemeClr val="tx1"/>
                </a:solidFill>
                <a:latin typeface="Tahoma" charset="0"/>
                <a:ea typeface="ＭＳ Ｐゴシック" charset="0"/>
              </a:defRPr>
            </a:lvl3pPr>
            <a:lvl4pPr>
              <a:defRPr sz="2400">
                <a:solidFill>
                  <a:schemeClr val="tx1"/>
                </a:solidFill>
                <a:latin typeface="Tahoma" charset="0"/>
                <a:ea typeface="ＭＳ Ｐゴシック" charset="0"/>
              </a:defRPr>
            </a:lvl4pPr>
            <a:lvl5pPr>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fld id="{94A45F90-7541-514D-BA24-4C8CCC046454}" type="slidenum">
              <a:rPr lang="en-US" sz="1200">
                <a:latin typeface="Arial" charset="0"/>
              </a:rPr>
              <a:pPr/>
              <a:t>11</a:t>
            </a:fld>
            <a:endParaRPr lang="en-US" sz="1200">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37931725" indent="-37474525">
              <a:defRPr sz="2400">
                <a:solidFill>
                  <a:schemeClr val="tx1"/>
                </a:solidFill>
                <a:latin typeface="Tahoma" charset="0"/>
                <a:ea typeface="ＭＳ Ｐゴシック" charset="0"/>
              </a:defRPr>
            </a:lvl2pPr>
            <a:lvl3pPr>
              <a:defRPr sz="2400">
                <a:solidFill>
                  <a:schemeClr val="tx1"/>
                </a:solidFill>
                <a:latin typeface="Tahoma" charset="0"/>
                <a:ea typeface="ＭＳ Ｐゴシック" charset="0"/>
              </a:defRPr>
            </a:lvl3pPr>
            <a:lvl4pPr>
              <a:defRPr sz="2400">
                <a:solidFill>
                  <a:schemeClr val="tx1"/>
                </a:solidFill>
                <a:latin typeface="Tahoma" charset="0"/>
                <a:ea typeface="ＭＳ Ｐゴシック" charset="0"/>
              </a:defRPr>
            </a:lvl4pPr>
            <a:lvl5pPr>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fld id="{47082C37-1DF0-8D42-85EF-ABFD819D302A}" type="slidenum">
              <a:rPr lang="en-US" sz="1200">
                <a:latin typeface="Arial" charset="0"/>
              </a:rPr>
              <a:pPr/>
              <a:t>16</a:t>
            </a:fld>
            <a:endParaRPr lang="en-US" sz="120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37931725" indent="-37474525">
              <a:defRPr sz="2400">
                <a:solidFill>
                  <a:schemeClr val="tx1"/>
                </a:solidFill>
                <a:latin typeface="Tahoma" charset="0"/>
                <a:ea typeface="ＭＳ Ｐゴシック" charset="0"/>
              </a:defRPr>
            </a:lvl2pPr>
            <a:lvl3pPr>
              <a:defRPr sz="2400">
                <a:solidFill>
                  <a:schemeClr val="tx1"/>
                </a:solidFill>
                <a:latin typeface="Tahoma" charset="0"/>
                <a:ea typeface="ＭＳ Ｐゴシック" charset="0"/>
              </a:defRPr>
            </a:lvl3pPr>
            <a:lvl4pPr>
              <a:defRPr sz="2400">
                <a:solidFill>
                  <a:schemeClr val="tx1"/>
                </a:solidFill>
                <a:latin typeface="Tahoma" charset="0"/>
                <a:ea typeface="ＭＳ Ｐゴシック" charset="0"/>
              </a:defRPr>
            </a:lvl4pPr>
            <a:lvl5pPr>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fld id="{A0E9E48F-CF25-2F4B-867C-EA29F24E6403}" type="slidenum">
              <a:rPr lang="en-US" sz="1200">
                <a:latin typeface="Arial" charset="0"/>
              </a:rPr>
              <a:pPr/>
              <a:t>18</a:t>
            </a:fld>
            <a:endParaRPr lang="en-US" sz="120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ea typeface="ＭＳ Ｐゴシック" charset="0"/>
                <a:cs typeface="ＭＳ Ｐゴシック" charset="0"/>
              </a:rPr>
              <a:t>The </a:t>
            </a:r>
            <a:r>
              <a:rPr lang="en-US" b="1">
                <a:latin typeface="Arial" charset="0"/>
                <a:ea typeface="ＭＳ Ｐゴシック" charset="0"/>
                <a:cs typeface="ＭＳ Ｐゴシック" charset="0"/>
              </a:rPr>
              <a:t>Embargo Act of 1807</a:t>
            </a:r>
            <a:r>
              <a:rPr lang="en-US">
                <a:latin typeface="Arial" charset="0"/>
                <a:ea typeface="ＭＳ Ｐゴシック" charset="0"/>
                <a:cs typeface="ＭＳ Ｐゴシック" charset="0"/>
              </a:rPr>
              <a:t> was an </a:t>
            </a:r>
            <a:r>
              <a:rPr lang="en-US">
                <a:latin typeface="Arial" charset="0"/>
                <a:ea typeface="ＭＳ Ｐゴシック" charset="0"/>
                <a:cs typeface="ＭＳ Ｐゴシック" charset="0"/>
                <a:hlinkClick r:id="rId3" tooltip="United States"/>
              </a:rPr>
              <a:t>American</a:t>
            </a:r>
            <a:r>
              <a:rPr lang="en-US">
                <a:latin typeface="Arial" charset="0"/>
                <a:ea typeface="ＭＳ Ｐゴシック" charset="0"/>
                <a:cs typeface="ＭＳ Ｐゴシック" charset="0"/>
              </a:rPr>
              <a:t> law prohibiting all export of cargo from American ports. It was designed to force </a:t>
            </a:r>
            <a:r>
              <a:rPr lang="en-US">
                <a:latin typeface="Arial" charset="0"/>
                <a:ea typeface="ＭＳ Ｐゴシック" charset="0"/>
                <a:cs typeface="ＭＳ Ｐゴシック" charset="0"/>
                <a:hlinkClick r:id="rId4" tooltip="Britain"/>
              </a:rPr>
              <a:t>Britain</a:t>
            </a:r>
            <a:r>
              <a:rPr lang="en-US">
                <a:latin typeface="Arial" charset="0"/>
                <a:ea typeface="ＭＳ Ｐゴシック" charset="0"/>
                <a:cs typeface="ＭＳ Ｐゴシック" charset="0"/>
              </a:rPr>
              <a:t> to rescind its restrictions on </a:t>
            </a:r>
            <a:r>
              <a:rPr lang="en-US">
                <a:latin typeface="Arial" charset="0"/>
                <a:ea typeface="ＭＳ Ｐゴシック" charset="0"/>
                <a:cs typeface="ＭＳ Ｐゴシック" charset="0"/>
                <a:hlinkClick r:id="rId5" tooltip="American trade"/>
              </a:rPr>
              <a:t>American trade</a:t>
            </a:r>
            <a:r>
              <a:rPr lang="en-US">
                <a:latin typeface="Arial" charset="0"/>
                <a:ea typeface="ＭＳ Ｐゴシック" charset="0"/>
                <a:cs typeface="ＭＳ Ｐゴシック" charset="0"/>
              </a:rPr>
              <a:t>, but failed, and was repealed in early 1809. Specifically, the Embargo act prohibited American goods from being shipped to foreign ports and all foreign vessels from taking cargo at American ports. Cargo for the coastal trade had to be </a:t>
            </a:r>
            <a:r>
              <a:rPr lang="en-US">
                <a:latin typeface="Arial" charset="0"/>
                <a:ea typeface="ＭＳ Ｐゴシック" charset="0"/>
                <a:cs typeface="ＭＳ Ｐゴシック" charset="0"/>
                <a:hlinkClick r:id="rId6" tooltip="Surety bond"/>
              </a:rPr>
              <a:t>bonded</a:t>
            </a:r>
            <a:r>
              <a:rPr lang="en-US">
                <a:latin typeface="Arial" charset="0"/>
                <a:ea typeface="ＭＳ Ｐゴシック" charset="0"/>
                <a:cs typeface="ＭＳ Ｐゴシック" charset="0"/>
              </a:rPr>
              <a:t> at double value. Foreign imports were not banned, but they mostly ceased because ships would have to return empty. It represented President </a:t>
            </a:r>
            <a:r>
              <a:rPr lang="en-US">
                <a:latin typeface="Arial" charset="0"/>
                <a:ea typeface="ＭＳ Ｐゴシック" charset="0"/>
                <a:cs typeface="ＭＳ Ｐゴシック" charset="0"/>
                <a:hlinkClick r:id="rId7" tooltip="Thomas Jefferson"/>
              </a:rPr>
              <a:t>Thomas Jefferson</a:t>
            </a:r>
            <a:r>
              <a:rPr lang="en-US">
                <a:latin typeface="Arial" charset="0"/>
                <a:ea typeface="ＭＳ Ｐゴシック" charset="0"/>
                <a:cs typeface="ＭＳ Ｐゴシック" charset="0"/>
              </a:rPr>
              <a:t>'s response to the </a:t>
            </a:r>
            <a:r>
              <a:rPr lang="en-US">
                <a:latin typeface="Arial" charset="0"/>
                <a:ea typeface="ＭＳ Ｐゴシック" charset="0"/>
                <a:cs typeface="ＭＳ Ｐゴシック" charset="0"/>
                <a:hlinkClick r:id="rId8" tooltip="United Kingdom"/>
              </a:rPr>
              <a:t>United Kingdom</a:t>
            </a:r>
            <a:r>
              <a:rPr lang="en-US">
                <a:latin typeface="Arial" charset="0"/>
                <a:ea typeface="ＭＳ Ｐゴシック" charset="0"/>
                <a:cs typeface="ＭＳ Ｐゴシック" charset="0"/>
              </a:rPr>
              <a:t>'s </a:t>
            </a:r>
            <a:r>
              <a:rPr lang="en-US">
                <a:latin typeface="Arial" charset="0"/>
                <a:ea typeface="ＭＳ Ｐゴシック" charset="0"/>
                <a:cs typeface="ＭＳ Ｐゴシック" charset="0"/>
                <a:hlinkClick r:id="rId9" tooltip="Orders in Council (1807)"/>
              </a:rPr>
              <a:t>Orders in Council (1807)</a:t>
            </a:r>
            <a:r>
              <a:rPr lang="en-US">
                <a:latin typeface="Arial" charset="0"/>
                <a:ea typeface="ＭＳ Ｐゴシック" charset="0"/>
                <a:cs typeface="ＭＳ Ｐゴシック" charset="0"/>
              </a:rPr>
              <a:t> and </a:t>
            </a:r>
            <a:r>
              <a:rPr lang="en-US">
                <a:latin typeface="Arial" charset="0"/>
                <a:ea typeface="ＭＳ Ｐゴシック" charset="0"/>
                <a:cs typeface="ＭＳ Ｐゴシック" charset="0"/>
                <a:hlinkClick r:id="rId10" tooltip="France"/>
              </a:rPr>
              <a:t>France</a:t>
            </a:r>
            <a:r>
              <a:rPr lang="en-US">
                <a:latin typeface="Arial" charset="0"/>
                <a:ea typeface="ＭＳ Ｐゴシック" charset="0"/>
                <a:cs typeface="ＭＳ Ｐゴシック" charset="0"/>
              </a:rPr>
              <a:t>'s </a:t>
            </a:r>
            <a:r>
              <a:rPr lang="en-US">
                <a:latin typeface="Arial" charset="0"/>
                <a:ea typeface="ＭＳ Ｐゴシック" charset="0"/>
                <a:cs typeface="ＭＳ Ｐゴシック" charset="0"/>
                <a:hlinkClick r:id="rId11" tooltip="Continental System"/>
              </a:rPr>
              <a:t>Continental System</a:t>
            </a:r>
            <a:r>
              <a:rPr lang="en-US">
                <a:latin typeface="Arial" charset="0"/>
                <a:ea typeface="ＭＳ Ｐゴシック" charset="0"/>
                <a:cs typeface="ＭＳ Ｐゴシック" charset="0"/>
              </a:rPr>
              <a:t>, which were severely hurting </a:t>
            </a:r>
            <a:r>
              <a:rPr lang="en-US">
                <a:latin typeface="Arial" charset="0"/>
                <a:ea typeface="ＭＳ Ｐゴシック" charset="0"/>
                <a:cs typeface="ＭＳ Ｐゴシック" charset="0"/>
                <a:hlinkClick r:id="rId12" tooltip="United States Merchant Marine"/>
              </a:rPr>
              <a:t>America's merchant marines</a:t>
            </a:r>
            <a:r>
              <a:rPr lang="en-US">
                <a:latin typeface="Arial" charset="0"/>
                <a:ea typeface="ＭＳ Ｐゴシック" charset="0"/>
                <a:cs typeface="ＭＳ Ｐゴシック" charset="0"/>
              </a:rPr>
              <a:t>. Although it was designed to force the British and French to change their commercial systems, neither country did, and the Act was repealed in 1809. Moreover, the Act failed to prevent the </a:t>
            </a:r>
            <a:r>
              <a:rPr lang="en-US">
                <a:latin typeface="Arial" charset="0"/>
                <a:ea typeface="ＭＳ Ｐゴシック" charset="0"/>
                <a:cs typeface="ＭＳ Ｐゴシック" charset="0"/>
                <a:hlinkClick r:id="rId13" tooltip="War of 1812"/>
              </a:rPr>
              <a:t>War of 1812</a:t>
            </a:r>
            <a:r>
              <a:rPr lang="en-US">
                <a:latin typeface="Arial" charset="0"/>
                <a:ea typeface="ＭＳ Ｐゴシック" charset="0"/>
                <a:cs typeface="ＭＳ Ｐゴシック" charset="0"/>
              </a:rPr>
              <a:t>. Historians in 2006 ranked it #7 of the 10 worst mistakes ever made by an American President.</a:t>
            </a:r>
            <a:r>
              <a:rPr lang="en-US" baseline="30000">
                <a:latin typeface="Arial" charset="0"/>
                <a:ea typeface="ＭＳ Ｐゴシック" charset="0"/>
                <a:cs typeface="ＭＳ Ｐゴシック" charset="0"/>
                <a:hlinkClick r:id="" action="ppaction://noaction"/>
              </a:rPr>
              <a:t>[1]</a:t>
            </a:r>
            <a:endParaRPr lang="en-US">
              <a:latin typeface="Arial" charset="0"/>
              <a:ea typeface="ＭＳ Ｐゴシック" charset="0"/>
              <a:cs typeface="ＭＳ Ｐゴシック" charset="0"/>
            </a:endParaRPr>
          </a:p>
          <a:p>
            <a:pPr eaLnBrk="1" hangingPunct="1"/>
            <a:r>
              <a:rPr lang="en-US">
                <a:latin typeface="Arial" charset="0"/>
                <a:ea typeface="ＭＳ Ｐゴシック" charset="0"/>
                <a:cs typeface="ＭＳ Ｐゴシック" charset="0"/>
              </a:rPr>
              <a:t>From the 1790s to 1807, American shippers enjoyed their status as the primary neutral carrier between France and Britain while both countries were engaged in the </a:t>
            </a:r>
            <a:r>
              <a:rPr lang="en-US">
                <a:latin typeface="Arial" charset="0"/>
                <a:ea typeface="ＭＳ Ｐゴシック" charset="0"/>
                <a:cs typeface="ＭＳ Ｐゴシック" charset="0"/>
                <a:hlinkClick r:id="rId14" tooltip="Napoleonic Wars"/>
              </a:rPr>
              <a:t>Napoleonic Wars</a:t>
            </a:r>
            <a:r>
              <a:rPr lang="en-US">
                <a:latin typeface="Arial" charset="0"/>
                <a:ea typeface="ＭＳ Ｐゴシック" charset="0"/>
                <a:cs typeface="ＭＳ Ｐゴシック" charset="0"/>
              </a:rPr>
              <a:t>, profiting as both Nations purchased American goods and ships. Before it passed, about $120 million in American ships and cargo were on the high seas on any one day. Jefferson thought that Britain needed the business so badly it would buckle on the </a:t>
            </a:r>
            <a:r>
              <a:rPr lang="en-US">
                <a:latin typeface="Arial" charset="0"/>
                <a:ea typeface="ＭＳ Ｐゴシック" charset="0"/>
                <a:cs typeface="ＭＳ Ｐゴシック" charset="0"/>
                <a:hlinkClick r:id="rId15" tooltip="Impressment"/>
              </a:rPr>
              <a:t>impressment</a:t>
            </a:r>
            <a:r>
              <a:rPr lang="en-US">
                <a:latin typeface="Arial" charset="0"/>
                <a:ea typeface="ＭＳ Ｐゴシック" charset="0"/>
                <a:cs typeface="ＭＳ Ｐゴシック" charset="0"/>
              </a:rPr>
              <a:t> issue, where British warships stopped American commercial ships and seized sailors it said were British subjects. The vast British </a:t>
            </a:r>
            <a:r>
              <a:rPr lang="en-US">
                <a:latin typeface="Arial" charset="0"/>
                <a:ea typeface="ＭＳ Ｐゴシック" charset="0"/>
                <a:cs typeface="ＭＳ Ｐゴシック" charset="0"/>
                <a:hlinkClick r:id="rId16" tooltip="Royal Navy"/>
              </a:rPr>
              <a:t>Royal Navy</a:t>
            </a:r>
            <a:r>
              <a:rPr lang="en-US">
                <a:latin typeface="Arial" charset="0"/>
                <a:ea typeface="ＭＳ Ｐゴシック" charset="0"/>
                <a:cs typeface="ＭＳ Ｐゴシック" charset="0"/>
              </a:rPr>
              <a:t> required a large workforce to keep a stranglehold on the oceans; a need which could not be provided for by volunteer enlistment. British warships stopped American merchant ships; inspected the papers of every crewmember, and carried off those they decided were British subjects. Over 6,000 sailors with American naturalization papers were also taken because Britain did not honor "naturalised citizenship" papers issued by American courts to men born in Britain.</a:t>
            </a:r>
          </a:p>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37931725" indent="-37474525">
              <a:defRPr sz="2400">
                <a:solidFill>
                  <a:schemeClr val="tx1"/>
                </a:solidFill>
                <a:latin typeface="Tahoma" charset="0"/>
                <a:ea typeface="ＭＳ Ｐゴシック" charset="0"/>
              </a:defRPr>
            </a:lvl2pPr>
            <a:lvl3pPr>
              <a:defRPr sz="2400">
                <a:solidFill>
                  <a:schemeClr val="tx1"/>
                </a:solidFill>
                <a:latin typeface="Tahoma" charset="0"/>
                <a:ea typeface="ＭＳ Ｐゴシック" charset="0"/>
              </a:defRPr>
            </a:lvl3pPr>
            <a:lvl4pPr>
              <a:defRPr sz="2400">
                <a:solidFill>
                  <a:schemeClr val="tx1"/>
                </a:solidFill>
                <a:latin typeface="Tahoma" charset="0"/>
                <a:ea typeface="ＭＳ Ｐゴシック" charset="0"/>
              </a:defRPr>
            </a:lvl4pPr>
            <a:lvl5pPr>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fld id="{0155C1D4-2AC4-9E45-ACE2-821F6A2943F0}" type="slidenum">
              <a:rPr lang="en-US" sz="1200">
                <a:latin typeface="Arial" charset="0"/>
              </a:rPr>
              <a:pPr/>
              <a:t>21</a:t>
            </a:fld>
            <a:endParaRPr lang="en-US" sz="120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EC3DB4-5184-BB46-B105-DD7DD00887EA}" type="datetimeFigureOut">
              <a:rPr lang="en-US" smtClean="0"/>
              <a:t>10/8/15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DE9B074-8955-B648-9FDA-C08376A00BF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C3DB4-5184-BB46-B105-DD7DD00887EA}" type="datetimeFigureOut">
              <a:rPr lang="en-US" smtClean="0"/>
              <a:t>10/8/15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9B074-8955-B648-9FDA-C08376A00BF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DE9B074-8955-B648-9FDA-C08376A00BF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C3DB4-5184-BB46-B105-DD7DD00887EA}" type="datetimeFigureOut">
              <a:rPr lang="en-US" smtClean="0"/>
              <a:t>10/8/15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pPr>
              <a:defRPr/>
            </a:pPr>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3B1C21F3-A1F8-B54E-9C41-F9A7E5ECE6A3}"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pPr>
              <a:defRPr/>
            </a:pPr>
            <a:endParaRPr lang="en-US"/>
          </a:p>
        </p:txBody>
      </p:sp>
    </p:spTree>
    <p:extLst>
      <p:ext uri="{BB962C8B-B14F-4D97-AF65-F5344CB8AC3E}">
        <p14:creationId xmlns:p14="http://schemas.microsoft.com/office/powerpoint/2010/main" val="1789988780"/>
      </p:ext>
    </p:extLst>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51575"/>
            <a:ext cx="2133600" cy="476250"/>
          </a:xfrm>
        </p:spPr>
        <p:txBody>
          <a:bodyPr/>
          <a:lstStyle>
            <a:lvl1pPr>
              <a:defRPr/>
            </a:lvl1pPr>
          </a:lstStyle>
          <a:p>
            <a:pPr>
              <a:defRPr/>
            </a:pPr>
            <a:endParaRPr lang="en-US"/>
          </a:p>
        </p:txBody>
      </p:sp>
      <p:sp>
        <p:nvSpPr>
          <p:cNvPr id="7" name="Slide Number Placeholder 6"/>
          <p:cNvSpPr>
            <a:spLocks noGrp="1"/>
          </p:cNvSpPr>
          <p:nvPr>
            <p:ph type="sldNum" sz="quarter" idx="11"/>
          </p:nvPr>
        </p:nvSpPr>
        <p:spPr>
          <a:xfrm>
            <a:off x="6553200" y="6248400"/>
            <a:ext cx="2133600" cy="476250"/>
          </a:xfrm>
        </p:spPr>
        <p:txBody>
          <a:bodyPr/>
          <a:lstStyle>
            <a:lvl1pPr>
              <a:defRPr/>
            </a:lvl1pPr>
          </a:lstStyle>
          <a:p>
            <a:fld id="{B67AC140-7DBC-934F-9D85-2F6BD4AC7346}" type="slidenum">
              <a:rPr lang="en-US"/>
              <a:pPr/>
              <a:t>‹#›</a:t>
            </a:fld>
            <a:endParaRPr lang="en-US"/>
          </a:p>
        </p:txBody>
      </p:sp>
      <p:sp>
        <p:nvSpPr>
          <p:cNvPr id="8" name="Footer Placeholder 7"/>
          <p:cNvSpPr>
            <a:spLocks noGrp="1"/>
          </p:cNvSpPr>
          <p:nvPr>
            <p:ph type="ftr" sz="quarter" idx="12"/>
          </p:nvPr>
        </p:nvSpPr>
        <p:spPr>
          <a:xfrm>
            <a:off x="3124200" y="6248400"/>
            <a:ext cx="2895600" cy="476250"/>
          </a:xfrm>
        </p:spPr>
        <p:txBody>
          <a:bodyPr/>
          <a:lstStyle>
            <a:lvl1pPr>
              <a:defRPr/>
            </a:lvl1pPr>
          </a:lstStyle>
          <a:p>
            <a:pPr>
              <a:defRPr/>
            </a:pPr>
            <a:endParaRPr lang="en-US"/>
          </a:p>
        </p:txBody>
      </p:sp>
    </p:spTree>
    <p:extLst>
      <p:ext uri="{BB962C8B-B14F-4D97-AF65-F5344CB8AC3E}">
        <p14:creationId xmlns:p14="http://schemas.microsoft.com/office/powerpoint/2010/main" val="1598435420"/>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DEC3DB4-5184-BB46-B105-DD7DD00887EA}" type="datetimeFigureOut">
              <a:rPr lang="en-US" smtClean="0"/>
              <a:t>10/8/15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DE9B074-8955-B648-9FDA-C08376A00BF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DEC3DB4-5184-BB46-B105-DD7DD00887EA}" type="datetimeFigureOut">
              <a:rPr lang="en-US" smtClean="0"/>
              <a:t>10/8/15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DE9B074-8955-B648-9FDA-C08376A00BF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DEC3DB4-5184-BB46-B105-DD7DD00887EA}" type="datetimeFigureOut">
              <a:rPr lang="en-US" smtClean="0"/>
              <a:t>10/8/15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9B074-8955-B648-9FDA-C08376A00BF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EC3DB4-5184-BB46-B105-DD7DD00887EA}" type="datetimeFigureOut">
              <a:rPr lang="en-US" smtClean="0"/>
              <a:t>10/8/15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DE9B074-8955-B648-9FDA-C08376A00BF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EC3DB4-5184-BB46-B105-DD7DD00887EA}" type="datetimeFigureOut">
              <a:rPr lang="en-US" smtClean="0"/>
              <a:t>10/8/15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DE9B074-8955-B648-9FDA-C08376A00B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DEC3DB4-5184-BB46-B105-DD7DD00887EA}" type="datetimeFigureOut">
              <a:rPr lang="en-US" smtClean="0"/>
              <a:t>10/8/15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DE9B074-8955-B648-9FDA-C08376A00B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DE9B074-8955-B648-9FDA-C08376A00BF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DEC3DB4-5184-BB46-B105-DD7DD00887EA}" type="datetimeFigureOut">
              <a:rPr lang="en-US" smtClean="0"/>
              <a:t>10/8/15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DE9B074-8955-B648-9FDA-C08376A00BF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DEC3DB4-5184-BB46-B105-DD7DD00887EA}" type="datetimeFigureOut">
              <a:rPr lang="en-US" smtClean="0"/>
              <a:t>10/8/15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DEC3DB4-5184-BB46-B105-DD7DD00887EA}" type="datetimeFigureOut">
              <a:rPr lang="en-US" smtClean="0"/>
              <a:t>10/8/15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DE9B074-8955-B648-9FDA-C08376A00BF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jpeg"/><Relationship Id="rId3"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 </a:t>
            </a:r>
            <a:endParaRPr lang="en-US" dirty="0"/>
          </a:p>
        </p:txBody>
      </p:sp>
      <p:sp>
        <p:nvSpPr>
          <p:cNvPr id="3" name="Content Placeholder 2"/>
          <p:cNvSpPr>
            <a:spLocks noGrp="1"/>
          </p:cNvSpPr>
          <p:nvPr>
            <p:ph sz="quarter" idx="1"/>
          </p:nvPr>
        </p:nvSpPr>
        <p:spPr/>
        <p:txBody>
          <a:bodyPr/>
          <a:lstStyle/>
          <a:p>
            <a:r>
              <a:rPr lang="en-US" dirty="0" smtClean="0"/>
              <a:t>Presented </a:t>
            </a:r>
            <a:r>
              <a:rPr lang="en-US" dirty="0" smtClean="0"/>
              <a:t>by Amy </a:t>
            </a:r>
            <a:r>
              <a:rPr lang="en-US" smtClean="0"/>
              <a:t>Freaking Diaz</a:t>
            </a:r>
            <a:endParaRPr lang="en-US" dirty="0" smtClean="0"/>
          </a:p>
          <a:p>
            <a:r>
              <a:rPr lang="en-US" dirty="0" smtClean="0"/>
              <a:t>Why was the Louisiana Purchase an ‘internal struggle’ for a Democratic Republican like Thomas Jefferson?</a:t>
            </a:r>
          </a:p>
          <a:p>
            <a:r>
              <a:rPr lang="en-US" dirty="0" smtClean="0"/>
              <a:t>Who was John Marshall and why is he significant?</a:t>
            </a:r>
            <a:endParaRPr lang="en-US" dirty="0"/>
          </a:p>
        </p:txBody>
      </p:sp>
    </p:spTree>
    <p:extLst>
      <p:ext uri="{BB962C8B-B14F-4D97-AF65-F5344CB8AC3E}">
        <p14:creationId xmlns:p14="http://schemas.microsoft.com/office/powerpoint/2010/main" val="3850392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charset="0"/>
                <a:ea typeface="ＭＳ Ｐゴシック" charset="0"/>
                <a:cs typeface="ＭＳ Ｐゴシック" charset="0"/>
              </a:rPr>
              <a:t>Hamilton vs. Burr </a:t>
            </a:r>
          </a:p>
        </p:txBody>
      </p:sp>
      <p:pic>
        <p:nvPicPr>
          <p:cNvPr id="29699" name="Picture 5" descr="Hamilton-burr-due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0"/>
            <a:ext cx="8229600" cy="510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53611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Louisiana Purchase</a:t>
            </a:r>
          </a:p>
        </p:txBody>
      </p:sp>
      <p:sp>
        <p:nvSpPr>
          <p:cNvPr id="3075" name="Rectangle 3"/>
          <p:cNvSpPr>
            <a:spLocks noGrp="1" noChangeArrowheads="1"/>
          </p:cNvSpPr>
          <p:nvPr>
            <p:ph type="body" idx="1"/>
          </p:nvPr>
        </p:nvSpPr>
        <p:spPr>
          <a:xfrm>
            <a:off x="0" y="1295400"/>
            <a:ext cx="8686800" cy="5257800"/>
          </a:xfrm>
        </p:spPr>
        <p:txBody>
          <a:bodyPr/>
          <a:lstStyle/>
          <a:p>
            <a:pPr marL="609600" indent="-609600" eaLnBrk="1" hangingPunct="1">
              <a:lnSpc>
                <a:spcPct val="90000"/>
              </a:lnSpc>
            </a:pPr>
            <a:r>
              <a:rPr lang="en-US">
                <a:latin typeface="Tahoma" charset="0"/>
                <a:ea typeface="ＭＳ Ｐゴシック" charset="0"/>
                <a:cs typeface="ＭＳ Ｐゴシック" charset="0"/>
              </a:rPr>
              <a:t>Jefferson</a:t>
            </a:r>
            <a:r>
              <a:rPr lang="ja-JP" altLang="en-US">
                <a:latin typeface="Tahoma" charset="0"/>
                <a:ea typeface="ＭＳ Ｐゴシック" charset="0"/>
                <a:cs typeface="ＭＳ Ｐゴシック" charset="0"/>
              </a:rPr>
              <a:t>’</a:t>
            </a:r>
            <a:r>
              <a:rPr lang="en-US">
                <a:latin typeface="Tahoma" charset="0"/>
                <a:ea typeface="ＭＳ Ｐゴシック" charset="0"/>
                <a:cs typeface="ＭＳ Ｐゴシック" charset="0"/>
              </a:rPr>
              <a:t>s purchase of Louisiana had its origins in his desire to </a:t>
            </a:r>
          </a:p>
          <a:p>
            <a:pPr marL="990600" lvl="1" indent="-533400" eaLnBrk="1" hangingPunct="1">
              <a:lnSpc>
                <a:spcPct val="90000"/>
              </a:lnSpc>
            </a:pPr>
            <a:r>
              <a:rPr lang="en-US">
                <a:latin typeface="Tahoma" charset="0"/>
                <a:ea typeface="ＭＳ Ｐゴシック" charset="0"/>
              </a:rPr>
              <a:t>Give the United States control over the </a:t>
            </a:r>
            <a:r>
              <a:rPr lang="en-US" b="1">
                <a:latin typeface="Tahoma" charset="0"/>
                <a:ea typeface="ＭＳ Ｐゴシック" charset="0"/>
              </a:rPr>
              <a:t>Mississippi </a:t>
            </a:r>
            <a:r>
              <a:rPr lang="en-US">
                <a:latin typeface="Tahoma" charset="0"/>
                <a:ea typeface="ＭＳ Ｐゴシック" charset="0"/>
              </a:rPr>
              <a:t>River</a:t>
            </a:r>
          </a:p>
          <a:p>
            <a:pPr marL="990600" lvl="1" indent="-533400" eaLnBrk="1" hangingPunct="1">
              <a:lnSpc>
                <a:spcPct val="90000"/>
              </a:lnSpc>
            </a:pPr>
            <a:r>
              <a:rPr lang="en-US">
                <a:latin typeface="Tahoma" charset="0"/>
                <a:ea typeface="ＭＳ Ｐゴシック" charset="0"/>
              </a:rPr>
              <a:t>Acquire a </a:t>
            </a:r>
            <a:r>
              <a:rPr lang="en-US" b="1">
                <a:latin typeface="Tahoma" charset="0"/>
                <a:ea typeface="ＭＳ Ｐゴシック" charset="0"/>
              </a:rPr>
              <a:t>port </a:t>
            </a:r>
            <a:r>
              <a:rPr lang="en-US">
                <a:latin typeface="Tahoma" charset="0"/>
                <a:ea typeface="ＭＳ Ｐゴシック" charset="0"/>
              </a:rPr>
              <a:t>to provide an outlet for western crops </a:t>
            </a:r>
          </a:p>
          <a:p>
            <a:pPr marL="990600" lvl="1" indent="-533400" eaLnBrk="1" hangingPunct="1">
              <a:lnSpc>
                <a:spcPct val="90000"/>
              </a:lnSpc>
            </a:pPr>
            <a:r>
              <a:rPr lang="en-US">
                <a:latin typeface="Tahoma" charset="0"/>
                <a:ea typeface="ＭＳ Ｐゴシック" charset="0"/>
              </a:rPr>
              <a:t>Hoped to preserve an agricultural (agrarian) society by making abundant lands available to future generations</a:t>
            </a:r>
          </a:p>
          <a:p>
            <a:pPr marL="990600" lvl="1" indent="-533400" eaLnBrk="1" hangingPunct="1">
              <a:lnSpc>
                <a:spcPct val="90000"/>
              </a:lnSpc>
            </a:pPr>
            <a:r>
              <a:rPr lang="en-US">
                <a:latin typeface="Tahoma" charset="0"/>
                <a:ea typeface="ＭＳ Ｐゴシック" charset="0"/>
              </a:rPr>
              <a:t>To prevent war with France over control of the Louisiana Territory and secure American commerce</a:t>
            </a:r>
          </a:p>
        </p:txBody>
      </p:sp>
    </p:spTree>
    <p:extLst>
      <p:ext uri="{BB962C8B-B14F-4D97-AF65-F5344CB8AC3E}">
        <p14:creationId xmlns:p14="http://schemas.microsoft.com/office/powerpoint/2010/main" val="188377978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hangingPunct="1"/>
            <a:r>
              <a:rPr lang="en-US" sz="3200" dirty="0">
                <a:latin typeface="Arial" charset="0"/>
                <a:ea typeface="ＭＳ Ｐゴシック" charset="0"/>
                <a:cs typeface="ＭＳ Ｐゴシック" charset="0"/>
              </a:rPr>
              <a:t>JEFFERSON WANTS NEW ORLEANS</a:t>
            </a:r>
          </a:p>
        </p:txBody>
      </p:sp>
      <p:sp>
        <p:nvSpPr>
          <p:cNvPr id="30723" name="Rectangle 3"/>
          <p:cNvSpPr>
            <a:spLocks noGrp="1" noChangeArrowheads="1"/>
          </p:cNvSpPr>
          <p:nvPr>
            <p:ph type="body" idx="1"/>
          </p:nvPr>
        </p:nvSpPr>
        <p:spPr>
          <a:xfrm>
            <a:off x="457200" y="1946275"/>
            <a:ext cx="8229600" cy="4530725"/>
          </a:xfrm>
        </p:spPr>
        <p:txBody>
          <a:bodyPr/>
          <a:lstStyle/>
          <a:p>
            <a:pPr eaLnBrk="1" hangingPunct="1"/>
            <a:r>
              <a:rPr lang="en-US" sz="4000" dirty="0">
                <a:latin typeface="Tahoma" charset="0"/>
                <a:ea typeface="ＭＳ Ｐゴシック" charset="0"/>
                <a:cs typeface="ＭＳ Ｐゴシック" charset="0"/>
              </a:rPr>
              <a:t>JEFFERSON SENDS JAMES MONROE &amp; ROBERT LIVINGSTON TO PARIS.</a:t>
            </a:r>
          </a:p>
          <a:p>
            <a:pPr eaLnBrk="1" hangingPunct="1"/>
            <a:r>
              <a:rPr lang="en-US" sz="4000" dirty="0">
                <a:latin typeface="Tahoma" charset="0"/>
                <a:ea typeface="ＭＳ Ｐゴシック" charset="0"/>
                <a:cs typeface="ＭＳ Ｐゴシック" charset="0"/>
              </a:rPr>
              <a:t>THEY ARE TO BUY NEW ORLEANS- CAN PAY AS MUCH AS $10 MILLION</a:t>
            </a:r>
          </a:p>
        </p:txBody>
      </p:sp>
    </p:spTree>
    <p:extLst>
      <p:ext uri="{BB962C8B-B14F-4D97-AF65-F5344CB8AC3E}">
        <p14:creationId xmlns:p14="http://schemas.microsoft.com/office/powerpoint/2010/main" val="275661456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457200" y="0"/>
            <a:ext cx="8229600" cy="1143000"/>
          </a:xfrm>
        </p:spPr>
        <p:txBody>
          <a:bodyPr/>
          <a:lstStyle/>
          <a:p>
            <a:pPr eaLnBrk="1" hangingPunct="1"/>
            <a:r>
              <a:rPr lang="en-US" dirty="0">
                <a:latin typeface="Arial" charset="0"/>
                <a:ea typeface="ＭＳ Ｐゴシック" charset="0"/>
                <a:cs typeface="ＭＳ Ｐゴシック" charset="0"/>
              </a:rPr>
              <a:t>Louisiana Purchase</a:t>
            </a:r>
          </a:p>
        </p:txBody>
      </p:sp>
      <p:sp>
        <p:nvSpPr>
          <p:cNvPr id="20484" name="Rectangle 4"/>
          <p:cNvSpPr>
            <a:spLocks noGrp="1" noChangeArrowheads="1"/>
          </p:cNvSpPr>
          <p:nvPr>
            <p:ph type="body" sz="half" idx="1"/>
          </p:nvPr>
        </p:nvSpPr>
        <p:spPr/>
        <p:txBody>
          <a:bodyPr>
            <a:normAutofit lnSpcReduction="10000"/>
          </a:bodyPr>
          <a:lstStyle/>
          <a:p>
            <a:pPr eaLnBrk="1" hangingPunct="1">
              <a:lnSpc>
                <a:spcPct val="80000"/>
              </a:lnSpc>
            </a:pPr>
            <a:r>
              <a:rPr lang="en-US" sz="2800">
                <a:latin typeface="Tahoma" charset="0"/>
                <a:ea typeface="ＭＳ Ｐゴシック" charset="0"/>
                <a:cs typeface="ＭＳ Ｐゴシック" charset="0"/>
              </a:rPr>
              <a:t>April 30, 1803</a:t>
            </a:r>
          </a:p>
          <a:p>
            <a:pPr lvl="1" eaLnBrk="1" hangingPunct="1">
              <a:lnSpc>
                <a:spcPct val="80000"/>
              </a:lnSpc>
            </a:pPr>
            <a:r>
              <a:rPr lang="en-US" sz="2200">
                <a:latin typeface="Tahoma" charset="0"/>
                <a:ea typeface="ＭＳ Ｐゴシック" charset="0"/>
              </a:rPr>
              <a:t>Robert Livingston &amp; James Monroe signed the Louisiana Purchase Treaty in Paris</a:t>
            </a:r>
          </a:p>
          <a:p>
            <a:pPr lvl="1" eaLnBrk="1" hangingPunct="1">
              <a:lnSpc>
                <a:spcPct val="80000"/>
              </a:lnSpc>
            </a:pPr>
            <a:r>
              <a:rPr lang="en-US" sz="2200">
                <a:latin typeface="Tahoma" charset="0"/>
                <a:ea typeface="ＭＳ Ｐゴシック" charset="0"/>
              </a:rPr>
              <a:t>The United States paid </a:t>
            </a:r>
            <a:r>
              <a:rPr lang="en-US" sz="2200" b="1">
                <a:latin typeface="Tahoma" charset="0"/>
                <a:ea typeface="ＭＳ Ｐゴシック" charset="0"/>
              </a:rPr>
              <a:t>$15 million</a:t>
            </a:r>
            <a:r>
              <a:rPr lang="en-US" sz="2200">
                <a:latin typeface="Tahoma" charset="0"/>
                <a:ea typeface="ＭＳ Ｐゴシック" charset="0"/>
              </a:rPr>
              <a:t> for the land, roughly 4 cents per acre</a:t>
            </a:r>
          </a:p>
          <a:p>
            <a:pPr lvl="1" eaLnBrk="1" hangingPunct="1">
              <a:lnSpc>
                <a:spcPct val="80000"/>
              </a:lnSpc>
            </a:pPr>
            <a:r>
              <a:rPr lang="en-US" sz="2200">
                <a:latin typeface="Tahoma" charset="0"/>
                <a:ea typeface="ＭＳ Ｐゴシック" charset="0"/>
              </a:rPr>
              <a:t>The purchase added </a:t>
            </a:r>
            <a:r>
              <a:rPr lang="en-US" sz="2200" b="1">
                <a:latin typeface="Tahoma" charset="0"/>
                <a:ea typeface="ＭＳ Ｐゴシック" charset="0"/>
              </a:rPr>
              <a:t>828,000</a:t>
            </a:r>
            <a:r>
              <a:rPr lang="en-US" sz="2200">
                <a:latin typeface="Tahoma" charset="0"/>
                <a:ea typeface="ＭＳ Ｐゴシック" charset="0"/>
              </a:rPr>
              <a:t> square miles of land west of the Mississippi to the United States</a:t>
            </a:r>
          </a:p>
          <a:p>
            <a:pPr lvl="1" eaLnBrk="1" hangingPunct="1">
              <a:lnSpc>
                <a:spcPct val="80000"/>
              </a:lnSpc>
            </a:pPr>
            <a:r>
              <a:rPr lang="en-US" sz="2200">
                <a:latin typeface="Tahoma" charset="0"/>
                <a:ea typeface="ＭＳ Ｐゴシック" charset="0"/>
              </a:rPr>
              <a:t>July 4 the Louisiana Purchase is publicly announced</a:t>
            </a:r>
          </a:p>
        </p:txBody>
      </p:sp>
      <p:sp>
        <p:nvSpPr>
          <p:cNvPr id="36868" name="Rectangle 8"/>
          <p:cNvSpPr>
            <a:spLocks noChangeArrowheads="1"/>
          </p:cNvSpPr>
          <p:nvPr/>
        </p:nvSpPr>
        <p:spPr bwMode="auto">
          <a:xfrm>
            <a:off x="5902325" y="48339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endParaRPr lang="en-US"/>
          </a:p>
        </p:txBody>
      </p:sp>
      <p:pic>
        <p:nvPicPr>
          <p:cNvPr id="36869" name="Picture 11" descr="Louisiana Purchase Treaty"/>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72000" y="1219200"/>
            <a:ext cx="4572000" cy="5626100"/>
          </a:xfrm>
          <a:noFill/>
          <a:extLst>
            <a:ext uri="{909E8E84-426E-40dd-AFC4-6F175D3DCCD1}">
              <a14:hiddenFill xmlns:a14="http://schemas.microsoft.com/office/drawing/2010/main">
                <a:solidFill>
                  <a:srgbClr val="FFFFFF"/>
                </a:solidFill>
              </a14:hiddenFill>
            </a:ext>
          </a:extLst>
        </p:spPr>
      </p:pic>
      <p:sp>
        <p:nvSpPr>
          <p:cNvPr id="36870" name="Text Box 12"/>
          <p:cNvSpPr txBox="1">
            <a:spLocks noChangeArrowheads="1"/>
          </p:cNvSpPr>
          <p:nvPr/>
        </p:nvSpPr>
        <p:spPr bwMode="auto">
          <a:xfrm>
            <a:off x="4953000" y="5943600"/>
            <a:ext cx="3276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0"/>
                <a:cs typeface="ＭＳ Ｐゴシック" charset="0"/>
              </a:defRPr>
            </a:lvl1pPr>
            <a:lvl2pPr marL="37931725" indent="-37474525">
              <a:defRPr sz="2400">
                <a:solidFill>
                  <a:schemeClr val="tx1"/>
                </a:solidFill>
                <a:latin typeface="Tahoma" charset="0"/>
                <a:ea typeface="ＭＳ Ｐゴシック" charset="0"/>
              </a:defRPr>
            </a:lvl2pPr>
            <a:lvl3pPr>
              <a:defRPr sz="2400">
                <a:solidFill>
                  <a:schemeClr val="tx1"/>
                </a:solidFill>
                <a:latin typeface="Tahoma" charset="0"/>
                <a:ea typeface="ＭＳ Ｐゴシック" charset="0"/>
              </a:defRPr>
            </a:lvl3pPr>
            <a:lvl4pPr>
              <a:defRPr sz="2400">
                <a:solidFill>
                  <a:schemeClr val="tx1"/>
                </a:solidFill>
                <a:latin typeface="Tahoma" charset="0"/>
                <a:ea typeface="ＭＳ Ｐゴシック" charset="0"/>
              </a:defRPr>
            </a:lvl4pPr>
            <a:lvl5pPr>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pPr algn="ctr">
              <a:spcBef>
                <a:spcPct val="50000"/>
              </a:spcBef>
            </a:pPr>
            <a:r>
              <a:rPr lang="en-US" sz="1200"/>
              <a:t>Original treaty can be found at: http://www.archives.gov/exhibits/american_originals_iv/sections/louisiana_purchase_treaty.html</a:t>
            </a:r>
          </a:p>
        </p:txBody>
      </p:sp>
    </p:spTree>
    <p:extLst>
      <p:ext uri="{BB962C8B-B14F-4D97-AF65-F5344CB8AC3E}">
        <p14:creationId xmlns:p14="http://schemas.microsoft.com/office/powerpoint/2010/main" val="198510019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Rot="1" noChangeArrowheads="1"/>
          </p:cNvSpPr>
          <p:nvPr>
            <p:ph type="title"/>
          </p:nvPr>
        </p:nvSpPr>
        <p:spPr/>
        <p:txBody>
          <a:bodyPr/>
          <a:lstStyle/>
          <a:p>
            <a:pPr eaLnBrk="1" hangingPunct="1"/>
            <a:r>
              <a:rPr lang="en-US">
                <a:latin typeface="Arial" charset="0"/>
                <a:ea typeface="ＭＳ Ｐゴシック" charset="0"/>
                <a:cs typeface="ＭＳ Ｐゴシック" charset="0"/>
              </a:rPr>
              <a:t>Maps of the Louisiana Purchase</a:t>
            </a:r>
          </a:p>
        </p:txBody>
      </p:sp>
      <p:sp>
        <p:nvSpPr>
          <p:cNvPr id="22537" name="Rectangle 9"/>
          <p:cNvSpPr>
            <a:spLocks noGrp="1" noChangeArrowheads="1"/>
          </p:cNvSpPr>
          <p:nvPr>
            <p:ph type="body" sz="half" idx="3"/>
          </p:nvPr>
        </p:nvSpPr>
        <p:spPr>
          <a:xfrm>
            <a:off x="457200" y="5638800"/>
            <a:ext cx="8229600" cy="633413"/>
          </a:xfrm>
        </p:spPr>
        <p:txBody>
          <a:bodyPr/>
          <a:lstStyle/>
          <a:p>
            <a:pPr algn="ctr" eaLnBrk="1" hangingPunct="1">
              <a:buFont typeface="Wingdings" charset="2"/>
              <a:buNone/>
              <a:defRPr/>
            </a:pPr>
            <a:r>
              <a:rPr lang="en-US" sz="1400">
                <a:ea typeface="ＭＳ Ｐゴシック" charset="-128"/>
                <a:cs typeface="ＭＳ Ｐゴシック" charset="-128"/>
              </a:rPr>
              <a:t>The original maps can be found at: </a:t>
            </a:r>
            <a:r>
              <a:rPr lang="en-US" sz="1400">
                <a:effectLst/>
                <a:ea typeface="ＭＳ Ｐゴシック" charset="-128"/>
                <a:cs typeface="ＭＳ Ｐゴシック" charset="-128"/>
              </a:rPr>
              <a:t>http://www.washington.edu/uwired/outreach/cspn/hstaa432/lesson_4/louisiana.html</a:t>
            </a:r>
          </a:p>
        </p:txBody>
      </p:sp>
      <p:pic>
        <p:nvPicPr>
          <p:cNvPr id="38916" name="Picture 10" descr="Map of Louisiana Purchas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609600" y="1616075"/>
            <a:ext cx="4114800" cy="3108325"/>
          </a:xfrm>
          <a:noFill/>
          <a:extLst>
            <a:ext uri="{909E8E84-426E-40dd-AFC4-6F175D3DCCD1}">
              <a14:hiddenFill xmlns:a14="http://schemas.microsoft.com/office/drawing/2010/main">
                <a:solidFill>
                  <a:srgbClr val="FFFFFF"/>
                </a:solidFill>
              </a14:hiddenFill>
            </a:ext>
          </a:extLst>
        </p:spPr>
      </p:pic>
      <p:pic>
        <p:nvPicPr>
          <p:cNvPr id="38917" name="Picture 11" descr="Map of Louisiana Purchase 3"/>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029200" y="1600200"/>
            <a:ext cx="3744913" cy="31242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55780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01752" y="381741"/>
            <a:ext cx="8534400" cy="758952"/>
          </a:xfrm>
        </p:spPr>
        <p:txBody>
          <a:bodyPr>
            <a:noAutofit/>
          </a:bodyPr>
          <a:lstStyle/>
          <a:p>
            <a:pPr eaLnBrk="1" hangingPunct="1"/>
            <a:r>
              <a:rPr lang="en-US" sz="3200" dirty="0">
                <a:latin typeface="Arial" charset="0"/>
                <a:ea typeface="ＭＳ Ｐゴシック" charset="0"/>
                <a:cs typeface="ＭＳ Ｐゴシック" charset="0"/>
              </a:rPr>
              <a:t>JEFFERSON</a:t>
            </a:r>
            <a:r>
              <a:rPr lang="ja-JP" altLang="en-US" sz="3200" dirty="0">
                <a:latin typeface="Arial" charset="0"/>
                <a:ea typeface="ＭＳ Ｐゴシック" charset="0"/>
                <a:cs typeface="ＭＳ Ｐゴシック" charset="0"/>
              </a:rPr>
              <a:t>’</a:t>
            </a:r>
            <a:r>
              <a:rPr lang="en-US" sz="3200" dirty="0">
                <a:latin typeface="Arial" charset="0"/>
                <a:ea typeface="ＭＳ Ｐゴシック" charset="0"/>
                <a:cs typeface="ＭＳ Ｐゴシック" charset="0"/>
              </a:rPr>
              <a:t>S PRINCIPLES GET IN THE WAY.</a:t>
            </a:r>
          </a:p>
        </p:txBody>
      </p:sp>
      <p:sp>
        <p:nvSpPr>
          <p:cNvPr id="34819" name="Rectangle 3"/>
          <p:cNvSpPr>
            <a:spLocks noGrp="1" noChangeArrowheads="1"/>
          </p:cNvSpPr>
          <p:nvPr>
            <p:ph type="body" idx="1"/>
          </p:nvPr>
        </p:nvSpPr>
        <p:spPr>
          <a:xfrm>
            <a:off x="457200" y="1981200"/>
            <a:ext cx="8229600" cy="4530725"/>
          </a:xfrm>
        </p:spPr>
        <p:txBody>
          <a:bodyPr/>
          <a:lstStyle/>
          <a:p>
            <a:pPr eaLnBrk="1" hangingPunct="1">
              <a:lnSpc>
                <a:spcPct val="90000"/>
              </a:lnSpc>
            </a:pPr>
            <a:r>
              <a:rPr lang="en-US" sz="3600" dirty="0">
                <a:latin typeface="Tahoma" charset="0"/>
                <a:ea typeface="ＭＳ Ｐゴシック" charset="0"/>
                <a:cs typeface="ＭＳ Ｐゴシック" charset="0"/>
              </a:rPr>
              <a:t>JEFFERSON IS A STRICT </a:t>
            </a:r>
            <a:r>
              <a:rPr lang="en-US" sz="3600" b="1" dirty="0">
                <a:latin typeface="Tahoma" charset="0"/>
                <a:ea typeface="ＭＳ Ｐゴシック" charset="0"/>
                <a:cs typeface="ＭＳ Ｐゴシック" charset="0"/>
              </a:rPr>
              <a:t>CONSTRUCTIONIST</a:t>
            </a:r>
            <a:r>
              <a:rPr lang="en-US" sz="3600" dirty="0">
                <a:latin typeface="Tahoma" charset="0"/>
                <a:ea typeface="ＭＳ Ｐゴシック" charset="0"/>
                <a:cs typeface="ＭＳ Ｐゴシック" charset="0"/>
              </a:rPr>
              <a:t>.</a:t>
            </a:r>
          </a:p>
          <a:p>
            <a:pPr eaLnBrk="1" hangingPunct="1">
              <a:lnSpc>
                <a:spcPct val="90000"/>
              </a:lnSpc>
            </a:pPr>
            <a:r>
              <a:rPr lang="en-US" sz="3600" dirty="0">
                <a:latin typeface="Tahoma" charset="0"/>
                <a:ea typeface="ＭＳ Ｐゴシック" charset="0"/>
                <a:cs typeface="ＭＳ Ｐゴシック" charset="0"/>
              </a:rPr>
              <a:t>MUST USE IMPLIED POWERS TO JUSTIFY THE DEAL.</a:t>
            </a:r>
          </a:p>
          <a:p>
            <a:pPr eaLnBrk="1" hangingPunct="1">
              <a:lnSpc>
                <a:spcPct val="90000"/>
              </a:lnSpc>
            </a:pPr>
            <a:r>
              <a:rPr lang="en-US" sz="3600" dirty="0">
                <a:latin typeface="Tahoma" charset="0"/>
                <a:ea typeface="ＭＳ Ｐゴシック" charset="0"/>
                <a:cs typeface="ＭＳ Ｐゴシック" charset="0"/>
              </a:rPr>
              <a:t>FEDERALIST ATTACK JEFFERSON FOR STRETCHING THE CONSTITUTION.</a:t>
            </a:r>
          </a:p>
        </p:txBody>
      </p:sp>
    </p:spTree>
    <p:extLst>
      <p:ext uri="{BB962C8B-B14F-4D97-AF65-F5344CB8AC3E}">
        <p14:creationId xmlns:p14="http://schemas.microsoft.com/office/powerpoint/2010/main" val="515188931"/>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latin typeface="Arial" charset="0"/>
                <a:ea typeface="ＭＳ Ｐゴシック" charset="0"/>
                <a:cs typeface="ＭＳ Ｐゴシック" charset="0"/>
              </a:rPr>
              <a:t>Louisiana</a:t>
            </a:r>
            <a:endParaRPr lang="en-US" dirty="0">
              <a:latin typeface="Arial" charset="0"/>
              <a:ea typeface="ＭＳ Ｐゴシック" charset="0"/>
              <a:cs typeface="ＭＳ Ｐゴシック" charset="0"/>
            </a:endParaRPr>
          </a:p>
        </p:txBody>
      </p:sp>
      <p:sp>
        <p:nvSpPr>
          <p:cNvPr id="21507" name="Rectangle 3"/>
          <p:cNvSpPr>
            <a:spLocks noGrp="1" noChangeArrowheads="1"/>
          </p:cNvSpPr>
          <p:nvPr>
            <p:ph type="body" idx="1"/>
          </p:nvPr>
        </p:nvSpPr>
        <p:spPr/>
        <p:txBody>
          <a:bodyPr/>
          <a:lstStyle/>
          <a:p>
            <a:pPr eaLnBrk="1" hangingPunct="1">
              <a:lnSpc>
                <a:spcPct val="80000"/>
              </a:lnSpc>
            </a:pPr>
            <a:r>
              <a:rPr lang="en-US" sz="2900">
                <a:latin typeface="Tahoma" charset="0"/>
                <a:ea typeface="ＭＳ Ｐゴシック" charset="0"/>
                <a:cs typeface="ＭＳ Ｐゴシック" charset="0"/>
              </a:rPr>
              <a:t>Jefferson reluctantly submitted the treaties to the Senate while privately admitting the purchase as unconstitutional. </a:t>
            </a:r>
          </a:p>
          <a:p>
            <a:pPr lvl="2" eaLnBrk="1" hangingPunct="1">
              <a:lnSpc>
                <a:spcPct val="80000"/>
              </a:lnSpc>
            </a:pPr>
            <a:r>
              <a:rPr lang="en-US" sz="2100">
                <a:latin typeface="Tahoma" charset="0"/>
                <a:ea typeface="ＭＳ Ｐゴシック" charset="0"/>
              </a:rPr>
              <a:t>Senate promptly ratified the treaty </a:t>
            </a:r>
          </a:p>
          <a:p>
            <a:pPr lvl="2" eaLnBrk="1" hangingPunct="1">
              <a:lnSpc>
                <a:spcPct val="80000"/>
              </a:lnSpc>
            </a:pPr>
            <a:r>
              <a:rPr lang="en-US" sz="2100">
                <a:latin typeface="Tahoma" charset="0"/>
                <a:ea typeface="ＭＳ Ｐゴシック" charset="0"/>
              </a:rPr>
              <a:t>Land-hungry Americans jubilantly supported the purchase </a:t>
            </a:r>
          </a:p>
          <a:p>
            <a:pPr eaLnBrk="1" hangingPunct="1">
              <a:lnSpc>
                <a:spcPct val="80000"/>
              </a:lnSpc>
            </a:pPr>
            <a:r>
              <a:rPr lang="en-US" sz="2900">
                <a:latin typeface="Tahoma" charset="0"/>
                <a:ea typeface="ＭＳ Ｐゴシック" charset="0"/>
                <a:cs typeface="ＭＳ Ｐゴシック" charset="0"/>
              </a:rPr>
              <a:t> Federalist opposition (typical of "loyal opposition" up to the present)</a:t>
            </a:r>
          </a:p>
          <a:p>
            <a:pPr lvl="2" eaLnBrk="1" hangingPunct="1">
              <a:lnSpc>
                <a:spcPct val="80000"/>
              </a:lnSpc>
            </a:pPr>
            <a:r>
              <a:rPr lang="en-US" sz="2000">
                <a:latin typeface="Tahoma" charset="0"/>
                <a:ea typeface="ＭＳ Ｐゴシック" charset="0"/>
              </a:rPr>
              <a:t>Ironically argued for strict construction: President did not have power to purchase LA. </a:t>
            </a:r>
          </a:p>
          <a:p>
            <a:pPr lvl="2" eaLnBrk="1" hangingPunct="1">
              <a:lnSpc>
                <a:spcPct val="80000"/>
              </a:lnSpc>
            </a:pPr>
            <a:r>
              <a:rPr lang="en-US" sz="2000">
                <a:latin typeface="Tahoma" charset="0"/>
                <a:ea typeface="ＭＳ Ｐゴシック" charset="0"/>
              </a:rPr>
              <a:t>Ironically claimed LA would cost too much especially when balancing budget was a goal </a:t>
            </a:r>
          </a:p>
          <a:p>
            <a:pPr lvl="2" eaLnBrk="1" hangingPunct="1">
              <a:lnSpc>
                <a:spcPct val="80000"/>
              </a:lnSpc>
            </a:pPr>
            <a:r>
              <a:rPr lang="en-US" sz="2000">
                <a:latin typeface="Tahoma" charset="0"/>
                <a:ea typeface="ＭＳ Ｐゴシック" charset="0"/>
              </a:rPr>
              <a:t>Real reason: worried that western lands would be loyal to Jefferson</a:t>
            </a:r>
            <a:r>
              <a:rPr lang="ja-JP" altLang="en-US" sz="2000">
                <a:latin typeface="Tahoma" charset="0"/>
                <a:ea typeface="ＭＳ Ｐゴシック" charset="0"/>
              </a:rPr>
              <a:t>’</a:t>
            </a:r>
            <a:r>
              <a:rPr lang="en-US" sz="2000">
                <a:latin typeface="Tahoma" charset="0"/>
                <a:ea typeface="ＭＳ Ｐゴシック" charset="0"/>
              </a:rPr>
              <a:t>s Republicans..</a:t>
            </a:r>
            <a:r>
              <a:rPr lang="en-US" sz="1000">
                <a:latin typeface="Tahoma" charset="0"/>
                <a:ea typeface="ＭＳ Ｐゴシック" charset="0"/>
              </a:rPr>
              <a:t> </a:t>
            </a:r>
          </a:p>
          <a:p>
            <a:pPr eaLnBrk="1" hangingPunct="1">
              <a:lnSpc>
                <a:spcPct val="80000"/>
              </a:lnSpc>
            </a:pPr>
            <a:endParaRPr lang="en-US" sz="2800">
              <a:latin typeface="Tahoma" charset="0"/>
              <a:ea typeface="ＭＳ Ｐゴシック" charset="0"/>
              <a:cs typeface="ＭＳ Ｐゴシック" charset="0"/>
            </a:endParaRPr>
          </a:p>
        </p:txBody>
      </p:sp>
    </p:spTree>
    <p:extLst>
      <p:ext uri="{BB962C8B-B14F-4D97-AF65-F5344CB8AC3E}">
        <p14:creationId xmlns:p14="http://schemas.microsoft.com/office/powerpoint/2010/main" val="2781501956"/>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Embargo Act of 1807</a:t>
            </a:r>
            <a:endParaRPr lang="en-US" dirty="0"/>
          </a:p>
        </p:txBody>
      </p:sp>
      <p:sp>
        <p:nvSpPr>
          <p:cNvPr id="3" name="Content Placeholder 2"/>
          <p:cNvSpPr>
            <a:spLocks noGrp="1"/>
          </p:cNvSpPr>
          <p:nvPr>
            <p:ph sz="quarter" idx="1"/>
          </p:nvPr>
        </p:nvSpPr>
        <p:spPr/>
        <p:txBody>
          <a:bodyPr/>
          <a:lstStyle/>
          <a:p>
            <a:r>
              <a:rPr lang="en-US" dirty="0" smtClean="0"/>
              <a:t>Causes: </a:t>
            </a:r>
          </a:p>
          <a:p>
            <a:r>
              <a:rPr lang="en-US" dirty="0" smtClean="0"/>
              <a:t>Napoleonic Wars between France and England</a:t>
            </a:r>
          </a:p>
          <a:p>
            <a:pPr lvl="1"/>
            <a:r>
              <a:rPr lang="en-US" dirty="0" smtClean="0"/>
              <a:t>Impressment by both British and French</a:t>
            </a:r>
          </a:p>
          <a:p>
            <a:pPr lvl="1"/>
            <a:endParaRPr lang="en-US" dirty="0"/>
          </a:p>
          <a:p>
            <a:r>
              <a:rPr lang="en-US" dirty="0" smtClean="0"/>
              <a:t>Nonimportation Acts: </a:t>
            </a:r>
          </a:p>
          <a:p>
            <a:pPr lvl="1"/>
            <a:r>
              <a:rPr lang="en-US" dirty="0" smtClean="0"/>
              <a:t>Stop importing stuff from GB to teach them a lesson.</a:t>
            </a:r>
          </a:p>
          <a:p>
            <a:r>
              <a:rPr lang="en-US" dirty="0" smtClean="0"/>
              <a:t>Honor</a:t>
            </a:r>
          </a:p>
        </p:txBody>
      </p:sp>
    </p:spTree>
    <p:extLst>
      <p:ext uri="{BB962C8B-B14F-4D97-AF65-F5344CB8AC3E}">
        <p14:creationId xmlns:p14="http://schemas.microsoft.com/office/powerpoint/2010/main" val="3433021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0"/>
            <a:ext cx="8229600" cy="1143000"/>
          </a:xfrm>
        </p:spPr>
        <p:txBody>
          <a:bodyPr/>
          <a:lstStyle/>
          <a:p>
            <a:pPr eaLnBrk="1" hangingPunct="1"/>
            <a:r>
              <a:rPr lang="en-US">
                <a:latin typeface="Arial" charset="0"/>
                <a:ea typeface="ＭＳ Ｐゴシック" charset="0"/>
                <a:cs typeface="ＭＳ Ｐゴシック" charset="0"/>
              </a:rPr>
              <a:t>Embargo Act 1807</a:t>
            </a:r>
          </a:p>
        </p:txBody>
      </p:sp>
      <p:sp>
        <p:nvSpPr>
          <p:cNvPr id="5123" name="Rectangle 3"/>
          <p:cNvSpPr>
            <a:spLocks noGrp="1" noChangeArrowheads="1"/>
          </p:cNvSpPr>
          <p:nvPr>
            <p:ph type="body" idx="1"/>
          </p:nvPr>
        </p:nvSpPr>
        <p:spPr>
          <a:xfrm>
            <a:off x="0" y="1066800"/>
            <a:ext cx="9144000" cy="5791200"/>
          </a:xfrm>
        </p:spPr>
        <p:txBody>
          <a:bodyPr/>
          <a:lstStyle/>
          <a:p>
            <a:pPr eaLnBrk="1" hangingPunct="1">
              <a:buFont typeface="Wingdings" charset="0"/>
              <a:buNone/>
            </a:pPr>
            <a:r>
              <a:rPr lang="en-US" sz="2800">
                <a:latin typeface="Tahoma" charset="0"/>
                <a:ea typeface="ＭＳ Ｐゴシック" charset="0"/>
                <a:cs typeface="ＭＳ Ｐゴシック" charset="0"/>
              </a:rPr>
              <a:t>Forbade export of all goods from U.S.</a:t>
            </a:r>
          </a:p>
          <a:p>
            <a:pPr lvl="1" eaLnBrk="1" hangingPunct="1"/>
            <a:r>
              <a:rPr lang="en-US" sz="2400">
                <a:latin typeface="Tahoma" charset="0"/>
                <a:ea typeface="ＭＳ Ｐゴシック" charset="0"/>
              </a:rPr>
              <a:t>Jefferson got Congress to hastily pass the act</a:t>
            </a:r>
          </a:p>
          <a:p>
            <a:pPr lvl="1" eaLnBrk="1" hangingPunct="1"/>
            <a:r>
              <a:rPr lang="en-US" sz="2400">
                <a:latin typeface="Tahoma" charset="0"/>
                <a:ea typeface="ＭＳ Ｐゴシック" charset="0"/>
              </a:rPr>
              <a:t>Reasoned that a U.S. embargo would force Britain &amp; France to respect its rights.</a:t>
            </a:r>
          </a:p>
          <a:p>
            <a:pPr lvl="1" eaLnBrk="1" hangingPunct="1"/>
            <a:r>
              <a:rPr lang="en-US" sz="2400">
                <a:latin typeface="Tahoma" charset="0"/>
                <a:ea typeface="ＭＳ Ｐゴシック" charset="0"/>
              </a:rPr>
              <a:t>Loose construction of the Constitution </a:t>
            </a:r>
          </a:p>
          <a:p>
            <a:pPr lvl="2" eaLnBrk="1" hangingPunct="1"/>
            <a:r>
              <a:rPr lang="en-US" sz="2000">
                <a:latin typeface="Tahoma" charset="0"/>
                <a:ea typeface="ＭＳ Ｐゴシック" charset="0"/>
              </a:rPr>
              <a:t>Congress' power to "regulate commerce" meant it could stop exports.</a:t>
            </a:r>
          </a:p>
          <a:p>
            <a:pPr lvl="2" eaLnBrk="1" hangingPunct="1"/>
            <a:r>
              <a:rPr lang="en-US" sz="2000">
                <a:latin typeface="Tahoma" charset="0"/>
                <a:ea typeface="ＭＳ Ｐゴシック" charset="0"/>
              </a:rPr>
              <a:t>Undermined Jefferson</a:t>
            </a:r>
            <a:r>
              <a:rPr lang="ja-JP" altLang="en-US" sz="2000">
                <a:latin typeface="Tahoma" charset="0"/>
                <a:ea typeface="ＭＳ Ｐゴシック" charset="0"/>
              </a:rPr>
              <a:t>’</a:t>
            </a:r>
            <a:r>
              <a:rPr lang="en-US" sz="2000">
                <a:latin typeface="Tahoma" charset="0"/>
                <a:ea typeface="ＭＳ Ｐゴシック" charset="0"/>
              </a:rPr>
              <a:t>s states</a:t>
            </a:r>
            <a:r>
              <a:rPr lang="ja-JP" altLang="en-US" sz="2000">
                <a:latin typeface="Tahoma" charset="0"/>
                <a:ea typeface="ＭＳ Ｐゴシック" charset="0"/>
              </a:rPr>
              <a:t>’</a:t>
            </a:r>
            <a:r>
              <a:rPr lang="en-US" sz="2000">
                <a:latin typeface="Tahoma" charset="0"/>
                <a:ea typeface="ＭＳ Ｐゴシック" charset="0"/>
              </a:rPr>
              <a:t> rights philosophy  </a:t>
            </a:r>
          </a:p>
          <a:p>
            <a:pPr eaLnBrk="1" hangingPunct="1"/>
            <a:r>
              <a:rPr lang="en-US" sz="2800">
                <a:latin typeface="Tahoma" charset="0"/>
                <a:ea typeface="ＭＳ Ｐゴシック" charset="0"/>
                <a:cs typeface="ＭＳ Ｐゴシック" charset="0"/>
              </a:rPr>
              <a:t>Embargo Act was a disaster to the U.S. economy. Why? We need foreign business more than they do.</a:t>
            </a:r>
          </a:p>
          <a:p>
            <a:pPr eaLnBrk="1" hangingPunct="1"/>
            <a:r>
              <a:rPr lang="en-US" sz="2800">
                <a:latin typeface="Tahoma" charset="0"/>
                <a:ea typeface="ＭＳ Ｐゴシック" charset="0"/>
                <a:cs typeface="ＭＳ Ｐゴシック" charset="0"/>
              </a:rPr>
              <a:t>Non Intercourse Act (ended Embargo Act)</a:t>
            </a:r>
          </a:p>
          <a:p>
            <a:pPr lvl="1" eaLnBrk="1" hangingPunct="1"/>
            <a:r>
              <a:rPr lang="en-US" sz="2400">
                <a:latin typeface="Tahoma" charset="0"/>
                <a:ea typeface="ＭＳ Ｐゴシック" charset="0"/>
              </a:rPr>
              <a:t>Formally reopened trade with all nations of the world except France and Britain</a:t>
            </a:r>
          </a:p>
          <a:p>
            <a:pPr lvl="1" eaLnBrk="1" hangingPunct="1"/>
            <a:r>
              <a:rPr lang="en-US" sz="2400">
                <a:latin typeface="Tahoma" charset="0"/>
                <a:ea typeface="ＭＳ Ｐゴシック" charset="0"/>
              </a:rPr>
              <a:t>Remained U.S. policy until War of 1812.</a:t>
            </a:r>
          </a:p>
          <a:p>
            <a:pPr eaLnBrk="1" hangingPunct="1"/>
            <a:endParaRPr lang="en-US" sz="2800">
              <a:latin typeface="Tahoma" charset="0"/>
              <a:ea typeface="ＭＳ Ｐゴシック" charset="0"/>
              <a:cs typeface="ＭＳ Ｐゴシック" charset="0"/>
            </a:endParaRPr>
          </a:p>
        </p:txBody>
      </p:sp>
    </p:spTree>
    <p:extLst>
      <p:ext uri="{BB962C8B-B14F-4D97-AF65-F5344CB8AC3E}">
        <p14:creationId xmlns:p14="http://schemas.microsoft.com/office/powerpoint/2010/main" val="204840251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rotWithShape="1">
          <a:blip r:embed="rId2"/>
          <a:srcRect t="-2015" b="-1845"/>
          <a:stretch/>
        </p:blipFill>
        <p:spPr>
          <a:xfrm>
            <a:off x="301752" y="758016"/>
            <a:ext cx="8503920" cy="6099984"/>
          </a:xfrm>
        </p:spPr>
      </p:pic>
    </p:spTree>
    <p:extLst>
      <p:ext uri="{BB962C8B-B14F-4D97-AF65-F5344CB8AC3E}">
        <p14:creationId xmlns:p14="http://schemas.microsoft.com/office/powerpoint/2010/main" val="8391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MR. </a:t>
            </a:r>
            <a:r>
              <a:rPr lang="en-US" dirty="0" err="1" smtClean="0"/>
              <a:t>winchell</a:t>
            </a:r>
            <a:endParaRPr lang="en-US" dirty="0" smtClean="0"/>
          </a:p>
          <a:p>
            <a:r>
              <a:rPr lang="en-US" dirty="0" err="1" smtClean="0"/>
              <a:t>APUsh</a:t>
            </a:r>
            <a:endParaRPr lang="en-US" dirty="0" smtClean="0"/>
          </a:p>
          <a:p>
            <a:r>
              <a:rPr lang="en-US" dirty="0" smtClean="0"/>
              <a:t>Period 4</a:t>
            </a:r>
            <a:endParaRPr lang="en-US" dirty="0"/>
          </a:p>
        </p:txBody>
      </p:sp>
      <p:sp>
        <p:nvSpPr>
          <p:cNvPr id="2" name="Title 1"/>
          <p:cNvSpPr>
            <a:spLocks noGrp="1"/>
          </p:cNvSpPr>
          <p:nvPr>
            <p:ph type="ctrTitle"/>
          </p:nvPr>
        </p:nvSpPr>
        <p:spPr/>
        <p:txBody>
          <a:bodyPr/>
          <a:lstStyle/>
          <a:p>
            <a:r>
              <a:rPr lang="en-US" dirty="0" smtClean="0"/>
              <a:t>Jefferson, Marshall, and the struggle of Federalism</a:t>
            </a:r>
            <a:endParaRPr lang="en-US" dirty="0"/>
          </a:p>
        </p:txBody>
      </p:sp>
    </p:spTree>
    <p:extLst>
      <p:ext uri="{BB962C8B-B14F-4D97-AF65-F5344CB8AC3E}">
        <p14:creationId xmlns:p14="http://schemas.microsoft.com/office/powerpoint/2010/main" val="1759026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Arial" charset="0"/>
                <a:ea typeface="ＭＳ Ｐゴシック" charset="0"/>
                <a:cs typeface="ＭＳ Ｐゴシック" charset="0"/>
              </a:rPr>
              <a:t>Evaluating Jefferson</a:t>
            </a:r>
          </a:p>
        </p:txBody>
      </p:sp>
      <p:sp>
        <p:nvSpPr>
          <p:cNvPr id="3" name="Content Placeholder 2"/>
          <p:cNvSpPr>
            <a:spLocks noGrp="1"/>
          </p:cNvSpPr>
          <p:nvPr>
            <p:ph idx="1"/>
          </p:nvPr>
        </p:nvSpPr>
        <p:spPr>
          <a:xfrm>
            <a:off x="457200" y="1600200"/>
            <a:ext cx="4114800" cy="4530725"/>
          </a:xfrm>
        </p:spPr>
        <p:txBody>
          <a:bodyPr/>
          <a:lstStyle/>
          <a:p>
            <a:pPr>
              <a:buFont typeface="Wingdings" charset="0"/>
              <a:buNone/>
            </a:pPr>
            <a:r>
              <a:rPr lang="en-US" sz="2800">
                <a:latin typeface="Tahoma" charset="0"/>
                <a:ea typeface="ＭＳ Ｐゴシック" charset="0"/>
                <a:cs typeface="ＭＳ Ｐゴシック" charset="0"/>
              </a:rPr>
              <a:t>Positives</a:t>
            </a:r>
          </a:p>
          <a:p>
            <a:r>
              <a:rPr lang="en-US" sz="2400">
                <a:latin typeface="Tahoma" charset="0"/>
                <a:ea typeface="ＭＳ Ｐゴシック" charset="0"/>
                <a:cs typeface="ＭＳ Ｐゴシック" charset="0"/>
              </a:rPr>
              <a:t>Expands the size of the United States. </a:t>
            </a:r>
            <a:r>
              <a:rPr lang="ja-JP" altLang="en-US" sz="2400">
                <a:latin typeface="Tahoma" charset="0"/>
                <a:ea typeface="ＭＳ Ｐゴシック" charset="0"/>
                <a:cs typeface="ＭＳ Ｐゴシック" charset="0"/>
              </a:rPr>
              <a:t>“</a:t>
            </a:r>
            <a:r>
              <a:rPr lang="en-US" sz="2400">
                <a:latin typeface="Tahoma" charset="0"/>
                <a:ea typeface="ＭＳ Ｐゴシック" charset="0"/>
                <a:cs typeface="ＭＳ Ｐゴシック" charset="0"/>
              </a:rPr>
              <a:t>Louisiana Purchase</a:t>
            </a:r>
            <a:r>
              <a:rPr lang="ja-JP" altLang="en-US" sz="2400">
                <a:latin typeface="Tahoma" charset="0"/>
                <a:ea typeface="ＭＳ Ｐゴシック" charset="0"/>
                <a:cs typeface="ＭＳ Ｐゴシック" charset="0"/>
              </a:rPr>
              <a:t>”</a:t>
            </a:r>
            <a:endParaRPr lang="en-US" sz="2400">
              <a:latin typeface="Tahoma" charset="0"/>
              <a:ea typeface="ＭＳ Ｐゴシック" charset="0"/>
              <a:cs typeface="ＭＳ Ｐゴシック" charset="0"/>
            </a:endParaRPr>
          </a:p>
          <a:p>
            <a:r>
              <a:rPr lang="en-US" sz="2400">
                <a:latin typeface="Tahoma" charset="0"/>
                <a:ea typeface="ＭＳ Ｐゴシック" charset="0"/>
                <a:cs typeface="ＭＳ Ｐゴシック" charset="0"/>
              </a:rPr>
              <a:t>Keeps US out of a costly war</a:t>
            </a:r>
          </a:p>
          <a:p>
            <a:r>
              <a:rPr lang="en-US" sz="2400">
                <a:latin typeface="Tahoma" charset="0"/>
                <a:ea typeface="ＭＳ Ｐゴシック" charset="0"/>
                <a:cs typeface="ＭＳ Ｐゴシック" charset="0"/>
              </a:rPr>
              <a:t>Preserves neutrality</a:t>
            </a:r>
          </a:p>
          <a:p>
            <a:endParaRPr lang="en-US" sz="2400">
              <a:latin typeface="Tahoma" charset="0"/>
              <a:ea typeface="ＭＳ Ｐゴシック" charset="0"/>
              <a:cs typeface="ＭＳ Ｐゴシック" charset="0"/>
            </a:endParaRPr>
          </a:p>
        </p:txBody>
      </p:sp>
      <p:sp>
        <p:nvSpPr>
          <p:cNvPr id="50180" name="TextBox 3"/>
          <p:cNvSpPr txBox="1">
            <a:spLocks noChangeArrowheads="1"/>
          </p:cNvSpPr>
          <p:nvPr/>
        </p:nvSpPr>
        <p:spPr bwMode="auto">
          <a:xfrm>
            <a:off x="4419600" y="1600200"/>
            <a:ext cx="47244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0"/>
                <a:cs typeface="ＭＳ Ｐゴシック" charset="0"/>
              </a:defRPr>
            </a:lvl1pPr>
            <a:lvl2pPr>
              <a:defRPr sz="2400">
                <a:solidFill>
                  <a:schemeClr val="tx1"/>
                </a:solidFill>
                <a:latin typeface="Tahoma" charset="0"/>
                <a:ea typeface="ＭＳ Ｐゴシック" charset="0"/>
              </a:defRPr>
            </a:lvl2pPr>
            <a:lvl3pPr>
              <a:defRPr sz="2400">
                <a:solidFill>
                  <a:schemeClr val="tx1"/>
                </a:solidFill>
                <a:latin typeface="Tahoma" charset="0"/>
                <a:ea typeface="ＭＳ Ｐゴシック" charset="0"/>
              </a:defRPr>
            </a:lvl3pPr>
            <a:lvl4pPr>
              <a:defRPr sz="2400">
                <a:solidFill>
                  <a:schemeClr val="tx1"/>
                </a:solidFill>
                <a:latin typeface="Tahoma" charset="0"/>
                <a:ea typeface="ＭＳ Ｐゴシック" charset="0"/>
              </a:defRPr>
            </a:lvl4pPr>
            <a:lvl5pPr>
              <a:defRPr sz="2400">
                <a:solidFill>
                  <a:schemeClr val="tx1"/>
                </a:solidFill>
                <a:latin typeface="Tahoma" charset="0"/>
                <a:ea typeface="ＭＳ Ｐゴシック" charset="0"/>
              </a:defRPr>
            </a:lvl5pPr>
            <a:lvl6pPr marL="457200" eaLnBrk="0" fontAlgn="base" hangingPunct="0">
              <a:spcBef>
                <a:spcPct val="0"/>
              </a:spcBef>
              <a:spcAft>
                <a:spcPct val="0"/>
              </a:spcAft>
              <a:defRPr sz="2400">
                <a:solidFill>
                  <a:schemeClr val="tx1"/>
                </a:solidFill>
                <a:latin typeface="Tahoma" charset="0"/>
                <a:ea typeface="ＭＳ Ｐゴシック" charset="0"/>
              </a:defRPr>
            </a:lvl6pPr>
            <a:lvl7pPr marL="914400" eaLnBrk="0" fontAlgn="base" hangingPunct="0">
              <a:spcBef>
                <a:spcPct val="0"/>
              </a:spcBef>
              <a:spcAft>
                <a:spcPct val="0"/>
              </a:spcAft>
              <a:defRPr sz="2400">
                <a:solidFill>
                  <a:schemeClr val="tx1"/>
                </a:solidFill>
                <a:latin typeface="Tahoma" charset="0"/>
                <a:ea typeface="ＭＳ Ｐゴシック" charset="0"/>
              </a:defRPr>
            </a:lvl7pPr>
            <a:lvl8pPr marL="1371600" eaLnBrk="0" fontAlgn="base" hangingPunct="0">
              <a:spcBef>
                <a:spcPct val="0"/>
              </a:spcBef>
              <a:spcAft>
                <a:spcPct val="0"/>
              </a:spcAft>
              <a:defRPr sz="2400">
                <a:solidFill>
                  <a:schemeClr val="tx1"/>
                </a:solidFill>
                <a:latin typeface="Tahoma" charset="0"/>
                <a:ea typeface="ＭＳ Ｐゴシック" charset="0"/>
              </a:defRPr>
            </a:lvl8pPr>
            <a:lvl9pPr marL="1828800" eaLnBrk="0" fontAlgn="base" hangingPunct="0">
              <a:spcBef>
                <a:spcPct val="0"/>
              </a:spcBef>
              <a:spcAft>
                <a:spcPct val="0"/>
              </a:spcAft>
              <a:defRPr sz="2400">
                <a:solidFill>
                  <a:schemeClr val="tx1"/>
                </a:solidFill>
                <a:latin typeface="Tahoma" charset="0"/>
                <a:ea typeface="ＭＳ Ｐゴシック" charset="0"/>
              </a:defRPr>
            </a:lvl9pPr>
          </a:lstStyle>
          <a:p>
            <a:r>
              <a:rPr lang="en-US" sz="2800"/>
              <a:t>Negatives</a:t>
            </a:r>
          </a:p>
          <a:p>
            <a:pPr>
              <a:buFont typeface="Arial" charset="0"/>
              <a:buChar char="•"/>
            </a:pPr>
            <a:r>
              <a:rPr lang="en-US" sz="2000"/>
              <a:t> Contradicts his own interpretation of the constitution.</a:t>
            </a:r>
          </a:p>
          <a:p>
            <a:pPr lvl="1"/>
            <a:r>
              <a:rPr lang="en-US" sz="2000"/>
              <a:t>~ Why? for the good of the country</a:t>
            </a:r>
          </a:p>
        </p:txBody>
      </p:sp>
    </p:spTree>
    <p:extLst>
      <p:ext uri="{BB962C8B-B14F-4D97-AF65-F5344CB8AC3E}">
        <p14:creationId xmlns:p14="http://schemas.microsoft.com/office/powerpoint/2010/main" val="2274536121"/>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Jefferson</a:t>
            </a:r>
            <a:r>
              <a:rPr lang="ja-JP" altLang="en-US">
                <a:latin typeface="Arial" charset="0"/>
                <a:ea typeface="ＭＳ Ｐゴシック" charset="0"/>
                <a:cs typeface="ＭＳ Ｐゴシック" charset="0"/>
              </a:rPr>
              <a:t>’</a:t>
            </a:r>
            <a:r>
              <a:rPr lang="en-US">
                <a:latin typeface="Arial" charset="0"/>
                <a:ea typeface="ＭＳ Ｐゴシック" charset="0"/>
                <a:cs typeface="ＭＳ Ｐゴシック" charset="0"/>
              </a:rPr>
              <a:t>s Legacy</a:t>
            </a:r>
          </a:p>
        </p:txBody>
      </p:sp>
      <p:sp>
        <p:nvSpPr>
          <p:cNvPr id="18435" name="Rectangle 3"/>
          <p:cNvSpPr>
            <a:spLocks noGrp="1" noChangeArrowheads="1"/>
          </p:cNvSpPr>
          <p:nvPr>
            <p:ph type="body" idx="1"/>
          </p:nvPr>
        </p:nvSpPr>
        <p:spPr/>
        <p:txBody>
          <a:bodyPr/>
          <a:lstStyle/>
          <a:p>
            <a:pPr eaLnBrk="1" hangingPunct="1"/>
            <a:r>
              <a:rPr lang="en-US">
                <a:latin typeface="Tahoma" charset="0"/>
                <a:ea typeface="ＭＳ Ｐゴシック" charset="0"/>
                <a:cs typeface="ＭＳ Ｐゴシック" charset="0"/>
              </a:rPr>
              <a:t>Expansion became prime goal</a:t>
            </a:r>
          </a:p>
          <a:p>
            <a:pPr eaLnBrk="1" hangingPunct="1"/>
            <a:r>
              <a:rPr lang="en-US">
                <a:latin typeface="Tahoma" charset="0"/>
                <a:ea typeface="ＭＳ Ｐゴシック" charset="0"/>
                <a:cs typeface="ＭＳ Ｐゴシック" charset="0"/>
              </a:rPr>
              <a:t>Creation of a democratic non-aristocratic government </a:t>
            </a:r>
          </a:p>
          <a:p>
            <a:pPr eaLnBrk="1" hangingPunct="1"/>
            <a:r>
              <a:rPr lang="en-US">
                <a:latin typeface="Tahoma" charset="0"/>
                <a:ea typeface="ＭＳ Ｐゴシック" charset="0"/>
                <a:cs typeface="ＭＳ Ｐゴシック" charset="0"/>
              </a:rPr>
              <a:t>Total defeat of Federalists by 1816 </a:t>
            </a:r>
          </a:p>
          <a:p>
            <a:pPr eaLnBrk="1" hangingPunct="1"/>
            <a:r>
              <a:rPr lang="en-US">
                <a:latin typeface="Tahoma" charset="0"/>
                <a:ea typeface="ＭＳ Ｐゴシック" charset="0"/>
                <a:cs typeface="ＭＳ Ｐゴシック" charset="0"/>
              </a:rPr>
              <a:t>Jefferson kept the country out of a damaging European war</a:t>
            </a:r>
          </a:p>
          <a:p>
            <a:pPr lvl="1" eaLnBrk="1" hangingPunct="1"/>
            <a:r>
              <a:rPr lang="en-US">
                <a:latin typeface="Tahoma" charset="0"/>
                <a:ea typeface="ＭＳ Ｐゴシック" charset="0"/>
              </a:rPr>
              <a:t>War of 1812 not until late in Madison</a:t>
            </a:r>
            <a:r>
              <a:rPr lang="ja-JP" altLang="en-US">
                <a:latin typeface="Tahoma" charset="0"/>
                <a:ea typeface="ＭＳ Ｐゴシック" charset="0"/>
              </a:rPr>
              <a:t>’</a:t>
            </a:r>
            <a:r>
              <a:rPr lang="en-US">
                <a:latin typeface="Tahoma" charset="0"/>
                <a:ea typeface="ＭＳ Ｐゴシック" charset="0"/>
              </a:rPr>
              <a:t>s first term. </a:t>
            </a:r>
          </a:p>
        </p:txBody>
      </p:sp>
    </p:spTree>
    <p:extLst>
      <p:ext uri="{BB962C8B-B14F-4D97-AF65-F5344CB8AC3E}">
        <p14:creationId xmlns:p14="http://schemas.microsoft.com/office/powerpoint/2010/main" val="143798833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of 1812</a:t>
            </a:r>
            <a:endParaRPr lang="en-US" dirty="0"/>
          </a:p>
        </p:txBody>
      </p:sp>
      <p:sp>
        <p:nvSpPr>
          <p:cNvPr id="3" name="Content Placeholder 2"/>
          <p:cNvSpPr>
            <a:spLocks noGrp="1"/>
          </p:cNvSpPr>
          <p:nvPr>
            <p:ph sz="quarter" idx="1"/>
          </p:nvPr>
        </p:nvSpPr>
        <p:spPr>
          <a:xfrm>
            <a:off x="301752" y="1527048"/>
            <a:ext cx="8503920" cy="5330952"/>
          </a:xfrm>
        </p:spPr>
        <p:txBody>
          <a:bodyPr/>
          <a:lstStyle/>
          <a:p>
            <a:r>
              <a:rPr lang="en-US" dirty="0" smtClean="0"/>
              <a:t>Causes:</a:t>
            </a:r>
          </a:p>
          <a:p>
            <a:pPr lvl="1"/>
            <a:r>
              <a:rPr lang="en-US" dirty="0" smtClean="0"/>
              <a:t>British helping Natives with weapons and alcohol</a:t>
            </a:r>
          </a:p>
          <a:p>
            <a:pPr lvl="1"/>
            <a:r>
              <a:rPr lang="en-US" dirty="0" smtClean="0"/>
              <a:t>Britain trading with the Natives</a:t>
            </a:r>
          </a:p>
          <a:p>
            <a:pPr lvl="1"/>
            <a:r>
              <a:rPr lang="en-US" dirty="0" smtClean="0"/>
              <a:t>British presence</a:t>
            </a:r>
          </a:p>
          <a:p>
            <a:pPr lvl="1"/>
            <a:r>
              <a:rPr lang="en-US" dirty="0" smtClean="0"/>
              <a:t>Henry Clay and John C. Calhoun ‘War Hawks’</a:t>
            </a:r>
          </a:p>
          <a:p>
            <a:pPr lvl="1"/>
            <a:r>
              <a:rPr lang="en-US" dirty="0" smtClean="0"/>
              <a:t>Elections coming up…Madison needing votes</a:t>
            </a:r>
          </a:p>
          <a:p>
            <a:r>
              <a:rPr lang="en-US" dirty="0" smtClean="0"/>
              <a:t>Effects:</a:t>
            </a:r>
          </a:p>
          <a:p>
            <a:pPr lvl="1"/>
            <a:r>
              <a:rPr lang="en-US" dirty="0" smtClean="0"/>
              <a:t>Further split party politics</a:t>
            </a:r>
          </a:p>
          <a:p>
            <a:pPr lvl="2"/>
            <a:r>
              <a:rPr lang="en-US" dirty="0" smtClean="0"/>
              <a:t>Who does the war benefit…?</a:t>
            </a:r>
          </a:p>
          <a:p>
            <a:pPr lvl="1"/>
            <a:r>
              <a:rPr lang="en-US" dirty="0" smtClean="0"/>
              <a:t>Hartford Convention</a:t>
            </a:r>
          </a:p>
          <a:p>
            <a:pPr lvl="2"/>
            <a:r>
              <a:rPr lang="en-US" dirty="0" smtClean="0"/>
              <a:t>Federalists MAD. Secession? 1 Term Presidency? No more 3/5ths?</a:t>
            </a:r>
            <a:endParaRPr lang="en-US" dirty="0"/>
          </a:p>
        </p:txBody>
      </p:sp>
    </p:spTree>
    <p:extLst>
      <p:ext uri="{BB962C8B-B14F-4D97-AF65-F5344CB8AC3E}">
        <p14:creationId xmlns:p14="http://schemas.microsoft.com/office/powerpoint/2010/main" val="2232851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War	</a:t>
            </a:r>
            <a:endParaRPr lang="en-US" dirty="0"/>
          </a:p>
        </p:txBody>
      </p:sp>
      <p:sp>
        <p:nvSpPr>
          <p:cNvPr id="3" name="Content Placeholder 2"/>
          <p:cNvSpPr>
            <a:spLocks noGrp="1"/>
          </p:cNvSpPr>
          <p:nvPr>
            <p:ph sz="quarter" idx="1"/>
          </p:nvPr>
        </p:nvSpPr>
        <p:spPr/>
        <p:txBody>
          <a:bodyPr/>
          <a:lstStyle/>
          <a:p>
            <a:r>
              <a:rPr lang="en-US" dirty="0" smtClean="0"/>
              <a:t>HEY!! We didn’t lose!</a:t>
            </a:r>
          </a:p>
          <a:p>
            <a:pPr lvl="1"/>
            <a:r>
              <a:rPr lang="en-US" dirty="0" smtClean="0"/>
              <a:t>England broke.</a:t>
            </a:r>
          </a:p>
          <a:p>
            <a:pPr lvl="1"/>
            <a:r>
              <a:rPr lang="en-US" dirty="0" smtClean="0"/>
              <a:t>America broke.</a:t>
            </a:r>
          </a:p>
          <a:p>
            <a:pPr lvl="1"/>
            <a:r>
              <a:rPr lang="en-US" dirty="0" smtClean="0"/>
              <a:t>Nobody winning war</a:t>
            </a:r>
          </a:p>
          <a:p>
            <a:r>
              <a:rPr lang="en-US" dirty="0" smtClean="0"/>
              <a:t>Treaty of Ghent…Christmas Eve 1814</a:t>
            </a:r>
          </a:p>
          <a:p>
            <a:pPr lvl="1"/>
            <a:r>
              <a:rPr lang="en-US" dirty="0" smtClean="0"/>
              <a:t>Ends war, changes nothing.</a:t>
            </a:r>
          </a:p>
          <a:p>
            <a:r>
              <a:rPr lang="en-US" dirty="0" smtClean="0"/>
              <a:t>Battle of New Orleans…January 8, 1815</a:t>
            </a:r>
          </a:p>
          <a:p>
            <a:pPr lvl="1"/>
            <a:r>
              <a:rPr lang="en-US" dirty="0" smtClean="0"/>
              <a:t>Andrew Jackson crushes British, becomes national hero, even though war over.</a:t>
            </a:r>
            <a:endParaRPr lang="en-US" dirty="0"/>
          </a:p>
        </p:txBody>
      </p:sp>
    </p:spTree>
    <p:extLst>
      <p:ext uri="{BB962C8B-B14F-4D97-AF65-F5344CB8AC3E}">
        <p14:creationId xmlns:p14="http://schemas.microsoft.com/office/powerpoint/2010/main" val="834021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Federalist Legacy</a:t>
            </a:r>
            <a:endParaRPr lang="en-US" dirty="0"/>
          </a:p>
        </p:txBody>
      </p:sp>
      <p:sp>
        <p:nvSpPr>
          <p:cNvPr id="3" name="Content Placeholder 2"/>
          <p:cNvSpPr>
            <a:spLocks noGrp="1"/>
          </p:cNvSpPr>
          <p:nvPr>
            <p:ph sz="quarter" idx="1"/>
          </p:nvPr>
        </p:nvSpPr>
        <p:spPr/>
        <p:txBody>
          <a:bodyPr/>
          <a:lstStyle/>
          <a:p>
            <a:r>
              <a:rPr lang="en-US" dirty="0" smtClean="0"/>
              <a:t>Republicans split into two groups</a:t>
            </a:r>
          </a:p>
          <a:p>
            <a:pPr lvl="1"/>
            <a:r>
              <a:rPr lang="en-US" dirty="0" smtClean="0"/>
              <a:t>Clay (National Republicans) support Federalist-like policies.</a:t>
            </a:r>
          </a:p>
          <a:p>
            <a:pPr lvl="1"/>
            <a:r>
              <a:rPr lang="en-US" dirty="0" smtClean="0"/>
              <a:t>Clay’s National System</a:t>
            </a:r>
          </a:p>
          <a:p>
            <a:pPr lvl="2"/>
            <a:r>
              <a:rPr lang="en-US" dirty="0" smtClean="0"/>
              <a:t>National Bank</a:t>
            </a:r>
          </a:p>
          <a:p>
            <a:pPr lvl="2"/>
            <a:r>
              <a:rPr lang="en-US" dirty="0" smtClean="0"/>
              <a:t>Funding for roads and internal improvements</a:t>
            </a:r>
          </a:p>
          <a:p>
            <a:pPr lvl="2"/>
            <a:r>
              <a:rPr lang="en-US" dirty="0" smtClean="0"/>
              <a:t>Tariffs</a:t>
            </a:r>
          </a:p>
          <a:p>
            <a:pPr lvl="1"/>
            <a:r>
              <a:rPr lang="en-US" dirty="0" smtClean="0"/>
              <a:t>Madison vetoes.</a:t>
            </a:r>
          </a:p>
          <a:p>
            <a:pPr lvl="2"/>
            <a:r>
              <a:rPr lang="en-US" dirty="0" smtClean="0"/>
              <a:t>‘government lacks the authority to fund internal improvements’</a:t>
            </a:r>
          </a:p>
          <a:p>
            <a:r>
              <a:rPr lang="en-US" dirty="0" smtClean="0"/>
              <a:t>Federalist Party crumbles</a:t>
            </a:r>
          </a:p>
          <a:p>
            <a:pPr lvl="1"/>
            <a:r>
              <a:rPr lang="en-US" dirty="0" smtClean="0"/>
              <a:t>Marshall maintains policies in Supreme Court however</a:t>
            </a:r>
          </a:p>
          <a:p>
            <a:pPr lvl="2"/>
            <a:endParaRPr lang="en-US" dirty="0"/>
          </a:p>
        </p:txBody>
      </p:sp>
    </p:spTree>
    <p:extLst>
      <p:ext uri="{BB962C8B-B14F-4D97-AF65-F5344CB8AC3E}">
        <p14:creationId xmlns:p14="http://schemas.microsoft.com/office/powerpoint/2010/main" val="2013202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Marshall’s Law</a:t>
            </a:r>
            <a:endParaRPr lang="en-US" dirty="0"/>
          </a:p>
        </p:txBody>
      </p:sp>
      <p:sp>
        <p:nvSpPr>
          <p:cNvPr id="3" name="Content Placeholder 2"/>
          <p:cNvSpPr>
            <a:spLocks noGrp="1"/>
          </p:cNvSpPr>
          <p:nvPr>
            <p:ph sz="quarter" idx="1"/>
          </p:nvPr>
        </p:nvSpPr>
        <p:spPr>
          <a:xfrm>
            <a:off x="301752" y="1229216"/>
            <a:ext cx="8534400" cy="5628784"/>
          </a:xfrm>
        </p:spPr>
        <p:txBody>
          <a:bodyPr>
            <a:normAutofit fontScale="92500" lnSpcReduction="10000"/>
          </a:bodyPr>
          <a:lstStyle/>
          <a:p>
            <a:r>
              <a:rPr lang="en-US" dirty="0" smtClean="0"/>
              <a:t>As chief justice of the Supreme Court (lifetime appointment), Marshall increased the power of the federal government at every turn.</a:t>
            </a:r>
          </a:p>
          <a:p>
            <a:r>
              <a:rPr lang="en-US" dirty="0" smtClean="0"/>
              <a:t>McCulloch v. Maryland (1919)</a:t>
            </a:r>
          </a:p>
          <a:p>
            <a:pPr lvl="1"/>
            <a:r>
              <a:rPr lang="en-US" dirty="0" smtClean="0"/>
              <a:t>2</a:t>
            </a:r>
            <a:r>
              <a:rPr lang="en-US" baseline="30000" dirty="0" smtClean="0"/>
              <a:t>nd</a:t>
            </a:r>
            <a:r>
              <a:rPr lang="en-US" dirty="0" smtClean="0"/>
              <a:t> National Bank gets taxed by Maryland’s state bank.</a:t>
            </a:r>
          </a:p>
          <a:p>
            <a:pPr lvl="1"/>
            <a:r>
              <a:rPr lang="en-US" dirty="0" smtClean="0"/>
              <a:t>Marshall: NOPE, </a:t>
            </a:r>
            <a:r>
              <a:rPr lang="en-US" dirty="0" err="1" smtClean="0"/>
              <a:t>nat’l</a:t>
            </a:r>
            <a:r>
              <a:rPr lang="en-US" dirty="0" smtClean="0"/>
              <a:t> </a:t>
            </a:r>
            <a:r>
              <a:rPr lang="en-US" dirty="0" err="1" smtClean="0"/>
              <a:t>gov</a:t>
            </a:r>
            <a:r>
              <a:rPr lang="en-US" dirty="0" smtClean="0"/>
              <a:t> has power to regulate currency and through Necessary and Proper Clause, create bank.</a:t>
            </a:r>
          </a:p>
          <a:p>
            <a:r>
              <a:rPr lang="en-US" dirty="0" smtClean="0"/>
              <a:t>Gibbons v. Ogden (1824)</a:t>
            </a:r>
          </a:p>
          <a:p>
            <a:pPr lvl="1"/>
            <a:r>
              <a:rPr lang="en-US" dirty="0" smtClean="0"/>
              <a:t>NY gave a monopoly to Ogden for steamboat service.</a:t>
            </a:r>
          </a:p>
          <a:p>
            <a:pPr lvl="1"/>
            <a:r>
              <a:rPr lang="en-US" dirty="0" smtClean="0"/>
              <a:t>Marshall: NOPE, </a:t>
            </a:r>
            <a:r>
              <a:rPr lang="en-US" dirty="0" err="1" smtClean="0"/>
              <a:t>nat’l</a:t>
            </a:r>
            <a:r>
              <a:rPr lang="en-US" dirty="0" smtClean="0"/>
              <a:t> </a:t>
            </a:r>
            <a:r>
              <a:rPr lang="en-US" dirty="0" err="1" smtClean="0"/>
              <a:t>gov</a:t>
            </a:r>
            <a:r>
              <a:rPr lang="en-US" dirty="0" smtClean="0"/>
              <a:t> has power to regulate interstate commerce.</a:t>
            </a:r>
          </a:p>
          <a:p>
            <a:r>
              <a:rPr lang="en-US" dirty="0" smtClean="0"/>
              <a:t>Dartmouth v. Woodward (1819)</a:t>
            </a:r>
          </a:p>
          <a:p>
            <a:pPr lvl="1"/>
            <a:r>
              <a:rPr lang="en-US" dirty="0" smtClean="0"/>
              <a:t>State took over Dartmouth University (private) and turned it into public school</a:t>
            </a:r>
          </a:p>
          <a:p>
            <a:pPr lvl="1"/>
            <a:r>
              <a:rPr lang="en-US" dirty="0" smtClean="0"/>
              <a:t>Marshall: NOPE, Dartmouth private university and contract rights upheld.</a:t>
            </a:r>
          </a:p>
        </p:txBody>
      </p:sp>
    </p:spTree>
    <p:extLst>
      <p:ext uri="{BB962C8B-B14F-4D97-AF65-F5344CB8AC3E}">
        <p14:creationId xmlns:p14="http://schemas.microsoft.com/office/powerpoint/2010/main" val="122895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Election of 1800</a:t>
            </a:r>
          </a:p>
        </p:txBody>
      </p:sp>
      <p:sp>
        <p:nvSpPr>
          <p:cNvPr id="4099" name="Rectangle 3"/>
          <p:cNvSpPr>
            <a:spLocks noGrp="1" noChangeArrowheads="1"/>
          </p:cNvSpPr>
          <p:nvPr>
            <p:ph type="body" idx="1"/>
          </p:nvPr>
        </p:nvSpPr>
        <p:spPr>
          <a:xfrm>
            <a:off x="0" y="1424069"/>
            <a:ext cx="9144000" cy="4530725"/>
          </a:xfrm>
        </p:spPr>
        <p:txBody>
          <a:bodyPr>
            <a:normAutofit fontScale="92500"/>
          </a:bodyPr>
          <a:lstStyle/>
          <a:p>
            <a:pPr marL="609600" indent="-609600" eaLnBrk="1" hangingPunct="1"/>
            <a:r>
              <a:rPr lang="en-US" sz="2800" dirty="0">
                <a:latin typeface="Tahoma" charset="0"/>
                <a:ea typeface="ＭＳ Ｐゴシック" charset="0"/>
                <a:cs typeface="ＭＳ Ｐゴシック" charset="0"/>
              </a:rPr>
              <a:t>Thomas Jefferson &amp; Aaron Burr both tie with 73 votes.  It goes to the House and Hamilton controls the outcome and chooses Jefferson! Why? </a:t>
            </a:r>
          </a:p>
          <a:p>
            <a:pPr marL="1009650" lvl="1" indent="-609600" eaLnBrk="1" hangingPunct="1"/>
            <a:r>
              <a:rPr lang="en-US" sz="2400" dirty="0">
                <a:latin typeface="Tahoma" charset="0"/>
                <a:ea typeface="ＭＳ Ｐゴシック" charset="0"/>
                <a:cs typeface="ＭＳ Ｐゴシック" charset="0"/>
              </a:rPr>
              <a:t>He hates Burr more than Jefferson!</a:t>
            </a:r>
          </a:p>
          <a:p>
            <a:pPr marL="609600" indent="-609600" eaLnBrk="1" hangingPunct="1"/>
            <a:r>
              <a:rPr lang="en-US" sz="2800" dirty="0">
                <a:latin typeface="Tahoma" charset="0"/>
                <a:ea typeface="ＭＳ Ｐゴシック" charset="0"/>
                <a:cs typeface="ＭＳ Ｐゴシック" charset="0"/>
              </a:rPr>
              <a:t>Thomas Jefferson became our 3</a:t>
            </a:r>
            <a:r>
              <a:rPr lang="en-US" sz="2800" baseline="30000" dirty="0">
                <a:latin typeface="Tahoma" charset="0"/>
                <a:ea typeface="ＭＳ Ｐゴシック" charset="0"/>
                <a:cs typeface="ＭＳ Ｐゴシック" charset="0"/>
              </a:rPr>
              <a:t>rd</a:t>
            </a:r>
            <a:r>
              <a:rPr lang="en-US" sz="2800" dirty="0">
                <a:latin typeface="Tahoma" charset="0"/>
                <a:ea typeface="ＭＳ Ｐゴシック" charset="0"/>
                <a:cs typeface="ＭＳ Ｐゴシック" charset="0"/>
              </a:rPr>
              <a:t> </a:t>
            </a:r>
            <a:r>
              <a:rPr lang="en-US" sz="2800" b="1" u="sng" dirty="0">
                <a:latin typeface="Tahoma" charset="0"/>
                <a:ea typeface="ＭＳ Ｐゴシック" charset="0"/>
                <a:cs typeface="ＭＳ Ｐゴシック" charset="0"/>
              </a:rPr>
              <a:t>president</a:t>
            </a:r>
          </a:p>
          <a:p>
            <a:pPr marL="609600" indent="-609600" eaLnBrk="1" hangingPunct="1"/>
            <a:r>
              <a:rPr lang="en-US" sz="2800" dirty="0">
                <a:latin typeface="Tahoma" charset="0"/>
                <a:ea typeface="ＭＳ Ｐゴシック" charset="0"/>
                <a:cs typeface="ＭＳ Ｐゴシック" charset="0"/>
              </a:rPr>
              <a:t>The Democratic-Republicans took control of </a:t>
            </a:r>
            <a:r>
              <a:rPr lang="en-US" sz="2800" b="1" u="sng" dirty="0">
                <a:latin typeface="Tahoma" charset="0"/>
                <a:ea typeface="ＭＳ Ｐゴシック" charset="0"/>
                <a:cs typeface="ＭＳ Ｐゴシック" charset="0"/>
              </a:rPr>
              <a:t>Congress</a:t>
            </a:r>
          </a:p>
          <a:p>
            <a:pPr marL="609600" indent="-609600" eaLnBrk="1" hangingPunct="1"/>
            <a:r>
              <a:rPr lang="en-US" sz="2800" dirty="0">
                <a:latin typeface="Tahoma" charset="0"/>
                <a:ea typeface="ＭＳ Ｐゴシック" charset="0"/>
                <a:cs typeface="ＭＳ Ｐゴシック" charset="0"/>
              </a:rPr>
              <a:t>The Twelfth Amendment was added to the Constitution</a:t>
            </a:r>
          </a:p>
          <a:p>
            <a:pPr marL="1009650" lvl="1" indent="-609600" eaLnBrk="1" hangingPunct="1"/>
            <a:r>
              <a:rPr lang="en-US" dirty="0" err="1">
                <a:latin typeface="Tahoma" charset="0"/>
                <a:ea typeface="ＭＳ Ｐゴシック" charset="0"/>
              </a:rPr>
              <a:t>Pres</a:t>
            </a:r>
            <a:r>
              <a:rPr lang="en-US" dirty="0">
                <a:latin typeface="Tahoma" charset="0"/>
                <a:ea typeface="ＭＳ Ｐゴシック" charset="0"/>
              </a:rPr>
              <a:t> and VP run as a </a:t>
            </a:r>
            <a:r>
              <a:rPr lang="en-US" b="1" u="sng" dirty="0">
                <a:latin typeface="Tahoma" charset="0"/>
                <a:ea typeface="ＭＳ Ｐゴシック" charset="0"/>
              </a:rPr>
              <a:t>ticket</a:t>
            </a:r>
          </a:p>
          <a:p>
            <a:pPr marL="609600" indent="-609600" eaLnBrk="1" hangingPunct="1"/>
            <a:r>
              <a:rPr lang="en-US" sz="2800" dirty="0">
                <a:latin typeface="Tahoma" charset="0"/>
                <a:ea typeface="ＭＳ Ｐゴシック" charset="0"/>
                <a:cs typeface="ＭＳ Ｐゴシック" charset="0"/>
              </a:rPr>
              <a:t>"We are all Republicans, we are all Federalists."  (Appealing to both Parties)</a:t>
            </a:r>
          </a:p>
        </p:txBody>
      </p:sp>
    </p:spTree>
    <p:extLst>
      <p:ext uri="{BB962C8B-B14F-4D97-AF65-F5344CB8AC3E}">
        <p14:creationId xmlns:p14="http://schemas.microsoft.com/office/powerpoint/2010/main" val="2411403531"/>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143000"/>
          </a:xfrm>
        </p:spPr>
        <p:txBody>
          <a:bodyPr/>
          <a:lstStyle/>
          <a:p>
            <a:pPr eaLnBrk="1" hangingPunct="1"/>
            <a:r>
              <a:rPr lang="en-US">
                <a:latin typeface="Arial" charset="0"/>
                <a:ea typeface="ＭＳ Ｐゴシック" charset="0"/>
                <a:cs typeface="ＭＳ Ｐゴシック" charset="0"/>
              </a:rPr>
              <a:t>Election of 1800</a:t>
            </a:r>
          </a:p>
        </p:txBody>
      </p:sp>
      <p:sp>
        <p:nvSpPr>
          <p:cNvPr id="6147" name="Rectangle 3"/>
          <p:cNvSpPr>
            <a:spLocks noGrp="1" noChangeArrowheads="1"/>
          </p:cNvSpPr>
          <p:nvPr>
            <p:ph type="body" idx="1"/>
          </p:nvPr>
        </p:nvSpPr>
        <p:spPr>
          <a:xfrm>
            <a:off x="0" y="1400338"/>
            <a:ext cx="9144000" cy="5943600"/>
          </a:xfrm>
        </p:spPr>
        <p:txBody>
          <a:bodyPr/>
          <a:lstStyle/>
          <a:p>
            <a:pPr eaLnBrk="1" hangingPunct="1">
              <a:lnSpc>
                <a:spcPct val="90000"/>
              </a:lnSpc>
            </a:pPr>
            <a:r>
              <a:rPr lang="en-US" dirty="0">
                <a:latin typeface="Tahoma" charset="0"/>
                <a:ea typeface="ＭＳ Ｐゴシック" charset="0"/>
                <a:cs typeface="ＭＳ Ｐゴシック" charset="0"/>
              </a:rPr>
              <a:t>Referred to as constituting </a:t>
            </a:r>
            <a:r>
              <a:rPr lang="ja-JP" altLang="en-US" dirty="0">
                <a:latin typeface="Tahoma" charset="0"/>
                <a:ea typeface="ＭＳ Ｐゴシック" charset="0"/>
                <a:cs typeface="ＭＳ Ｐゴシック" charset="0"/>
              </a:rPr>
              <a:t>“</a:t>
            </a:r>
            <a:r>
              <a:rPr lang="en-US" dirty="0">
                <a:latin typeface="Tahoma" charset="0"/>
                <a:ea typeface="ＭＳ Ｐゴシック" charset="0"/>
                <a:cs typeface="ＭＳ Ｐゴシック" charset="0"/>
              </a:rPr>
              <a:t>another revolution</a:t>
            </a:r>
            <a:r>
              <a:rPr lang="ja-JP" altLang="en-US" dirty="0">
                <a:latin typeface="Tahoma" charset="0"/>
                <a:ea typeface="ＭＳ Ｐゴシック" charset="0"/>
                <a:cs typeface="ＭＳ Ｐゴシック" charset="0"/>
              </a:rPr>
              <a:t>”</a:t>
            </a:r>
            <a:r>
              <a:rPr lang="en-US" dirty="0">
                <a:latin typeface="Tahoma" charset="0"/>
                <a:ea typeface="ＭＳ Ｐゴシック" charset="0"/>
                <a:cs typeface="ＭＳ Ｐゴシック" charset="0"/>
              </a:rPr>
              <a:t> </a:t>
            </a:r>
          </a:p>
          <a:p>
            <a:pPr lvl="1" eaLnBrk="1" hangingPunct="1">
              <a:lnSpc>
                <a:spcPct val="90000"/>
              </a:lnSpc>
            </a:pPr>
            <a:r>
              <a:rPr lang="en-US" dirty="0">
                <a:latin typeface="Tahoma" charset="0"/>
                <a:ea typeface="ＭＳ Ｐゴシック" charset="0"/>
              </a:rPr>
              <a:t>the party in power (Federalist) stepped down after losing the election</a:t>
            </a:r>
          </a:p>
          <a:p>
            <a:pPr eaLnBrk="1" hangingPunct="1">
              <a:lnSpc>
                <a:spcPct val="90000"/>
              </a:lnSpc>
            </a:pPr>
            <a:r>
              <a:rPr lang="en-US" dirty="0">
                <a:latin typeface="Tahoma" charset="0"/>
                <a:ea typeface="ＭＳ Ｐゴシック" charset="0"/>
                <a:cs typeface="ＭＳ Ｐゴシック" charset="0"/>
              </a:rPr>
              <a:t>Changes made by Jefferson</a:t>
            </a:r>
          </a:p>
          <a:p>
            <a:pPr lvl="1" eaLnBrk="1" hangingPunct="1">
              <a:lnSpc>
                <a:spcPct val="90000"/>
              </a:lnSpc>
            </a:pPr>
            <a:r>
              <a:rPr lang="en-US" dirty="0">
                <a:latin typeface="Tahoma" charset="0"/>
                <a:ea typeface="ＭＳ Ｐゴシック" charset="0"/>
              </a:rPr>
              <a:t>Size of the military reduced (Why?)</a:t>
            </a:r>
          </a:p>
          <a:p>
            <a:pPr lvl="1" eaLnBrk="1" hangingPunct="1">
              <a:lnSpc>
                <a:spcPct val="90000"/>
              </a:lnSpc>
            </a:pPr>
            <a:r>
              <a:rPr lang="en-US" dirty="0">
                <a:latin typeface="Tahoma" charset="0"/>
                <a:ea typeface="ＭＳ Ｐゴシック" charset="0"/>
              </a:rPr>
              <a:t>Number of Federal employees increased</a:t>
            </a:r>
          </a:p>
          <a:p>
            <a:pPr lvl="1" eaLnBrk="1" hangingPunct="1">
              <a:lnSpc>
                <a:spcPct val="90000"/>
              </a:lnSpc>
            </a:pPr>
            <a:r>
              <a:rPr lang="en-US" dirty="0">
                <a:latin typeface="Tahoma" charset="0"/>
                <a:ea typeface="ＭＳ Ｐゴシック" charset="0"/>
              </a:rPr>
              <a:t>Amount of national debt reduced</a:t>
            </a:r>
          </a:p>
          <a:p>
            <a:pPr lvl="1" eaLnBrk="1" hangingPunct="1">
              <a:lnSpc>
                <a:spcPct val="90000"/>
              </a:lnSpc>
            </a:pPr>
            <a:r>
              <a:rPr lang="en-US" dirty="0">
                <a:latin typeface="Tahoma" charset="0"/>
                <a:ea typeface="ＭＳ Ｐゴシック" charset="0"/>
              </a:rPr>
              <a:t>Alien and Sedition Acts repealed (Why?)</a:t>
            </a:r>
          </a:p>
          <a:p>
            <a:pPr lvl="1" eaLnBrk="1" hangingPunct="1">
              <a:lnSpc>
                <a:spcPct val="90000"/>
              </a:lnSpc>
            </a:pPr>
            <a:r>
              <a:rPr lang="en-US" dirty="0">
                <a:latin typeface="Tahoma" charset="0"/>
                <a:ea typeface="ＭＳ Ｐゴシック" charset="0"/>
              </a:rPr>
              <a:t>Lowered Government Expenses, Cut Taxes</a:t>
            </a:r>
          </a:p>
          <a:p>
            <a:pPr lvl="1" eaLnBrk="1" hangingPunct="1">
              <a:lnSpc>
                <a:spcPct val="90000"/>
              </a:lnSpc>
            </a:pPr>
            <a:r>
              <a:rPr lang="en-US" dirty="0">
                <a:latin typeface="Tahoma" charset="0"/>
                <a:ea typeface="ＭＳ Ｐゴシック" charset="0"/>
              </a:rPr>
              <a:t>Increased the power of Agricultural in the South.</a:t>
            </a:r>
          </a:p>
          <a:p>
            <a:pPr lvl="1" eaLnBrk="1" hangingPunct="1">
              <a:lnSpc>
                <a:spcPct val="90000"/>
              </a:lnSpc>
            </a:pPr>
            <a:r>
              <a:rPr lang="en-US" dirty="0">
                <a:latin typeface="Tahoma" charset="0"/>
                <a:ea typeface="ＭＳ Ｐゴシック" charset="0"/>
              </a:rPr>
              <a:t>Free Trade w/o Government Control</a:t>
            </a:r>
          </a:p>
          <a:p>
            <a:pPr lvl="1" eaLnBrk="1" hangingPunct="1">
              <a:lnSpc>
                <a:spcPct val="90000"/>
              </a:lnSpc>
            </a:pPr>
            <a:r>
              <a:rPr lang="en-US" dirty="0">
                <a:latin typeface="Tahoma" charset="0"/>
                <a:ea typeface="ＭＳ Ｐゴシック" charset="0"/>
              </a:rPr>
              <a:t>Reduced the size of the National Bank (Why?)</a:t>
            </a:r>
          </a:p>
          <a:p>
            <a:pPr eaLnBrk="1" hangingPunct="1">
              <a:lnSpc>
                <a:spcPct val="90000"/>
              </a:lnSpc>
            </a:pPr>
            <a:endParaRPr lang="en-US" dirty="0">
              <a:latin typeface="Tahoma" charset="0"/>
              <a:ea typeface="ＭＳ Ｐゴシック" charset="0"/>
              <a:cs typeface="ＭＳ Ｐゴシック" charset="0"/>
            </a:endParaRPr>
          </a:p>
        </p:txBody>
      </p:sp>
    </p:spTree>
    <p:extLst>
      <p:ext uri="{BB962C8B-B14F-4D97-AF65-F5344CB8AC3E}">
        <p14:creationId xmlns:p14="http://schemas.microsoft.com/office/powerpoint/2010/main" val="257758438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147">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14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Judiciary Act 1801</a:t>
            </a:r>
          </a:p>
        </p:txBody>
      </p:sp>
      <p:sp>
        <p:nvSpPr>
          <p:cNvPr id="3" name="Content Placeholder 2"/>
          <p:cNvSpPr>
            <a:spLocks noGrp="1"/>
          </p:cNvSpPr>
          <p:nvPr>
            <p:ph idx="1"/>
          </p:nvPr>
        </p:nvSpPr>
        <p:spPr>
          <a:xfrm>
            <a:off x="457200" y="1641475"/>
            <a:ext cx="8229600" cy="4530725"/>
          </a:xfrm>
        </p:spPr>
        <p:txBody>
          <a:bodyPr/>
          <a:lstStyle/>
          <a:p>
            <a:pPr eaLnBrk="1" hangingPunct="1"/>
            <a:r>
              <a:rPr lang="en-US">
                <a:latin typeface="Tahoma" charset="0"/>
                <a:ea typeface="ＭＳ Ｐゴシック" charset="0"/>
                <a:cs typeface="ＭＳ Ｐゴシック" charset="0"/>
              </a:rPr>
              <a:t>Increases the Number of Federal Judges to 16.</a:t>
            </a:r>
          </a:p>
        </p:txBody>
      </p:sp>
    </p:spTree>
    <p:extLst>
      <p:ext uri="{BB962C8B-B14F-4D97-AF65-F5344CB8AC3E}">
        <p14:creationId xmlns:p14="http://schemas.microsoft.com/office/powerpoint/2010/main" val="143856185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The Midnight Judges</a:t>
            </a:r>
          </a:p>
        </p:txBody>
      </p:sp>
      <p:sp>
        <p:nvSpPr>
          <p:cNvPr id="3" name="Content Placeholder 2"/>
          <p:cNvSpPr>
            <a:spLocks noGrp="1"/>
          </p:cNvSpPr>
          <p:nvPr>
            <p:ph idx="1"/>
          </p:nvPr>
        </p:nvSpPr>
        <p:spPr/>
        <p:txBody>
          <a:bodyPr/>
          <a:lstStyle/>
          <a:p>
            <a:pPr eaLnBrk="1" hangingPunct="1"/>
            <a:r>
              <a:rPr lang="en-US">
                <a:latin typeface="Tahoma" charset="0"/>
                <a:ea typeface="ＭＳ Ｐゴシック" charset="0"/>
                <a:cs typeface="ＭＳ Ｐゴシック" charset="0"/>
              </a:rPr>
              <a:t>John Adams filled all open positions with </a:t>
            </a:r>
            <a:r>
              <a:rPr lang="en-US" b="1" u="sng">
                <a:latin typeface="Tahoma" charset="0"/>
                <a:ea typeface="ＭＳ Ｐゴシック" charset="0"/>
                <a:cs typeface="ＭＳ Ｐゴシック" charset="0"/>
              </a:rPr>
              <a:t>Federalist </a:t>
            </a:r>
            <a:r>
              <a:rPr lang="en-US">
                <a:latin typeface="Tahoma" charset="0"/>
                <a:ea typeface="ＭＳ Ｐゴシック" charset="0"/>
                <a:cs typeface="ＭＳ Ｐゴシック" charset="0"/>
              </a:rPr>
              <a:t>Judges!</a:t>
            </a:r>
          </a:p>
          <a:p>
            <a:pPr eaLnBrk="1" hangingPunct="1"/>
            <a:r>
              <a:rPr lang="en-US">
                <a:latin typeface="Tahoma" charset="0"/>
                <a:ea typeface="ＭＳ Ｐゴシック" charset="0"/>
                <a:cs typeface="ＭＳ Ｐゴシック" charset="0"/>
              </a:rPr>
              <a:t>Adams appoints one right before Jefferson takes office. (Why?) Hence the midnight judge.</a:t>
            </a:r>
          </a:p>
          <a:p>
            <a:pPr eaLnBrk="1" hangingPunct="1"/>
            <a:r>
              <a:rPr lang="en-US">
                <a:latin typeface="Tahoma" charset="0"/>
                <a:ea typeface="ＭＳ Ｐゴシック" charset="0"/>
                <a:cs typeface="ＭＳ Ｐゴシック" charset="0"/>
              </a:rPr>
              <a:t>This causes some problems for the Supreme Court… Stay tuned!</a:t>
            </a:r>
          </a:p>
        </p:txBody>
      </p:sp>
    </p:spTree>
    <p:extLst>
      <p:ext uri="{BB962C8B-B14F-4D97-AF65-F5344CB8AC3E}">
        <p14:creationId xmlns:p14="http://schemas.microsoft.com/office/powerpoint/2010/main" val="3155266855"/>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Marbury Vs. Madison (1803)</a:t>
            </a:r>
          </a:p>
        </p:txBody>
      </p:sp>
      <p:sp>
        <p:nvSpPr>
          <p:cNvPr id="3" name="Content Placeholder 2"/>
          <p:cNvSpPr>
            <a:spLocks noGrp="1"/>
          </p:cNvSpPr>
          <p:nvPr>
            <p:ph idx="1"/>
          </p:nvPr>
        </p:nvSpPr>
        <p:spPr/>
        <p:txBody>
          <a:bodyPr/>
          <a:lstStyle/>
          <a:p>
            <a:pPr eaLnBrk="1" hangingPunct="1"/>
            <a:r>
              <a:rPr lang="en-US" dirty="0">
                <a:latin typeface="Tahoma" charset="0"/>
                <a:ea typeface="ＭＳ Ｐゴシック" charset="0"/>
                <a:cs typeface="ＭＳ Ｐゴシック" charset="0"/>
              </a:rPr>
              <a:t>William Marbury – A Supreme court </a:t>
            </a:r>
            <a:r>
              <a:rPr lang="en-US" b="1" u="sng" dirty="0">
                <a:latin typeface="Tahoma" charset="0"/>
                <a:ea typeface="ＭＳ Ｐゴシック" charset="0"/>
                <a:cs typeface="ＭＳ Ｐゴシック" charset="0"/>
              </a:rPr>
              <a:t>judge </a:t>
            </a:r>
            <a:r>
              <a:rPr lang="en-US" dirty="0">
                <a:latin typeface="Tahoma" charset="0"/>
                <a:ea typeface="ＭＳ Ｐゴシック" charset="0"/>
                <a:cs typeface="ＭＳ Ｐゴシック" charset="0"/>
              </a:rPr>
              <a:t>appointed by </a:t>
            </a:r>
            <a:r>
              <a:rPr lang="en-US" b="1" u="sng" dirty="0">
                <a:latin typeface="Tahoma" charset="0"/>
                <a:ea typeface="ＭＳ Ｐゴシック" charset="0"/>
                <a:cs typeface="ＭＳ Ｐゴシック" charset="0"/>
              </a:rPr>
              <a:t>Adams </a:t>
            </a:r>
            <a:r>
              <a:rPr lang="en-US" dirty="0">
                <a:latin typeface="Tahoma" charset="0"/>
                <a:ea typeface="ＭＳ Ｐゴシック" charset="0"/>
                <a:cs typeface="ＭＳ Ｐゴシック" charset="0"/>
              </a:rPr>
              <a:t>on his last night of Office.</a:t>
            </a:r>
          </a:p>
          <a:p>
            <a:pPr eaLnBrk="1" hangingPunct="1"/>
            <a:r>
              <a:rPr lang="en-US" dirty="0">
                <a:latin typeface="Tahoma" charset="0"/>
                <a:ea typeface="ＭＳ Ｐゴシック" charset="0"/>
                <a:cs typeface="ＭＳ Ｐゴシック" charset="0"/>
              </a:rPr>
              <a:t>Jefferson ordered the Secretary of state (James Madison) not to deliver the official papers to Marbury the next day.</a:t>
            </a:r>
          </a:p>
          <a:p>
            <a:pPr eaLnBrk="1" hangingPunct="1"/>
            <a:r>
              <a:rPr lang="en-US" dirty="0">
                <a:latin typeface="Tahoma" charset="0"/>
                <a:ea typeface="ＭＳ Ｐゴシック" charset="0"/>
                <a:cs typeface="ＭＳ Ｐゴシック" charset="0"/>
              </a:rPr>
              <a:t>Marbury Sued Madison over this matter.</a:t>
            </a:r>
          </a:p>
          <a:p>
            <a:pPr eaLnBrk="1" hangingPunct="1"/>
            <a:r>
              <a:rPr lang="en-US" dirty="0">
                <a:latin typeface="Tahoma" charset="0"/>
                <a:ea typeface="ＭＳ Ｐゴシック" charset="0"/>
                <a:cs typeface="ＭＳ Ｐゴシック" charset="0"/>
              </a:rPr>
              <a:t>What does the Supreme court do? Does Marbury win</a:t>
            </a:r>
            <a:r>
              <a:rPr lang="en-US" dirty="0" smtClean="0">
                <a:latin typeface="Tahoma" charset="0"/>
                <a:ea typeface="ＭＳ Ｐゴシック" charset="0"/>
                <a:cs typeface="ＭＳ Ｐゴシック" charset="0"/>
              </a:rPr>
              <a:t>?</a:t>
            </a:r>
            <a:endParaRPr lang="en-US" dirty="0">
              <a:latin typeface="Tahoma" charset="0"/>
              <a:ea typeface="ＭＳ Ｐゴシック" charset="0"/>
              <a:cs typeface="ＭＳ Ｐゴシック" charset="0"/>
            </a:endParaRPr>
          </a:p>
          <a:p>
            <a:pPr eaLnBrk="1" hangingPunct="1"/>
            <a:endParaRPr lang="en-US" dirty="0">
              <a:latin typeface="Tahoma" charset="0"/>
              <a:ea typeface="ＭＳ Ｐゴシック" charset="0"/>
              <a:cs typeface="ＭＳ Ｐゴシック" charset="0"/>
            </a:endParaRPr>
          </a:p>
          <a:p>
            <a:pPr eaLnBrk="1" hangingPunct="1"/>
            <a:endParaRPr lang="en-US" dirty="0">
              <a:latin typeface="Tahoma" charset="0"/>
              <a:ea typeface="ＭＳ Ｐゴシック" charset="0"/>
              <a:cs typeface="ＭＳ Ｐゴシック" charset="0"/>
            </a:endParaRPr>
          </a:p>
        </p:txBody>
      </p:sp>
    </p:spTree>
    <p:extLst>
      <p:ext uri="{BB962C8B-B14F-4D97-AF65-F5344CB8AC3E}">
        <p14:creationId xmlns:p14="http://schemas.microsoft.com/office/powerpoint/2010/main" val="1385856407"/>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Marbury Vs. Madison Continued</a:t>
            </a:r>
          </a:p>
        </p:txBody>
      </p:sp>
      <p:sp>
        <p:nvSpPr>
          <p:cNvPr id="3" name="Content Placeholder 2"/>
          <p:cNvSpPr>
            <a:spLocks noGrp="1"/>
          </p:cNvSpPr>
          <p:nvPr>
            <p:ph idx="1"/>
          </p:nvPr>
        </p:nvSpPr>
        <p:spPr>
          <a:xfrm>
            <a:off x="457200" y="1447800"/>
            <a:ext cx="8229600" cy="5257800"/>
          </a:xfrm>
        </p:spPr>
        <p:txBody>
          <a:bodyPr/>
          <a:lstStyle/>
          <a:p>
            <a:pPr eaLnBrk="1" hangingPunct="1"/>
            <a:r>
              <a:rPr lang="en-US" dirty="0">
                <a:latin typeface="Tahoma" charset="0"/>
                <a:ea typeface="ＭＳ Ｐゴシック" charset="0"/>
                <a:cs typeface="ＭＳ Ｐゴシック" charset="0"/>
              </a:rPr>
              <a:t>Supreme court rules against Marbury!</a:t>
            </a:r>
          </a:p>
          <a:p>
            <a:pPr eaLnBrk="1" hangingPunct="1"/>
            <a:r>
              <a:rPr lang="en-US" dirty="0">
                <a:latin typeface="Tahoma" charset="0"/>
                <a:ea typeface="ＭＳ Ｐゴシック" charset="0"/>
                <a:cs typeface="ＭＳ Ｐゴシック" charset="0"/>
              </a:rPr>
              <a:t>Why?</a:t>
            </a:r>
          </a:p>
          <a:p>
            <a:pPr eaLnBrk="1" hangingPunct="1"/>
            <a:r>
              <a:rPr lang="en-US" dirty="0">
                <a:latin typeface="Tahoma" charset="0"/>
                <a:ea typeface="ＭＳ Ｐゴシック" charset="0"/>
                <a:cs typeface="ＭＳ Ｐゴシック" charset="0"/>
              </a:rPr>
              <a:t>Jefferson was going to ignore the appointment &amp; therefore ignore the supreme court.</a:t>
            </a:r>
          </a:p>
          <a:p>
            <a:pPr eaLnBrk="1" hangingPunct="1"/>
            <a:r>
              <a:rPr lang="en-US" dirty="0">
                <a:latin typeface="Tahoma" charset="0"/>
                <a:ea typeface="ＭＳ Ｐゴシック" charset="0"/>
                <a:cs typeface="ＭＳ Ｐゴシック" charset="0"/>
              </a:rPr>
              <a:t>So…The Supreme Court protects their power keeping judicial review.</a:t>
            </a:r>
          </a:p>
          <a:p>
            <a:pPr eaLnBrk="1" hangingPunct="1"/>
            <a:r>
              <a:rPr lang="en-US" dirty="0">
                <a:latin typeface="Tahoma" charset="0"/>
                <a:ea typeface="ＭＳ Ｐゴシック" charset="0"/>
                <a:cs typeface="ＭＳ Ｐゴシック" charset="0"/>
              </a:rPr>
              <a:t>Judicial Review- Gives the SC the power to decide which laws are Constitutional</a:t>
            </a:r>
            <a:r>
              <a:rPr lang="en-US" dirty="0" smtClean="0">
                <a:latin typeface="Tahoma" charset="0"/>
                <a:ea typeface="ＭＳ Ｐゴシック" charset="0"/>
                <a:cs typeface="ＭＳ Ｐゴシック" charset="0"/>
              </a:rPr>
              <a:t>.</a:t>
            </a:r>
            <a:endParaRPr lang="en-US" dirty="0">
              <a:latin typeface="Tahoma" charset="0"/>
              <a:ea typeface="ＭＳ Ｐゴシック" charset="0"/>
              <a:cs typeface="ＭＳ Ｐゴシック" charset="0"/>
            </a:endParaRPr>
          </a:p>
        </p:txBody>
      </p:sp>
    </p:spTree>
    <p:extLst>
      <p:ext uri="{BB962C8B-B14F-4D97-AF65-F5344CB8AC3E}">
        <p14:creationId xmlns:p14="http://schemas.microsoft.com/office/powerpoint/2010/main" val="168559261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atin typeface="Arial" charset="0"/>
                <a:ea typeface="ＭＳ Ｐゴシック" charset="0"/>
                <a:cs typeface="ＭＳ Ｐゴシック" charset="0"/>
              </a:rPr>
              <a:t>Hamilton Vs. Burr</a:t>
            </a:r>
          </a:p>
        </p:txBody>
      </p:sp>
      <p:sp>
        <p:nvSpPr>
          <p:cNvPr id="3" name="Content Placeholder 2"/>
          <p:cNvSpPr>
            <a:spLocks noGrp="1"/>
          </p:cNvSpPr>
          <p:nvPr>
            <p:ph idx="1"/>
          </p:nvPr>
        </p:nvSpPr>
        <p:spPr/>
        <p:txBody>
          <a:bodyPr/>
          <a:lstStyle/>
          <a:p>
            <a:pPr eaLnBrk="1" hangingPunct="1"/>
            <a:r>
              <a:rPr lang="en-US">
                <a:latin typeface="Tahoma" charset="0"/>
                <a:ea typeface="ＭＳ Ｐゴシック" charset="0"/>
                <a:cs typeface="ＭＳ Ｐゴシック" charset="0"/>
              </a:rPr>
              <a:t>Duel (1804) When two gentleman cannot settle an argument and ones </a:t>
            </a:r>
            <a:r>
              <a:rPr lang="en-US" b="1" u="sng">
                <a:latin typeface="Tahoma" charset="0"/>
                <a:ea typeface="ＭＳ Ｐゴシック" charset="0"/>
                <a:cs typeface="ＭＳ Ｐゴシック" charset="0"/>
              </a:rPr>
              <a:t>honor </a:t>
            </a:r>
            <a:r>
              <a:rPr lang="en-US">
                <a:latin typeface="Tahoma" charset="0"/>
                <a:ea typeface="ＭＳ Ｐゴシック" charset="0"/>
                <a:cs typeface="ＭＳ Ｐゴシック" charset="0"/>
              </a:rPr>
              <a:t>is in question they use Pistols to settled it.</a:t>
            </a:r>
          </a:p>
          <a:p>
            <a:pPr eaLnBrk="1" hangingPunct="1"/>
            <a:r>
              <a:rPr lang="en-US">
                <a:latin typeface="Tahoma" charset="0"/>
                <a:ea typeface="ＭＳ Ｐゴシック" charset="0"/>
                <a:cs typeface="ＭＳ Ｐゴシック" charset="0"/>
              </a:rPr>
              <a:t>Hamilton </a:t>
            </a:r>
            <a:r>
              <a:rPr lang="en-US" b="1" u="sng">
                <a:latin typeface="Tahoma" charset="0"/>
                <a:ea typeface="ＭＳ Ｐゴシック" charset="0"/>
                <a:cs typeface="ＭＳ Ｐゴシック" charset="0"/>
              </a:rPr>
              <a:t>Supported </a:t>
            </a:r>
            <a:r>
              <a:rPr lang="en-US">
                <a:latin typeface="Tahoma" charset="0"/>
                <a:ea typeface="ＭＳ Ｐゴシック" charset="0"/>
                <a:cs typeface="ＭＳ Ｐゴシック" charset="0"/>
              </a:rPr>
              <a:t>Burr</a:t>
            </a:r>
            <a:r>
              <a:rPr lang="ja-JP" altLang="en-US">
                <a:latin typeface="Tahoma" charset="0"/>
                <a:ea typeface="ＭＳ Ｐゴシック" charset="0"/>
                <a:cs typeface="ＭＳ Ｐゴシック" charset="0"/>
              </a:rPr>
              <a:t>’</a:t>
            </a:r>
            <a:r>
              <a:rPr lang="en-US">
                <a:latin typeface="Tahoma" charset="0"/>
                <a:ea typeface="ＭＳ Ｐゴシック" charset="0"/>
                <a:cs typeface="ＭＳ Ｐゴシック" charset="0"/>
              </a:rPr>
              <a:t>s Opponent in the New York Governors race.</a:t>
            </a:r>
          </a:p>
          <a:p>
            <a:pPr eaLnBrk="1" hangingPunct="1"/>
            <a:r>
              <a:rPr lang="en-US">
                <a:latin typeface="Tahoma" charset="0"/>
                <a:ea typeface="ＭＳ Ｐゴシック" charset="0"/>
                <a:cs typeface="ＭＳ Ｐゴシック" charset="0"/>
              </a:rPr>
              <a:t>Burr Challenges Hamilton and Kills him.</a:t>
            </a:r>
          </a:p>
          <a:p>
            <a:pPr eaLnBrk="1" hangingPunct="1"/>
            <a:r>
              <a:rPr lang="en-US">
                <a:latin typeface="Tahoma" charset="0"/>
                <a:ea typeface="ＭＳ Ｐゴシック" charset="0"/>
                <a:cs typeface="ＭＳ Ｐゴシック" charset="0"/>
              </a:rPr>
              <a:t>Hamilton Never fires a </a:t>
            </a:r>
            <a:r>
              <a:rPr lang="en-US" b="1" u="sng">
                <a:latin typeface="Tahoma" charset="0"/>
                <a:ea typeface="ＭＳ Ｐゴシック" charset="0"/>
                <a:cs typeface="ＭＳ Ｐゴシック" charset="0"/>
              </a:rPr>
              <a:t>shot</a:t>
            </a:r>
            <a:r>
              <a:rPr lang="en-US">
                <a:latin typeface="Tahoma" charset="0"/>
                <a:ea typeface="ＭＳ Ｐゴシック" charset="0"/>
                <a:cs typeface="ＭＳ Ｐゴシック" charset="0"/>
              </a:rPr>
              <a:t>.</a:t>
            </a:r>
          </a:p>
          <a:p>
            <a:pPr eaLnBrk="1" hangingPunct="1"/>
            <a:endParaRPr lang="en-US">
              <a:latin typeface="Tahoma" charset="0"/>
              <a:ea typeface="ＭＳ Ｐゴシック" charset="0"/>
              <a:cs typeface="ＭＳ Ｐゴシック" charset="0"/>
            </a:endParaRPr>
          </a:p>
        </p:txBody>
      </p:sp>
    </p:spTree>
    <p:extLst>
      <p:ext uri="{BB962C8B-B14F-4D97-AF65-F5344CB8AC3E}">
        <p14:creationId xmlns:p14="http://schemas.microsoft.com/office/powerpoint/2010/main" val="3434922518"/>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46</TotalTime>
  <Words>1845</Words>
  <Application>Microsoft Macintosh PowerPoint</Application>
  <PresentationFormat>On-screen Show (4:3)</PresentationFormat>
  <Paragraphs>195</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Civic</vt:lpstr>
      <vt:lpstr>Do Now: </vt:lpstr>
      <vt:lpstr>Jefferson, Marshall, and the struggle of Federalism</vt:lpstr>
      <vt:lpstr>Election of 1800</vt:lpstr>
      <vt:lpstr>Election of 1800</vt:lpstr>
      <vt:lpstr>Judiciary Act 1801</vt:lpstr>
      <vt:lpstr>The Midnight Judges</vt:lpstr>
      <vt:lpstr>Marbury Vs. Madison (1803)</vt:lpstr>
      <vt:lpstr>Marbury Vs. Madison Continued</vt:lpstr>
      <vt:lpstr>Hamilton Vs. Burr</vt:lpstr>
      <vt:lpstr>Hamilton vs. Burr </vt:lpstr>
      <vt:lpstr>Louisiana Purchase</vt:lpstr>
      <vt:lpstr>JEFFERSON WANTS NEW ORLEANS</vt:lpstr>
      <vt:lpstr>Louisiana Purchase</vt:lpstr>
      <vt:lpstr>Maps of the Louisiana Purchase</vt:lpstr>
      <vt:lpstr>JEFFERSON’S PRINCIPLES GET IN THE WAY.</vt:lpstr>
      <vt:lpstr>Louisiana</vt:lpstr>
      <vt:lpstr>Embargo Act of 1807</vt:lpstr>
      <vt:lpstr>Embargo Act 1807</vt:lpstr>
      <vt:lpstr>PowerPoint Presentation</vt:lpstr>
      <vt:lpstr>Evaluating Jefferson</vt:lpstr>
      <vt:lpstr>Jefferson’s Legacy</vt:lpstr>
      <vt:lpstr>War of 1812</vt:lpstr>
      <vt:lpstr>End of War </vt:lpstr>
      <vt:lpstr>Federalist Legacy</vt:lpstr>
      <vt:lpstr>Marshall’s Law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 </dc:title>
  <dc:creator>Craig Winchell</dc:creator>
  <cp:lastModifiedBy>Craig Winchell</cp:lastModifiedBy>
  <cp:revision>6</cp:revision>
  <dcterms:created xsi:type="dcterms:W3CDTF">2015-10-07T15:56:39Z</dcterms:created>
  <dcterms:modified xsi:type="dcterms:W3CDTF">2015-10-08T14:57:39Z</dcterms:modified>
</cp:coreProperties>
</file>