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br>
              <a:rPr lang="en-US" dirty="0" smtClean="0"/>
            </a:br>
            <a:r>
              <a:rPr lang="en-US" sz="2200" dirty="0"/>
              <a:t>Presented eloquently by Sara Esquivel.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Fugitive Slave Act, despite being part of a </a:t>
            </a:r>
            <a:r>
              <a:rPr lang="en-US" i="1" dirty="0" smtClean="0"/>
              <a:t>compromise</a:t>
            </a:r>
            <a:r>
              <a:rPr lang="en-US" dirty="0" smtClean="0"/>
              <a:t>, actually further the divide between North and South.</a:t>
            </a:r>
          </a:p>
          <a:p>
            <a:r>
              <a:rPr lang="en-US" dirty="0" smtClean="0"/>
              <a:t>Why was Popular Sovereignty unrealistic as a concept in the existing territories of Kansas and Nebraska.</a:t>
            </a:r>
          </a:p>
          <a:p>
            <a:r>
              <a:rPr lang="en-US" dirty="0" smtClean="0"/>
              <a:t>Bleeding Kansas…what was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16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Impending Crisis of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Published in 1857 and written by Hinton R. Helper.</a:t>
            </a:r>
          </a:p>
          <a:p>
            <a:r>
              <a:rPr lang="en-US" dirty="0" smtClean="0"/>
              <a:t>Attacked slavery from a statistical viewpoint, showing that slavery actually weakened the Southern economy.</a:t>
            </a:r>
          </a:p>
          <a:p>
            <a:r>
              <a:rPr lang="en-US" dirty="0" smtClean="0"/>
              <a:t>Banned quickly in the South but widely distributed in the North.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94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686801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Proslavery whites counterattacked by arguing that slavery was a positive good for the slave.</a:t>
            </a:r>
          </a:p>
          <a:p>
            <a:pPr lvl="1"/>
            <a:r>
              <a:rPr lang="en-US" dirty="0" smtClean="0"/>
              <a:t>Argued that slavery was sanctioned by the Bible and was firmly grounded in philosophy and history.</a:t>
            </a:r>
          </a:p>
          <a:p>
            <a:pPr lvl="1"/>
            <a:r>
              <a:rPr lang="en-US" dirty="0" smtClean="0"/>
              <a:t>Southern authors contrasted the conditions of Northern ‘wage workers’ forced to work long hours in factories and mines with the ‘familial bonds’ that could develop between slave and master.</a:t>
            </a:r>
          </a:p>
          <a:p>
            <a:r>
              <a:rPr lang="en-US" dirty="0" smtClean="0"/>
              <a:t>George Fitzhugh was the best known of the proslavery authors (Sociology for the South, 1854 and Cannibals All!, 1857). </a:t>
            </a:r>
          </a:p>
          <a:p>
            <a:pPr lvl="1"/>
            <a:r>
              <a:rPr lang="en-US" dirty="0" smtClean="0"/>
              <a:t>He questioned the principle of equal rights for ‘unequal men’ and attacked the capitalist wage system as worse than slavery.</a:t>
            </a:r>
          </a:p>
        </p:txBody>
      </p:sp>
    </p:spTree>
    <p:extLst>
      <p:ext uri="{BB962C8B-B14F-4D97-AF65-F5344CB8AC3E}">
        <p14:creationId xmlns:p14="http://schemas.microsoft.com/office/powerpoint/2010/main" val="2884828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Law and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Fugitive Slave Act, combined with the antislavery and proslavery literature polarized the nation even more.</a:t>
            </a:r>
          </a:p>
          <a:p>
            <a:r>
              <a:rPr lang="en-US" dirty="0" smtClean="0"/>
              <a:t>Northerners who had earlier ignored abolition became more concerned about slavery as a moral issue.</a:t>
            </a:r>
          </a:p>
          <a:p>
            <a:r>
              <a:rPr lang="en-US" dirty="0" smtClean="0"/>
              <a:t>A growing number of Southerners became convinced that the North's goal was to destroy the institution of slavery and the way of life based upon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6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Parties in Crisis (1852)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686801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Whigs, by electing Winfield Scott, tried to ignore slavery in the election of 1852, and tried to focus on improving infrastructure.</a:t>
            </a:r>
          </a:p>
          <a:p>
            <a:r>
              <a:rPr lang="en-US" dirty="0" smtClean="0"/>
              <a:t>The antislavery and Southern factions (groups) within the party fell to quarreling regarding slavery.</a:t>
            </a:r>
          </a:p>
          <a:p>
            <a:r>
              <a:rPr lang="en-US" dirty="0" smtClean="0"/>
              <a:t>The Democrats nominated a safe compromise candidate, Franklin Pierce. Pierce was acceptable to both sides, as a Northerner who supported the Fugitive Slave Act.</a:t>
            </a:r>
          </a:p>
          <a:p>
            <a:r>
              <a:rPr lang="en-US" dirty="0" smtClean="0"/>
              <a:t>The Democrats won all but four states, suggesting the days of the Whig party were numbered.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38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Kansas-Nebraska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686801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To obtain Southern approval for a transcontinental railroad through the Central US, Stephen Douglas introduced a bill to divide the Nebraska territory into 2 parts: Kansas and Nebraska.</a:t>
            </a:r>
          </a:p>
          <a:p>
            <a:r>
              <a:rPr lang="en-US" dirty="0" smtClean="0"/>
              <a:t>Settlers would decide via popular sovereignty whether to allow slavery or not. </a:t>
            </a:r>
          </a:p>
          <a:p>
            <a:r>
              <a:rPr lang="en-US" dirty="0" smtClean="0"/>
              <a:t>Since the territories were located</a:t>
            </a:r>
            <a:r>
              <a:rPr lang="en-US" i="1" dirty="0"/>
              <a:t> </a:t>
            </a:r>
            <a:r>
              <a:rPr lang="en-US" i="1" dirty="0" smtClean="0"/>
              <a:t>north</a:t>
            </a:r>
            <a:r>
              <a:rPr lang="en-US" dirty="0" smtClean="0"/>
              <a:t> of the 36’30 line, Douglas’ bill gave Southern slave owners an opportunity to expand slavery that previously had been closed by the Missouri Compromise. </a:t>
            </a:r>
            <a:endParaRPr lang="en-US" dirty="0"/>
          </a:p>
          <a:p>
            <a:r>
              <a:rPr lang="en-US" dirty="0" smtClean="0"/>
              <a:t>Northern Democrats condemned the bill as a surrender to the ‘slave power.’ </a:t>
            </a:r>
          </a:p>
          <a:p>
            <a:r>
              <a:rPr lang="en-US" dirty="0" smtClean="0"/>
              <a:t>It was passed by both houses of Congress in 1854.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05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 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Douglas expected the slavery issue in the territories to be settled peacefully by the antislavery farmers from the Midwest who had migrated to Kansas.</a:t>
            </a:r>
          </a:p>
          <a:p>
            <a:r>
              <a:rPr lang="en-US" dirty="0" smtClean="0"/>
              <a:t>Unfortunately, settlers from neighboring Missouri set up homes in Kansas as a means of winning control of the territory for the South.</a:t>
            </a:r>
          </a:p>
          <a:p>
            <a:r>
              <a:rPr lang="en-US" dirty="0" smtClean="0"/>
              <a:t>Northern Abolitionists and Free-</a:t>
            </a:r>
            <a:r>
              <a:rPr lang="en-US" dirty="0" err="1" smtClean="0"/>
              <a:t>Soilers</a:t>
            </a:r>
            <a:r>
              <a:rPr lang="en-US" dirty="0" smtClean="0"/>
              <a:t> responded by organizing the New England Emigrant Aid Company (1855) to pay for the transportation of antislavery settlers to Kansas.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47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 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686801" cy="464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Proslavery Missourians (or </a:t>
            </a:r>
            <a:r>
              <a:rPr lang="en-US" sz="2400" i="1" dirty="0" smtClean="0"/>
              <a:t>border ruffians</a:t>
            </a:r>
            <a:r>
              <a:rPr lang="en-US" sz="2400" dirty="0" smtClean="0"/>
              <a:t>) created a proslavery legislature in Lecompton, Kansas.</a:t>
            </a:r>
          </a:p>
          <a:p>
            <a:r>
              <a:rPr lang="en-US" sz="2400" dirty="0" smtClean="0"/>
              <a:t>Antislavery settlers did not recognize this government, and created their own legislature in Topeka, Kansas.</a:t>
            </a:r>
          </a:p>
          <a:p>
            <a:r>
              <a:rPr lang="en-US" sz="2400" dirty="0" smtClean="0"/>
              <a:t>In 1856, proslavery forces attacked the free-soil town of Lawrence, killing 2 and destroying homes and businesses,</a:t>
            </a:r>
          </a:p>
          <a:p>
            <a:r>
              <a:rPr lang="en-US" sz="2400" dirty="0" smtClean="0"/>
              <a:t>Two days later, abolitionist John Brown retaliated, attacking a proslavery farm settlement at Pottawatomie Creek, killing 5 settlers.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2352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 Kansas in the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57400"/>
            <a:ext cx="6508377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violence in Kansas spilled into the US Congress. </a:t>
            </a:r>
          </a:p>
          <a:p>
            <a:r>
              <a:rPr lang="en-US" dirty="0" smtClean="0"/>
              <a:t>In 1856, Massachusetts Senator Charles Sumner verbally attacked the Democratic administration’s support for slavery in a speech titled “The Crime Against Kansas.”</a:t>
            </a:r>
          </a:p>
          <a:p>
            <a:r>
              <a:rPr lang="en-US" dirty="0" smtClean="0"/>
              <a:t>He personally attacked South Carolina Senator Andrew Butler.</a:t>
            </a:r>
          </a:p>
          <a:p>
            <a:r>
              <a:rPr lang="en-US" dirty="0" smtClean="0"/>
              <a:t>Butler’s nephew, Congressman Preston brooks, defended his uncle’s honor by walking into the Senate and beating Sumner over the head with a cane.</a:t>
            </a:r>
          </a:p>
          <a:p>
            <a:r>
              <a:rPr lang="en-US" dirty="0" smtClean="0"/>
              <a:t>Sumner never fully recovered from the attack, and this showed another sign of growing passion both sides had for their cause.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5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New Parties!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85900"/>
            <a:ext cx="8471878" cy="5176715"/>
          </a:xfrm>
        </p:spPr>
        <p:txBody>
          <a:bodyPr/>
          <a:lstStyle/>
          <a:p>
            <a:r>
              <a:rPr lang="en-US" dirty="0" smtClean="0"/>
              <a:t>The increasing tension over slavery divided Northern and Southern Democrats and completely broke apart the Whig Party.</a:t>
            </a:r>
          </a:p>
          <a:p>
            <a:pPr lvl="1"/>
            <a:r>
              <a:rPr lang="en-US" dirty="0" smtClean="0"/>
              <a:t>(AP ESSAY ALERT: “compare and contrast the disintegration of the political parties in the 1850’s with the disintegration of the Union in the next decade…or something like that”</a:t>
            </a:r>
          </a:p>
          <a:p>
            <a:r>
              <a:rPr lang="en-US" dirty="0" smtClean="0"/>
              <a:t>2 new parties came into being in this time period, one temporary and one permanent.</a:t>
            </a:r>
          </a:p>
          <a:p>
            <a:r>
              <a:rPr lang="en-US" dirty="0" smtClean="0"/>
              <a:t>The Know-Nothing Party grew rom ethnic tensions in the North between native-born Protestant Americans and immigrant Germans and Irish Catholics. </a:t>
            </a:r>
          </a:p>
          <a:p>
            <a:pPr lvl="1"/>
            <a:r>
              <a:rPr lang="en-US" dirty="0" smtClean="0"/>
              <a:t>Nativist hostility to these newcomers led to the formation of the American party, or ‘Know-Nothing Party.’</a:t>
            </a:r>
          </a:p>
          <a:p>
            <a:pPr lvl="1"/>
            <a:r>
              <a:rPr lang="en-US" dirty="0" smtClean="0"/>
              <a:t>Their core issue was opposition to Catholics and immigrants. They didn’t win any key elections, but helped weaken the Whigs.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5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1477"/>
            <a:ext cx="6508377" cy="1143000"/>
          </a:xfrm>
        </p:spPr>
        <p:txBody>
          <a:bodyPr/>
          <a:lstStyle/>
          <a:p>
            <a:r>
              <a:rPr lang="en-US" dirty="0" smtClean="0"/>
              <a:t>New Parties!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89723"/>
            <a:ext cx="8432801" cy="5093677"/>
          </a:xfrm>
        </p:spPr>
        <p:txBody>
          <a:bodyPr/>
          <a:lstStyle/>
          <a:p>
            <a:r>
              <a:rPr lang="en-US" dirty="0" smtClean="0"/>
              <a:t>Republican Party: founded in Wisconsin in 1854 as a DIRECT REACTION to the passage of the Kansas-Nebraska Act.</a:t>
            </a:r>
          </a:p>
          <a:p>
            <a:r>
              <a:rPr lang="en-US" dirty="0" smtClean="0"/>
              <a:t>Composed of a coalition of Free-</a:t>
            </a:r>
            <a:r>
              <a:rPr lang="en-US" dirty="0" err="1" smtClean="0"/>
              <a:t>Soilers</a:t>
            </a:r>
            <a:r>
              <a:rPr lang="en-US" dirty="0" smtClean="0"/>
              <a:t> and anti-slavery Whigs and Democrats.</a:t>
            </a:r>
          </a:p>
          <a:p>
            <a:r>
              <a:rPr lang="en-US" dirty="0" smtClean="0"/>
              <a:t>Its one purpose was to oppose the spread of slavery in the territories, not to end slavery itself.</a:t>
            </a:r>
          </a:p>
          <a:p>
            <a:r>
              <a:rPr lang="en-US" dirty="0" smtClean="0"/>
              <a:t>First platform (1854): repeal of the Kansas-Nebraska Act and the Fugitive Slave Law.</a:t>
            </a:r>
          </a:p>
          <a:p>
            <a:r>
              <a:rPr lang="en-US" dirty="0" smtClean="0"/>
              <a:t>As violence spread in Kansas, more people (including some abolitionists) joined the Republican Party, and it was soon the second largest party in the nation.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94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75891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Conflict Leads to Secession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1189892"/>
          </a:xfrm>
        </p:spPr>
        <p:txBody>
          <a:bodyPr>
            <a:normAutofit/>
          </a:bodyPr>
          <a:lstStyle/>
          <a:p>
            <a:r>
              <a:rPr lang="en-US" dirty="0" smtClean="0"/>
              <a:t>Mr. Winchell</a:t>
            </a:r>
          </a:p>
          <a:p>
            <a:r>
              <a:rPr lang="en-US" dirty="0" smtClean="0"/>
              <a:t>APUSH</a:t>
            </a:r>
          </a:p>
          <a:p>
            <a:r>
              <a:rPr lang="en-US" dirty="0" smtClean="0"/>
              <a:t>College Board Period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70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Dred Scott v. </a:t>
            </a:r>
            <a:r>
              <a:rPr lang="en-US" dirty="0" err="1" smtClean="0"/>
              <a:t>Sandford</a:t>
            </a:r>
            <a:r>
              <a:rPr lang="en-US" dirty="0" smtClean="0"/>
              <a:t> (1857)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Supreme Court worsened the crisis when it infuriated many Northerners with a controversial proslavery decision in the case of a slave named Dred Scott. </a:t>
            </a:r>
          </a:p>
          <a:p>
            <a:r>
              <a:rPr lang="en-US" dirty="0" smtClean="0"/>
              <a:t>Dred Scott had been held in slavery in Missouri (slave state) and then taken to the free territory of Wisconsin for 2 years before returning to Missouri. </a:t>
            </a:r>
          </a:p>
          <a:p>
            <a:r>
              <a:rPr lang="en-US" dirty="0" smtClean="0"/>
              <a:t>Scott sued for his freedom (7</a:t>
            </a:r>
            <a:r>
              <a:rPr lang="en-US" baseline="30000" dirty="0" smtClean="0"/>
              <a:t>th</a:t>
            </a:r>
            <a:r>
              <a:rPr lang="en-US" dirty="0" smtClean="0"/>
              <a:t> Amendment), arguing that living in a free territory made him free.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2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Dred Scott v. </a:t>
            </a:r>
            <a:r>
              <a:rPr lang="en-US" dirty="0" err="1" smtClean="0"/>
              <a:t>Sandford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240955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Presiding over the Supreme Court was Southern Democrat Roger Taney. The majority of the Court decided against Scott giving these reasons.</a:t>
            </a:r>
          </a:p>
          <a:p>
            <a:pPr lvl="1"/>
            <a:r>
              <a:rPr lang="en-US" dirty="0" smtClean="0"/>
              <a:t>Dred Scot had no right to sue in a federal court because African Americans weren’t US Citizens.</a:t>
            </a:r>
          </a:p>
          <a:p>
            <a:pPr lvl="1"/>
            <a:r>
              <a:rPr lang="en-US" dirty="0" smtClean="0"/>
              <a:t>Congress did not have the power to deprive any person of property without due process of law. Therefore, if slaves were a form of property, then Congress could not exclude slavery from any federal territory.</a:t>
            </a:r>
          </a:p>
          <a:p>
            <a:pPr lvl="1"/>
            <a:r>
              <a:rPr lang="en-US" dirty="0" smtClean="0"/>
              <a:t>The Missouri Compromise was unconstitutional because it excluded slavery from Wisconsin and other Northern territories.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99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Dred Scott v. </a:t>
            </a:r>
            <a:r>
              <a:rPr lang="en-US" dirty="0" err="1"/>
              <a:t>Sandford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Court’s decision delighted Southern Democrats and infuriated Northerners.</a:t>
            </a:r>
          </a:p>
          <a:p>
            <a:r>
              <a:rPr lang="en-US" dirty="0" smtClean="0"/>
              <a:t>Ruling basically said slavery is legal everywhere.</a:t>
            </a:r>
          </a:p>
          <a:p>
            <a:r>
              <a:rPr lang="en-US" dirty="0" smtClean="0"/>
              <a:t>Northern Democrats, such as Senator Stephen Douglas, were left with the impossible task of supporting popular sovereignty without contrasting the Dred Scott decision. </a:t>
            </a:r>
          </a:p>
          <a:p>
            <a:r>
              <a:rPr lang="en-US" dirty="0" smtClean="0"/>
              <a:t>Douglas’ hopes for a sectional compromise and his ambitions for the presidency were FINISHED!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51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vs. Douglas Debates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1858: Douglas (Democrat) and Lincoln(Republican) were running for Senator of Illinois.</a:t>
            </a:r>
          </a:p>
          <a:p>
            <a:r>
              <a:rPr lang="en-US" dirty="0" smtClean="0"/>
              <a:t>Douglas was a national name, Lincoln a great unknown.</a:t>
            </a:r>
          </a:p>
          <a:p>
            <a:r>
              <a:rPr lang="en-US" dirty="0" smtClean="0"/>
              <a:t>Lincoln campaigned by attacking Douglas’ view of popular sovereignty and indifference towards slavery as a moral issue.</a:t>
            </a:r>
          </a:p>
          <a:p>
            <a:r>
              <a:rPr lang="en-US" dirty="0" smtClean="0"/>
              <a:t>Douglas won the election, but Lincoln had made a name for himself as an anti-slavery proponent.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9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The Caning of Senator Sumner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302" r="302"/>
          <a:stretch>
            <a:fillRect/>
          </a:stretch>
        </p:blipFill>
        <p:spPr>
          <a:xfrm>
            <a:off x="281353" y="1646237"/>
            <a:ext cx="8661127" cy="5211763"/>
          </a:xfrm>
        </p:spPr>
      </p:pic>
    </p:spTree>
    <p:extLst>
      <p:ext uri="{BB962C8B-B14F-4D97-AF65-F5344CB8AC3E}">
        <p14:creationId xmlns:p14="http://schemas.microsoft.com/office/powerpoint/2010/main" val="231817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identify and analyze the key issues that escalated the conflict between North and South pre-Civil War by taking guided notes, analyzing a political cartoon, and identifying trends in statistical graphs.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6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determine the impact of the Kansas-Nebraska Act and relate it to the emergence of the Republican Party.</a:t>
            </a:r>
          </a:p>
          <a:p>
            <a:r>
              <a:rPr lang="en-US" dirty="0" smtClean="0"/>
              <a:t>Students will be able to understand the cultural and political impact of the national career of Abraham Lincoln, the election of 1860, and secession by Southern states.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1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 to Secession today.</a:t>
            </a:r>
          </a:p>
          <a:p>
            <a:r>
              <a:rPr lang="en-US" dirty="0" smtClean="0"/>
              <a:t>John Brown, Election of 1860, and Quiz on secession and the compromises Monday.</a:t>
            </a:r>
          </a:p>
          <a:p>
            <a:r>
              <a:rPr lang="en-US" dirty="0" smtClean="0"/>
              <a:t>Review for the benchmark Monday.</a:t>
            </a:r>
          </a:p>
          <a:p>
            <a:r>
              <a:rPr lang="en-US" dirty="0" smtClean="0"/>
              <a:t>Benchmark Wednesday</a:t>
            </a:r>
          </a:p>
          <a:p>
            <a:r>
              <a:rPr lang="en-US" dirty="0" smtClean="0"/>
              <a:t>Movie Friday!</a:t>
            </a:r>
          </a:p>
          <a:p>
            <a:r>
              <a:rPr lang="en-US" dirty="0" smtClean="0"/>
              <a:t>BREAK!!!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6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76739"/>
            <a:ext cx="6508377" cy="668215"/>
          </a:xfrm>
        </p:spPr>
        <p:txBody>
          <a:bodyPr/>
          <a:lstStyle/>
          <a:p>
            <a:r>
              <a:rPr lang="en-US" dirty="0" smtClean="0"/>
              <a:t>Free and Slave States in the 1850’s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496286"/>
              </p:ext>
            </p:extLst>
          </p:nvPr>
        </p:nvGraphicFramePr>
        <p:xfrm>
          <a:off x="456824" y="1144954"/>
          <a:ext cx="8179176" cy="4564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794"/>
                <a:gridCol w="2044794"/>
                <a:gridCol w="2044794"/>
                <a:gridCol w="2044794"/>
              </a:tblGrid>
              <a:tr h="730738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 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Slave 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Slave States as % of Free States</a:t>
                      </a:r>
                      <a:endParaRPr lang="en-US" dirty="0"/>
                    </a:p>
                  </a:txBody>
                  <a:tcPr/>
                </a:tc>
              </a:tr>
              <a:tr h="637915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18,484,922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9,612,979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 Percent</a:t>
                      </a:r>
                      <a:endParaRPr lang="en-US" dirty="0"/>
                    </a:p>
                  </a:txBody>
                  <a:tcPr/>
                </a:tc>
              </a:tr>
              <a:tr h="637915">
                <a:tc>
                  <a:txBody>
                    <a:bodyPr/>
                    <a:lstStyle/>
                    <a:p>
                      <a:r>
                        <a:rPr lang="en-US" dirty="0" smtClean="0"/>
                        <a:t>Patents for New Inventions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1,929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Percent</a:t>
                      </a:r>
                      <a:endParaRPr lang="en-US" dirty="0"/>
                    </a:p>
                  </a:txBody>
                  <a:tcPr/>
                </a:tc>
              </a:tr>
              <a:tr h="637915"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Church Buildings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$67,778,581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$21,674,581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Percent</a:t>
                      </a:r>
                      <a:endParaRPr lang="en-US" dirty="0"/>
                    </a:p>
                  </a:txBody>
                  <a:tcPr/>
                </a:tc>
              </a:tr>
              <a:tr h="637915">
                <a:tc>
                  <a:txBody>
                    <a:bodyPr/>
                    <a:lstStyle/>
                    <a:p>
                      <a:r>
                        <a:rPr lang="en-US" dirty="0" smtClean="0"/>
                        <a:t>Newspapers</a:t>
                      </a:r>
                      <a:r>
                        <a:rPr lang="en-US" baseline="0" dirty="0" smtClean="0"/>
                        <a:t> and Periodicals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1,790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 Percent</a:t>
                      </a:r>
                      <a:endParaRPr lang="en-US" dirty="0"/>
                    </a:p>
                  </a:txBody>
                  <a:tcPr/>
                </a:tc>
              </a:tr>
              <a:tr h="637915">
                <a:tc>
                  <a:txBody>
                    <a:bodyPr/>
                    <a:lstStyle/>
                    <a:p>
                      <a:r>
                        <a:rPr lang="en-US" dirty="0" smtClean="0"/>
                        <a:t>Bank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$230,100,840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$109,078,940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 Percent</a:t>
                      </a:r>
                      <a:endParaRPr lang="en-US" dirty="0"/>
                    </a:p>
                  </a:txBody>
                  <a:tcPr/>
                </a:tc>
              </a:tr>
              <a:tr h="637915"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Exports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$167,520,098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$107,480,688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Percent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74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Underground Railroad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of ‘conductors’ and ‘stations’ with a loose network of Northern free blacks and courageous ex-slaves, with help of white abolitionists.</a:t>
            </a:r>
          </a:p>
          <a:p>
            <a:r>
              <a:rPr lang="en-US" dirty="0" smtClean="0"/>
              <a:t>Helped escaped slaves reach freedom in the North or Canada.</a:t>
            </a:r>
          </a:p>
          <a:p>
            <a:r>
              <a:rPr lang="en-US" dirty="0" smtClean="0"/>
              <a:t>Most famous conductor was Harriet Tubman, who made at least 19 trips into the South to help over 300 slaves escape.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9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-13924"/>
          <a:stretch/>
        </p:blipFill>
        <p:spPr>
          <a:xfrm>
            <a:off x="457200" y="1309078"/>
            <a:ext cx="6508750" cy="5548922"/>
          </a:xfrm>
        </p:spPr>
      </p:pic>
    </p:spTree>
    <p:extLst>
      <p:ext uri="{BB962C8B-B14F-4D97-AF65-F5344CB8AC3E}">
        <p14:creationId xmlns:p14="http://schemas.microsoft.com/office/powerpoint/2010/main" val="2843371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Uncle Tom’s Cabin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002955" cy="4648200"/>
          </a:xfrm>
        </p:spPr>
        <p:txBody>
          <a:bodyPr/>
          <a:lstStyle/>
          <a:p>
            <a:r>
              <a:rPr lang="en-US" dirty="0" smtClean="0"/>
              <a:t>MOST influential book of this era.</a:t>
            </a:r>
          </a:p>
          <a:p>
            <a:pPr lvl="1"/>
            <a:r>
              <a:rPr lang="en-US" dirty="0" smtClean="0"/>
              <a:t>Novel between an enslaved man named Tom and the brutal white slave owner Simon </a:t>
            </a:r>
            <a:r>
              <a:rPr lang="en-US" dirty="0" err="1" smtClean="0"/>
              <a:t>Legree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Written by Harriet Beecher Stowe.</a:t>
            </a:r>
          </a:p>
          <a:p>
            <a:pPr lvl="1"/>
            <a:r>
              <a:rPr lang="en-US" dirty="0" smtClean="0"/>
              <a:t>Moved a generation of Northerners as well as many Europeans to regard all slave owners as cruel monsters and inhuman.</a:t>
            </a:r>
          </a:p>
          <a:p>
            <a:r>
              <a:rPr lang="en-US" dirty="0" smtClean="0"/>
              <a:t>Southerners condemned the ‘untruths’ in the novel and pointed to it as another example of the North’s prejudice against the Southern ‘way of life.’</a:t>
            </a:r>
          </a:p>
          <a:p>
            <a:r>
              <a:rPr lang="en-US" dirty="0" smtClean="0"/>
              <a:t>When Lincoln later met Stowe, he told her “So you’re the little woman who wrote the book that started this great war…”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97774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4072</TotalTime>
  <Words>1706</Words>
  <Application>Microsoft Macintosh PowerPoint</Application>
  <PresentationFormat>On-screen Show (4:3)</PresentationFormat>
  <Paragraphs>133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Plaza</vt:lpstr>
      <vt:lpstr>DO NOW Presented eloquently by Sara Esquivel. </vt:lpstr>
      <vt:lpstr>Conflict Leads to Secession</vt:lpstr>
      <vt:lpstr>Objective:</vt:lpstr>
      <vt:lpstr>Standards</vt:lpstr>
      <vt:lpstr>Calendar</vt:lpstr>
      <vt:lpstr>Free and Slave States in the 1850’s</vt:lpstr>
      <vt:lpstr>Underground Railroad</vt:lpstr>
      <vt:lpstr>PowerPoint Presentation</vt:lpstr>
      <vt:lpstr>Uncle Tom’s Cabin</vt:lpstr>
      <vt:lpstr>Impending Crisis of the South</vt:lpstr>
      <vt:lpstr>Southern Reaction</vt:lpstr>
      <vt:lpstr>Effect of Law and Literature</vt:lpstr>
      <vt:lpstr>National Parties in Crisis (1852)</vt:lpstr>
      <vt:lpstr>Kansas-Nebraska Act</vt:lpstr>
      <vt:lpstr>Bleeding Kansas</vt:lpstr>
      <vt:lpstr>Bleeding Kansas</vt:lpstr>
      <vt:lpstr>Bleeding Kansas in the Senate</vt:lpstr>
      <vt:lpstr>New Parties!</vt:lpstr>
      <vt:lpstr>New Parties!</vt:lpstr>
      <vt:lpstr>Dred Scott v. Sandford (1857)</vt:lpstr>
      <vt:lpstr>Dred Scott v. Sandford</vt:lpstr>
      <vt:lpstr>Dred Scott v. Sandford</vt:lpstr>
      <vt:lpstr>Lincoln vs. Douglas Debates</vt:lpstr>
      <vt:lpstr>The Caning of Senator Sumner</vt:lpstr>
    </vt:vector>
  </TitlesOfParts>
  <Company>Alliance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Presented eloquently by Sara Esquivel. </dc:title>
  <dc:creator>Craig Winchell</dc:creator>
  <cp:lastModifiedBy>Craig Winchell</cp:lastModifiedBy>
  <cp:revision>17</cp:revision>
  <dcterms:created xsi:type="dcterms:W3CDTF">2014-12-08T22:11:00Z</dcterms:created>
  <dcterms:modified xsi:type="dcterms:W3CDTF">2014-12-11T18:03:32Z</dcterms:modified>
</cp:coreProperties>
</file>