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sldIdLst>
    <p:sldId id="263"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21" autoAdjust="0"/>
  </p:normalViewPr>
  <p:slideViewPr>
    <p:cSldViewPr snapToGrid="0" snapToObjects="1">
      <p:cViewPr varScale="1">
        <p:scale>
          <a:sx n="59" d="100"/>
          <a:sy n="59" d="100"/>
        </p:scale>
        <p:origin x="-120"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CAF5860-EEA6-5E40-9E36-EDA19169E6A2}"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F5860-EEA6-5E40-9E36-EDA19169E6A2}"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F5860-EEA6-5E40-9E36-EDA19169E6A2}" type="datetimeFigureOut">
              <a:rPr lang="en-US" smtClean="0"/>
              <a:t>2/5/15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AF5860-EEA6-5E40-9E36-EDA19169E6A2}"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AF5860-EEA6-5E40-9E36-EDA19169E6A2}" type="datetimeFigureOut">
              <a:rPr lang="en-US" smtClean="0"/>
              <a:t>2/5/15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E4F11-A376-7F4E-9735-674DCAA9F29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AF5860-EEA6-5E40-9E36-EDA19169E6A2}"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AF5860-EEA6-5E40-9E36-EDA19169E6A2}" type="datetimeFigureOut">
              <a:rPr lang="en-US" smtClean="0"/>
              <a:t>2/5/15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AF5860-EEA6-5E40-9E36-EDA19169E6A2}" type="datetimeFigureOut">
              <a:rPr lang="en-US" smtClean="0"/>
              <a:t>2/5/15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F5860-EEA6-5E40-9E36-EDA19169E6A2}" type="datetimeFigureOut">
              <a:rPr lang="en-US" smtClean="0"/>
              <a:t>2/5/15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E4F11-A376-7F4E-9735-674DCAA9F2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F5860-EEA6-5E40-9E36-EDA19169E6A2}" type="datetimeFigureOut">
              <a:rPr lang="en-US" smtClean="0"/>
              <a:t>2/5/15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E4F11-A376-7F4E-9735-674DCAA9F294}"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CAF5860-EEA6-5E40-9E36-EDA19169E6A2}" type="datetimeFigureOut">
              <a:rPr lang="en-US" smtClean="0"/>
              <a:t>2/5/15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8DE4F11-A376-7F4E-9735-674DCAA9F29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AF5860-EEA6-5E40-9E36-EDA19169E6A2}" type="datetimeFigureOut">
              <a:rPr lang="en-US" smtClean="0"/>
              <a:t>2/5/15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8DE4F11-A376-7F4E-9735-674DCAA9F2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Read and summarize the article and be willing to discuss what you read. Michael Sanchez will be discussing it with you.</a:t>
            </a:r>
            <a:endParaRPr lang="en-US" dirty="0"/>
          </a:p>
        </p:txBody>
      </p:sp>
    </p:spTree>
    <p:extLst>
      <p:ext uri="{BB962C8B-B14F-4D97-AF65-F5344CB8AC3E}">
        <p14:creationId xmlns:p14="http://schemas.microsoft.com/office/powerpoint/2010/main" val="2922132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Exclusion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the mines developed, mining companies employed experienced miners from Europe, Latin America and China. </a:t>
            </a:r>
          </a:p>
          <a:p>
            <a:r>
              <a:rPr lang="en-US" dirty="0" smtClean="0"/>
              <a:t>In many mining towns, half the population was foreign-born.</a:t>
            </a:r>
          </a:p>
          <a:p>
            <a:r>
              <a:rPr lang="en-US" dirty="0" smtClean="0"/>
              <a:t>About 1/3 of the western miners in the 1860’s were Chinese Immigrants.</a:t>
            </a:r>
          </a:p>
          <a:p>
            <a:r>
              <a:rPr lang="en-US" dirty="0" smtClean="0"/>
              <a:t>Native-born Americans resented the competition.</a:t>
            </a:r>
          </a:p>
          <a:p>
            <a:r>
              <a:rPr lang="en-US" dirty="0" smtClean="0"/>
              <a:t>In CA, hostility to foreigners took the form of a Miner’s Tax of $20 a month on all foreign-born miners, eventually forcing Congress to pass the Chinese Exclusion Act of 1882, prohibiting further immigration to the US by Chinese laborers.</a:t>
            </a:r>
            <a:endParaRPr lang="en-US" dirty="0"/>
          </a:p>
        </p:txBody>
      </p:sp>
    </p:spTree>
    <p:extLst>
      <p:ext uri="{BB962C8B-B14F-4D97-AF65-F5344CB8AC3E}">
        <p14:creationId xmlns:p14="http://schemas.microsoft.com/office/powerpoint/2010/main" val="3661440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 Frontier Effects</a:t>
            </a:r>
            <a:endParaRPr lang="en-US" dirty="0"/>
          </a:p>
        </p:txBody>
      </p:sp>
      <p:sp>
        <p:nvSpPr>
          <p:cNvPr id="3" name="Content Placeholder 2"/>
          <p:cNvSpPr>
            <a:spLocks noGrp="1"/>
          </p:cNvSpPr>
          <p:nvPr>
            <p:ph idx="1"/>
          </p:nvPr>
        </p:nvSpPr>
        <p:spPr>
          <a:xfrm>
            <a:off x="457200" y="1775191"/>
            <a:ext cx="8229600" cy="5082809"/>
          </a:xfrm>
        </p:spPr>
        <p:txBody>
          <a:bodyPr>
            <a:normAutofit lnSpcReduction="10000"/>
          </a:bodyPr>
          <a:lstStyle/>
          <a:p>
            <a:r>
              <a:rPr lang="en-US" dirty="0" smtClean="0"/>
              <a:t>Mining reshaped the economics and politics of the nation.</a:t>
            </a:r>
          </a:p>
          <a:p>
            <a:pPr lvl="1"/>
            <a:r>
              <a:rPr lang="en-US" dirty="0" smtClean="0"/>
              <a:t>The </a:t>
            </a:r>
            <a:r>
              <a:rPr lang="en-US" dirty="0"/>
              <a:t>v</a:t>
            </a:r>
            <a:r>
              <a:rPr lang="en-US" dirty="0" smtClean="0"/>
              <a:t>ast increase in the supply of silver created a crisis over the relative value of gold and silver backed currency.</a:t>
            </a:r>
          </a:p>
          <a:p>
            <a:pPr lvl="2"/>
            <a:r>
              <a:rPr lang="en-US" dirty="0" smtClean="0"/>
              <a:t>This became a bitter political issue in the 1880s and 1890s.</a:t>
            </a:r>
          </a:p>
          <a:p>
            <a:pPr lvl="1"/>
            <a:r>
              <a:rPr lang="en-US" dirty="0" smtClean="0"/>
              <a:t>The mining boom left environmental scars that remain visible today.</a:t>
            </a:r>
          </a:p>
          <a:p>
            <a:pPr lvl="1"/>
            <a:r>
              <a:rPr lang="en-US" dirty="0" smtClean="0"/>
              <a:t>The mining boom had a disastrous effect on American Indians, who lost their lands to miners pursuing instant riches.</a:t>
            </a:r>
            <a:endParaRPr lang="en-US" dirty="0"/>
          </a:p>
        </p:txBody>
      </p:sp>
    </p:spTree>
    <p:extLst>
      <p:ext uri="{BB962C8B-B14F-4D97-AF65-F5344CB8AC3E}">
        <p14:creationId xmlns:p14="http://schemas.microsoft.com/office/powerpoint/2010/main" val="201262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Cattle Frontier</a:t>
            </a:r>
            <a:endParaRPr lang="en-US" dirty="0"/>
          </a:p>
        </p:txBody>
      </p:sp>
      <p:sp>
        <p:nvSpPr>
          <p:cNvPr id="3" name="Content Placeholder 2"/>
          <p:cNvSpPr>
            <a:spLocks noGrp="1"/>
          </p:cNvSpPr>
          <p:nvPr>
            <p:ph idx="1"/>
          </p:nvPr>
        </p:nvSpPr>
        <p:spPr/>
        <p:txBody>
          <a:bodyPr/>
          <a:lstStyle/>
          <a:p>
            <a:r>
              <a:rPr lang="en-US" dirty="0" smtClean="0"/>
              <a:t>The economic potential of the </a:t>
            </a:r>
            <a:r>
              <a:rPr lang="en-US" dirty="0"/>
              <a:t>v</a:t>
            </a:r>
            <a:r>
              <a:rPr lang="en-US" dirty="0" smtClean="0"/>
              <a:t>ast open grasslands that reached from Texas to Canada was realized by ranchers in the decades after the Civil War.</a:t>
            </a:r>
          </a:p>
          <a:p>
            <a:r>
              <a:rPr lang="en-US" dirty="0" smtClean="0"/>
              <a:t>The traditions of the cattle business in the late 1800s were borrowed from the Mexicans. </a:t>
            </a:r>
          </a:p>
          <a:p>
            <a:r>
              <a:rPr lang="en-US" dirty="0" smtClean="0"/>
              <a:t>By the 1860s, wild herds of about 5 million cattle roamed freely over Texas grasslands. </a:t>
            </a:r>
          </a:p>
          <a:p>
            <a:endParaRPr lang="en-US" dirty="0"/>
          </a:p>
        </p:txBody>
      </p:sp>
    </p:spTree>
    <p:extLst>
      <p:ext uri="{BB962C8B-B14F-4D97-AF65-F5344CB8AC3E}">
        <p14:creationId xmlns:p14="http://schemas.microsoft.com/office/powerpoint/2010/main" val="3071754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Cattle Frontier</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construction of railroads into Kansas after the war opened up eastern markets for the Texas cattle.</a:t>
            </a:r>
          </a:p>
          <a:p>
            <a:r>
              <a:rPr lang="en-US" dirty="0" smtClean="0"/>
              <a:t>Joseph McCoy built the first stockyards in Abilene Kansas to hold cattle destined for Chicago.</a:t>
            </a:r>
          </a:p>
          <a:p>
            <a:r>
              <a:rPr lang="en-US" dirty="0" smtClean="0"/>
              <a:t>There, they could be sold for $30-$50 a head.</a:t>
            </a:r>
          </a:p>
          <a:p>
            <a:r>
              <a:rPr lang="en-US" dirty="0" err="1" smtClean="0"/>
              <a:t>Cowtowns</a:t>
            </a:r>
            <a:r>
              <a:rPr lang="en-US" dirty="0" smtClean="0"/>
              <a:t> sprang up all along the Midwest, until overgrazing, drought and blizzards killed of 90% of the cattle.</a:t>
            </a:r>
            <a:endParaRPr lang="en-US" dirty="0"/>
          </a:p>
        </p:txBody>
      </p:sp>
    </p:spTree>
    <p:extLst>
      <p:ext uri="{BB962C8B-B14F-4D97-AF65-F5344CB8AC3E}">
        <p14:creationId xmlns:p14="http://schemas.microsoft.com/office/powerpoint/2010/main" val="176189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Cattle Frontier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arrival of homesteaders, using barbed wire fencing, also reduced the financial appeal of cattle. </a:t>
            </a:r>
          </a:p>
          <a:p>
            <a:r>
              <a:rPr lang="en-US" dirty="0" smtClean="0"/>
              <a:t>Wealthy cattle owners turned to developing huge ranches and using scientific ranching techniques, while feeding cattle hay and grains instead of grass.</a:t>
            </a:r>
          </a:p>
          <a:p>
            <a:r>
              <a:rPr lang="en-US" dirty="0" smtClean="0"/>
              <a:t>The Wild West was largely tamed by the 1890s, but in these few decades, Americans’ eating habits changed from pork to beef and people created the legend of the rugged, self-reliant American Cowboy.</a:t>
            </a:r>
            <a:endParaRPr lang="en-US" dirty="0"/>
          </a:p>
        </p:txBody>
      </p:sp>
    </p:spTree>
    <p:extLst>
      <p:ext uri="{BB962C8B-B14F-4D97-AF65-F5344CB8AC3E}">
        <p14:creationId xmlns:p14="http://schemas.microsoft.com/office/powerpoint/2010/main" val="2954425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Farming Frontier</a:t>
            </a:r>
            <a:endParaRPr lang="en-US" dirty="0"/>
          </a:p>
        </p:txBody>
      </p:sp>
      <p:sp>
        <p:nvSpPr>
          <p:cNvPr id="3" name="Content Placeholder 2"/>
          <p:cNvSpPr>
            <a:spLocks noGrp="1"/>
          </p:cNvSpPr>
          <p:nvPr>
            <p:ph idx="1"/>
          </p:nvPr>
        </p:nvSpPr>
        <p:spPr>
          <a:xfrm>
            <a:off x="457200" y="1443146"/>
            <a:ext cx="8229600" cy="5082809"/>
          </a:xfrm>
        </p:spPr>
        <p:txBody>
          <a:bodyPr>
            <a:noAutofit/>
          </a:bodyPr>
          <a:lstStyle/>
          <a:p>
            <a:r>
              <a:rPr lang="en-US" sz="2800" dirty="0" smtClean="0"/>
              <a:t>Homestead Act of 1863 encouraged farming on the Great Plains by offering 160 acres of public land free to any family that settled on it for a period of 5 years.</a:t>
            </a:r>
          </a:p>
          <a:p>
            <a:r>
              <a:rPr lang="en-US" sz="2800" dirty="0" smtClean="0"/>
              <a:t>The promise of free land with the promotions of railroads and land speculators led hundreds of thousands of native-born and immigrant families to try to farm the Great Plains between 1870 and 1890.</a:t>
            </a:r>
          </a:p>
          <a:p>
            <a:r>
              <a:rPr lang="en-US" sz="2800" dirty="0" smtClean="0"/>
              <a:t>About 500,000 families took advantage of the Act, but 5 times that number had to purchase their land, because the best public lands ended up in the hands of railroad companies and speculators.</a:t>
            </a:r>
            <a:endParaRPr lang="en-US" sz="2800" dirty="0"/>
          </a:p>
        </p:txBody>
      </p:sp>
    </p:spTree>
    <p:extLst>
      <p:ext uri="{BB962C8B-B14F-4D97-AF65-F5344CB8AC3E}">
        <p14:creationId xmlns:p14="http://schemas.microsoft.com/office/powerpoint/2010/main" val="3631547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Farming: Problems and Solutions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Dry, treeless plains.</a:t>
            </a:r>
          </a:p>
          <a:p>
            <a:r>
              <a:rPr lang="en-US" dirty="0" smtClean="0"/>
              <a:t>No lumber for fences or homes.</a:t>
            </a:r>
          </a:p>
          <a:p>
            <a:pPr lvl="1"/>
            <a:r>
              <a:rPr lang="en-US" dirty="0" smtClean="0"/>
              <a:t>Invention of barbed wire in 1874 helped farmers at least fence their lands.</a:t>
            </a:r>
          </a:p>
          <a:p>
            <a:r>
              <a:rPr lang="en-US" dirty="0" smtClean="0"/>
              <a:t>Extremes of hot and cold weather.</a:t>
            </a:r>
          </a:p>
          <a:p>
            <a:r>
              <a:rPr lang="en-US" dirty="0" smtClean="0"/>
              <a:t>Plagues of grasshoppers.</a:t>
            </a:r>
          </a:p>
          <a:p>
            <a:r>
              <a:rPr lang="en-US" dirty="0" smtClean="0"/>
              <a:t>Lonely life!</a:t>
            </a:r>
          </a:p>
          <a:p>
            <a:r>
              <a:rPr lang="en-US" dirty="0" smtClean="0"/>
              <a:t>No water for plants.</a:t>
            </a:r>
          </a:p>
          <a:p>
            <a:r>
              <a:rPr lang="en-US" dirty="0" smtClean="0"/>
              <a:t>Long spells of sever e </a:t>
            </a:r>
            <a:r>
              <a:rPr lang="en-US" dirty="0" err="1" smtClean="0"/>
              <a:t>wetaher</a:t>
            </a:r>
            <a:r>
              <a:rPr lang="en-US" dirty="0" smtClean="0"/>
              <a:t>, </a:t>
            </a:r>
            <a:r>
              <a:rPr lang="en-US" dirty="0" err="1" smtClean="0"/>
              <a:t>toegher</a:t>
            </a:r>
            <a:r>
              <a:rPr lang="en-US" dirty="0" smtClean="0"/>
              <a:t> with falling crop prices and the cost of new machinery, caused the failure of ¾ of the homesteaders’ farms by 1900;</a:t>
            </a:r>
          </a:p>
          <a:p>
            <a:pPr marL="457200" lvl="1" indent="0">
              <a:buNone/>
            </a:pPr>
            <a:endParaRPr lang="en-US" dirty="0"/>
          </a:p>
        </p:txBody>
      </p:sp>
    </p:spTree>
    <p:extLst>
      <p:ext uri="{BB962C8B-B14F-4D97-AF65-F5344CB8AC3E}">
        <p14:creationId xmlns:p14="http://schemas.microsoft.com/office/powerpoint/2010/main" val="2135487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Farming: Problems and Solutions</a:t>
            </a:r>
            <a:endParaRPr lang="en-US" dirty="0"/>
          </a:p>
        </p:txBody>
      </p:sp>
      <p:sp>
        <p:nvSpPr>
          <p:cNvPr id="3" name="Content Placeholder 2"/>
          <p:cNvSpPr>
            <a:spLocks noGrp="1"/>
          </p:cNvSpPr>
          <p:nvPr>
            <p:ph idx="1"/>
          </p:nvPr>
        </p:nvSpPr>
        <p:spPr/>
        <p:txBody>
          <a:bodyPr/>
          <a:lstStyle/>
          <a:p>
            <a:r>
              <a:rPr lang="en-US" dirty="0" smtClean="0"/>
              <a:t>Dry farming and deep-plowing techniques used what little moisture was available.</a:t>
            </a:r>
          </a:p>
          <a:p>
            <a:r>
              <a:rPr lang="en-US" dirty="0" smtClean="0"/>
              <a:t>They planted hardy strains of Russian wheat that withstood extreme weather.</a:t>
            </a:r>
          </a:p>
          <a:p>
            <a:r>
              <a:rPr lang="en-US" dirty="0" smtClean="0"/>
              <a:t>Damn and irrigation saved many western farmers, as humans reshaped the rivers and physical environment of the West to provide water for agriculture.</a:t>
            </a:r>
            <a:endParaRPr lang="en-US" dirty="0"/>
          </a:p>
        </p:txBody>
      </p:sp>
    </p:spTree>
    <p:extLst>
      <p:ext uri="{BB962C8B-B14F-4D97-AF65-F5344CB8AC3E}">
        <p14:creationId xmlns:p14="http://schemas.microsoft.com/office/powerpoint/2010/main" val="3517200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Indians in the West</a:t>
            </a:r>
            <a:endParaRPr lang="en-US" dirty="0"/>
          </a:p>
        </p:txBody>
      </p:sp>
      <p:sp>
        <p:nvSpPr>
          <p:cNvPr id="3" name="Content Placeholder 2"/>
          <p:cNvSpPr>
            <a:spLocks noGrp="1"/>
          </p:cNvSpPr>
          <p:nvPr>
            <p:ph idx="1"/>
          </p:nvPr>
        </p:nvSpPr>
        <p:spPr/>
        <p:txBody>
          <a:bodyPr/>
          <a:lstStyle/>
          <a:p>
            <a:r>
              <a:rPr lang="en-US" dirty="0" smtClean="0"/>
              <a:t>As civilization pushed west, more and more Native Americans were pushed westward as well.</a:t>
            </a:r>
          </a:p>
          <a:p>
            <a:r>
              <a:rPr lang="en-US" dirty="0" smtClean="0"/>
              <a:t>In the late 19</a:t>
            </a:r>
            <a:r>
              <a:rPr lang="en-US" baseline="30000" dirty="0" smtClean="0"/>
              <a:t>th</a:t>
            </a:r>
            <a:r>
              <a:rPr lang="en-US" dirty="0" smtClean="0"/>
              <a:t> Century, the primary cause of conflicts with the US government were the result of white Americans having little understanding of the Plains people’s loose tribal organization and nomadic </a:t>
            </a:r>
            <a:r>
              <a:rPr lang="en-US" dirty="0" err="1" smtClean="0"/>
              <a:t>lifestly</a:t>
            </a:r>
            <a:r>
              <a:rPr lang="en-US" dirty="0" smtClean="0"/>
              <a:t>.</a:t>
            </a:r>
            <a:endParaRPr lang="en-US" dirty="0"/>
          </a:p>
        </p:txBody>
      </p:sp>
    </p:spTree>
    <p:extLst>
      <p:ext uri="{BB962C8B-B14F-4D97-AF65-F5344CB8AC3E}">
        <p14:creationId xmlns:p14="http://schemas.microsoft.com/office/powerpoint/2010/main" val="288125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Policy</a:t>
            </a:r>
            <a:endParaRPr lang="en-US" dirty="0"/>
          </a:p>
        </p:txBody>
      </p:sp>
      <p:sp>
        <p:nvSpPr>
          <p:cNvPr id="3" name="Content Placeholder 2"/>
          <p:cNvSpPr>
            <a:spLocks noGrp="1"/>
          </p:cNvSpPr>
          <p:nvPr>
            <p:ph idx="1"/>
          </p:nvPr>
        </p:nvSpPr>
        <p:spPr/>
        <p:txBody>
          <a:bodyPr/>
          <a:lstStyle/>
          <a:p>
            <a:r>
              <a:rPr lang="en-US" dirty="0" smtClean="0"/>
              <a:t>In the 1830’s, President Andrew Jackson’s policy of removing eastern American Indians to the West was based on the belief that the lands west of the Mississippi would permanently remain ‘Indian Country.’ </a:t>
            </a:r>
          </a:p>
          <a:p>
            <a:r>
              <a:rPr lang="en-US" dirty="0" smtClean="0"/>
              <a:t>This expectation soon proved false, as wagon trains rolled westward on the Oregon Trail and plans were completed for a Transcontinental Railroad.</a:t>
            </a:r>
            <a:endParaRPr lang="en-US" dirty="0"/>
          </a:p>
        </p:txBody>
      </p:sp>
    </p:spTree>
    <p:extLst>
      <p:ext uri="{BB962C8B-B14F-4D97-AF65-F5344CB8AC3E}">
        <p14:creationId xmlns:p14="http://schemas.microsoft.com/office/powerpoint/2010/main" val="278590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Last West and New South</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6 (1865-1900)</a:t>
            </a:r>
            <a:endParaRPr lang="en-US" dirty="0"/>
          </a:p>
        </p:txBody>
      </p:sp>
    </p:spTree>
    <p:extLst>
      <p:ext uri="{BB962C8B-B14F-4D97-AF65-F5344CB8AC3E}">
        <p14:creationId xmlns:p14="http://schemas.microsoft.com/office/powerpoint/2010/main" val="3956156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Wars</a:t>
            </a:r>
            <a:endParaRPr lang="en-US" dirty="0"/>
          </a:p>
        </p:txBody>
      </p:sp>
      <p:sp>
        <p:nvSpPr>
          <p:cNvPr id="3" name="Content Placeholder 2"/>
          <p:cNvSpPr>
            <a:spLocks noGrp="1"/>
          </p:cNvSpPr>
          <p:nvPr>
            <p:ph idx="1"/>
          </p:nvPr>
        </p:nvSpPr>
        <p:spPr/>
        <p:txBody>
          <a:bodyPr/>
          <a:lstStyle/>
          <a:p>
            <a:r>
              <a:rPr lang="en-US" dirty="0" smtClean="0"/>
              <a:t>Eventually, the settlement of thousands of miners, ranchers, and homesteaders on American Indian lands led to violence, as American Indians refused to stay confined on their ‘reservations’.</a:t>
            </a:r>
            <a:endParaRPr lang="en-US" dirty="0"/>
          </a:p>
        </p:txBody>
      </p:sp>
    </p:spTree>
    <p:extLst>
      <p:ext uri="{BB962C8B-B14F-4D97-AF65-F5344CB8AC3E}">
        <p14:creationId xmlns:p14="http://schemas.microsoft.com/office/powerpoint/2010/main" val="3905492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Wars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US Army was responsible for several massacres with the Plains Indians. </a:t>
            </a:r>
          </a:p>
          <a:p>
            <a:pPr lvl="1"/>
            <a:r>
              <a:rPr lang="en-US" dirty="0" smtClean="0"/>
              <a:t>1866: Sioux War, the Army was wiped out by Sioux warriors.</a:t>
            </a:r>
          </a:p>
          <a:p>
            <a:r>
              <a:rPr lang="en-US" dirty="0" smtClean="0"/>
              <a:t>The Indian Appropriation Act of 1871 ended recognition of tribes as independent nations by the government and nullified previous treaties made with the tribes.</a:t>
            </a:r>
          </a:p>
          <a:p>
            <a:r>
              <a:rPr lang="en-US" dirty="0" smtClean="0"/>
              <a:t>The constant pressure of the US Army </a:t>
            </a:r>
            <a:r>
              <a:rPr lang="en-US" dirty="0" err="1" smtClean="0"/>
              <a:t>foced</a:t>
            </a:r>
            <a:r>
              <a:rPr lang="en-US" dirty="0" smtClean="0"/>
              <a:t> tribe after tribe to comply with the government’s terms.</a:t>
            </a:r>
          </a:p>
          <a:p>
            <a:r>
              <a:rPr lang="en-US" dirty="0" smtClean="0"/>
              <a:t>In addition, the slaughter of most of the buffalo by the early 1880s doomed the way of life of the Plains people.</a:t>
            </a:r>
            <a:endParaRPr lang="en-US" dirty="0"/>
          </a:p>
        </p:txBody>
      </p:sp>
    </p:spTree>
    <p:extLst>
      <p:ext uri="{BB962C8B-B14F-4D97-AF65-F5344CB8AC3E}">
        <p14:creationId xmlns:p14="http://schemas.microsoft.com/office/powerpoint/2010/main" val="317897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Dawes Act</a:t>
            </a:r>
            <a:endParaRPr lang="en-US" dirty="0"/>
          </a:p>
        </p:txBody>
      </p:sp>
      <p:sp>
        <p:nvSpPr>
          <p:cNvPr id="3" name="Content Placeholder 2"/>
          <p:cNvSpPr>
            <a:spLocks noGrp="1"/>
          </p:cNvSpPr>
          <p:nvPr>
            <p:ph idx="1"/>
          </p:nvPr>
        </p:nvSpPr>
        <p:spPr/>
        <p:txBody>
          <a:bodyPr>
            <a:normAutofit lnSpcReduction="10000"/>
          </a:bodyPr>
          <a:lstStyle/>
          <a:p>
            <a:r>
              <a:rPr lang="en-US" dirty="0" smtClean="0"/>
              <a:t>Act was designed to break up tribal organizations, which many felt kept American Indians from becoming ‘civilized’ and law-abiding citizens.</a:t>
            </a:r>
          </a:p>
          <a:p>
            <a:r>
              <a:rPr lang="en-US" dirty="0" smtClean="0"/>
              <a:t>The Dawes Act divided the tribal lands into plots of up to 160 acres, depending on family size.</a:t>
            </a:r>
            <a:endParaRPr lang="en-US" dirty="0"/>
          </a:p>
          <a:p>
            <a:r>
              <a:rPr lang="en-US" dirty="0" smtClean="0"/>
              <a:t>US citizenship was granted to those who stayed on the land for 25 years and ‘adopted the habits of civilized life.’</a:t>
            </a:r>
            <a:endParaRPr lang="en-US" dirty="0"/>
          </a:p>
        </p:txBody>
      </p:sp>
    </p:spTree>
    <p:extLst>
      <p:ext uri="{BB962C8B-B14F-4D97-AF65-F5344CB8AC3E}">
        <p14:creationId xmlns:p14="http://schemas.microsoft.com/office/powerpoint/2010/main" val="698171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Dawes Act</a:t>
            </a:r>
            <a:endParaRPr lang="en-US" dirty="0"/>
          </a:p>
        </p:txBody>
      </p:sp>
      <p:sp>
        <p:nvSpPr>
          <p:cNvPr id="3" name="Content Placeholder 2"/>
          <p:cNvSpPr>
            <a:spLocks noGrp="1"/>
          </p:cNvSpPr>
          <p:nvPr>
            <p:ph idx="1"/>
          </p:nvPr>
        </p:nvSpPr>
        <p:spPr/>
        <p:txBody>
          <a:bodyPr>
            <a:normAutofit lnSpcReduction="10000"/>
          </a:bodyPr>
          <a:lstStyle/>
          <a:p>
            <a:r>
              <a:rPr lang="en-US" dirty="0" smtClean="0"/>
              <a:t>Under the Dawes Act, the </a:t>
            </a:r>
            <a:r>
              <a:rPr lang="en-US" dirty="0" err="1" smtClean="0"/>
              <a:t>gov.</a:t>
            </a:r>
            <a:r>
              <a:rPr lang="en-US" dirty="0" smtClean="0"/>
              <a:t> distributed 47 million acres of land to American Indians.</a:t>
            </a:r>
          </a:p>
          <a:p>
            <a:r>
              <a:rPr lang="en-US" dirty="0" smtClean="0"/>
              <a:t>However, 90 million acres of former reservation land (often the best land) was sold over the years to white settlers by the government.</a:t>
            </a:r>
          </a:p>
          <a:p>
            <a:r>
              <a:rPr lang="en-US" dirty="0" smtClean="0"/>
              <a:t>The new policy proved a failure. By the turn of the century, disease and poverty </a:t>
            </a:r>
            <a:r>
              <a:rPr lang="en-US" dirty="0" err="1" smtClean="0"/>
              <a:t>ahd</a:t>
            </a:r>
            <a:r>
              <a:rPr lang="en-US" dirty="0" smtClean="0"/>
              <a:t> reduced the American Indian population to just 200,000.</a:t>
            </a:r>
            <a:endParaRPr lang="en-US" dirty="0"/>
          </a:p>
        </p:txBody>
      </p:sp>
    </p:spTree>
    <p:extLst>
      <p:ext uri="{BB962C8B-B14F-4D97-AF65-F5344CB8AC3E}">
        <p14:creationId xmlns:p14="http://schemas.microsoft.com/office/powerpoint/2010/main" val="3255314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South</a:t>
            </a:r>
            <a:endParaRPr lang="en-US" dirty="0"/>
          </a:p>
        </p:txBody>
      </p:sp>
      <p:sp>
        <p:nvSpPr>
          <p:cNvPr id="3" name="Content Placeholder 2"/>
          <p:cNvSpPr>
            <a:spLocks noGrp="1"/>
          </p:cNvSpPr>
          <p:nvPr>
            <p:ph idx="1"/>
          </p:nvPr>
        </p:nvSpPr>
        <p:spPr/>
        <p:txBody>
          <a:bodyPr>
            <a:normAutofit lnSpcReduction="10000"/>
          </a:bodyPr>
          <a:lstStyle/>
          <a:p>
            <a:r>
              <a:rPr lang="en-US" dirty="0" smtClean="0"/>
              <a:t>The South attempted to rebuild from Reconstruction with a vision for a more self-sufficient southern economy, built on modern capitalist values, industrial growth, and improved transportation.</a:t>
            </a:r>
          </a:p>
          <a:p>
            <a:pPr lvl="1"/>
            <a:r>
              <a:rPr lang="en-US" dirty="0" smtClean="0"/>
              <a:t>Editor of the </a:t>
            </a:r>
            <a:r>
              <a:rPr lang="en-US" i="1" dirty="0" smtClean="0"/>
              <a:t>Atlanta Constitution </a:t>
            </a:r>
            <a:r>
              <a:rPr lang="en-US" dirty="0" smtClean="0"/>
              <a:t>Henry Grady argued for economic diversity and laissez-faire capitalism. To attract businesses, local governments offered tax exemptions to investors and the promise of low-wage labor.</a:t>
            </a:r>
            <a:endParaRPr lang="en-US" i="1" dirty="0"/>
          </a:p>
        </p:txBody>
      </p:sp>
    </p:spTree>
    <p:extLst>
      <p:ext uri="{BB962C8B-B14F-4D97-AF65-F5344CB8AC3E}">
        <p14:creationId xmlns:p14="http://schemas.microsoft.com/office/powerpoint/2010/main" val="274097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Progress</a:t>
            </a:r>
            <a:endParaRPr lang="en-US" dirty="0"/>
          </a:p>
        </p:txBody>
      </p:sp>
      <p:sp>
        <p:nvSpPr>
          <p:cNvPr id="3" name="Content Placeholder 2"/>
          <p:cNvSpPr>
            <a:spLocks noGrp="1"/>
          </p:cNvSpPr>
          <p:nvPr>
            <p:ph idx="1"/>
          </p:nvPr>
        </p:nvSpPr>
        <p:spPr/>
        <p:txBody>
          <a:bodyPr/>
          <a:lstStyle/>
          <a:p>
            <a:r>
              <a:rPr lang="en-US" dirty="0" smtClean="0"/>
              <a:t>In the years 1865-1900, the South industrialized quickly.</a:t>
            </a:r>
          </a:p>
          <a:p>
            <a:r>
              <a:rPr lang="en-US" dirty="0" smtClean="0"/>
              <a:t>By 1900, the South had 400 cotton mills employing almost 100,000 white workers. Southern railroads, population, and industry grew as much or more than the rest of the country.</a:t>
            </a:r>
            <a:endParaRPr lang="en-US" dirty="0"/>
          </a:p>
        </p:txBody>
      </p:sp>
    </p:spTree>
    <p:extLst>
      <p:ext uri="{BB962C8B-B14F-4D97-AF65-F5344CB8AC3E}">
        <p14:creationId xmlns:p14="http://schemas.microsoft.com/office/powerpoint/2010/main" val="3225014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Poverty</a:t>
            </a:r>
            <a:endParaRPr lang="en-US" dirty="0"/>
          </a:p>
        </p:txBody>
      </p:sp>
      <p:sp>
        <p:nvSpPr>
          <p:cNvPr id="3" name="Content Placeholder 2"/>
          <p:cNvSpPr>
            <a:spLocks noGrp="1"/>
          </p:cNvSpPr>
          <p:nvPr>
            <p:ph idx="1"/>
          </p:nvPr>
        </p:nvSpPr>
        <p:spPr/>
        <p:txBody>
          <a:bodyPr>
            <a:normAutofit lnSpcReduction="10000"/>
          </a:bodyPr>
          <a:lstStyle/>
          <a:p>
            <a:r>
              <a:rPr lang="en-US" dirty="0" smtClean="0"/>
              <a:t>Despite progress and growth however, the South remained a largely agricultural section, and also the poorest region in the country.</a:t>
            </a:r>
          </a:p>
          <a:p>
            <a:r>
              <a:rPr lang="en-US" dirty="0" smtClean="0"/>
              <a:t>Northern financing dominated much of the southern economy.</a:t>
            </a:r>
          </a:p>
          <a:p>
            <a:r>
              <a:rPr lang="en-US" dirty="0" smtClean="0"/>
              <a:t>Northern investors controlled ¾ of the southern railroads and by 1900, and control of the South’s steel industry. </a:t>
            </a:r>
          </a:p>
          <a:p>
            <a:pPr lvl="1"/>
            <a:r>
              <a:rPr lang="en-US" dirty="0" smtClean="0"/>
              <a:t>Therefore, a large share of profits from the new industries went to northern banks and financiers.</a:t>
            </a:r>
            <a:endParaRPr lang="en-US" dirty="0"/>
          </a:p>
        </p:txBody>
      </p:sp>
    </p:spTree>
    <p:extLst>
      <p:ext uri="{BB962C8B-B14F-4D97-AF65-F5344CB8AC3E}">
        <p14:creationId xmlns:p14="http://schemas.microsoft.com/office/powerpoint/2010/main" val="42839134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Poverty</a:t>
            </a:r>
            <a:endParaRPr lang="en-US" dirty="0"/>
          </a:p>
        </p:txBody>
      </p:sp>
      <p:sp>
        <p:nvSpPr>
          <p:cNvPr id="3" name="Content Placeholder 2"/>
          <p:cNvSpPr>
            <a:spLocks noGrp="1"/>
          </p:cNvSpPr>
          <p:nvPr>
            <p:ph idx="1"/>
          </p:nvPr>
        </p:nvSpPr>
        <p:spPr>
          <a:xfrm>
            <a:off x="457200" y="1775191"/>
            <a:ext cx="8229600" cy="5082809"/>
          </a:xfrm>
        </p:spPr>
        <p:txBody>
          <a:bodyPr>
            <a:normAutofit/>
          </a:bodyPr>
          <a:lstStyle/>
          <a:p>
            <a:r>
              <a:rPr lang="en-US" dirty="0" smtClean="0"/>
              <a:t>Industrial workers in the South (94% of whom were white) earned ½ of the national average and worked longer hours than elsewhere. Most southerners of both races remained in traditional roles and barely got by from year to year as sharecroppers and farmers.</a:t>
            </a:r>
          </a:p>
          <a:p>
            <a:r>
              <a:rPr lang="en-US" dirty="0" smtClean="0"/>
              <a:t>The poverty of the majority of southerners was not caused by northern capitalists.</a:t>
            </a:r>
          </a:p>
          <a:p>
            <a:pPr lvl="1"/>
            <a:r>
              <a:rPr lang="en-US" dirty="0" smtClean="0"/>
              <a:t>1. The South’s late start at industrialization</a:t>
            </a:r>
          </a:p>
          <a:p>
            <a:pPr lvl="1"/>
            <a:r>
              <a:rPr lang="en-US" dirty="0" smtClean="0"/>
              <a:t>2. Poorly educated workforce.</a:t>
            </a:r>
            <a:endParaRPr lang="en-US" dirty="0"/>
          </a:p>
        </p:txBody>
      </p:sp>
    </p:spTree>
    <p:extLst>
      <p:ext uri="{BB962C8B-B14F-4D97-AF65-F5344CB8AC3E}">
        <p14:creationId xmlns:p14="http://schemas.microsoft.com/office/powerpoint/2010/main" val="38244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Segregation and Farm Problems</a:t>
            </a:r>
            <a:endParaRPr lang="en-US" dirty="0"/>
          </a:p>
        </p:txBody>
      </p:sp>
      <p:sp>
        <p:nvSpPr>
          <p:cNvPr id="3" name="Content Placeholder 2"/>
          <p:cNvSpPr>
            <a:spLocks noGrp="1"/>
          </p:cNvSpPr>
          <p:nvPr>
            <p:ph idx="1"/>
          </p:nvPr>
        </p:nvSpPr>
        <p:spPr/>
        <p:txBody>
          <a:bodyPr/>
          <a:lstStyle/>
          <a:p>
            <a:r>
              <a:rPr lang="en-US" dirty="0" smtClean="0"/>
              <a:t>As we know, once Reconstruction formally ended, segregation once again took hold in the South.</a:t>
            </a:r>
          </a:p>
          <a:p>
            <a:r>
              <a:rPr lang="en-US" dirty="0" smtClean="0"/>
              <a:t>Farmers began uniting over a loss of profits and increase in transportation costs.</a:t>
            </a:r>
          </a:p>
          <a:p>
            <a:r>
              <a:rPr lang="en-US" dirty="0" smtClean="0"/>
              <a:t>But that’s more information for another day…</a:t>
            </a:r>
            <a:endParaRPr lang="en-US" dirty="0"/>
          </a:p>
        </p:txBody>
      </p:sp>
    </p:spTree>
    <p:extLst>
      <p:ext uri="{BB962C8B-B14F-4D97-AF65-F5344CB8AC3E}">
        <p14:creationId xmlns:p14="http://schemas.microsoft.com/office/powerpoint/2010/main" val="168280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 14.1: Students analyze the </a:t>
            </a:r>
            <a:r>
              <a:rPr lang="en-US" dirty="0" err="1" smtClean="0"/>
              <a:t>epxansion</a:t>
            </a:r>
            <a:r>
              <a:rPr lang="en-US" dirty="0" smtClean="0"/>
              <a:t> and development of western railroads, analyze the competitors for the West: miners, ranchers, homesteaders, and American Indians.</a:t>
            </a:r>
          </a:p>
          <a:p>
            <a:r>
              <a:rPr lang="en-US" dirty="0" smtClean="0"/>
              <a:t>AP 14.2: Students will be able to analyze the cultural, economic, and political reasoning behind the government’s policy toward American Indians.</a:t>
            </a:r>
          </a:p>
          <a:p>
            <a:r>
              <a:rPr lang="en-US" dirty="0" smtClean="0"/>
              <a:t>AP 14.3: </a:t>
            </a:r>
          </a:p>
          <a:p>
            <a:r>
              <a:rPr lang="en-US" dirty="0" smtClean="0"/>
              <a:t>AP 14:4 Students will be able to describe the environmental impact of western settlement.</a:t>
            </a:r>
            <a:endParaRPr lang="en-US" dirty="0"/>
          </a:p>
        </p:txBody>
      </p:sp>
    </p:spTree>
    <p:extLst>
      <p:ext uri="{BB962C8B-B14F-4D97-AF65-F5344CB8AC3E}">
        <p14:creationId xmlns:p14="http://schemas.microsoft.com/office/powerpoint/2010/main" val="204059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Students will be able to explain the conflict between conflicting interests in the West and South as society unites post Civil War by taking guided notes and analyzing primary sources.</a:t>
            </a:r>
            <a:endParaRPr lang="en-US" dirty="0"/>
          </a:p>
        </p:txBody>
      </p:sp>
    </p:spTree>
    <p:extLst>
      <p:ext uri="{BB962C8B-B14F-4D97-AF65-F5344CB8AC3E}">
        <p14:creationId xmlns:p14="http://schemas.microsoft.com/office/powerpoint/2010/main" val="485092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Frederick Jackson Turner, 1893</a:t>
            </a:r>
            <a:endParaRPr lang="en-US" dirty="0"/>
          </a:p>
        </p:txBody>
      </p:sp>
      <p:sp>
        <p:nvSpPr>
          <p:cNvPr id="3" name="Content Placeholder 2"/>
          <p:cNvSpPr>
            <a:spLocks noGrp="1"/>
          </p:cNvSpPr>
          <p:nvPr>
            <p:ph idx="1"/>
          </p:nvPr>
        </p:nvSpPr>
        <p:spPr/>
        <p:txBody>
          <a:bodyPr>
            <a:normAutofit lnSpcReduction="10000"/>
          </a:bodyPr>
          <a:lstStyle/>
          <a:p>
            <a:r>
              <a:rPr lang="en-US" dirty="0" smtClean="0"/>
              <a:t>“American social development has been continually beginning over again on the frontier. This perennial rebirth, this fluidity of American life, this expansion westward with its new opportunities, its continuous touch with the simplicity of primitive society, furnish the forces dominating American character. The true point of view in the history of this nation is not the Atlantic coast, it is the Great West.”</a:t>
            </a:r>
            <a:endParaRPr lang="en-US" dirty="0"/>
          </a:p>
        </p:txBody>
      </p:sp>
    </p:spTree>
    <p:extLst>
      <p:ext uri="{BB962C8B-B14F-4D97-AF65-F5344CB8AC3E}">
        <p14:creationId xmlns:p14="http://schemas.microsoft.com/office/powerpoint/2010/main" val="284264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During the post-Civil War ear, most of the large-scale industrial development took place in the Northeast and Midwest (NYC, Chicago, etc.) while the South and West most often supplied raw materials and consumed northern manufactured goods. </a:t>
            </a:r>
          </a:p>
          <a:p>
            <a:r>
              <a:rPr lang="en-US" dirty="0" smtClean="0"/>
              <a:t>Some in the South and West resented this apparent colonial status, which helped to shape the politics in the final decades of the 19</a:t>
            </a:r>
            <a:r>
              <a:rPr lang="en-US" baseline="30000" dirty="0" smtClean="0"/>
              <a:t>th</a:t>
            </a:r>
            <a:r>
              <a:rPr lang="en-US" dirty="0" smtClean="0"/>
              <a:t> Century.</a:t>
            </a:r>
            <a:endParaRPr lang="en-US" dirty="0"/>
          </a:p>
        </p:txBody>
      </p:sp>
    </p:spTree>
    <p:extLst>
      <p:ext uri="{BB962C8B-B14F-4D97-AF65-F5344CB8AC3E}">
        <p14:creationId xmlns:p14="http://schemas.microsoft.com/office/powerpoint/2010/main" val="1608398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West: Settlement of the Last Frontier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35 years after the Civil War, conditions on the Great Plains (land between the Mississippi River and the Rocky Mountains) changed so dramatically that the frontier largely vanished. </a:t>
            </a:r>
          </a:p>
          <a:p>
            <a:pPr lvl="1"/>
            <a:r>
              <a:rPr lang="en-US" dirty="0" smtClean="0"/>
              <a:t>By 1900, the great buffalo herds had been wiped out.</a:t>
            </a:r>
          </a:p>
          <a:p>
            <a:pPr lvl="1"/>
            <a:r>
              <a:rPr lang="en-US" dirty="0" smtClean="0"/>
              <a:t>The open lands were fenced in by homesteads and ranches, crisscrossed by steel rails and modernized by new towns.</a:t>
            </a:r>
          </a:p>
          <a:p>
            <a:r>
              <a:rPr lang="en-US" dirty="0" smtClean="0"/>
              <a:t>10 new western states had been carved out, with only Arizona, New Mexico, and Oklahoma remaining as territories awaiting statehood.</a:t>
            </a:r>
            <a:endParaRPr lang="en-US" dirty="0"/>
          </a:p>
        </p:txBody>
      </p:sp>
    </p:spTree>
    <p:extLst>
      <p:ext uri="{BB962C8B-B14F-4D97-AF65-F5344CB8AC3E}">
        <p14:creationId xmlns:p14="http://schemas.microsoft.com/office/powerpoint/2010/main" val="2418898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Mining Frontier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California Gold Rush in 1848 was just the beginning of a huge quest for gold and silver, extending into the 1890’s, and helping to settle much of this region.</a:t>
            </a:r>
          </a:p>
          <a:p>
            <a:r>
              <a:rPr lang="en-US" dirty="0" smtClean="0"/>
              <a:t>A series of gold and silver strikes in Colorado, Nevada, Idaho, Montana, Arizona, and south Dakota kept a flow of prospectors pushing into the West.</a:t>
            </a:r>
          </a:p>
          <a:p>
            <a:r>
              <a:rPr lang="en-US" dirty="0" smtClean="0"/>
              <a:t>CA’s gold rush set the pattern.</a:t>
            </a:r>
          </a:p>
          <a:p>
            <a:pPr lvl="1"/>
            <a:r>
              <a:rPr lang="en-US" dirty="0" smtClean="0"/>
              <a:t>Fist, individual prospectors would look for traces of gold in streams.</a:t>
            </a:r>
          </a:p>
          <a:p>
            <a:pPr lvl="1"/>
            <a:r>
              <a:rPr lang="en-US" dirty="0" smtClean="0"/>
              <a:t>Then, deep mining with expensive equipment and wealthy investors was required to fully extract the resources.</a:t>
            </a:r>
            <a:endParaRPr lang="en-US" dirty="0"/>
          </a:p>
        </p:txBody>
      </p:sp>
    </p:spTree>
    <p:extLst>
      <p:ext uri="{BB962C8B-B14F-4D97-AF65-F5344CB8AC3E}">
        <p14:creationId xmlns:p14="http://schemas.microsoft.com/office/powerpoint/2010/main" val="1664864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Mining Frontier</a:t>
            </a:r>
            <a:endParaRPr lang="en-US" dirty="0"/>
          </a:p>
        </p:txBody>
      </p:sp>
      <p:sp>
        <p:nvSpPr>
          <p:cNvPr id="3" name="Content Placeholder 2"/>
          <p:cNvSpPr>
            <a:spLocks noGrp="1"/>
          </p:cNvSpPr>
          <p:nvPr>
            <p:ph idx="1"/>
          </p:nvPr>
        </p:nvSpPr>
        <p:spPr/>
        <p:txBody>
          <a:bodyPr/>
          <a:lstStyle/>
          <a:p>
            <a:r>
              <a:rPr lang="en-US" dirty="0" smtClean="0"/>
              <a:t>Rich strikes created boomtowns overnight—towns that became famous for saloons, dance halls, and vigilante justice.</a:t>
            </a:r>
          </a:p>
          <a:p>
            <a:r>
              <a:rPr lang="en-US" dirty="0" smtClean="0"/>
              <a:t>Many of these became ghost towns within a few years once the gold or silver ran out.</a:t>
            </a:r>
          </a:p>
          <a:p>
            <a:endParaRPr lang="en-US" dirty="0"/>
          </a:p>
        </p:txBody>
      </p:sp>
    </p:spTree>
    <p:extLst>
      <p:ext uri="{BB962C8B-B14F-4D97-AF65-F5344CB8AC3E}">
        <p14:creationId xmlns:p14="http://schemas.microsoft.com/office/powerpoint/2010/main" val="960873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1345</TotalTime>
  <Words>1911</Words>
  <Application>Microsoft Macintosh PowerPoint</Application>
  <PresentationFormat>On-screen Show (4:3)</PresentationFormat>
  <Paragraphs>116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Module</vt:lpstr>
      <vt:lpstr>Do Now</vt:lpstr>
      <vt:lpstr>The Last West and New South</vt:lpstr>
      <vt:lpstr>Standards</vt:lpstr>
      <vt:lpstr>Objective</vt:lpstr>
      <vt:lpstr>Frederick Jackson Turner, 1893</vt:lpstr>
      <vt:lpstr>Background</vt:lpstr>
      <vt:lpstr>The West: Settlement of the Last Frontier</vt:lpstr>
      <vt:lpstr>The Mining Frontier</vt:lpstr>
      <vt:lpstr>The Mining Frontier</vt:lpstr>
      <vt:lpstr>Chinese Exclusion</vt:lpstr>
      <vt:lpstr>Mining Frontier Effects</vt:lpstr>
      <vt:lpstr>The Cattle Frontier</vt:lpstr>
      <vt:lpstr>The Cattle Frontier</vt:lpstr>
      <vt:lpstr>The Cattle Frontier</vt:lpstr>
      <vt:lpstr>The Farming Frontier</vt:lpstr>
      <vt:lpstr>Farming: Problems and Solutions</vt:lpstr>
      <vt:lpstr>Farming: Problems and Solutions</vt:lpstr>
      <vt:lpstr>American Indians in the West</vt:lpstr>
      <vt:lpstr>Reservation Policy</vt:lpstr>
      <vt:lpstr>Indian Wars</vt:lpstr>
      <vt:lpstr>Indian Wars</vt:lpstr>
      <vt:lpstr>Dawes Act</vt:lpstr>
      <vt:lpstr>Dawes Act</vt:lpstr>
      <vt:lpstr>New South</vt:lpstr>
      <vt:lpstr>Economic Progress</vt:lpstr>
      <vt:lpstr>Continued Poverty</vt:lpstr>
      <vt:lpstr>Continued Poverty</vt:lpstr>
      <vt:lpstr>Segregation and Farm Problems</vt:lpstr>
    </vt:vector>
  </TitlesOfParts>
  <Company>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West and New South</dc:title>
  <dc:creator>Craig Winchell</dc:creator>
  <cp:lastModifiedBy>Craig Winchell</cp:lastModifiedBy>
  <cp:revision>15</cp:revision>
  <dcterms:created xsi:type="dcterms:W3CDTF">2015-02-05T19:56:29Z</dcterms:created>
  <dcterms:modified xsi:type="dcterms:W3CDTF">2015-02-06T18:21:43Z</dcterms:modified>
</cp:coreProperties>
</file>