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8"/>
  </p:notesMasterIdLst>
  <p:sldIdLst>
    <p:sldId id="257" r:id="rId3"/>
    <p:sldId id="281" r:id="rId4"/>
    <p:sldId id="259" r:id="rId5"/>
    <p:sldId id="282" r:id="rId6"/>
    <p:sldId id="283" r:id="rId7"/>
    <p:sldId id="284" r:id="rId8"/>
    <p:sldId id="285" r:id="rId9"/>
    <p:sldId id="286" r:id="rId10"/>
    <p:sldId id="287" r:id="rId11"/>
    <p:sldId id="288" r:id="rId12"/>
    <p:sldId id="289" r:id="rId13"/>
    <p:sldId id="290" r:id="rId14"/>
    <p:sldId id="291" r:id="rId15"/>
    <p:sldId id="274" r:id="rId16"/>
    <p:sldId id="276" r:id="rId17"/>
    <p:sldId id="262" r:id="rId18"/>
    <p:sldId id="280" r:id="rId19"/>
    <p:sldId id="296" r:id="rId20"/>
    <p:sldId id="279" r:id="rId21"/>
    <p:sldId id="277" r:id="rId22"/>
    <p:sldId id="292" r:id="rId23"/>
    <p:sldId id="293" r:id="rId24"/>
    <p:sldId id="294" r:id="rId25"/>
    <p:sldId id="295"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5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4CDFE-F7DC-CC4C-AFC1-016EB52A5F19}" type="datetimeFigureOut">
              <a:rPr lang="en-US" smtClean="0"/>
              <a:t>4/4/16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F80BC-E08F-6743-BA70-68096F73F448}" type="slidenum">
              <a:rPr lang="en-US" smtClean="0"/>
              <a:t>‹#›</a:t>
            </a:fld>
            <a:endParaRPr lang="en-US"/>
          </a:p>
        </p:txBody>
      </p:sp>
    </p:spTree>
    <p:extLst>
      <p:ext uri="{BB962C8B-B14F-4D97-AF65-F5344CB8AC3E}">
        <p14:creationId xmlns:p14="http://schemas.microsoft.com/office/powerpoint/2010/main" val="15859732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05CFCF62-8379-ED43-AA27-74843AB34129}" type="slidenum">
              <a:rPr lang="en-US" sz="1200">
                <a:latin typeface="Times New Roman" charset="0"/>
              </a:rPr>
              <a:pPr eaLnBrk="1" hangingPunct="1"/>
              <a:t>2</a:t>
            </a:fld>
            <a:endParaRPr lang="en-US" sz="1200">
              <a:latin typeface="Times New Roman"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C5D4C23A-51D0-8B41-82D5-FF5121368558}" type="slidenum">
              <a:rPr lang="en-US" sz="1200">
                <a:latin typeface="Times New Roman" charset="0"/>
              </a:rPr>
              <a:pPr eaLnBrk="1" hangingPunct="1"/>
              <a:t>12</a:t>
            </a:fld>
            <a:endParaRPr lang="en-US" sz="120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0C31B57E-EAC0-514D-9BC1-982FD97DCEFE}" type="slidenum">
              <a:rPr lang="en-US" sz="1200">
                <a:latin typeface="Times New Roman" charset="0"/>
              </a:rPr>
              <a:pPr eaLnBrk="1" hangingPunct="1"/>
              <a:t>13</a:t>
            </a:fld>
            <a:endParaRPr lang="en-US" sz="1200">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F0D6A543-3D5F-FD4B-85FC-3B63B7D60E0A}" type="slidenum">
              <a:rPr lang="en-US" sz="1200">
                <a:latin typeface="Times New Roman" charset="0"/>
              </a:rPr>
              <a:pPr eaLnBrk="1" hangingPunct="1"/>
              <a:t>21</a:t>
            </a:fld>
            <a:endParaRPr lang="en-US" sz="120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3A340DB3-E55F-364A-94D9-1EDF201FB1D0}" type="slidenum">
              <a:rPr lang="en-US" sz="1200">
                <a:latin typeface="Times New Roman" charset="0"/>
              </a:rPr>
              <a:pPr eaLnBrk="1" hangingPunct="1"/>
              <a:t>22</a:t>
            </a:fld>
            <a:endParaRPr lang="en-US" sz="12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2CACFAF7-6A65-F142-A244-BE8B6FBE8A6C}" type="slidenum">
              <a:rPr lang="en-US" sz="1200">
                <a:latin typeface="Times New Roman" charset="0"/>
              </a:rPr>
              <a:pPr eaLnBrk="1" hangingPunct="1"/>
              <a:t>23</a:t>
            </a:fld>
            <a:endParaRPr lang="en-US" sz="120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F0E5CE83-4891-8040-9252-50E4358FD707}" type="slidenum">
              <a:rPr lang="en-US" sz="1200">
                <a:latin typeface="Times New Roman" charset="0"/>
              </a:rPr>
              <a:pPr eaLnBrk="1" hangingPunct="1"/>
              <a:t>24</a:t>
            </a:fld>
            <a:endParaRPr lang="en-US" sz="120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F5A4B289-1199-D045-8AF5-B6A7DFB2DCED}" type="slidenum">
              <a:rPr lang="en-US" sz="1200">
                <a:solidFill>
                  <a:prstClr val="black"/>
                </a:solidFill>
                <a:latin typeface="Times New Roman" charset="0"/>
              </a:rPr>
              <a:pPr eaLnBrk="1" hangingPunct="1"/>
              <a:t>4</a:t>
            </a:fld>
            <a:endParaRPr lang="en-US" sz="1200">
              <a:solidFill>
                <a:prstClr val="black"/>
              </a:solidFill>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591BBCFE-B87D-F840-9E4E-D3B03CB133D4}" type="slidenum">
              <a:rPr lang="en-US" sz="1200">
                <a:latin typeface="Times New Roman" charset="0"/>
              </a:rPr>
              <a:pPr eaLnBrk="1" hangingPunct="1"/>
              <a:t>5</a:t>
            </a:fld>
            <a:endParaRPr lang="en-US" sz="1200">
              <a:latin typeface="Times New Roman"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DB109C06-5FB9-0B44-94A6-9908A8F03629}" type="slidenum">
              <a:rPr lang="en-US" sz="1200">
                <a:latin typeface="Times New Roman" charset="0"/>
              </a:rPr>
              <a:pPr eaLnBrk="1" hangingPunct="1"/>
              <a:t>6</a:t>
            </a:fld>
            <a:endParaRPr lang="en-US" sz="120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DC3746B4-6C5A-574A-B14F-3528103B867D}" type="slidenum">
              <a:rPr lang="en-US" sz="1200">
                <a:latin typeface="Times New Roman" charset="0"/>
              </a:rPr>
              <a:pPr eaLnBrk="1" hangingPunct="1"/>
              <a:t>7</a:t>
            </a:fld>
            <a:endParaRPr lang="en-US" sz="1200">
              <a:latin typeface="Times New Roman"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8A556CA7-1814-1F49-822D-2528EED13F2C}" type="slidenum">
              <a:rPr lang="en-US" sz="1200">
                <a:latin typeface="Times New Roman" charset="0"/>
              </a:rPr>
              <a:pPr eaLnBrk="1" hangingPunct="1"/>
              <a:t>8</a:t>
            </a:fld>
            <a:endParaRPr lang="en-US" sz="1200">
              <a:latin typeface="Times New Roman"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C34B860E-75DB-E145-81EB-D85A5448F236}" type="slidenum">
              <a:rPr lang="en-US" sz="1200">
                <a:latin typeface="Times New Roman" charset="0"/>
              </a:rPr>
              <a:pPr eaLnBrk="1" hangingPunct="1"/>
              <a:t>9</a:t>
            </a:fld>
            <a:endParaRPr lang="en-US" sz="1200">
              <a:latin typeface="Times New Roman"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67C80CC3-FD6D-034B-8EFD-AEB9DDB8F3DC}" type="slidenum">
              <a:rPr lang="en-US" sz="1200">
                <a:latin typeface="Times New Roman" charset="0"/>
              </a:rPr>
              <a:pPr eaLnBrk="1" hangingPunct="1"/>
              <a:t>10</a:t>
            </a:fld>
            <a:endParaRPr lang="en-US" sz="120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2F1A6001-356C-894E-AC39-4BB589D0ADEC}" type="slidenum">
              <a:rPr lang="en-US" sz="1200">
                <a:latin typeface="Times New Roman" charset="0"/>
              </a:rPr>
              <a:pPr eaLnBrk="1" hangingPunct="1"/>
              <a:t>11</a:t>
            </a:fld>
            <a:endParaRPr lang="en-US" sz="1200">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806203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3187202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618022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462A0E4-0B9E-CA45-B7ED-76850D246C34}" type="slidenum">
              <a:rPr lang="en-US"/>
              <a:pPr/>
              <a:t>‹#›</a:t>
            </a:fld>
            <a:endParaRPr lang="en-US"/>
          </a:p>
        </p:txBody>
      </p:sp>
    </p:spTree>
    <p:extLst>
      <p:ext uri="{BB962C8B-B14F-4D97-AF65-F5344CB8AC3E}">
        <p14:creationId xmlns:p14="http://schemas.microsoft.com/office/powerpoint/2010/main" val="2369831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6" descr="oldbook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9" name="AutoShape 87"/>
          <p:cNvSpPr>
            <a:spLocks noGrp="1" noChangeArrowheads="1"/>
          </p:cNvSpPr>
          <p:nvPr>
            <p:ph type="ctrTitle"/>
          </p:nvPr>
        </p:nvSpPr>
        <p:spPr>
          <a:xfrm>
            <a:off x="2771775" y="2130425"/>
            <a:ext cx="3240088" cy="2019300"/>
          </a:xfrm>
          <a:prstGeom prst="roundRect">
            <a:avLst>
              <a:gd name="adj" fmla="val 16667"/>
            </a:avLst>
          </a:prstGeom>
          <a:solidFill>
            <a:srgbClr val="FFE9C9"/>
          </a:solidFill>
          <a:ln algn="ctr">
            <a:round/>
          </a:ln>
          <a:effectLst>
            <a:outerShdw dist="45791" dir="2021404" algn="ctr" rotWithShape="0">
              <a:schemeClr val="bg2">
                <a:alpha val="50000"/>
              </a:schemeClr>
            </a:outerShdw>
          </a:effectLst>
        </p:spPr>
        <p:txBody>
          <a:bodyPr/>
          <a:lstStyle>
            <a:lvl1pPr>
              <a:defRPr sz="2800" b="1"/>
            </a:lvl1pPr>
          </a:lstStyle>
          <a:p>
            <a:r>
              <a:rPr lang="en-US" smtClean="0"/>
              <a:t>Click to edit Master title style</a:t>
            </a:r>
            <a:endParaRPr lang="en-US"/>
          </a:p>
        </p:txBody>
      </p:sp>
      <p:sp>
        <p:nvSpPr>
          <p:cNvPr id="8280" name="Rectangle 88"/>
          <p:cNvSpPr>
            <a:spLocks noGrp="1" noChangeArrowheads="1"/>
          </p:cNvSpPr>
          <p:nvPr>
            <p:ph type="subTitle" idx="1"/>
          </p:nvPr>
        </p:nvSpPr>
        <p:spPr>
          <a:xfrm>
            <a:off x="1371600" y="4508500"/>
            <a:ext cx="6400800" cy="1130300"/>
          </a:xfrm>
        </p:spPr>
        <p:txBody>
          <a:bodyPr/>
          <a:lstStyle>
            <a:lvl1pPr marL="0" indent="0" algn="ctr">
              <a:buFontTx/>
              <a:buNone/>
              <a:defRPr>
                <a:solidFill>
                  <a:schemeClr val="bg1"/>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fld id="{6BD9220E-3F83-5A4F-B78D-E9DFDF3C5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8674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814467-E3EC-4E4A-A8EA-B80EEA4672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077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5CE5548-EB2F-B446-92EF-16C45D6E61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0017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600200"/>
            <a:ext cx="3632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6150" y="1600200"/>
            <a:ext cx="3632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2DD3E4-AC92-6848-804A-F1E82B3176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9888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58C2B05-8515-FC4F-9FCE-8E716BD573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834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61C6989-52CA-B541-97DB-6C8D8EFC0E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8618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4A2EDC1-896B-A248-9991-D7A0B3E2D5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800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2656478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E06D252-4306-2745-A160-9885989468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6151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825F48B-B4B2-3F43-9F66-F7C5C3622A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5515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55C9A2-834F-CE48-A864-E2814AB29C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0784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74638"/>
            <a:ext cx="1854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05AFF0-0B6B-714F-851C-B940434B29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5579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7416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71550" y="1600200"/>
            <a:ext cx="74168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59A209-F27C-B54C-BD6F-DE8E861CA9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4058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741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71550" y="1600200"/>
            <a:ext cx="3632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6150" y="1600200"/>
            <a:ext cx="3632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D5F660-1A35-A14B-B339-9680A96B75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178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A0460-958C-3247-881B-083B794F57D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1991342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EA0460-958C-3247-881B-083B794F57D4}"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4127471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EA0460-958C-3247-881B-083B794F57D4}" type="datetimeFigureOut">
              <a:rPr lang="en-US" smtClean="0"/>
              <a:t>4/4/16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3315289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EA0460-958C-3247-881B-083B794F57D4}" type="datetimeFigureOut">
              <a:rPr lang="en-US" smtClean="0"/>
              <a:t>4/4/16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92840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A0460-958C-3247-881B-083B794F57D4}" type="datetimeFigureOut">
              <a:rPr lang="en-US" smtClean="0"/>
              <a:t>4/4/16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2444912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A0460-958C-3247-881B-083B794F57D4}"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2546399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A0460-958C-3247-881B-083B794F57D4}"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ED82F-A46B-B641-A99F-7CCF0289D3E9}" type="slidenum">
              <a:rPr lang="en-US" smtClean="0"/>
              <a:t>‹#›</a:t>
            </a:fld>
            <a:endParaRPr lang="en-US"/>
          </a:p>
        </p:txBody>
      </p:sp>
    </p:spTree>
    <p:extLst>
      <p:ext uri="{BB962C8B-B14F-4D97-AF65-F5344CB8AC3E}">
        <p14:creationId xmlns:p14="http://schemas.microsoft.com/office/powerpoint/2010/main" val="3990374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A0460-958C-3247-881B-083B794F57D4}" type="datetimeFigureOut">
              <a:rPr lang="en-US" smtClean="0"/>
              <a:t>4/4/16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D82F-A46B-B641-A99F-7CCF0289D3E9}" type="slidenum">
              <a:rPr lang="en-US" smtClean="0"/>
              <a:t>‹#›</a:t>
            </a:fld>
            <a:endParaRPr lang="en-US"/>
          </a:p>
        </p:txBody>
      </p:sp>
    </p:spTree>
    <p:extLst>
      <p:ext uri="{BB962C8B-B14F-4D97-AF65-F5344CB8AC3E}">
        <p14:creationId xmlns:p14="http://schemas.microsoft.com/office/powerpoint/2010/main" val="1411045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04" descr="oldboo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971550" y="274638"/>
            <a:ext cx="741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971550" y="1600200"/>
            <a:ext cx="741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Times New Roman" pitchFamily="18" charset="0"/>
              </a:defRPr>
            </a:lvl1pPr>
          </a:lstStyle>
          <a:p>
            <a:pPr defTabSz="914400" fontAlgn="base">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282575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Times New Roman" pitchFamily="18" charset="0"/>
              </a:defRPr>
            </a:lvl1pPr>
          </a:lstStyle>
          <a:p>
            <a:pPr defTabSz="914400" fontAlgn="base">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25475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F405F879-BF8D-134E-80AA-8AAF2AE7CE1F}" type="slidenum">
              <a:rPr lang="en-US" smtClean="0">
                <a:solidFill>
                  <a:srgbClr val="000000"/>
                </a:solidFill>
                <a:latin typeface="Arial" charset="0"/>
                <a:ea typeface="ＭＳ Ｐゴシック" charset="0"/>
                <a:cs typeface="Times New Roman" charset="0"/>
              </a:rPr>
              <a:pPr defTabSz="914400" fontAlgn="base">
                <a:spcBef>
                  <a:spcPct val="0"/>
                </a:spcBef>
                <a:spcAft>
                  <a:spcPct val="0"/>
                </a:spcAft>
              </a:pPr>
              <a:t>‹#›</a:t>
            </a:fld>
            <a:endParaRPr lang="en-US" smtClean="0">
              <a:solidFill>
                <a:srgbClr val="000000"/>
              </a:solidFill>
              <a:latin typeface="Arial" charset="0"/>
              <a:ea typeface="ＭＳ Ｐゴシック" charset="0"/>
              <a:cs typeface="Times New Roman" charset="0"/>
            </a:endParaRPr>
          </a:p>
        </p:txBody>
      </p:sp>
    </p:spTree>
    <p:extLst>
      <p:ext uri="{BB962C8B-B14F-4D97-AF65-F5344CB8AC3E}">
        <p14:creationId xmlns:p14="http://schemas.microsoft.com/office/powerpoint/2010/main" val="31840835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To what extent did LBJ’s presidency offer continuity AND change for America? Be specific</a:t>
            </a:r>
            <a:r>
              <a:rPr lang="en-US" dirty="0" smtClean="0"/>
              <a:t>.</a:t>
            </a:r>
          </a:p>
          <a:p>
            <a:endParaRPr lang="en-US" dirty="0"/>
          </a:p>
          <a:p>
            <a:r>
              <a:rPr lang="en-US" dirty="0" smtClean="0"/>
              <a:t>THEN: </a:t>
            </a:r>
            <a:r>
              <a:rPr lang="en-US" dirty="0" err="1" smtClean="0"/>
              <a:t>bit.ly</a:t>
            </a:r>
            <a:r>
              <a:rPr lang="en-US" dirty="0" smtClean="0"/>
              <a:t>/49signup to signup for this Saturday</a:t>
            </a:r>
            <a:endParaRPr lang="en-US" dirty="0"/>
          </a:p>
        </p:txBody>
      </p:sp>
    </p:spTree>
    <p:extLst>
      <p:ext uri="{BB962C8B-B14F-4D97-AF65-F5344CB8AC3E}">
        <p14:creationId xmlns:p14="http://schemas.microsoft.com/office/powerpoint/2010/main" val="983347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800">
                <a:solidFill>
                  <a:srgbClr val="996633"/>
                </a:solidFill>
                <a:effectLst>
                  <a:outerShdw blurRad="38100" dist="38100" dir="2700000" algn="tl">
                    <a:srgbClr val="DDDDDD"/>
                  </a:outerShdw>
                </a:effectLst>
                <a:latin typeface="TheThreeStoogesFont" charset="0"/>
              </a:rPr>
              <a:t>Declare War On Poverty</a:t>
            </a:r>
          </a:p>
        </p:txBody>
      </p:sp>
      <p:sp>
        <p:nvSpPr>
          <p:cNvPr id="14339" name="Text Box 1028"/>
          <p:cNvSpPr txBox="1">
            <a:spLocks noChangeArrowheads="1"/>
          </p:cNvSpPr>
          <p:nvPr/>
        </p:nvSpPr>
        <p:spPr bwMode="auto">
          <a:xfrm>
            <a:off x="5105400" y="50292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LBJ With An Impoverished Family In Appalachia</a:t>
            </a:r>
          </a:p>
          <a:p>
            <a:pPr algn="ctr" eaLnBrk="1" hangingPunct="1"/>
            <a:r>
              <a:rPr lang="en-US" sz="800">
                <a:solidFill>
                  <a:srgbClr val="002060"/>
                </a:solidFill>
                <a:latin typeface="Times New Roman" charset="0"/>
              </a:rPr>
              <a:t>http://drewashton.edublogs.org/files/2009/11/lbj1.JPG</a:t>
            </a:r>
          </a:p>
        </p:txBody>
      </p:sp>
      <p:sp>
        <p:nvSpPr>
          <p:cNvPr id="14340" name="Text Box 1028"/>
          <p:cNvSpPr txBox="1">
            <a:spLocks noChangeArrowheads="1"/>
          </p:cNvSpPr>
          <p:nvPr/>
        </p:nvSpPr>
        <p:spPr bwMode="auto">
          <a:xfrm>
            <a:off x="838200" y="5029200"/>
            <a:ext cx="4038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College Student Helping With The War On Poverty In The 1960s</a:t>
            </a:r>
          </a:p>
          <a:p>
            <a:pPr algn="ctr" eaLnBrk="1" hangingPunct="1"/>
            <a:r>
              <a:rPr lang="en-US" sz="800">
                <a:solidFill>
                  <a:srgbClr val="002060"/>
                </a:solidFill>
                <a:latin typeface="Times New Roman" charset="0"/>
              </a:rPr>
              <a:t>http://3.bp.blogspot.com/_aRE25RtcVM8/S8Dy9i9WgNI/AAAAAAAACmE/-O26GKy6EXY/s1600/apa2.JPG</a:t>
            </a:r>
          </a:p>
        </p:txBody>
      </p:sp>
      <p:pic>
        <p:nvPicPr>
          <p:cNvPr id="14342" name="Picture 6" descr="http://3.bp.blogspot.com/_aRE25RtcVM8/S8Dy9i9WgNI/AAAAAAAACmE/-O26GKy6EXY/s1600/ap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40671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http://drewashton.edublogs.org/files/2009/11/lbj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09800"/>
            <a:ext cx="35702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162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800">
                <a:solidFill>
                  <a:srgbClr val="996633"/>
                </a:solidFill>
                <a:effectLst>
                  <a:outerShdw blurRad="38100" dist="38100" dir="2700000" algn="tl">
                    <a:srgbClr val="DDDDDD"/>
                  </a:outerShdw>
                </a:effectLst>
                <a:latin typeface="TheThreeStoogesFont" charset="0"/>
              </a:rPr>
              <a:t>Declare War On Poverty</a:t>
            </a:r>
          </a:p>
        </p:txBody>
      </p:sp>
      <p:sp>
        <p:nvSpPr>
          <p:cNvPr id="19459" name="Rectangle 1027"/>
          <p:cNvSpPr>
            <a:spLocks noGrp="1" noChangeArrowheads="1"/>
          </p:cNvSpPr>
          <p:nvPr>
            <p:ph idx="1"/>
          </p:nvPr>
        </p:nvSpPr>
        <p:spPr>
          <a:xfrm>
            <a:off x="762000" y="1524000"/>
            <a:ext cx="4876800" cy="4876800"/>
          </a:xfrm>
        </p:spPr>
        <p:txBody>
          <a:bodyPr>
            <a:normAutofit/>
          </a:bodyPr>
          <a:lstStyle/>
          <a:p>
            <a:pPr eaLnBrk="1" hangingPunct="1"/>
            <a:r>
              <a:rPr lang="en-US" sz="2800" b="1">
                <a:effectLst>
                  <a:outerShdw blurRad="38100" dist="38100" dir="2700000" algn="tl">
                    <a:srgbClr val="DDDDDD"/>
                  </a:outerShdw>
                </a:effectLst>
                <a:latin typeface="Arial" charset="0"/>
              </a:rPr>
              <a:t>Economic Opportunity Act of 1964.</a:t>
            </a:r>
          </a:p>
          <a:p>
            <a:pPr lvl="1" eaLnBrk="1" hangingPunct="1">
              <a:buClr>
                <a:schemeClr val="tx1"/>
              </a:buClr>
            </a:pPr>
            <a:r>
              <a:rPr lang="en-US" sz="2400" b="1">
                <a:effectLst>
                  <a:outerShdw blurRad="38100" dist="38100" dir="2700000" algn="tl">
                    <a:srgbClr val="DDDDDD"/>
                  </a:outerShdw>
                </a:effectLst>
                <a:latin typeface="Arial" charset="0"/>
              </a:rPr>
              <a:t>Provided $1 billion to develop a number of programs, including the ones below.</a:t>
            </a:r>
          </a:p>
          <a:p>
            <a:pPr lvl="2" eaLnBrk="1" hangingPunct="1">
              <a:buClr>
                <a:schemeClr val="tx1"/>
              </a:buClr>
            </a:pPr>
            <a:r>
              <a:rPr lang="en-US" sz="2000" b="1" u="sng">
                <a:solidFill>
                  <a:srgbClr val="002060"/>
                </a:solidFill>
                <a:effectLst>
                  <a:outerShdw blurRad="38100" dist="38100" dir="2700000" algn="tl">
                    <a:srgbClr val="DDDDDD"/>
                  </a:outerShdw>
                </a:effectLst>
                <a:latin typeface="Arial" charset="0"/>
              </a:rPr>
              <a:t>Job Corps</a:t>
            </a:r>
            <a:r>
              <a:rPr lang="en-US" sz="2000" b="1">
                <a:effectLst>
                  <a:outerShdw blurRad="38100" dist="38100" dir="2700000" algn="tl">
                    <a:srgbClr val="DDDDDD"/>
                  </a:outerShdw>
                </a:effectLst>
                <a:latin typeface="Arial" charset="0"/>
              </a:rPr>
              <a:t>, which provided employment for youths 16-21.</a:t>
            </a:r>
          </a:p>
          <a:p>
            <a:pPr lvl="2" eaLnBrk="1" hangingPunct="1">
              <a:buClr>
                <a:schemeClr val="tx1"/>
              </a:buClr>
            </a:pPr>
            <a:r>
              <a:rPr lang="en-US" sz="2000" b="1">
                <a:effectLst>
                  <a:outerShdw blurRad="38100" dist="38100" dir="2700000" algn="tl">
                    <a:srgbClr val="DDDDDD"/>
                  </a:outerShdw>
                </a:effectLst>
                <a:latin typeface="Arial" charset="0"/>
              </a:rPr>
              <a:t>Job training for unemployed adults.</a:t>
            </a:r>
          </a:p>
          <a:p>
            <a:pPr lvl="2" eaLnBrk="1" hangingPunct="1">
              <a:buClr>
                <a:schemeClr val="tx1"/>
              </a:buClr>
            </a:pPr>
            <a:r>
              <a:rPr lang="en-US" sz="2000" b="1" u="sng">
                <a:solidFill>
                  <a:srgbClr val="002060"/>
                </a:solidFill>
                <a:effectLst>
                  <a:outerShdw blurRad="38100" dist="38100" dir="2700000" algn="tl">
                    <a:srgbClr val="DDDDDD"/>
                  </a:outerShdw>
                </a:effectLst>
                <a:latin typeface="Arial" charset="0"/>
              </a:rPr>
              <a:t>Work-study funds</a:t>
            </a:r>
            <a:r>
              <a:rPr lang="en-US" sz="2000" b="1">
                <a:effectLst>
                  <a:outerShdw blurRad="38100" dist="38100" dir="2700000" algn="tl">
                    <a:srgbClr val="DDDDDD"/>
                  </a:outerShdw>
                </a:effectLst>
                <a:latin typeface="Arial" charset="0"/>
              </a:rPr>
              <a:t> for college students.</a:t>
            </a:r>
          </a:p>
        </p:txBody>
      </p:sp>
      <p:sp>
        <p:nvSpPr>
          <p:cNvPr id="15364" name="Text Box 1028"/>
          <p:cNvSpPr txBox="1">
            <a:spLocks noChangeArrowheads="1"/>
          </p:cNvSpPr>
          <p:nvPr/>
        </p:nvSpPr>
        <p:spPr bwMode="auto">
          <a:xfrm>
            <a:off x="5410200" y="47244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LBJ Signing The Economic Opportunity Act Of 1964 </a:t>
            </a:r>
            <a:r>
              <a:rPr lang="en-US" sz="800">
                <a:solidFill>
                  <a:srgbClr val="002060"/>
                </a:solidFill>
                <a:latin typeface="Times New Roman" charset="0"/>
              </a:rPr>
              <a:t>http://www.capc-pensacola.org/Photos/about-1.jpg</a:t>
            </a:r>
          </a:p>
        </p:txBody>
      </p:sp>
      <p:pic>
        <p:nvPicPr>
          <p:cNvPr id="15366" name="Picture 6" descr="http://www.capc-pensacola.org/Photos/abou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146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49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800">
                <a:solidFill>
                  <a:srgbClr val="996633"/>
                </a:solidFill>
                <a:effectLst>
                  <a:outerShdw blurRad="38100" dist="38100" dir="2700000" algn="tl">
                    <a:srgbClr val="DDDDDD"/>
                  </a:outerShdw>
                </a:effectLst>
                <a:latin typeface="TheThreeStoogesFont" charset="0"/>
              </a:rPr>
              <a:t>Declare War On Poverty</a:t>
            </a:r>
          </a:p>
        </p:txBody>
      </p:sp>
      <p:sp>
        <p:nvSpPr>
          <p:cNvPr id="19459" name="Rectangle 1027"/>
          <p:cNvSpPr>
            <a:spLocks noGrp="1" noChangeArrowheads="1"/>
          </p:cNvSpPr>
          <p:nvPr>
            <p:ph idx="1"/>
          </p:nvPr>
        </p:nvSpPr>
        <p:spPr>
          <a:xfrm>
            <a:off x="3429000" y="1676400"/>
            <a:ext cx="4876800" cy="4876800"/>
          </a:xfrm>
        </p:spPr>
        <p:txBody>
          <a:bodyPr>
            <a:normAutofit/>
          </a:bodyPr>
          <a:lstStyle/>
          <a:p>
            <a:pPr eaLnBrk="1" hangingPunct="1">
              <a:lnSpc>
                <a:spcPct val="80000"/>
              </a:lnSpc>
            </a:pPr>
            <a:r>
              <a:rPr lang="en-US" sz="2600" b="1">
                <a:effectLst>
                  <a:outerShdw blurRad="38100" dist="38100" dir="2700000" algn="tl">
                    <a:srgbClr val="DDDDDD"/>
                  </a:outerShdw>
                </a:effectLst>
                <a:latin typeface="Arial" charset="0"/>
              </a:rPr>
              <a:t>Loans for employers to train low-skilled workers.</a:t>
            </a:r>
          </a:p>
          <a:p>
            <a:pPr eaLnBrk="1" hangingPunct="1">
              <a:lnSpc>
                <a:spcPct val="80000"/>
              </a:lnSpc>
              <a:buClr>
                <a:schemeClr val="tx1"/>
              </a:buClr>
            </a:pPr>
            <a:r>
              <a:rPr lang="en-US" sz="2600" b="1" u="sng">
                <a:solidFill>
                  <a:srgbClr val="002060"/>
                </a:solidFill>
                <a:effectLst>
                  <a:outerShdw blurRad="38100" dist="38100" dir="2700000" algn="tl">
                    <a:srgbClr val="DDDDDD"/>
                  </a:outerShdw>
                </a:effectLst>
                <a:latin typeface="Arial" charset="0"/>
              </a:rPr>
              <a:t>Head Start Program</a:t>
            </a:r>
            <a:r>
              <a:rPr lang="en-US" sz="2600" b="1">
                <a:effectLst>
                  <a:outerShdw blurRad="38100" dist="38100" dir="2700000" algn="tl">
                    <a:srgbClr val="DDDDDD"/>
                  </a:outerShdw>
                </a:effectLst>
                <a:latin typeface="Arial" charset="0"/>
              </a:rPr>
              <a:t>, intended to improve the early education of economically-challenged youngsters.</a:t>
            </a:r>
          </a:p>
          <a:p>
            <a:pPr eaLnBrk="1" hangingPunct="1">
              <a:lnSpc>
                <a:spcPct val="80000"/>
              </a:lnSpc>
              <a:buClr>
                <a:schemeClr val="tx1"/>
              </a:buClr>
            </a:pPr>
            <a:r>
              <a:rPr lang="en-US" sz="2600" b="1" u="sng">
                <a:solidFill>
                  <a:srgbClr val="002060"/>
                </a:solidFill>
                <a:effectLst>
                  <a:outerShdw blurRad="38100" dist="38100" dir="2700000" algn="tl">
                    <a:srgbClr val="DDDDDD"/>
                  </a:outerShdw>
                </a:effectLst>
                <a:latin typeface="Arial" charset="0"/>
              </a:rPr>
              <a:t>VISTA (Volunteers in Service to America)</a:t>
            </a:r>
            <a:r>
              <a:rPr lang="en-US" sz="2600" b="1">
                <a:effectLst>
                  <a:outerShdw blurRad="38100" dist="38100" dir="2700000" algn="tl">
                    <a:srgbClr val="DDDDDD"/>
                  </a:outerShdw>
                </a:effectLst>
                <a:latin typeface="Arial" charset="0"/>
              </a:rPr>
              <a:t>.</a:t>
            </a:r>
          </a:p>
          <a:p>
            <a:pPr lvl="1" eaLnBrk="1" hangingPunct="1">
              <a:lnSpc>
                <a:spcPct val="80000"/>
              </a:lnSpc>
            </a:pPr>
            <a:r>
              <a:rPr lang="en-US" sz="2200" b="1">
                <a:effectLst>
                  <a:outerShdw blurRad="38100" dist="38100" dir="2700000" algn="tl">
                    <a:srgbClr val="DDDDDD"/>
                  </a:outerShdw>
                </a:effectLst>
                <a:latin typeface="Arial" charset="0"/>
              </a:rPr>
              <a:t>A </a:t>
            </a:r>
            <a:r>
              <a:rPr lang="en-US" sz="2200" b="1" u="sng">
                <a:solidFill>
                  <a:srgbClr val="002060"/>
                </a:solidFill>
                <a:effectLst>
                  <a:outerShdw blurRad="38100" dist="38100" dir="2700000" algn="tl">
                    <a:srgbClr val="DDDDDD"/>
                  </a:outerShdw>
                </a:effectLst>
                <a:latin typeface="Arial" charset="0"/>
              </a:rPr>
              <a:t>domestic Peace Corps</a:t>
            </a:r>
            <a:r>
              <a:rPr lang="en-US" sz="2200" b="1">
                <a:effectLst>
                  <a:outerShdw blurRad="38100" dist="38100" dir="2700000" algn="tl">
                    <a:srgbClr val="DDDDDD"/>
                  </a:outerShdw>
                </a:effectLst>
                <a:latin typeface="Arial" charset="0"/>
              </a:rPr>
              <a:t>, sent to depressed areas to aid in training, education, and establishing schools and other public institutions.</a:t>
            </a:r>
          </a:p>
        </p:txBody>
      </p:sp>
      <p:sp>
        <p:nvSpPr>
          <p:cNvPr id="16388" name="Text Box 1028"/>
          <p:cNvSpPr txBox="1">
            <a:spLocks noChangeArrowheads="1"/>
          </p:cNvSpPr>
          <p:nvPr/>
        </p:nvSpPr>
        <p:spPr bwMode="auto">
          <a:xfrm>
            <a:off x="533400" y="4191000"/>
            <a:ext cx="3200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Head Start Program</a:t>
            </a:r>
          </a:p>
          <a:p>
            <a:pPr algn="ctr" eaLnBrk="1" hangingPunct="1"/>
            <a:r>
              <a:rPr lang="en-US" sz="800">
                <a:solidFill>
                  <a:srgbClr val="002060"/>
                </a:solidFill>
                <a:latin typeface="Times New Roman" charset="0"/>
              </a:rPr>
              <a:t>http://sitemaker.umich.edu/tucker.356/files/sub-head-start.gif</a:t>
            </a:r>
          </a:p>
        </p:txBody>
      </p:sp>
      <p:pic>
        <p:nvPicPr>
          <p:cNvPr id="16390" name="Picture 6" descr="http://sitemaker.umich.edu/tucker.356/files/sub-head-st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23225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983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800">
                <a:solidFill>
                  <a:srgbClr val="996633"/>
                </a:solidFill>
                <a:effectLst>
                  <a:outerShdw blurRad="38100" dist="38100" dir="2700000" algn="tl">
                    <a:srgbClr val="DDDDDD"/>
                  </a:outerShdw>
                </a:effectLst>
                <a:latin typeface="TheThreeStoogesFont" charset="0"/>
              </a:rPr>
              <a:t>Declare War On Poverty</a:t>
            </a:r>
          </a:p>
        </p:txBody>
      </p:sp>
      <p:sp>
        <p:nvSpPr>
          <p:cNvPr id="19459" name="Rectangle 1027"/>
          <p:cNvSpPr>
            <a:spLocks noGrp="1" noChangeArrowheads="1"/>
          </p:cNvSpPr>
          <p:nvPr>
            <p:ph idx="1"/>
          </p:nvPr>
        </p:nvSpPr>
        <p:spPr>
          <a:xfrm>
            <a:off x="609600" y="1524000"/>
            <a:ext cx="4800600" cy="4876800"/>
          </a:xfrm>
        </p:spPr>
        <p:txBody>
          <a:bodyPr>
            <a:normAutofit/>
          </a:bodyPr>
          <a:lstStyle/>
          <a:p>
            <a:pPr eaLnBrk="1" hangingPunct="1"/>
            <a:r>
              <a:rPr lang="en-US" sz="2600" b="1">
                <a:effectLst>
                  <a:outerShdw blurRad="38100" dist="38100" dir="2700000" algn="tl">
                    <a:srgbClr val="DDDDDD"/>
                  </a:outerShdw>
                </a:effectLst>
                <a:latin typeface="Arial" charset="0"/>
              </a:rPr>
              <a:t>Creation of </a:t>
            </a:r>
            <a:r>
              <a:rPr lang="en-US" sz="2600" b="1" u="sng">
                <a:solidFill>
                  <a:srgbClr val="002060"/>
                </a:solidFill>
                <a:effectLst>
                  <a:outerShdw blurRad="38100" dist="38100" dir="2700000" algn="tl">
                    <a:srgbClr val="DDDDDD"/>
                  </a:outerShdw>
                </a:effectLst>
                <a:latin typeface="Arial" charset="0"/>
              </a:rPr>
              <a:t>HUD</a:t>
            </a:r>
            <a:r>
              <a:rPr lang="en-US" sz="2600" b="1">
                <a:effectLst>
                  <a:outerShdw blurRad="38100" dist="38100" dir="2700000" algn="tl">
                    <a:srgbClr val="DDDDDD"/>
                  </a:outerShdw>
                </a:effectLst>
                <a:latin typeface="Arial" charset="0"/>
              </a:rPr>
              <a:t> (Department of Housing &amp; Urban Development).</a:t>
            </a:r>
          </a:p>
          <a:p>
            <a:pPr lvl="1" eaLnBrk="1" hangingPunct="1"/>
            <a:r>
              <a:rPr lang="en-US" sz="2200" b="1">
                <a:effectLst>
                  <a:outerShdw blurRad="38100" dist="38100" dir="2700000" algn="tl">
                    <a:srgbClr val="DDDDDD"/>
                  </a:outerShdw>
                </a:effectLst>
                <a:latin typeface="Arial" charset="0"/>
              </a:rPr>
              <a:t>Headed by </a:t>
            </a:r>
            <a:r>
              <a:rPr lang="en-US" sz="2200" b="1" u="sng">
                <a:solidFill>
                  <a:srgbClr val="002060"/>
                </a:solidFill>
                <a:effectLst>
                  <a:outerShdw blurRad="38100" dist="38100" dir="2700000" algn="tl">
                    <a:srgbClr val="DDDDDD"/>
                  </a:outerShdw>
                </a:effectLst>
                <a:latin typeface="Arial" charset="0"/>
              </a:rPr>
              <a:t>Robert C. Weaver</a:t>
            </a:r>
            <a:r>
              <a:rPr lang="en-US" sz="2200" b="1">
                <a:effectLst>
                  <a:outerShdw blurRad="38100" dist="38100" dir="2700000" algn="tl">
                    <a:srgbClr val="DDDDDD"/>
                  </a:outerShdw>
                </a:effectLst>
                <a:latin typeface="Arial" charset="0"/>
              </a:rPr>
              <a:t>, the nation</a:t>
            </a:r>
            <a:r>
              <a:rPr lang="ja-JP" altLang="en-US" sz="2200" b="1">
                <a:effectLst>
                  <a:outerShdw blurRad="38100" dist="38100" dir="2700000" algn="tl">
                    <a:srgbClr val="DDDDDD"/>
                  </a:outerShdw>
                </a:effectLst>
                <a:latin typeface="Arial" charset="0"/>
              </a:rPr>
              <a:t>’</a:t>
            </a:r>
            <a:r>
              <a:rPr lang="en-US" sz="2200" b="1">
                <a:effectLst>
                  <a:outerShdw blurRad="38100" dist="38100" dir="2700000" algn="tl">
                    <a:srgbClr val="DDDDDD"/>
                  </a:outerShdw>
                </a:effectLst>
                <a:latin typeface="Arial" charset="0"/>
              </a:rPr>
              <a:t>s first African-American Cabinet member.</a:t>
            </a:r>
          </a:p>
          <a:p>
            <a:pPr lvl="1" eaLnBrk="1" hangingPunct="1"/>
            <a:r>
              <a:rPr lang="en-US" sz="2200" b="1">
                <a:effectLst>
                  <a:outerShdw blurRad="38100" dist="38100" dir="2700000" algn="tl">
                    <a:srgbClr val="DDDDDD"/>
                  </a:outerShdw>
                </a:effectLst>
                <a:latin typeface="Arial" charset="0"/>
              </a:rPr>
              <a:t>Job was to </a:t>
            </a:r>
            <a:r>
              <a:rPr lang="en-US" sz="2200" b="1" u="sng">
                <a:solidFill>
                  <a:srgbClr val="002060"/>
                </a:solidFill>
                <a:effectLst>
                  <a:outerShdw blurRad="38100" dist="38100" dir="2700000" algn="tl">
                    <a:srgbClr val="DDDDDD"/>
                  </a:outerShdw>
                </a:effectLst>
                <a:latin typeface="Arial" charset="0"/>
              </a:rPr>
              <a:t>oversee housing requirements and standards for the poor</a:t>
            </a:r>
            <a:r>
              <a:rPr lang="en-US" sz="2200" b="1">
                <a:effectLst>
                  <a:outerShdw blurRad="38100" dist="38100" dir="2700000" algn="tl">
                    <a:srgbClr val="DDDDDD"/>
                  </a:outerShdw>
                </a:effectLst>
                <a:latin typeface="Arial" charset="0"/>
              </a:rPr>
              <a:t>, inspect urban areas, and develop programs intended to clean up cities.</a:t>
            </a:r>
          </a:p>
        </p:txBody>
      </p:sp>
      <p:sp>
        <p:nvSpPr>
          <p:cNvPr id="17412" name="Text Box 1028"/>
          <p:cNvSpPr txBox="1">
            <a:spLocks noChangeArrowheads="1"/>
          </p:cNvSpPr>
          <p:nvPr/>
        </p:nvSpPr>
        <p:spPr bwMode="auto">
          <a:xfrm>
            <a:off x="4953000" y="51816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Department Of Housing &amp; </a:t>
            </a:r>
          </a:p>
          <a:p>
            <a:pPr algn="ctr" eaLnBrk="1" hangingPunct="1"/>
            <a:r>
              <a:rPr lang="en-US" sz="1400" b="1">
                <a:solidFill>
                  <a:srgbClr val="002060"/>
                </a:solidFill>
                <a:latin typeface="Copperplate Gothic Bold" charset="0"/>
              </a:rPr>
              <a:t>Urban Development</a:t>
            </a:r>
          </a:p>
          <a:p>
            <a:pPr algn="ctr" eaLnBrk="1" hangingPunct="1"/>
            <a:r>
              <a:rPr lang="en-US" sz="800">
                <a:solidFill>
                  <a:srgbClr val="002060"/>
                </a:solidFill>
                <a:latin typeface="Times New Roman" charset="0"/>
              </a:rPr>
              <a:t>http://www.reinvestology.com/wp-content/uploads/2008/11/hud-logo-small.jpg</a:t>
            </a:r>
          </a:p>
        </p:txBody>
      </p:sp>
      <p:pic>
        <p:nvPicPr>
          <p:cNvPr id="17414" name="Picture 6" descr="http://www.reinvestology.com/wp-content/uploads/2008/11/hud-logo-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19325"/>
            <a:ext cx="3048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031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atin typeface="Arial" charset="0"/>
                <a:cs typeface="+mj-cs"/>
              </a:rPr>
              <a:t>`</a:t>
            </a:r>
          </a:p>
        </p:txBody>
      </p:sp>
      <p:sp>
        <p:nvSpPr>
          <p:cNvPr id="8195" name="Rectangle 3"/>
          <p:cNvSpPr>
            <a:spLocks noGrp="1" noChangeArrowheads="1"/>
          </p:cNvSpPr>
          <p:nvPr>
            <p:ph type="body" idx="1"/>
          </p:nvPr>
        </p:nvSpPr>
        <p:spPr/>
        <p:txBody>
          <a:bodyPr/>
          <a:lstStyle/>
          <a:p>
            <a:pPr eaLnBrk="1" hangingPunct="1">
              <a:defRPr/>
            </a:pPr>
            <a:endParaRPr lang="en-US">
              <a:latin typeface="Arial" charset="0"/>
              <a:cs typeface="+mn-cs"/>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27440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a:latin typeface="Arial" charset="0"/>
                <a:cs typeface="+mj-cs"/>
              </a:rPr>
              <a:t>The Great Society</a:t>
            </a:r>
            <a:r>
              <a:rPr lang="en-US">
                <a:latin typeface="Arial" charset="0"/>
                <a:cs typeface="+mj-cs"/>
              </a:rPr>
              <a:t> </a:t>
            </a:r>
          </a:p>
        </p:txBody>
      </p:sp>
      <p:sp>
        <p:nvSpPr>
          <p:cNvPr id="15363" name="Rectangle 3"/>
          <p:cNvSpPr>
            <a:spLocks noGrp="1" noChangeArrowheads="1"/>
          </p:cNvSpPr>
          <p:nvPr>
            <p:ph type="body" sz="half" idx="1"/>
          </p:nvPr>
        </p:nvSpPr>
        <p:spPr/>
        <p:txBody>
          <a:bodyPr/>
          <a:lstStyle/>
          <a:p>
            <a:pPr eaLnBrk="1" hangingPunct="1">
              <a:defRPr/>
            </a:pPr>
            <a:r>
              <a:rPr lang="en-US" sz="2400" b="1">
                <a:solidFill>
                  <a:schemeClr val="folHlink"/>
                </a:solidFill>
                <a:latin typeface="Arial" charset="0"/>
                <a:cs typeface="+mn-cs"/>
              </a:rPr>
              <a:t>Passed bills increasing funding for education</a:t>
            </a:r>
            <a:r>
              <a:rPr lang="en-US" sz="2400" b="1">
                <a:latin typeface="Arial" charset="0"/>
                <a:cs typeface="+mn-cs"/>
              </a:rPr>
              <a:t>; the first major federal aid package for education in the nation</a:t>
            </a:r>
            <a:r>
              <a:rPr lang="ja-JP" altLang="en-US" sz="2400" b="1">
                <a:latin typeface="Arial" charset="0"/>
                <a:cs typeface="+mn-cs"/>
              </a:rPr>
              <a:t>’</a:t>
            </a:r>
            <a:r>
              <a:rPr lang="en-US" sz="2400" b="1">
                <a:latin typeface="Arial" charset="0"/>
                <a:cs typeface="+mn-cs"/>
              </a:rPr>
              <a:t>s history</a:t>
            </a:r>
          </a:p>
          <a:p>
            <a:pPr eaLnBrk="1" hangingPunct="1">
              <a:defRPr/>
            </a:pPr>
            <a:r>
              <a:rPr lang="en-US" sz="2400" b="1">
                <a:solidFill>
                  <a:schemeClr val="folHlink"/>
                </a:solidFill>
                <a:latin typeface="Arial" charset="0"/>
                <a:cs typeface="+mn-cs"/>
              </a:rPr>
              <a:t>LBJ created Medicare and Medicaid</a:t>
            </a:r>
          </a:p>
          <a:p>
            <a:pPr eaLnBrk="1" hangingPunct="1">
              <a:defRPr/>
            </a:pPr>
            <a:r>
              <a:rPr lang="en-US" sz="2400" b="1">
                <a:latin typeface="Arial" charset="0"/>
                <a:cs typeface="+mn-cs"/>
              </a:rPr>
              <a:t>Created the Department of Housing and Urban Development (HUD)</a:t>
            </a:r>
          </a:p>
          <a:p>
            <a:pPr eaLnBrk="1" hangingPunct="1">
              <a:defRPr/>
            </a:pPr>
            <a:endParaRPr lang="en-US" sz="2400" b="1">
              <a:latin typeface="Arial" charset="0"/>
              <a:cs typeface="+mn-cs"/>
            </a:endParaRPr>
          </a:p>
        </p:txBody>
      </p:sp>
      <p:sp>
        <p:nvSpPr>
          <p:cNvPr id="15364" name="Rectangle 4"/>
          <p:cNvSpPr>
            <a:spLocks noGrp="1" noChangeArrowheads="1"/>
          </p:cNvSpPr>
          <p:nvPr>
            <p:ph type="body" sz="half" idx="2"/>
          </p:nvPr>
        </p:nvSpPr>
        <p:spPr/>
        <p:txBody>
          <a:bodyPr/>
          <a:lstStyle/>
          <a:p>
            <a:pPr eaLnBrk="1" hangingPunct="1">
              <a:defRPr/>
            </a:pPr>
            <a:r>
              <a:rPr lang="en-US" sz="2400" b="1" u="sng">
                <a:solidFill>
                  <a:schemeClr val="folHlink"/>
                </a:solidFill>
                <a:latin typeface="Arial" charset="0"/>
                <a:cs typeface="+mn-cs"/>
              </a:rPr>
              <a:t>Medicare</a:t>
            </a:r>
            <a:r>
              <a:rPr lang="en-US" sz="2400" b="1">
                <a:solidFill>
                  <a:schemeClr val="folHlink"/>
                </a:solidFill>
                <a:latin typeface="Arial" charset="0"/>
                <a:cs typeface="+mn-cs"/>
              </a:rPr>
              <a:t>:</a:t>
            </a:r>
            <a:r>
              <a:rPr lang="en-US" sz="2400" b="1">
                <a:latin typeface="Arial" charset="0"/>
                <a:cs typeface="+mn-cs"/>
              </a:rPr>
              <a:t> give low-cost medical insurance to Americans age 65 years and up</a:t>
            </a:r>
          </a:p>
          <a:p>
            <a:pPr eaLnBrk="1" hangingPunct="1">
              <a:defRPr/>
            </a:pPr>
            <a:r>
              <a:rPr lang="en-US" sz="2400" b="1" u="sng">
                <a:solidFill>
                  <a:schemeClr val="folHlink"/>
                </a:solidFill>
                <a:latin typeface="Arial" charset="0"/>
                <a:cs typeface="+mn-cs"/>
              </a:rPr>
              <a:t>Medicaid</a:t>
            </a:r>
            <a:r>
              <a:rPr lang="en-US" sz="2400" b="1">
                <a:latin typeface="Arial" charset="0"/>
                <a:cs typeface="+mn-cs"/>
              </a:rPr>
              <a:t>: extends health care insurance to people on welfare</a:t>
            </a:r>
            <a:r>
              <a:rPr lang="en-US" sz="2400">
                <a:latin typeface="Arial" charset="0"/>
                <a:cs typeface="+mn-cs"/>
              </a:rPr>
              <a:t>. </a:t>
            </a:r>
          </a:p>
        </p:txBody>
      </p:sp>
    </p:spTree>
    <p:extLst>
      <p:ext uri="{BB962C8B-B14F-4D97-AF65-F5344CB8AC3E}">
        <p14:creationId xmlns:p14="http://schemas.microsoft.com/office/powerpoint/2010/main" val="155203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Arial" charset="0"/>
              </a:rPr>
              <a:t>The Great Society Congress</a:t>
            </a:r>
          </a:p>
        </p:txBody>
      </p:sp>
      <p:sp>
        <p:nvSpPr>
          <p:cNvPr id="21507" name="Rectangle 3"/>
          <p:cNvSpPr>
            <a:spLocks noGrp="1" noChangeArrowheads="1"/>
          </p:cNvSpPr>
          <p:nvPr>
            <p:ph type="body" sz="half" idx="1"/>
          </p:nvPr>
        </p:nvSpPr>
        <p:spPr>
          <a:xfrm>
            <a:off x="0" y="1600200"/>
            <a:ext cx="4495800" cy="4525963"/>
          </a:xfrm>
        </p:spPr>
        <p:txBody>
          <a:bodyPr/>
          <a:lstStyle/>
          <a:p>
            <a:pPr eaLnBrk="1" hangingPunct="1">
              <a:lnSpc>
                <a:spcPct val="80000"/>
              </a:lnSpc>
            </a:pPr>
            <a:r>
              <a:rPr lang="en-US" sz="2400">
                <a:latin typeface="Arial" charset="0"/>
              </a:rPr>
              <a:t>Johnson</a:t>
            </a:r>
            <a:r>
              <a:rPr lang="ja-JP" altLang="en-US" sz="2400">
                <a:latin typeface="Arial" charset="0"/>
              </a:rPr>
              <a:t>’</a:t>
            </a:r>
            <a:r>
              <a:rPr lang="en-US" sz="2400">
                <a:latin typeface="Arial" charset="0"/>
              </a:rPr>
              <a:t>s win was also coupled by sweeping Democratic wins that enabled him to pass his Great Society programs.</a:t>
            </a:r>
          </a:p>
          <a:p>
            <a:pPr eaLnBrk="1" hangingPunct="1">
              <a:lnSpc>
                <a:spcPct val="80000"/>
              </a:lnSpc>
            </a:pPr>
            <a:r>
              <a:rPr lang="en-US" sz="2400">
                <a:latin typeface="Arial" charset="0"/>
              </a:rPr>
              <a:t>Johnson also created the </a:t>
            </a:r>
            <a:r>
              <a:rPr lang="en-US" sz="2400" b="1">
                <a:latin typeface="Arial" charset="0"/>
              </a:rPr>
              <a:t>Department of Transportation</a:t>
            </a:r>
            <a:r>
              <a:rPr lang="en-US" sz="2400">
                <a:latin typeface="Arial" charset="0"/>
              </a:rPr>
              <a:t> and the </a:t>
            </a:r>
            <a:r>
              <a:rPr lang="en-US" sz="2400" b="1">
                <a:latin typeface="Arial" charset="0"/>
              </a:rPr>
              <a:t>Department of Housing and Urban Development</a:t>
            </a:r>
            <a:r>
              <a:rPr lang="en-US" sz="2400">
                <a:latin typeface="Arial" charset="0"/>
              </a:rPr>
              <a:t> (HUD), headed by </a:t>
            </a:r>
            <a:r>
              <a:rPr lang="en-US" sz="2400" b="1">
                <a:latin typeface="Arial" charset="0"/>
              </a:rPr>
              <a:t>Robert C. Weaver</a:t>
            </a:r>
            <a:r>
              <a:rPr lang="en-US" sz="2400">
                <a:latin typeface="Arial" charset="0"/>
              </a:rPr>
              <a:t>, the first Black cabinet secretary in the United States</a:t>
            </a:r>
            <a:r>
              <a:rPr lang="ja-JP" altLang="en-US" sz="2400">
                <a:latin typeface="Arial" charset="0"/>
              </a:rPr>
              <a:t>’</a:t>
            </a:r>
            <a:r>
              <a:rPr lang="en-US" sz="2400">
                <a:latin typeface="Arial" charset="0"/>
              </a:rPr>
              <a:t> history.</a:t>
            </a:r>
          </a:p>
        </p:txBody>
      </p:sp>
      <p:pic>
        <p:nvPicPr>
          <p:cNvPr id="20484" name="Picture 6" descr="weav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28888"/>
            <a:ext cx="4038600" cy="2667000"/>
          </a:xfrm>
          <a:noFill/>
        </p:spPr>
      </p:pic>
    </p:spTree>
    <p:extLst>
      <p:ext uri="{BB962C8B-B14F-4D97-AF65-F5344CB8AC3E}">
        <p14:creationId xmlns:p14="http://schemas.microsoft.com/office/powerpoint/2010/main" val="4095446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8229600" cy="762000"/>
          </a:xfrm>
        </p:spPr>
        <p:txBody>
          <a:bodyPr/>
          <a:lstStyle/>
          <a:p>
            <a:pPr eaLnBrk="1" hangingPunct="1">
              <a:defRPr/>
            </a:pPr>
            <a:r>
              <a:rPr lang="en-US">
                <a:latin typeface="Arial" charset="0"/>
                <a:cs typeface="+mj-cs"/>
              </a:rPr>
              <a:t>The Warren Court </a:t>
            </a:r>
          </a:p>
        </p:txBody>
      </p:sp>
      <p:sp>
        <p:nvSpPr>
          <p:cNvPr id="19459" name="Rectangle 3"/>
          <p:cNvSpPr>
            <a:spLocks noGrp="1" noChangeArrowheads="1"/>
          </p:cNvSpPr>
          <p:nvPr>
            <p:ph type="body" sz="half" idx="1"/>
          </p:nvPr>
        </p:nvSpPr>
        <p:spPr>
          <a:xfrm>
            <a:off x="304800" y="787400"/>
            <a:ext cx="4038600" cy="5537200"/>
          </a:xfrm>
        </p:spPr>
        <p:txBody>
          <a:bodyPr/>
          <a:lstStyle/>
          <a:p>
            <a:pPr eaLnBrk="1" hangingPunct="1">
              <a:defRPr/>
            </a:pPr>
            <a:r>
              <a:rPr lang="en-US" sz="2400" dirty="0">
                <a:solidFill>
                  <a:srgbClr val="000000"/>
                </a:solidFill>
                <a:latin typeface="Arial" charset="0"/>
                <a:cs typeface="+mn-cs"/>
              </a:rPr>
              <a:t>The Warren Court also greatly expanded the rights of people accused of crimes. Earl Warren </a:t>
            </a:r>
            <a:r>
              <a:rPr lang="en-US" sz="2400" dirty="0">
                <a:solidFill>
                  <a:srgbClr val="000000"/>
                </a:solidFill>
                <a:latin typeface="Arial" charset="0"/>
                <a:cs typeface="+mn-cs"/>
                <a:sym typeface="Wingdings" charset="0"/>
              </a:rPr>
              <a:t></a:t>
            </a:r>
            <a:endParaRPr lang="en-US" sz="2400" dirty="0">
              <a:solidFill>
                <a:srgbClr val="000000"/>
              </a:solidFill>
              <a:latin typeface="Arial" charset="0"/>
              <a:cs typeface="+mn-cs"/>
            </a:endParaRPr>
          </a:p>
          <a:p>
            <a:pPr lvl="1" eaLnBrk="1" hangingPunct="1">
              <a:defRPr/>
            </a:pPr>
            <a:r>
              <a:rPr lang="en-US" sz="2000" dirty="0">
                <a:solidFill>
                  <a:srgbClr val="000000"/>
                </a:solidFill>
                <a:latin typeface="Arial" charset="0"/>
              </a:rPr>
              <a:t>Illegally seized evidence </a:t>
            </a:r>
            <a:r>
              <a:rPr lang="en-US" sz="2000" dirty="0" smtClean="0">
                <a:solidFill>
                  <a:srgbClr val="000000"/>
                </a:solidFill>
                <a:latin typeface="Arial" charset="0"/>
              </a:rPr>
              <a:t>couldn’t </a:t>
            </a:r>
            <a:r>
              <a:rPr lang="en-US" sz="2000" dirty="0">
                <a:solidFill>
                  <a:srgbClr val="000000"/>
                </a:solidFill>
                <a:latin typeface="Arial" charset="0"/>
              </a:rPr>
              <a:t>be used in court</a:t>
            </a:r>
          </a:p>
          <a:p>
            <a:pPr lvl="1" eaLnBrk="1" hangingPunct="1">
              <a:defRPr/>
            </a:pPr>
            <a:r>
              <a:rPr lang="en-US" sz="2000" dirty="0">
                <a:solidFill>
                  <a:srgbClr val="000000"/>
                </a:solidFill>
                <a:latin typeface="Arial" charset="0"/>
              </a:rPr>
              <a:t>Required criminal courts to provide free legal counsel</a:t>
            </a:r>
          </a:p>
          <a:p>
            <a:pPr lvl="1" eaLnBrk="1" hangingPunct="1">
              <a:buFontTx/>
              <a:buNone/>
              <a:defRPr/>
            </a:pPr>
            <a:r>
              <a:rPr lang="en-US" sz="2000" dirty="0">
                <a:solidFill>
                  <a:srgbClr val="000000"/>
                </a:solidFill>
                <a:latin typeface="Arial" charset="0"/>
              </a:rPr>
              <a:t>	</a:t>
            </a:r>
            <a:r>
              <a:rPr lang="en-US" sz="1400" b="1" dirty="0">
                <a:solidFill>
                  <a:srgbClr val="000000"/>
                </a:solidFill>
                <a:latin typeface="Arial" charset="0"/>
              </a:rPr>
              <a:t>(</a:t>
            </a:r>
            <a:r>
              <a:rPr lang="en-US" sz="1400" b="1" i="1" dirty="0">
                <a:solidFill>
                  <a:srgbClr val="000000"/>
                </a:solidFill>
                <a:latin typeface="Arial" charset="0"/>
              </a:rPr>
              <a:t>Gideon v. Wainwright</a:t>
            </a:r>
            <a:r>
              <a:rPr lang="en-US" sz="1400" b="1" dirty="0">
                <a:solidFill>
                  <a:srgbClr val="000000"/>
                </a:solidFill>
                <a:latin typeface="Arial" charset="0"/>
              </a:rPr>
              <a:t>)</a:t>
            </a:r>
          </a:p>
          <a:p>
            <a:pPr lvl="1" eaLnBrk="1" hangingPunct="1">
              <a:defRPr/>
            </a:pPr>
            <a:r>
              <a:rPr lang="en-US" sz="2000" dirty="0">
                <a:solidFill>
                  <a:srgbClr val="000000"/>
                </a:solidFill>
                <a:latin typeface="Arial" charset="0"/>
              </a:rPr>
              <a:t>Right to a lawyer during </a:t>
            </a:r>
            <a:r>
              <a:rPr lang="en-US" sz="2000" dirty="0" smtClean="0">
                <a:solidFill>
                  <a:srgbClr val="000000"/>
                </a:solidFill>
                <a:latin typeface="Arial" charset="0"/>
              </a:rPr>
              <a:t>questioning</a:t>
            </a:r>
            <a:endParaRPr lang="en-US" sz="2000" dirty="0">
              <a:solidFill>
                <a:srgbClr val="000000"/>
              </a:solidFill>
              <a:latin typeface="Arial" charset="0"/>
            </a:endParaRPr>
          </a:p>
          <a:p>
            <a:pPr lvl="1" eaLnBrk="1" hangingPunct="1">
              <a:defRPr/>
            </a:pPr>
            <a:r>
              <a:rPr lang="en-US" sz="2000" dirty="0">
                <a:solidFill>
                  <a:srgbClr val="000000"/>
                </a:solidFill>
                <a:latin typeface="Arial" charset="0"/>
              </a:rPr>
              <a:t>People must be read their Miranda rights before questioning </a:t>
            </a:r>
          </a:p>
          <a:p>
            <a:pPr lvl="1" eaLnBrk="1" hangingPunct="1">
              <a:buFontTx/>
              <a:buNone/>
              <a:defRPr/>
            </a:pPr>
            <a:r>
              <a:rPr lang="en-US" sz="2000" b="1" dirty="0">
                <a:solidFill>
                  <a:srgbClr val="000000"/>
                </a:solidFill>
                <a:latin typeface="Arial" charset="0"/>
              </a:rPr>
              <a:t>	</a:t>
            </a:r>
            <a:r>
              <a:rPr lang="en-US" sz="1400" b="1" dirty="0">
                <a:solidFill>
                  <a:srgbClr val="000000"/>
                </a:solidFill>
                <a:latin typeface="Arial" charset="0"/>
              </a:rPr>
              <a:t>(</a:t>
            </a:r>
            <a:r>
              <a:rPr lang="en-US" sz="1400" b="1" i="1" dirty="0">
                <a:solidFill>
                  <a:srgbClr val="000000"/>
                </a:solidFill>
                <a:latin typeface="Arial" charset="0"/>
              </a:rPr>
              <a:t>Miranda v. Arizona - 1966</a:t>
            </a:r>
            <a:r>
              <a:rPr lang="en-US" sz="1400" b="1" dirty="0">
                <a:solidFill>
                  <a:srgbClr val="000000"/>
                </a:solidFill>
                <a:latin typeface="Arial" charset="0"/>
              </a:rPr>
              <a:t>)</a:t>
            </a:r>
          </a:p>
          <a:p>
            <a:pPr lvl="1" eaLnBrk="1" hangingPunct="1">
              <a:buFontTx/>
              <a:buNone/>
              <a:defRPr/>
            </a:pPr>
            <a:endParaRPr lang="en-US" sz="1400" b="1" dirty="0">
              <a:solidFill>
                <a:srgbClr val="000000"/>
              </a:solidFill>
              <a:latin typeface="Arial" charset="0"/>
            </a:endParaRPr>
          </a:p>
          <a:p>
            <a:pPr lvl="1" eaLnBrk="1" hangingPunct="1">
              <a:defRPr/>
            </a:pPr>
            <a:endParaRPr lang="en-US" sz="1400" b="1" dirty="0">
              <a:solidFill>
                <a:srgbClr val="000000"/>
              </a:solidFill>
              <a:latin typeface="Arial" charset="0"/>
            </a:endParaRPr>
          </a:p>
        </p:txBody>
      </p:sp>
      <p:sp>
        <p:nvSpPr>
          <p:cNvPr id="19460" name="Rectangle 4"/>
          <p:cNvSpPr>
            <a:spLocks noGrp="1" noChangeArrowheads="1"/>
          </p:cNvSpPr>
          <p:nvPr>
            <p:ph type="body" sz="half" idx="2"/>
          </p:nvPr>
        </p:nvSpPr>
        <p:spPr/>
        <p:txBody>
          <a:bodyPr/>
          <a:lstStyle/>
          <a:p>
            <a:pPr eaLnBrk="1" hangingPunct="1">
              <a:defRPr/>
            </a:pPr>
            <a:endParaRPr lang="en-US">
              <a:latin typeface="Arial" charset="0"/>
              <a:cs typeface="+mn-cs"/>
            </a:endParaRPr>
          </a:p>
        </p:txBody>
      </p:sp>
      <p:pic>
        <p:nvPicPr>
          <p:cNvPr id="30724" name="Picture 6" descr="warren_ea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33538"/>
            <a:ext cx="41814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
          <p:cNvSpPr>
            <a:spLocks noChangeArrowheads="1"/>
          </p:cNvSpPr>
          <p:nvPr/>
        </p:nvSpPr>
        <p:spPr bwMode="auto">
          <a:xfrm>
            <a:off x="4572000" y="796925"/>
            <a:ext cx="45720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en-US" b="1" dirty="0">
                <a:solidFill>
                  <a:srgbClr val="000000"/>
                </a:solidFill>
              </a:rPr>
              <a:t>EQ: How did the Warren Court expand the individual rights of American citizens?</a:t>
            </a:r>
          </a:p>
        </p:txBody>
      </p:sp>
    </p:spTree>
    <p:extLst>
      <p:ext uri="{BB962C8B-B14F-4D97-AF65-F5344CB8AC3E}">
        <p14:creationId xmlns:p14="http://schemas.microsoft.com/office/powerpoint/2010/main" val="4091075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5" name="Content Placeholder 4"/>
          <p:cNvPicPr>
            <a:picLocks noGrp="1" noChangeAspect="1"/>
          </p:cNvPicPr>
          <p:nvPr>
            <p:ph sz="half" idx="2"/>
          </p:nvPr>
        </p:nvPicPr>
        <p:blipFill rotWithShape="1">
          <a:blip r:embed="rId2"/>
          <a:srcRect b="-7464"/>
          <a:stretch/>
        </p:blipFill>
        <p:spPr>
          <a:xfrm>
            <a:off x="457200" y="274638"/>
            <a:ext cx="8229600" cy="6583362"/>
          </a:xfrm>
        </p:spPr>
      </p:pic>
    </p:spTree>
    <p:extLst>
      <p:ext uri="{BB962C8B-B14F-4D97-AF65-F5344CB8AC3E}">
        <p14:creationId xmlns:p14="http://schemas.microsoft.com/office/powerpoint/2010/main" val="2977371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defRPr/>
            </a:pPr>
            <a:r>
              <a:rPr lang="en-US">
                <a:latin typeface="Arial" charset="0"/>
                <a:cs typeface="+mj-cs"/>
              </a:rPr>
              <a:t>The Warren Court</a:t>
            </a:r>
          </a:p>
        </p:txBody>
      </p:sp>
      <p:sp>
        <p:nvSpPr>
          <p:cNvPr id="18435" name="Rectangle 3"/>
          <p:cNvSpPr>
            <a:spLocks noGrp="1" noChangeArrowheads="1"/>
          </p:cNvSpPr>
          <p:nvPr>
            <p:ph type="body" sz="half" idx="1"/>
          </p:nvPr>
        </p:nvSpPr>
        <p:spPr>
          <a:xfrm>
            <a:off x="381000" y="1219200"/>
            <a:ext cx="4114800" cy="5334000"/>
          </a:xfrm>
        </p:spPr>
        <p:txBody>
          <a:bodyPr/>
          <a:lstStyle/>
          <a:p>
            <a:pPr eaLnBrk="1" hangingPunct="1">
              <a:defRPr/>
            </a:pPr>
            <a:r>
              <a:rPr lang="en-US" sz="2400">
                <a:solidFill>
                  <a:schemeClr val="folHlink"/>
                </a:solidFill>
                <a:latin typeface="Arial" charset="0"/>
                <a:cs typeface="+mn-cs"/>
              </a:rPr>
              <a:t>The Supreme Court under Chief Justice Earl Warren encouraged the expansion of individual rights in the U.S.</a:t>
            </a:r>
            <a:r>
              <a:rPr lang="en-US" sz="2400">
                <a:latin typeface="Arial" charset="0"/>
                <a:cs typeface="+mn-cs"/>
              </a:rPr>
              <a:t> </a:t>
            </a:r>
          </a:p>
          <a:p>
            <a:pPr eaLnBrk="1" hangingPunct="1">
              <a:defRPr/>
            </a:pPr>
            <a:r>
              <a:rPr lang="en-US" sz="2400">
                <a:latin typeface="Arial" charset="0"/>
                <a:cs typeface="+mn-cs"/>
              </a:rPr>
              <a:t>This started with Brown v. B.O.E.</a:t>
            </a:r>
          </a:p>
          <a:p>
            <a:pPr eaLnBrk="1" hangingPunct="1">
              <a:defRPr/>
            </a:pPr>
            <a:r>
              <a:rPr lang="en-US" sz="2400">
                <a:latin typeface="Arial" charset="0"/>
                <a:cs typeface="+mn-cs"/>
              </a:rPr>
              <a:t>Limited censorship</a:t>
            </a:r>
          </a:p>
          <a:p>
            <a:pPr eaLnBrk="1" hangingPunct="1">
              <a:defRPr/>
            </a:pPr>
            <a:r>
              <a:rPr lang="en-US" sz="2400">
                <a:latin typeface="Arial" charset="0"/>
                <a:cs typeface="+mn-cs"/>
              </a:rPr>
              <a:t>Stated free speech included allowing students to wear black armbands to protest the war </a:t>
            </a:r>
            <a:r>
              <a:rPr lang="en-US" sz="2400">
                <a:solidFill>
                  <a:schemeClr val="folHlink"/>
                </a:solidFill>
                <a:latin typeface="Arial" charset="0"/>
                <a:cs typeface="+mn-cs"/>
              </a:rPr>
              <a:t>(</a:t>
            </a:r>
            <a:r>
              <a:rPr lang="en-US" sz="2400" i="1">
                <a:solidFill>
                  <a:schemeClr val="folHlink"/>
                </a:solidFill>
                <a:latin typeface="Arial" charset="0"/>
                <a:cs typeface="+mn-cs"/>
              </a:rPr>
              <a:t>Tinker v Des Moines</a:t>
            </a:r>
            <a:r>
              <a:rPr lang="en-US" sz="2400">
                <a:solidFill>
                  <a:schemeClr val="folHlink"/>
                </a:solidFill>
                <a:latin typeface="Arial" charset="0"/>
                <a:cs typeface="+mn-cs"/>
              </a:rPr>
              <a:t>) </a:t>
            </a:r>
          </a:p>
        </p:txBody>
      </p:sp>
      <p:sp>
        <p:nvSpPr>
          <p:cNvPr id="18436" name="Rectangle 4"/>
          <p:cNvSpPr>
            <a:spLocks noGrp="1" noChangeArrowheads="1"/>
          </p:cNvSpPr>
          <p:nvPr>
            <p:ph type="body" sz="half" idx="2"/>
          </p:nvPr>
        </p:nvSpPr>
        <p:spPr/>
        <p:txBody>
          <a:bodyPr/>
          <a:lstStyle/>
          <a:p>
            <a:pPr eaLnBrk="1" hangingPunct="1">
              <a:lnSpc>
                <a:spcPct val="90000"/>
              </a:lnSpc>
              <a:defRPr/>
            </a:pPr>
            <a:r>
              <a:rPr lang="en-US" sz="2000" i="1">
                <a:solidFill>
                  <a:schemeClr val="folHlink"/>
                </a:solidFill>
                <a:latin typeface="Arial" charset="0"/>
                <a:cs typeface="+mn-cs"/>
              </a:rPr>
              <a:t>Tinker v Des Moines - 1969</a:t>
            </a:r>
            <a:r>
              <a:rPr lang="en-US" sz="2000">
                <a:solidFill>
                  <a:schemeClr val="folHlink"/>
                </a:solidFill>
                <a:latin typeface="Arial" charset="0"/>
                <a:cs typeface="+mn-cs"/>
              </a:rPr>
              <a:t> </a:t>
            </a:r>
          </a:p>
          <a:p>
            <a:pPr eaLnBrk="1" hangingPunct="1">
              <a:lnSpc>
                <a:spcPct val="90000"/>
              </a:lnSpc>
              <a:defRPr/>
            </a:pPr>
            <a:endParaRPr lang="en-US" sz="2000">
              <a:solidFill>
                <a:schemeClr val="folHlink"/>
              </a:solidFill>
              <a:latin typeface="Arial" charset="0"/>
              <a:cs typeface="+mn-cs"/>
            </a:endParaRPr>
          </a:p>
        </p:txBody>
      </p:sp>
      <p:pic>
        <p:nvPicPr>
          <p:cNvPr id="29700" name="Picture 6" descr="marybethjohntin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743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ChangeArrowheads="1"/>
          </p:cNvSpPr>
          <p:nvPr>
            <p:ph type="subTitle" idx="1"/>
          </p:nvPr>
        </p:nvSpPr>
        <p:spPr>
          <a:xfrm>
            <a:off x="1682750" y="5638800"/>
            <a:ext cx="6089650" cy="914400"/>
          </a:xfrm>
        </p:spPr>
        <p:txBody>
          <a:bodyPr>
            <a:normAutofit fontScale="62500" lnSpcReduction="20000"/>
          </a:bodyPr>
          <a:lstStyle/>
          <a:p>
            <a:pPr eaLnBrk="1" hangingPunct="1">
              <a:lnSpc>
                <a:spcPct val="90000"/>
              </a:lnSpc>
              <a:defRPr/>
            </a:pPr>
            <a:r>
              <a:rPr lang="en-US" dirty="0" smtClean="0">
                <a:solidFill>
                  <a:schemeClr val="tx2"/>
                </a:solidFill>
                <a:effectLst>
                  <a:outerShdw blurRad="38100" dist="38100" dir="2700000" algn="tl">
                    <a:srgbClr val="C0C0C0"/>
                  </a:outerShdw>
                </a:effectLst>
                <a:latin typeface="Copperplate Gothic Bold" pitchFamily="34" charset="0"/>
                <a:ea typeface="+mn-ea"/>
              </a:rPr>
              <a:t>Mr. Winchell</a:t>
            </a:r>
          </a:p>
          <a:p>
            <a:pPr eaLnBrk="1" hangingPunct="1">
              <a:lnSpc>
                <a:spcPct val="90000"/>
              </a:lnSpc>
              <a:defRPr/>
            </a:pPr>
            <a:r>
              <a:rPr lang="en-US" dirty="0" smtClean="0">
                <a:solidFill>
                  <a:schemeClr val="tx2"/>
                </a:solidFill>
                <a:effectLst>
                  <a:outerShdw blurRad="38100" dist="38100" dir="2700000" algn="tl">
                    <a:srgbClr val="C0C0C0"/>
                  </a:outerShdw>
                </a:effectLst>
                <a:latin typeface="Copperplate Gothic Bold" pitchFamily="34" charset="0"/>
              </a:rPr>
              <a:t>APUSH</a:t>
            </a:r>
          </a:p>
          <a:p>
            <a:pPr eaLnBrk="1" hangingPunct="1">
              <a:lnSpc>
                <a:spcPct val="90000"/>
              </a:lnSpc>
              <a:defRPr/>
            </a:pPr>
            <a:r>
              <a:rPr lang="en-US" dirty="0" smtClean="0">
                <a:solidFill>
                  <a:schemeClr val="tx2"/>
                </a:solidFill>
                <a:effectLst>
                  <a:outerShdw blurRad="38100" dist="38100" dir="2700000" algn="tl">
                    <a:srgbClr val="C0C0C0"/>
                  </a:outerShdw>
                </a:effectLst>
                <a:latin typeface="Copperplate Gothic Bold" pitchFamily="34" charset="0"/>
                <a:ea typeface="+mn-ea"/>
              </a:rPr>
              <a:t>Period 8</a:t>
            </a:r>
          </a:p>
        </p:txBody>
      </p:sp>
      <p:sp>
        <p:nvSpPr>
          <p:cNvPr id="7" name="Rectangle 6"/>
          <p:cNvSpPr/>
          <p:nvPr/>
        </p:nvSpPr>
        <p:spPr>
          <a:xfrm>
            <a:off x="381000" y="1066800"/>
            <a:ext cx="8458200" cy="2616101"/>
          </a:xfrm>
          <a:prstGeom prst="rect">
            <a:avLst/>
          </a:prstGeom>
          <a:noFill/>
        </p:spPr>
        <p:txBody>
          <a:bodyPr>
            <a:spAutoFit/>
          </a:bodyPr>
          <a:lstStyle/>
          <a:p>
            <a:pPr algn="ctr">
              <a:defRPr/>
            </a:pPr>
            <a:r>
              <a:rPr lang="en-US" sz="8200" b="1" dirty="0">
                <a:ln w="17780" cmpd="sng">
                  <a:solidFill>
                    <a:srgbClr val="FFFFFF"/>
                  </a:solidFill>
                  <a:prstDash val="solid"/>
                  <a:miter lim="800000"/>
                </a:ln>
                <a:solidFill>
                  <a:srgbClr val="996633"/>
                </a:solidFill>
                <a:effectLst>
                  <a:outerShdw blurRad="50800" algn="tl" rotWithShape="0">
                    <a:srgbClr val="000000"/>
                  </a:outerShdw>
                </a:effectLst>
                <a:latin typeface="TheThreeStoogesFont" pitchFamily="2" charset="0"/>
                <a:ea typeface="+mn-ea"/>
                <a:cs typeface="Times New Roman" pitchFamily="18" charset="0"/>
              </a:rPr>
              <a:t>LBJ &amp; The </a:t>
            </a:r>
          </a:p>
          <a:p>
            <a:pPr algn="ctr">
              <a:defRPr/>
            </a:pPr>
            <a:r>
              <a:rPr lang="en-US" sz="8200" b="1" dirty="0">
                <a:ln w="17780" cmpd="sng">
                  <a:solidFill>
                    <a:srgbClr val="FFFFFF"/>
                  </a:solidFill>
                  <a:prstDash val="solid"/>
                  <a:miter lim="800000"/>
                </a:ln>
                <a:solidFill>
                  <a:srgbClr val="996633"/>
                </a:solidFill>
                <a:effectLst>
                  <a:outerShdw blurRad="50800" algn="tl" rotWithShape="0">
                    <a:srgbClr val="000000"/>
                  </a:outerShdw>
                </a:effectLst>
                <a:latin typeface="TheThreeStoogesFont" pitchFamily="2" charset="0"/>
                <a:ea typeface="+mn-ea"/>
                <a:cs typeface="Times New Roman" pitchFamily="18" charset="0"/>
              </a:rPr>
              <a:t>Great Society</a:t>
            </a:r>
          </a:p>
        </p:txBody>
      </p:sp>
      <p:sp>
        <p:nvSpPr>
          <p:cNvPr id="8" name="Rectangle 7"/>
          <p:cNvSpPr/>
          <p:nvPr/>
        </p:nvSpPr>
        <p:spPr>
          <a:xfrm>
            <a:off x="457200" y="3702784"/>
            <a:ext cx="8458200" cy="1723549"/>
          </a:xfrm>
          <a:prstGeom prst="rect">
            <a:avLst/>
          </a:prstGeom>
          <a:noFill/>
        </p:spPr>
        <p:txBody>
          <a:bodyPr>
            <a:spAutoFit/>
          </a:bodyPr>
          <a:lstStyle/>
          <a:p>
            <a:pPr algn="ctr">
              <a:defRPr/>
            </a:pPr>
            <a:r>
              <a:rPr lang="en-US" sz="5300" b="1" dirty="0">
                <a:ln w="17780" cmpd="sng">
                  <a:solidFill>
                    <a:srgbClr val="FFFFFF"/>
                  </a:solidFill>
                  <a:prstDash val="solid"/>
                  <a:miter lim="800000"/>
                </a:ln>
                <a:solidFill>
                  <a:srgbClr val="996633"/>
                </a:solidFill>
                <a:effectLst>
                  <a:outerShdw blurRad="50800" algn="tl" rotWithShape="0">
                    <a:srgbClr val="000000"/>
                  </a:outerShdw>
                </a:effectLst>
                <a:latin typeface="TheThreeStoogesFont" pitchFamily="2" charset="0"/>
                <a:ea typeface="+mn-ea"/>
                <a:cs typeface="Times New Roman" pitchFamily="18" charset="0"/>
              </a:rPr>
              <a:t>Reforming America,</a:t>
            </a:r>
          </a:p>
          <a:p>
            <a:pPr algn="ctr">
              <a:defRPr/>
            </a:pPr>
            <a:r>
              <a:rPr lang="en-US" sz="5300" b="1" dirty="0">
                <a:ln w="17780" cmpd="sng">
                  <a:solidFill>
                    <a:srgbClr val="FFFFFF"/>
                  </a:solidFill>
                  <a:prstDash val="solid"/>
                  <a:miter lim="800000"/>
                </a:ln>
                <a:solidFill>
                  <a:srgbClr val="996633"/>
                </a:solidFill>
                <a:effectLst>
                  <a:outerShdw blurRad="50800" algn="tl" rotWithShape="0">
                    <a:srgbClr val="000000"/>
                  </a:outerShdw>
                </a:effectLst>
                <a:latin typeface="TheThreeStoogesFont" pitchFamily="2" charset="0"/>
                <a:ea typeface="+mn-ea"/>
                <a:cs typeface="Times New Roman" pitchFamily="18" charset="0"/>
              </a:rPr>
              <a:t>One Issue At A Time</a:t>
            </a:r>
          </a:p>
        </p:txBody>
      </p:sp>
    </p:spTree>
    <p:extLst>
      <p:ext uri="{BB962C8B-B14F-4D97-AF65-F5344CB8AC3E}">
        <p14:creationId xmlns:p14="http://schemas.microsoft.com/office/powerpoint/2010/main" val="2351143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atin typeface="Arial" charset="0"/>
                <a:cs typeface="+mj-cs"/>
              </a:rPr>
              <a:t>Impact of the Great Society</a:t>
            </a:r>
          </a:p>
        </p:txBody>
      </p:sp>
      <p:sp>
        <p:nvSpPr>
          <p:cNvPr id="16387" name="Rectangle 3"/>
          <p:cNvSpPr>
            <a:spLocks noGrp="1" noChangeArrowheads="1"/>
          </p:cNvSpPr>
          <p:nvPr>
            <p:ph type="body" idx="1"/>
          </p:nvPr>
        </p:nvSpPr>
        <p:spPr/>
        <p:txBody>
          <a:bodyPr/>
          <a:lstStyle/>
          <a:p>
            <a:pPr eaLnBrk="1" hangingPunct="1">
              <a:defRPr/>
            </a:pPr>
            <a:r>
              <a:rPr lang="en-US">
                <a:latin typeface="Arial" charset="0"/>
                <a:cs typeface="+mn-cs"/>
              </a:rPr>
              <a:t>The Great Society and the Warren Court changed the United States</a:t>
            </a:r>
          </a:p>
          <a:p>
            <a:pPr eaLnBrk="1" hangingPunct="1">
              <a:defRPr/>
            </a:pPr>
            <a:r>
              <a:rPr lang="en-US">
                <a:latin typeface="Arial" charset="0"/>
                <a:cs typeface="+mn-cs"/>
              </a:rPr>
              <a:t>People disagree on whether the U.S. was better or worse afterwards</a:t>
            </a:r>
          </a:p>
          <a:p>
            <a:pPr eaLnBrk="1" hangingPunct="1">
              <a:defRPr/>
            </a:pPr>
            <a:r>
              <a:rPr lang="en-US">
                <a:solidFill>
                  <a:schemeClr val="folHlink"/>
                </a:solidFill>
                <a:latin typeface="Arial" charset="0"/>
                <a:cs typeface="+mn-cs"/>
              </a:rPr>
              <a:t>The massive tax cut spurred the economy, but funding the Great Society along with the Vietnam War led to increased deficits</a:t>
            </a:r>
          </a:p>
        </p:txBody>
      </p:sp>
    </p:spTree>
    <p:extLst>
      <p:ext uri="{BB962C8B-B14F-4D97-AF65-F5344CB8AC3E}">
        <p14:creationId xmlns:p14="http://schemas.microsoft.com/office/powerpoint/2010/main" val="4174144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86000"/>
            <a:ext cx="8458200" cy="2246769"/>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127000" dist="38100" dir="2700000" algn="ctr">
              <a:srgbClr val="000000">
                <a:alpha val="45000"/>
              </a:srgbClr>
            </a:outerShdw>
          </a:effectLst>
          <a:scene3d>
            <a:camera prst="isometricOffAxis1Right"/>
            <a:lightRig rig="soft" dir="t">
              <a:rot lat="0" lon="0" rev="0"/>
            </a:lightRig>
          </a:scene3d>
          <a:sp3d prstMaterial="translucentPowder">
            <a:bevelT w="203200" h="50800" prst="softRound"/>
          </a:sp3d>
        </p:spPr>
        <p:txBody>
          <a:bodyPr>
            <a:spAutoFit/>
            <a:sp3d extrusionH="57150" contourW="12700">
              <a:bevelT w="38100" h="38100" prst="convex"/>
              <a:contourClr>
                <a:srgbClr val="990000"/>
              </a:contourClr>
            </a:sp3d>
          </a:bodyPr>
          <a:lstStyle/>
          <a:p>
            <a:pPr algn="ctr">
              <a:defRPr/>
            </a:pPr>
            <a:r>
              <a:rPr lang="en-US" sz="7000" b="1" dirty="0">
                <a:ln w="17780" cmpd="sng">
                  <a:solidFill>
                    <a:srgbClr val="FFFFFF"/>
                  </a:solidFill>
                  <a:prstDash val="solid"/>
                  <a:miter lim="800000"/>
                </a:ln>
                <a:solidFill>
                  <a:srgbClr val="996633"/>
                </a:solidFill>
                <a:effectLst>
                  <a:outerShdw blurRad="50800" algn="tl" rotWithShape="0">
                    <a:srgbClr val="000000"/>
                  </a:outerShdw>
                </a:effectLst>
                <a:latin typeface="TheThreeStoogesFont" pitchFamily="2" charset="0"/>
                <a:ea typeface="+mn-ea"/>
                <a:cs typeface="Times New Roman" pitchFamily="18" charset="0"/>
              </a:rPr>
              <a:t>Impact Of</a:t>
            </a:r>
          </a:p>
          <a:p>
            <a:pPr algn="ctr">
              <a:defRPr/>
            </a:pPr>
            <a:r>
              <a:rPr lang="en-US" sz="7000" b="1" dirty="0">
                <a:ln w="17780" cmpd="sng">
                  <a:solidFill>
                    <a:srgbClr val="FFFFFF"/>
                  </a:solidFill>
                  <a:prstDash val="solid"/>
                  <a:miter lim="800000"/>
                </a:ln>
                <a:solidFill>
                  <a:srgbClr val="996633"/>
                </a:solidFill>
                <a:effectLst>
                  <a:outerShdw blurRad="50800" algn="tl" rotWithShape="0">
                    <a:srgbClr val="000000"/>
                  </a:outerShdw>
                </a:effectLst>
                <a:latin typeface="TheThreeStoogesFont" pitchFamily="2" charset="0"/>
                <a:ea typeface="+mn-ea"/>
                <a:cs typeface="Times New Roman" pitchFamily="18" charset="0"/>
              </a:rPr>
              <a:t>The Great Society</a:t>
            </a:r>
          </a:p>
        </p:txBody>
      </p:sp>
    </p:spTree>
    <p:extLst>
      <p:ext uri="{BB962C8B-B14F-4D97-AF65-F5344CB8AC3E}">
        <p14:creationId xmlns:p14="http://schemas.microsoft.com/office/powerpoint/2010/main" val="453803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200">
                <a:solidFill>
                  <a:srgbClr val="990000"/>
                </a:solidFill>
                <a:effectLst>
                  <a:outerShdw blurRad="38100" dist="38100" dir="2700000" algn="tl">
                    <a:srgbClr val="DDDDDD"/>
                  </a:outerShdw>
                </a:effectLst>
                <a:latin typeface="TheThreeStoogesFont" charset="0"/>
              </a:rPr>
              <a:t>Impact Of The Great Society</a:t>
            </a:r>
            <a:r>
              <a:rPr lang="en-US" sz="4200" b="1">
                <a:latin typeface="TheThreeStoogesFont" charset="0"/>
              </a:rPr>
              <a:t/>
            </a:r>
            <a:br>
              <a:rPr lang="en-US" sz="4200" b="1">
                <a:latin typeface="TheThreeStoogesFont" charset="0"/>
              </a:rPr>
            </a:br>
            <a:r>
              <a:rPr lang="en-US" sz="4000">
                <a:solidFill>
                  <a:srgbClr val="996633"/>
                </a:solidFill>
                <a:effectLst>
                  <a:outerShdw blurRad="38100" dist="38100" dir="2700000" algn="tl">
                    <a:srgbClr val="DDDDDD"/>
                  </a:outerShdw>
                </a:effectLst>
                <a:latin typeface="TheThreeStoogesFont" charset="0"/>
              </a:rPr>
              <a:t>Success Of The Great Society</a:t>
            </a:r>
          </a:p>
        </p:txBody>
      </p:sp>
      <p:sp>
        <p:nvSpPr>
          <p:cNvPr id="19459" name="Rectangle 1027"/>
          <p:cNvSpPr>
            <a:spLocks noGrp="1" noChangeArrowheads="1"/>
          </p:cNvSpPr>
          <p:nvPr>
            <p:ph idx="1"/>
          </p:nvPr>
        </p:nvSpPr>
        <p:spPr>
          <a:xfrm>
            <a:off x="914400" y="1676400"/>
            <a:ext cx="7772400" cy="4800600"/>
          </a:xfrm>
        </p:spPr>
        <p:txBody>
          <a:bodyPr>
            <a:normAutofit/>
          </a:bodyPr>
          <a:lstStyle/>
          <a:p>
            <a:pPr eaLnBrk="1" hangingPunct="1">
              <a:lnSpc>
                <a:spcPct val="90000"/>
              </a:lnSpc>
              <a:buClr>
                <a:schemeClr val="tx1"/>
              </a:buClr>
            </a:pPr>
            <a:r>
              <a:rPr lang="en-US" sz="2600" b="1" u="sng">
                <a:solidFill>
                  <a:srgbClr val="002060"/>
                </a:solidFill>
                <a:effectLst>
                  <a:outerShdw blurRad="38100" dist="38100" dir="2700000" algn="tl">
                    <a:srgbClr val="DDDDDD"/>
                  </a:outerShdw>
                </a:effectLst>
                <a:latin typeface="Arial" charset="0"/>
              </a:rPr>
              <a:t>Brought hope to millions of Americans</a:t>
            </a:r>
            <a:r>
              <a:rPr lang="en-US" sz="2600" b="1">
                <a:effectLst>
                  <a:outerShdw blurRad="38100" dist="38100" dir="2700000" algn="tl">
                    <a:srgbClr val="DDDDDD"/>
                  </a:outerShdw>
                </a:effectLst>
                <a:latin typeface="Arial" charset="0"/>
              </a:rPr>
              <a:t>.</a:t>
            </a:r>
          </a:p>
          <a:p>
            <a:pPr lvl="1" eaLnBrk="1" hangingPunct="1">
              <a:lnSpc>
                <a:spcPct val="90000"/>
              </a:lnSpc>
            </a:pPr>
            <a:r>
              <a:rPr lang="en-US" sz="2200" b="1">
                <a:effectLst>
                  <a:outerShdw blurRad="38100" dist="38100" dir="2700000" algn="tl">
                    <a:srgbClr val="DDDDDD"/>
                  </a:outerShdw>
                </a:effectLst>
                <a:latin typeface="Arial" charset="0"/>
              </a:rPr>
              <a:t>Enabled more than 11 million students to receive loans for a college education.</a:t>
            </a:r>
          </a:p>
          <a:p>
            <a:pPr lvl="1" eaLnBrk="1" hangingPunct="1">
              <a:lnSpc>
                <a:spcPct val="90000"/>
              </a:lnSpc>
            </a:pPr>
            <a:r>
              <a:rPr lang="en-US" sz="2200" b="1">
                <a:effectLst>
                  <a:outerShdw blurRad="38100" dist="38100" dir="2700000" algn="tl">
                    <a:srgbClr val="DDDDDD"/>
                  </a:outerShdw>
                </a:effectLst>
                <a:latin typeface="Arial" charset="0"/>
              </a:rPr>
              <a:t>Prepared more preschoolers for grade school and low-income middle years students for high school and college.</a:t>
            </a:r>
          </a:p>
          <a:p>
            <a:pPr lvl="1" eaLnBrk="1" hangingPunct="1">
              <a:lnSpc>
                <a:spcPct val="90000"/>
              </a:lnSpc>
            </a:pPr>
            <a:r>
              <a:rPr lang="en-US" sz="2200" b="1">
                <a:effectLst>
                  <a:outerShdw blurRad="38100" dist="38100" dir="2700000" algn="tl">
                    <a:srgbClr val="DDDDDD"/>
                  </a:outerShdw>
                </a:effectLst>
                <a:latin typeface="Arial" charset="0"/>
              </a:rPr>
              <a:t>Provided some important programs for the poor, including </a:t>
            </a:r>
            <a:r>
              <a:rPr lang="en-US" sz="2200" b="1" u="sng">
                <a:solidFill>
                  <a:srgbClr val="002060"/>
                </a:solidFill>
                <a:effectLst>
                  <a:outerShdw blurRad="38100" dist="38100" dir="2700000" algn="tl">
                    <a:srgbClr val="DDDDDD"/>
                  </a:outerShdw>
                </a:effectLst>
                <a:latin typeface="Arial" charset="0"/>
              </a:rPr>
              <a:t>medical aid, food stamps, welfare, and school lunches</a:t>
            </a:r>
            <a:r>
              <a:rPr lang="en-US" sz="2200" b="1">
                <a:effectLst>
                  <a:outerShdw blurRad="38100" dist="38100" dir="2700000" algn="tl">
                    <a:srgbClr val="DDDDDD"/>
                  </a:outerShdw>
                </a:effectLst>
                <a:latin typeface="Arial" charset="0"/>
              </a:rPr>
              <a:t>.</a:t>
            </a:r>
          </a:p>
          <a:p>
            <a:pPr lvl="1" eaLnBrk="1" hangingPunct="1">
              <a:lnSpc>
                <a:spcPct val="90000"/>
              </a:lnSpc>
            </a:pPr>
            <a:r>
              <a:rPr lang="en-US" sz="2200" b="1">
                <a:effectLst>
                  <a:outerShdw blurRad="38100" dist="38100" dir="2700000" algn="tl">
                    <a:srgbClr val="DDDDDD"/>
                  </a:outerShdw>
                </a:effectLst>
                <a:latin typeface="Arial" charset="0"/>
              </a:rPr>
              <a:t>Over 2 million older Americans </a:t>
            </a:r>
            <a:r>
              <a:rPr lang="en-US" sz="2200" b="1" u="sng">
                <a:solidFill>
                  <a:srgbClr val="002060"/>
                </a:solidFill>
                <a:effectLst>
                  <a:outerShdw blurRad="38100" dist="38100" dir="2700000" algn="tl">
                    <a:srgbClr val="DDDDDD"/>
                  </a:outerShdw>
                </a:effectLst>
                <a:latin typeface="Arial" charset="0"/>
              </a:rPr>
              <a:t>were raised above the poverty levels</a:t>
            </a:r>
            <a:r>
              <a:rPr lang="en-US" sz="2200" b="1">
                <a:effectLst>
                  <a:outerShdw blurRad="38100" dist="38100" dir="2700000" algn="tl">
                    <a:srgbClr val="DDDDDD"/>
                  </a:outerShdw>
                </a:effectLst>
                <a:latin typeface="Arial" charset="0"/>
              </a:rPr>
              <a:t> due to the new Medicare program.</a:t>
            </a:r>
          </a:p>
          <a:p>
            <a:pPr lvl="1" eaLnBrk="1" hangingPunct="1">
              <a:lnSpc>
                <a:spcPct val="90000"/>
              </a:lnSpc>
            </a:pPr>
            <a:r>
              <a:rPr lang="en-US" sz="2200" b="1">
                <a:effectLst>
                  <a:outerShdw blurRad="38100" dist="38100" dir="2700000" algn="tl">
                    <a:srgbClr val="DDDDDD"/>
                  </a:outerShdw>
                </a:effectLst>
                <a:latin typeface="Arial" charset="0"/>
              </a:rPr>
              <a:t>Created 2 million government jobs, with nearly half of them </a:t>
            </a:r>
            <a:r>
              <a:rPr lang="en-US" sz="2200" b="1" u="sng">
                <a:solidFill>
                  <a:srgbClr val="002060"/>
                </a:solidFill>
                <a:effectLst>
                  <a:outerShdw blurRad="38100" dist="38100" dir="2700000" algn="tl">
                    <a:srgbClr val="DDDDDD"/>
                  </a:outerShdw>
                </a:effectLst>
                <a:latin typeface="Arial" charset="0"/>
              </a:rPr>
              <a:t>filled by minorities</a:t>
            </a:r>
            <a:r>
              <a:rPr lang="en-US" sz="2200" b="1">
                <a:effectLst>
                  <a:outerShdw blurRad="38100" dist="38100" dir="2700000" algn="tl">
                    <a:srgbClr val="DDDDDD"/>
                  </a:outerShdw>
                </a:effectLst>
                <a:latin typeface="Arial" charset="0"/>
              </a:rPr>
              <a:t>.</a:t>
            </a:r>
          </a:p>
        </p:txBody>
      </p:sp>
    </p:spTree>
    <p:extLst>
      <p:ext uri="{BB962C8B-B14F-4D97-AF65-F5344CB8AC3E}">
        <p14:creationId xmlns:p14="http://schemas.microsoft.com/office/powerpoint/2010/main" val="2173516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200">
                <a:solidFill>
                  <a:srgbClr val="990000"/>
                </a:solidFill>
                <a:effectLst>
                  <a:outerShdw blurRad="38100" dist="38100" dir="2700000" algn="tl">
                    <a:srgbClr val="DDDDDD"/>
                  </a:outerShdw>
                </a:effectLst>
                <a:latin typeface="TheThreeStoogesFont" charset="0"/>
              </a:rPr>
              <a:t>Impact Of The Great Society</a:t>
            </a:r>
            <a:r>
              <a:rPr lang="en-US" sz="4200" b="1">
                <a:latin typeface="TheThreeStoogesFont" charset="0"/>
              </a:rPr>
              <a:t/>
            </a:r>
            <a:br>
              <a:rPr lang="en-US" sz="4200" b="1">
                <a:latin typeface="TheThreeStoogesFont" charset="0"/>
              </a:rPr>
            </a:br>
            <a:r>
              <a:rPr lang="en-US" sz="4000">
                <a:solidFill>
                  <a:srgbClr val="996633"/>
                </a:solidFill>
                <a:effectLst>
                  <a:outerShdw blurRad="38100" dist="38100" dir="2700000" algn="tl">
                    <a:srgbClr val="DDDDDD"/>
                  </a:outerShdw>
                </a:effectLst>
                <a:latin typeface="TheThreeStoogesFont" charset="0"/>
              </a:rPr>
              <a:t>Failures Of The Great Society</a:t>
            </a:r>
          </a:p>
        </p:txBody>
      </p:sp>
      <p:sp>
        <p:nvSpPr>
          <p:cNvPr id="19459" name="Rectangle 1027"/>
          <p:cNvSpPr>
            <a:spLocks noGrp="1" noChangeArrowheads="1"/>
          </p:cNvSpPr>
          <p:nvPr>
            <p:ph idx="1"/>
          </p:nvPr>
        </p:nvSpPr>
        <p:spPr>
          <a:xfrm>
            <a:off x="3505200" y="1600200"/>
            <a:ext cx="5181600" cy="4800600"/>
          </a:xfrm>
        </p:spPr>
        <p:txBody>
          <a:bodyPr>
            <a:normAutofit/>
          </a:bodyPr>
          <a:lstStyle/>
          <a:p>
            <a:pPr eaLnBrk="1" hangingPunct="1">
              <a:lnSpc>
                <a:spcPct val="80000"/>
              </a:lnSpc>
            </a:pPr>
            <a:r>
              <a:rPr lang="en-US" sz="2200" b="1">
                <a:effectLst>
                  <a:outerShdw blurRad="38100" dist="38100" dir="2700000" algn="tl">
                    <a:srgbClr val="DDDDDD"/>
                  </a:outerShdw>
                </a:effectLst>
                <a:latin typeface="Arial" charset="0"/>
              </a:rPr>
              <a:t>Could not accomplish everything it set out to do.</a:t>
            </a:r>
          </a:p>
          <a:p>
            <a:pPr eaLnBrk="1" hangingPunct="1">
              <a:lnSpc>
                <a:spcPct val="80000"/>
              </a:lnSpc>
            </a:pPr>
            <a:r>
              <a:rPr lang="en-US" sz="2200" b="1">
                <a:effectLst>
                  <a:outerShdw blurRad="38100" dist="38100" dir="2700000" algn="tl">
                    <a:srgbClr val="DDDDDD"/>
                  </a:outerShdw>
                </a:effectLst>
                <a:latin typeface="Arial" charset="0"/>
              </a:rPr>
              <a:t>Created concern among many whites that the social programs established in the name of the War on Poverty were </a:t>
            </a:r>
            <a:r>
              <a:rPr lang="en-US" sz="2200" b="1" u="sng">
                <a:solidFill>
                  <a:srgbClr val="002060"/>
                </a:solidFill>
                <a:effectLst>
                  <a:outerShdw blurRad="38100" dist="38100" dir="2700000" algn="tl">
                    <a:srgbClr val="DDDDDD"/>
                  </a:outerShdw>
                </a:effectLst>
                <a:latin typeface="Arial" charset="0"/>
              </a:rPr>
              <a:t>draining public funds without producing visible results</a:t>
            </a:r>
            <a:r>
              <a:rPr lang="en-US" sz="2200" b="1">
                <a:effectLst>
                  <a:outerShdw blurRad="38100" dist="38100" dir="2700000" algn="tl">
                    <a:srgbClr val="DDDDDD"/>
                  </a:outerShdw>
                </a:effectLst>
                <a:latin typeface="Arial" charset="0"/>
              </a:rPr>
              <a:t>.</a:t>
            </a:r>
          </a:p>
          <a:p>
            <a:pPr lvl="1" eaLnBrk="1" hangingPunct="1">
              <a:lnSpc>
                <a:spcPct val="80000"/>
              </a:lnSpc>
            </a:pPr>
            <a:r>
              <a:rPr lang="en-US" sz="1900" b="1">
                <a:effectLst>
                  <a:outerShdw blurRad="38100" dist="38100" dir="2700000" algn="tl">
                    <a:srgbClr val="DDDDDD"/>
                  </a:outerShdw>
                </a:effectLst>
                <a:latin typeface="Arial" charset="0"/>
              </a:rPr>
              <a:t>Felt that very little had been changed despite the amount of money spent.</a:t>
            </a:r>
          </a:p>
          <a:p>
            <a:pPr lvl="1" eaLnBrk="1" hangingPunct="1">
              <a:lnSpc>
                <a:spcPct val="80000"/>
              </a:lnSpc>
            </a:pPr>
            <a:r>
              <a:rPr lang="en-US" sz="1900" b="1">
                <a:effectLst>
                  <a:outerShdw blurRad="38100" dist="38100" dir="2700000" algn="tl">
                    <a:srgbClr val="DDDDDD"/>
                  </a:outerShdw>
                </a:effectLst>
                <a:latin typeface="Arial" charset="0"/>
              </a:rPr>
              <a:t>Made Americans reconsider the commitment to expensive social programs that were putting the nation into debt.</a:t>
            </a:r>
          </a:p>
          <a:p>
            <a:pPr lvl="1" eaLnBrk="1" hangingPunct="1">
              <a:lnSpc>
                <a:spcPct val="80000"/>
              </a:lnSpc>
            </a:pPr>
            <a:r>
              <a:rPr lang="en-US" sz="1900" b="1">
                <a:effectLst>
                  <a:outerShdw blurRad="38100" dist="38100" dir="2700000" algn="tl">
                    <a:srgbClr val="DDDDDD"/>
                  </a:outerShdw>
                </a:effectLst>
                <a:latin typeface="Arial" charset="0"/>
              </a:rPr>
              <a:t>Would lead to the </a:t>
            </a:r>
            <a:r>
              <a:rPr lang="en-US" sz="1900" b="1" u="sng">
                <a:solidFill>
                  <a:srgbClr val="002060"/>
                </a:solidFill>
                <a:effectLst>
                  <a:outerShdw blurRad="38100" dist="38100" dir="2700000" algn="tl">
                    <a:srgbClr val="DDDDDD"/>
                  </a:outerShdw>
                </a:effectLst>
                <a:latin typeface="Arial" charset="0"/>
              </a:rPr>
              <a:t>Conservative Revolution</a:t>
            </a:r>
            <a:r>
              <a:rPr lang="en-US" sz="1900" b="1">
                <a:effectLst>
                  <a:outerShdw blurRad="38100" dist="38100" dir="2700000" algn="tl">
                    <a:srgbClr val="DDDDDD"/>
                  </a:outerShdw>
                </a:effectLst>
                <a:latin typeface="Arial" charset="0"/>
              </a:rPr>
              <a:t> in the 1970s and the 1980s.</a:t>
            </a:r>
          </a:p>
        </p:txBody>
      </p:sp>
      <p:sp>
        <p:nvSpPr>
          <p:cNvPr id="24580" name="Text Box 1028"/>
          <p:cNvSpPr txBox="1">
            <a:spLocks noChangeArrowheads="1"/>
          </p:cNvSpPr>
          <p:nvPr/>
        </p:nvSpPr>
        <p:spPr bwMode="auto">
          <a:xfrm>
            <a:off x="609600" y="5638800"/>
            <a:ext cx="3200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Reagan Revolution 1980</a:t>
            </a:r>
          </a:p>
          <a:p>
            <a:pPr algn="ctr" eaLnBrk="1" hangingPunct="1"/>
            <a:r>
              <a:rPr lang="en-US" sz="700">
                <a:solidFill>
                  <a:srgbClr val="002060"/>
                </a:solidFill>
                <a:latin typeface="Times New Roman" charset="0"/>
              </a:rPr>
              <a:t>http://img.timeinc.net/time/magazine/archive/covers/1980/1101801117_400.jpg</a:t>
            </a:r>
          </a:p>
        </p:txBody>
      </p:sp>
      <p:pic>
        <p:nvPicPr>
          <p:cNvPr id="24582" name="Picture 6" descr="http://img.timeinc.net/time/magazine/archive/covers/1980/1101801117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09775"/>
            <a:ext cx="280828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729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200">
                <a:solidFill>
                  <a:srgbClr val="990000"/>
                </a:solidFill>
                <a:effectLst>
                  <a:outerShdw blurRad="38100" dist="38100" dir="2700000" algn="tl">
                    <a:srgbClr val="DDDDDD"/>
                  </a:outerShdw>
                </a:effectLst>
                <a:latin typeface="TheThreeStoogesFont" charset="0"/>
              </a:rPr>
              <a:t>Impact Of The Great Society</a:t>
            </a:r>
            <a:r>
              <a:rPr lang="en-US" sz="4200" b="1">
                <a:latin typeface="TheThreeStoogesFont" charset="0"/>
              </a:rPr>
              <a:t/>
            </a:r>
            <a:br>
              <a:rPr lang="en-US" sz="4200" b="1">
                <a:latin typeface="TheThreeStoogesFont" charset="0"/>
              </a:rPr>
            </a:br>
            <a:r>
              <a:rPr lang="en-US" sz="4000">
                <a:solidFill>
                  <a:srgbClr val="996633"/>
                </a:solidFill>
                <a:effectLst>
                  <a:outerShdw blurRad="38100" dist="38100" dir="2700000" algn="tl">
                    <a:srgbClr val="DDDDDD"/>
                  </a:outerShdw>
                </a:effectLst>
                <a:latin typeface="TheThreeStoogesFont" charset="0"/>
              </a:rPr>
              <a:t>Failures Of The Great Society</a:t>
            </a:r>
          </a:p>
        </p:txBody>
      </p:sp>
      <p:sp>
        <p:nvSpPr>
          <p:cNvPr id="19459" name="Rectangle 1027"/>
          <p:cNvSpPr>
            <a:spLocks noGrp="1" noChangeArrowheads="1"/>
          </p:cNvSpPr>
          <p:nvPr>
            <p:ph idx="1"/>
          </p:nvPr>
        </p:nvSpPr>
        <p:spPr>
          <a:xfrm>
            <a:off x="914400" y="1600200"/>
            <a:ext cx="4495800" cy="4724400"/>
          </a:xfrm>
        </p:spPr>
        <p:txBody>
          <a:bodyPr>
            <a:normAutofit/>
          </a:bodyPr>
          <a:lstStyle/>
          <a:p>
            <a:pPr eaLnBrk="1" hangingPunct="1">
              <a:lnSpc>
                <a:spcPct val="80000"/>
              </a:lnSpc>
            </a:pPr>
            <a:r>
              <a:rPr lang="en-US" sz="2600" b="1">
                <a:effectLst>
                  <a:outerShdw blurRad="38100" dist="38100" dir="2700000" algn="tl">
                    <a:srgbClr val="DDDDDD"/>
                  </a:outerShdw>
                </a:effectLst>
                <a:latin typeface="Arial" charset="0"/>
              </a:rPr>
              <a:t>Despite the fact that the economy was expanding again, some people prospered more than others.</a:t>
            </a:r>
          </a:p>
          <a:p>
            <a:pPr lvl="1" eaLnBrk="1" hangingPunct="1">
              <a:lnSpc>
                <a:spcPct val="80000"/>
              </a:lnSpc>
            </a:pPr>
            <a:r>
              <a:rPr lang="en-US" sz="2200" b="1">
                <a:effectLst>
                  <a:outerShdw blurRad="38100" dist="38100" dir="2700000" algn="tl">
                    <a:srgbClr val="DDDDDD"/>
                  </a:outerShdw>
                </a:effectLst>
                <a:latin typeface="Arial" charset="0"/>
              </a:rPr>
              <a:t>Many people were </a:t>
            </a:r>
            <a:r>
              <a:rPr lang="en-US" sz="2200" b="1" u="sng">
                <a:solidFill>
                  <a:srgbClr val="002060"/>
                </a:solidFill>
                <a:effectLst>
                  <a:outerShdw blurRad="38100" dist="38100" dir="2700000" algn="tl">
                    <a:srgbClr val="DDDDDD"/>
                  </a:outerShdw>
                </a:effectLst>
                <a:latin typeface="Arial" charset="0"/>
              </a:rPr>
              <a:t>still poverty-stricken and depressed</a:t>
            </a:r>
            <a:r>
              <a:rPr lang="en-US" sz="2200" b="1">
                <a:effectLst>
                  <a:outerShdw blurRad="38100" dist="38100" dir="2700000" algn="tl">
                    <a:srgbClr val="DDDDDD"/>
                  </a:outerShdw>
                </a:effectLst>
                <a:latin typeface="Arial" charset="0"/>
              </a:rPr>
              <a:t>.</a:t>
            </a:r>
          </a:p>
          <a:p>
            <a:pPr lvl="1" eaLnBrk="1" hangingPunct="1">
              <a:lnSpc>
                <a:spcPct val="80000"/>
              </a:lnSpc>
              <a:buClr>
                <a:schemeClr val="tx1"/>
              </a:buClr>
            </a:pPr>
            <a:r>
              <a:rPr lang="en-US" sz="2200" b="1" u="sng">
                <a:solidFill>
                  <a:srgbClr val="002060"/>
                </a:solidFill>
                <a:effectLst>
                  <a:outerShdw blurRad="38100" dist="38100" dir="2700000" algn="tl">
                    <a:srgbClr val="DDDDDD"/>
                  </a:outerShdw>
                </a:effectLst>
                <a:latin typeface="Arial" charset="0"/>
              </a:rPr>
              <a:t>Social dissatisfaction had led to violence and fear</a:t>
            </a:r>
            <a:r>
              <a:rPr lang="en-US" sz="2200" b="1">
                <a:effectLst>
                  <a:outerShdw blurRad="38100" dist="38100" dir="2700000" algn="tl">
                    <a:srgbClr val="DDDDDD"/>
                  </a:outerShdw>
                </a:effectLst>
                <a:latin typeface="Arial" charset="0"/>
              </a:rPr>
              <a:t>, as evidenced by the social unrest of the mid-1960s.</a:t>
            </a:r>
          </a:p>
          <a:p>
            <a:pPr lvl="1" eaLnBrk="1" hangingPunct="1">
              <a:lnSpc>
                <a:spcPct val="80000"/>
              </a:lnSpc>
            </a:pPr>
            <a:r>
              <a:rPr lang="en-US" sz="2200" b="1">
                <a:effectLst>
                  <a:outerShdw blurRad="38100" dist="38100" dir="2700000" algn="tl">
                    <a:srgbClr val="DDDDDD"/>
                  </a:outerShdw>
                </a:effectLst>
                <a:latin typeface="Arial" charset="0"/>
              </a:rPr>
              <a:t>African-Americans still found it hard to get jobs or share in the affluence.</a:t>
            </a:r>
          </a:p>
        </p:txBody>
      </p:sp>
      <p:sp>
        <p:nvSpPr>
          <p:cNvPr id="25604" name="Text Box 1028"/>
          <p:cNvSpPr txBox="1">
            <a:spLocks noChangeArrowheads="1"/>
          </p:cNvSpPr>
          <p:nvPr/>
        </p:nvSpPr>
        <p:spPr bwMode="auto">
          <a:xfrm>
            <a:off x="5334000" y="48768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Thank You For Selling Out Corporate America!</a:t>
            </a:r>
          </a:p>
          <a:p>
            <a:pPr algn="ctr" eaLnBrk="1" hangingPunct="1"/>
            <a:r>
              <a:rPr lang="en-US" sz="800">
                <a:solidFill>
                  <a:srgbClr val="002060"/>
                </a:solidFill>
                <a:latin typeface="Times New Roman" charset="0"/>
              </a:rPr>
              <a:t>http://www.propertyrightsresearch.org/images/MillMapSide2.jpeg</a:t>
            </a:r>
          </a:p>
        </p:txBody>
      </p:sp>
      <p:pic>
        <p:nvPicPr>
          <p:cNvPr id="25606" name="Picture 6" descr="http://www.propertyrightsresearch.org/images/MillMapSide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888" y="2743200"/>
            <a:ext cx="321151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982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152400"/>
            <a:ext cx="8229600" cy="1143000"/>
          </a:xfrm>
        </p:spPr>
        <p:txBody>
          <a:bodyPr/>
          <a:lstStyle/>
          <a:p>
            <a:pPr eaLnBrk="1" hangingPunct="1">
              <a:defRPr/>
            </a:pPr>
            <a:r>
              <a:rPr lang="en-US">
                <a:latin typeface="Arial" charset="0"/>
                <a:cs typeface="+mj-cs"/>
              </a:rPr>
              <a:t>Backlash </a:t>
            </a:r>
          </a:p>
        </p:txBody>
      </p:sp>
      <p:sp>
        <p:nvSpPr>
          <p:cNvPr id="17411" name="Rectangle 3"/>
          <p:cNvSpPr>
            <a:spLocks noGrp="1" noChangeArrowheads="1"/>
          </p:cNvSpPr>
          <p:nvPr>
            <p:ph type="body" sz="half" idx="1"/>
          </p:nvPr>
        </p:nvSpPr>
        <p:spPr>
          <a:xfrm>
            <a:off x="457200" y="762000"/>
            <a:ext cx="4038600" cy="4525963"/>
          </a:xfrm>
        </p:spPr>
        <p:txBody>
          <a:bodyPr>
            <a:normAutofit fontScale="92500" lnSpcReduction="10000"/>
          </a:bodyPr>
          <a:lstStyle/>
          <a:p>
            <a:pPr eaLnBrk="1" hangingPunct="1">
              <a:defRPr/>
            </a:pPr>
            <a:r>
              <a:rPr lang="en-US" sz="2200">
                <a:latin typeface="Arial" charset="0"/>
                <a:cs typeface="+mn-cs"/>
              </a:rPr>
              <a:t>There was a conservative backlash</a:t>
            </a:r>
          </a:p>
          <a:p>
            <a:pPr lvl="1" eaLnBrk="1" hangingPunct="1">
              <a:defRPr/>
            </a:pPr>
            <a:r>
              <a:rPr lang="en-US" sz="2000">
                <a:latin typeface="Arial" charset="0"/>
              </a:rPr>
              <a:t>Ronald Reagan swept to victory in the race for governor of California</a:t>
            </a:r>
          </a:p>
          <a:p>
            <a:pPr eaLnBrk="1" hangingPunct="1">
              <a:defRPr/>
            </a:pPr>
            <a:r>
              <a:rPr lang="en-US" sz="2200">
                <a:solidFill>
                  <a:schemeClr val="folHlink"/>
                </a:solidFill>
                <a:latin typeface="Arial" charset="0"/>
                <a:cs typeface="+mn-cs"/>
              </a:rPr>
              <a:t>The increase in Communist forces in </a:t>
            </a:r>
            <a:br>
              <a:rPr lang="en-US" sz="2200">
                <a:solidFill>
                  <a:schemeClr val="folHlink"/>
                </a:solidFill>
                <a:latin typeface="Arial" charset="0"/>
                <a:cs typeface="+mn-cs"/>
              </a:rPr>
            </a:br>
            <a:r>
              <a:rPr lang="en-US" sz="2200">
                <a:solidFill>
                  <a:schemeClr val="folHlink"/>
                </a:solidFill>
                <a:latin typeface="Arial" charset="0"/>
                <a:cs typeface="+mn-cs"/>
              </a:rPr>
              <a:t>Vietnam began to overshadow the Great Society</a:t>
            </a:r>
          </a:p>
          <a:p>
            <a:pPr eaLnBrk="1" hangingPunct="1">
              <a:defRPr/>
            </a:pPr>
            <a:r>
              <a:rPr lang="en-US" sz="2200">
                <a:latin typeface="Arial" charset="0"/>
                <a:cs typeface="+mn-cs"/>
              </a:rPr>
              <a:t>Four years after the election, Johnson, who ran on a peace ticket, would be labeled a </a:t>
            </a:r>
            <a:r>
              <a:rPr lang="ja-JP" altLang="en-US" sz="2200">
                <a:latin typeface="Arial" charset="0"/>
                <a:cs typeface="+mn-cs"/>
              </a:rPr>
              <a:t>“</a:t>
            </a:r>
            <a:r>
              <a:rPr lang="en-US" sz="2200">
                <a:latin typeface="Arial" charset="0"/>
                <a:cs typeface="+mn-cs"/>
              </a:rPr>
              <a:t>hawk</a:t>
            </a:r>
            <a:r>
              <a:rPr lang="ja-JP" altLang="en-US" sz="2200">
                <a:latin typeface="Arial" charset="0"/>
                <a:cs typeface="+mn-cs"/>
              </a:rPr>
              <a:t>”</a:t>
            </a:r>
            <a:r>
              <a:rPr lang="en-US" sz="2200">
                <a:latin typeface="Arial" charset="0"/>
                <a:cs typeface="+mn-cs"/>
              </a:rPr>
              <a:t> for supporting one of the most divisive wars in recent U.S. History</a:t>
            </a:r>
          </a:p>
        </p:txBody>
      </p:sp>
      <p:sp>
        <p:nvSpPr>
          <p:cNvPr id="17412" name="Rectangle 5"/>
          <p:cNvSpPr>
            <a:spLocks noGrp="1" noChangeArrowheads="1"/>
          </p:cNvSpPr>
          <p:nvPr>
            <p:ph type="body" sz="half" idx="2"/>
          </p:nvPr>
        </p:nvSpPr>
        <p:spPr>
          <a:xfrm>
            <a:off x="4724400" y="990600"/>
            <a:ext cx="4038600" cy="4525963"/>
          </a:xfrm>
        </p:spPr>
        <p:txBody>
          <a:bodyPr/>
          <a:lstStyle/>
          <a:p>
            <a:pPr eaLnBrk="1" hangingPunct="1">
              <a:defRPr/>
            </a:pPr>
            <a:endParaRPr lang="en-US">
              <a:latin typeface="Arial" charset="0"/>
              <a:cs typeface="+mn-cs"/>
            </a:endParaRPr>
          </a:p>
        </p:txBody>
      </p:sp>
      <p:pic>
        <p:nvPicPr>
          <p:cNvPr id="28676" name="Picture 7" descr="rea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4197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922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a:latin typeface="Arial" charset="0"/>
              </a:rPr>
              <a:t>The LBJ Brand on the Presidency</a:t>
            </a:r>
          </a:p>
        </p:txBody>
      </p:sp>
      <p:sp>
        <p:nvSpPr>
          <p:cNvPr id="18435" name="Rectangle 3"/>
          <p:cNvSpPr>
            <a:spLocks noGrp="1" noChangeArrowheads="1"/>
          </p:cNvSpPr>
          <p:nvPr>
            <p:ph type="body" sz="half" idx="1"/>
          </p:nvPr>
        </p:nvSpPr>
        <p:spPr>
          <a:xfrm>
            <a:off x="0" y="1600200"/>
            <a:ext cx="4495800" cy="4525963"/>
          </a:xfrm>
        </p:spPr>
        <p:txBody>
          <a:bodyPr/>
          <a:lstStyle/>
          <a:p>
            <a:pPr eaLnBrk="1" hangingPunct="1">
              <a:lnSpc>
                <a:spcPct val="80000"/>
              </a:lnSpc>
            </a:pPr>
            <a:r>
              <a:rPr lang="en-US" sz="2000" dirty="0">
                <a:latin typeface="Arial" charset="0"/>
              </a:rPr>
              <a:t>Lyndon Johnson had been a senator in the 1940s and 50s, and his idol was </a:t>
            </a:r>
            <a:r>
              <a:rPr lang="en-US" sz="2000" b="1" dirty="0">
                <a:latin typeface="Arial" charset="0"/>
              </a:rPr>
              <a:t>Franklin D. Roosevelt</a:t>
            </a:r>
            <a:r>
              <a:rPr lang="en-US" sz="2000" dirty="0">
                <a:latin typeface="Arial" charset="0"/>
              </a:rPr>
              <a:t>, and he could manipulate Congress very well (through his in-your-face </a:t>
            </a:r>
            <a:r>
              <a:rPr lang="ja-JP" altLang="en-US" sz="2000" dirty="0">
                <a:latin typeface="Arial" charset="0"/>
              </a:rPr>
              <a:t>“</a:t>
            </a:r>
            <a:r>
              <a:rPr lang="en-US" sz="2000" dirty="0">
                <a:latin typeface="Arial" charset="0"/>
              </a:rPr>
              <a:t>Johnson treatment</a:t>
            </a:r>
            <a:r>
              <a:rPr lang="ja-JP" altLang="en-US" sz="2000" dirty="0">
                <a:latin typeface="Arial" charset="0"/>
              </a:rPr>
              <a:t>”</a:t>
            </a:r>
            <a:r>
              <a:rPr lang="en-US" sz="2000" dirty="0" smtClean="0">
                <a:latin typeface="Arial" charset="0"/>
              </a:rPr>
              <a:t>)</a:t>
            </a:r>
            <a:endParaRPr lang="en-US" sz="2000" dirty="0">
              <a:latin typeface="Arial" charset="0"/>
            </a:endParaRPr>
          </a:p>
          <a:p>
            <a:pPr eaLnBrk="1" hangingPunct="1">
              <a:lnSpc>
                <a:spcPct val="80000"/>
              </a:lnSpc>
            </a:pPr>
            <a:r>
              <a:rPr lang="en-US" sz="2000" dirty="0" smtClean="0">
                <a:latin typeface="Arial" charset="0"/>
              </a:rPr>
              <a:t>As </a:t>
            </a:r>
            <a:r>
              <a:rPr lang="en-US" sz="2000" dirty="0">
                <a:latin typeface="Arial" charset="0"/>
              </a:rPr>
              <a:t>a president, LBJ went from conservative to liberal, helping pass a </a:t>
            </a:r>
            <a:r>
              <a:rPr lang="en-US" sz="2000" b="1" dirty="0">
                <a:latin typeface="Arial" charset="0"/>
              </a:rPr>
              <a:t>Civil Rights Act</a:t>
            </a:r>
            <a:r>
              <a:rPr lang="en-US" sz="2000" dirty="0">
                <a:latin typeface="Arial" charset="0"/>
              </a:rPr>
              <a:t> of 1964, which banned all racial discrimination in most private facilities open to the public, including theaters, hospitals, and restaurants.</a:t>
            </a:r>
          </a:p>
        </p:txBody>
      </p:sp>
      <p:pic>
        <p:nvPicPr>
          <p:cNvPr id="17412" name="Picture 6" descr="1153714943_085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2390775"/>
            <a:ext cx="3905250" cy="2943225"/>
          </a:xfrm>
          <a:noFill/>
        </p:spPr>
      </p:pic>
    </p:spTree>
    <p:extLst>
      <p:ext uri="{BB962C8B-B14F-4D97-AF65-F5344CB8AC3E}">
        <p14:creationId xmlns:p14="http://schemas.microsoft.com/office/powerpoint/2010/main" val="224791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86000"/>
            <a:ext cx="8458200" cy="187743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127000" dist="38100" dir="2700000" algn="ctr">
              <a:srgbClr val="000000">
                <a:alpha val="45000"/>
              </a:srgbClr>
            </a:outerShdw>
          </a:effectLst>
          <a:scene3d>
            <a:camera prst="isometricOffAxis1Right"/>
            <a:lightRig rig="soft" dir="t">
              <a:rot lat="0" lon="0" rev="0"/>
            </a:lightRig>
          </a:scene3d>
          <a:sp3d prstMaterial="translucentPowder">
            <a:bevelT w="203200" h="50800" prst="softRound"/>
          </a:sp3d>
        </p:spPr>
        <p:txBody>
          <a:bodyPr>
            <a:spAutoFit/>
            <a:sp3d extrusionH="57150" contourW="12700">
              <a:bevelT w="38100" h="38100" prst="convex"/>
              <a:contourClr>
                <a:srgbClr val="990000"/>
              </a:contourClr>
            </a:sp3d>
          </a:bodyPr>
          <a:lstStyle/>
          <a:p>
            <a:pPr algn="ctr" defTabSz="914400" fontAlgn="base">
              <a:spcBef>
                <a:spcPct val="0"/>
              </a:spcBef>
              <a:spcAft>
                <a:spcPct val="0"/>
              </a:spcAft>
              <a:defRPr/>
            </a:pPr>
            <a:r>
              <a:rPr lang="en-US" sz="8200" b="1" dirty="0">
                <a:ln w="17780" cmpd="sng">
                  <a:solidFill>
                    <a:srgbClr val="FFFFFF"/>
                  </a:solidFill>
                  <a:prstDash val="solid"/>
                  <a:miter lim="800000"/>
                </a:ln>
                <a:solidFill>
                  <a:srgbClr val="996633"/>
                </a:solidFill>
                <a:effectLst>
                  <a:outerShdw blurRad="50800" algn="tl" rotWithShape="0">
                    <a:srgbClr val="000000"/>
                  </a:outerShdw>
                </a:effectLst>
                <a:latin typeface="TheThreeStoogesFont" pitchFamily="2" charset="0"/>
                <a:ea typeface="ＭＳ Ｐゴシック" charset="0"/>
                <a:cs typeface="Times New Roman" pitchFamily="18" charset="0"/>
              </a:rPr>
              <a:t>The Three Keys:</a:t>
            </a:r>
          </a:p>
          <a:p>
            <a:pPr algn="ctr" defTabSz="914400" fontAlgn="base">
              <a:spcBef>
                <a:spcPct val="0"/>
              </a:spcBef>
              <a:spcAft>
                <a:spcPct val="0"/>
              </a:spcAft>
              <a:defRPr/>
            </a:pPr>
            <a:r>
              <a:rPr lang="en-US" sz="3400" b="1" dirty="0">
                <a:ln w="17780" cmpd="sng">
                  <a:solidFill>
                    <a:srgbClr val="FFFFFF"/>
                  </a:solidFill>
                  <a:prstDash val="solid"/>
                  <a:miter lim="800000"/>
                </a:ln>
                <a:solidFill>
                  <a:srgbClr val="996633"/>
                </a:solidFill>
                <a:effectLst>
                  <a:outerShdw blurRad="50800" algn="tl" rotWithShape="0">
                    <a:srgbClr val="000000"/>
                  </a:outerShdw>
                </a:effectLst>
                <a:latin typeface="TheThreeStoogesFont" pitchFamily="2" charset="0"/>
                <a:ea typeface="ＭＳ Ｐゴシック" charset="0"/>
                <a:cs typeface="Times New Roman" pitchFamily="18" charset="0"/>
              </a:rPr>
              <a:t>Stimulation, Civil Rights, &amp; Poverty</a:t>
            </a:r>
          </a:p>
        </p:txBody>
      </p:sp>
    </p:spTree>
    <p:extLst>
      <p:ext uri="{BB962C8B-B14F-4D97-AF65-F5344CB8AC3E}">
        <p14:creationId xmlns:p14="http://schemas.microsoft.com/office/powerpoint/2010/main" val="4271371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800">
                <a:solidFill>
                  <a:srgbClr val="996633"/>
                </a:solidFill>
                <a:effectLst>
                  <a:outerShdw blurRad="38100" dist="38100" dir="2700000" algn="tl">
                    <a:srgbClr val="DDDDDD"/>
                  </a:outerShdw>
                </a:effectLst>
                <a:latin typeface="TheThreeStoogesFont" charset="0"/>
              </a:rPr>
              <a:t>Origins</a:t>
            </a:r>
          </a:p>
        </p:txBody>
      </p:sp>
      <p:sp>
        <p:nvSpPr>
          <p:cNvPr id="19459" name="Rectangle 1027"/>
          <p:cNvSpPr>
            <a:spLocks noGrp="1" noChangeArrowheads="1"/>
          </p:cNvSpPr>
          <p:nvPr>
            <p:ph idx="1"/>
          </p:nvPr>
        </p:nvSpPr>
        <p:spPr>
          <a:xfrm>
            <a:off x="4191000" y="2057400"/>
            <a:ext cx="4495800" cy="4114800"/>
          </a:xfrm>
        </p:spPr>
        <p:txBody>
          <a:bodyPr>
            <a:normAutofit/>
          </a:bodyPr>
          <a:lstStyle/>
          <a:p>
            <a:pPr eaLnBrk="1" hangingPunct="1"/>
            <a:r>
              <a:rPr lang="en-US" sz="2800" b="1">
                <a:effectLst>
                  <a:outerShdw blurRad="38100" dist="38100" dir="2700000" algn="tl">
                    <a:srgbClr val="DDDDDD"/>
                  </a:outerShdw>
                </a:effectLst>
                <a:latin typeface="Arial" charset="0"/>
              </a:rPr>
              <a:t>Following the assassination of JFK, Johnson wanted to further the domestic advances made by JFK, as well as meeting the following three major legislative goals.</a:t>
            </a:r>
          </a:p>
        </p:txBody>
      </p:sp>
      <p:sp>
        <p:nvSpPr>
          <p:cNvPr id="9220" name="Text Box 1028"/>
          <p:cNvSpPr txBox="1">
            <a:spLocks noChangeArrowheads="1"/>
          </p:cNvSpPr>
          <p:nvPr/>
        </p:nvSpPr>
        <p:spPr bwMode="auto">
          <a:xfrm>
            <a:off x="838200" y="6019800"/>
            <a:ext cx="3200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Assassination Of JFK</a:t>
            </a:r>
          </a:p>
          <a:p>
            <a:pPr algn="ctr" eaLnBrk="1" hangingPunct="1"/>
            <a:r>
              <a:rPr lang="en-US" sz="800">
                <a:solidFill>
                  <a:srgbClr val="002060"/>
                </a:solidFill>
                <a:latin typeface="Times New Roman" charset="0"/>
              </a:rPr>
              <a:t>http://www.tampabay.com/specials/2009/reports/times_125th_anniversary/images/KENNEDY-ASSASSINATION.jpg</a:t>
            </a:r>
          </a:p>
        </p:txBody>
      </p:sp>
      <p:pic>
        <p:nvPicPr>
          <p:cNvPr id="9222" name="Picture 6" descr="http://www.tampabay.com/specials/2009/reports/times_125th_anniversary/images/KENNEDY-ASSASS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30273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720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800" u="sng">
                <a:solidFill>
                  <a:srgbClr val="002060"/>
                </a:solidFill>
                <a:effectLst>
                  <a:outerShdw blurRad="38100" dist="38100" dir="2700000" algn="tl">
                    <a:srgbClr val="DDDDDD"/>
                  </a:outerShdw>
                </a:effectLst>
                <a:latin typeface="TheThreeStoogesFont" charset="0"/>
              </a:rPr>
              <a:t>Stimulate the Economy</a:t>
            </a:r>
          </a:p>
        </p:txBody>
      </p:sp>
      <p:sp>
        <p:nvSpPr>
          <p:cNvPr id="19459" name="Rectangle 1027"/>
          <p:cNvSpPr>
            <a:spLocks noGrp="1" noChangeArrowheads="1"/>
          </p:cNvSpPr>
          <p:nvPr>
            <p:ph idx="1"/>
          </p:nvPr>
        </p:nvSpPr>
        <p:spPr>
          <a:xfrm>
            <a:off x="990600" y="1981200"/>
            <a:ext cx="3810000" cy="4191000"/>
          </a:xfrm>
        </p:spPr>
        <p:txBody>
          <a:bodyPr>
            <a:normAutofit/>
          </a:bodyPr>
          <a:lstStyle/>
          <a:p>
            <a:pPr eaLnBrk="1" hangingPunct="1"/>
            <a:r>
              <a:rPr lang="en-US" sz="2800" b="1">
                <a:effectLst>
                  <a:outerShdw blurRad="38100" dist="38100" dir="2700000" algn="tl">
                    <a:srgbClr val="DDDDDD"/>
                  </a:outerShdw>
                </a:effectLst>
                <a:latin typeface="Arial" charset="0"/>
              </a:rPr>
              <a:t>Tax Reduction Act of 1964.</a:t>
            </a:r>
          </a:p>
          <a:p>
            <a:pPr lvl="1" eaLnBrk="1" hangingPunct="1"/>
            <a:r>
              <a:rPr lang="en-US" sz="2400" b="1" u="sng">
                <a:solidFill>
                  <a:srgbClr val="002060"/>
                </a:solidFill>
                <a:effectLst>
                  <a:outerShdw blurRad="38100" dist="38100" dir="2700000" algn="tl">
                    <a:srgbClr val="DDDDDD"/>
                  </a:outerShdw>
                </a:effectLst>
                <a:latin typeface="Arial" charset="0"/>
              </a:rPr>
              <a:t>Cut taxes</a:t>
            </a:r>
            <a:r>
              <a:rPr lang="en-US" sz="2400" b="1">
                <a:effectLst>
                  <a:outerShdw blurRad="38100" dist="38100" dir="2700000" algn="tl">
                    <a:srgbClr val="DDDDDD"/>
                  </a:outerShdw>
                </a:effectLst>
                <a:latin typeface="Arial" charset="0"/>
              </a:rPr>
              <a:t> by $11.5 billion.</a:t>
            </a:r>
          </a:p>
          <a:p>
            <a:pPr lvl="1" eaLnBrk="1" hangingPunct="1"/>
            <a:r>
              <a:rPr lang="en-US" sz="2400" b="1">
                <a:effectLst>
                  <a:outerShdw blurRad="38100" dist="38100" dir="2700000" algn="tl">
                    <a:srgbClr val="DDDDDD"/>
                  </a:outerShdw>
                </a:effectLst>
                <a:latin typeface="Arial" charset="0"/>
              </a:rPr>
              <a:t>Result: </a:t>
            </a:r>
            <a:r>
              <a:rPr lang="en-US" sz="2400" b="1" u="sng">
                <a:solidFill>
                  <a:srgbClr val="002060"/>
                </a:solidFill>
                <a:effectLst>
                  <a:outerShdw blurRad="38100" dist="38100" dir="2700000" algn="tl">
                    <a:srgbClr val="DDDDDD"/>
                  </a:outerShdw>
                </a:effectLst>
                <a:latin typeface="Arial" charset="0"/>
              </a:rPr>
              <a:t>consumer spending rose</a:t>
            </a:r>
            <a:r>
              <a:rPr lang="en-US" sz="2400" b="1">
                <a:effectLst>
                  <a:outerShdw blurRad="38100" dist="38100" dir="2700000" algn="tl">
                    <a:srgbClr val="DDDDDD"/>
                  </a:outerShdw>
                </a:effectLst>
                <a:latin typeface="Arial" charset="0"/>
              </a:rPr>
              <a:t> by $45 billion in four years and </a:t>
            </a:r>
            <a:r>
              <a:rPr lang="en-US" sz="2400" b="1" u="sng">
                <a:solidFill>
                  <a:srgbClr val="002060"/>
                </a:solidFill>
                <a:effectLst>
                  <a:outerShdw blurRad="38100" dist="38100" dir="2700000" algn="tl">
                    <a:srgbClr val="DDDDDD"/>
                  </a:outerShdw>
                </a:effectLst>
                <a:latin typeface="Arial" charset="0"/>
              </a:rPr>
              <a:t>unemployment fell to under 4%</a:t>
            </a:r>
            <a:r>
              <a:rPr lang="en-US" sz="2400" b="1">
                <a:effectLst>
                  <a:outerShdw blurRad="38100" dist="38100" dir="2700000" algn="tl">
                    <a:srgbClr val="DDDDDD"/>
                  </a:outerShdw>
                </a:effectLst>
                <a:latin typeface="Arial" charset="0"/>
              </a:rPr>
              <a:t>.</a:t>
            </a:r>
          </a:p>
        </p:txBody>
      </p:sp>
      <p:sp>
        <p:nvSpPr>
          <p:cNvPr id="10244" name="Text Box 1028"/>
          <p:cNvSpPr txBox="1">
            <a:spLocks noChangeArrowheads="1"/>
          </p:cNvSpPr>
          <p:nvPr/>
        </p:nvSpPr>
        <p:spPr bwMode="auto">
          <a:xfrm>
            <a:off x="4953000" y="6019800"/>
            <a:ext cx="365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36</a:t>
            </a:r>
            <a:r>
              <a:rPr lang="en-US" sz="1400" b="1" baseline="30000">
                <a:solidFill>
                  <a:srgbClr val="002060"/>
                </a:solidFill>
                <a:latin typeface="Copperplate Gothic Bold" charset="0"/>
              </a:rPr>
              <a:t>th</a:t>
            </a:r>
            <a:r>
              <a:rPr lang="en-US" sz="1400" b="1">
                <a:solidFill>
                  <a:srgbClr val="002060"/>
                </a:solidFill>
                <a:latin typeface="Copperplate Gothic Bold" charset="0"/>
              </a:rPr>
              <a:t> POTUS Lyndon B. Johnson </a:t>
            </a:r>
          </a:p>
          <a:p>
            <a:pPr algn="ctr" eaLnBrk="1" hangingPunct="1"/>
            <a:r>
              <a:rPr lang="en-US" sz="800">
                <a:solidFill>
                  <a:srgbClr val="002060"/>
                </a:solidFill>
                <a:latin typeface="Times New Roman" charset="0"/>
              </a:rPr>
              <a:t>http://www.jlcauvin.com/wordpress/wp-content/uploads/2010/01/lbj1.jpg</a:t>
            </a:r>
          </a:p>
        </p:txBody>
      </p:sp>
      <p:pic>
        <p:nvPicPr>
          <p:cNvPr id="10246" name="Picture 6" descr="http://www.jlcauvin.com/wordpress/wp-content/uploads/2010/01/lbj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3639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246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000" u="sng">
                <a:solidFill>
                  <a:srgbClr val="002060"/>
                </a:solidFill>
                <a:effectLst>
                  <a:outerShdw blurRad="38100" dist="38100" dir="2700000" algn="tl">
                    <a:srgbClr val="DDDDDD"/>
                  </a:outerShdw>
                </a:effectLst>
                <a:latin typeface="TheThreeStoogesFont" charset="0"/>
              </a:rPr>
              <a:t>Enact Civil rights Legislation</a:t>
            </a:r>
          </a:p>
        </p:txBody>
      </p:sp>
      <p:sp>
        <p:nvSpPr>
          <p:cNvPr id="19459" name="Rectangle 1027"/>
          <p:cNvSpPr>
            <a:spLocks noGrp="1" noChangeArrowheads="1"/>
          </p:cNvSpPr>
          <p:nvPr>
            <p:ph idx="1"/>
          </p:nvPr>
        </p:nvSpPr>
        <p:spPr>
          <a:xfrm>
            <a:off x="3962400" y="2133600"/>
            <a:ext cx="4495800" cy="3733800"/>
          </a:xfrm>
        </p:spPr>
        <p:txBody>
          <a:bodyPr>
            <a:normAutofit/>
          </a:bodyPr>
          <a:lstStyle/>
          <a:p>
            <a:pPr eaLnBrk="1" hangingPunct="1"/>
            <a:r>
              <a:rPr lang="en-US" sz="2800" b="1">
                <a:effectLst>
                  <a:outerShdw blurRad="38100" dist="38100" dir="2700000" algn="tl">
                    <a:srgbClr val="DDDDDD"/>
                  </a:outerShdw>
                </a:effectLst>
                <a:latin typeface="Arial" charset="0"/>
              </a:rPr>
              <a:t>Johnson</a:t>
            </a:r>
            <a:r>
              <a:rPr lang="ja-JP" altLang="en-US" sz="2800" b="1">
                <a:effectLst>
                  <a:outerShdw blurRad="38100" dist="38100" dir="2700000" algn="tl">
                    <a:srgbClr val="DDDDDD"/>
                  </a:outerShdw>
                </a:effectLst>
                <a:latin typeface="Arial" charset="0"/>
              </a:rPr>
              <a:t>’</a:t>
            </a:r>
            <a:r>
              <a:rPr lang="en-US" sz="2800" b="1">
                <a:effectLst>
                  <a:outerShdw blurRad="38100" dist="38100" dir="2700000" algn="tl">
                    <a:srgbClr val="DDDDDD"/>
                  </a:outerShdw>
                </a:effectLst>
                <a:latin typeface="Arial" charset="0"/>
              </a:rPr>
              <a:t>s View.</a:t>
            </a:r>
          </a:p>
          <a:p>
            <a:pPr lvl="1" eaLnBrk="1" hangingPunct="1"/>
            <a:r>
              <a:rPr lang="ja-JP" altLang="en-US" sz="2400" b="1">
                <a:effectLst>
                  <a:outerShdw blurRad="38100" dist="38100" dir="2700000" algn="tl">
                    <a:srgbClr val="DDDDDD"/>
                  </a:outerShdw>
                </a:effectLst>
                <a:latin typeface="Arial" charset="0"/>
              </a:rPr>
              <a:t>“</a:t>
            </a:r>
            <a:r>
              <a:rPr lang="en-US" sz="2400" b="1" u="sng">
                <a:solidFill>
                  <a:srgbClr val="002060"/>
                </a:solidFill>
                <a:effectLst>
                  <a:outerShdw blurRad="38100" dist="38100" dir="2700000" algn="tl">
                    <a:srgbClr val="DDDDDD"/>
                  </a:outerShdw>
                </a:effectLst>
                <a:latin typeface="Arial" charset="0"/>
              </a:rPr>
              <a:t>We have talked long enough about equal rights in this country.  We have talked for 100 years or more.  It is time now to write the next chapter and to write it in a book of law</a:t>
            </a:r>
            <a:r>
              <a:rPr lang="en-US" sz="2400" b="1">
                <a:effectLst>
                  <a:outerShdw blurRad="38100" dist="38100" dir="2700000" algn="tl">
                    <a:srgbClr val="DDDDDD"/>
                  </a:outerShdw>
                </a:effectLst>
                <a:latin typeface="Arial" charset="0"/>
              </a:rPr>
              <a:t>.</a:t>
            </a:r>
            <a:r>
              <a:rPr lang="ja-JP" altLang="en-US" sz="2400" b="1">
                <a:effectLst>
                  <a:outerShdw blurRad="38100" dist="38100" dir="2700000" algn="tl">
                    <a:srgbClr val="DDDDDD"/>
                  </a:outerShdw>
                </a:effectLst>
                <a:latin typeface="Arial" charset="0"/>
              </a:rPr>
              <a:t>”</a:t>
            </a:r>
            <a:endParaRPr lang="en-US" sz="2400" b="1">
              <a:effectLst>
                <a:outerShdw blurRad="38100" dist="38100" dir="2700000" algn="tl">
                  <a:srgbClr val="DDDDDD"/>
                </a:outerShdw>
              </a:effectLst>
              <a:latin typeface="Arial" charset="0"/>
            </a:endParaRPr>
          </a:p>
        </p:txBody>
      </p:sp>
      <p:sp>
        <p:nvSpPr>
          <p:cNvPr id="11268" name="Text Box 1028"/>
          <p:cNvSpPr txBox="1">
            <a:spLocks noChangeArrowheads="1"/>
          </p:cNvSpPr>
          <p:nvPr/>
        </p:nvSpPr>
        <p:spPr bwMode="auto">
          <a:xfrm>
            <a:off x="457200" y="52578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742950" indent="-285750" eaLnBrk="0" hangingPunct="0">
              <a:defRPr sz="2400">
                <a:solidFill>
                  <a:schemeClr val="tx1"/>
                </a:solidFill>
                <a:latin typeface="Arial" charset="0"/>
                <a:ea typeface="Times New Roman" charset="0"/>
                <a:cs typeface="Times New Roman" charset="0"/>
              </a:defRPr>
            </a:lvl2pPr>
            <a:lvl3pPr marL="1143000" indent="-228600" eaLnBrk="0" hangingPunct="0">
              <a:defRPr sz="2400">
                <a:solidFill>
                  <a:schemeClr val="tx1"/>
                </a:solidFill>
                <a:latin typeface="Arial" charset="0"/>
                <a:ea typeface="Times New Roman" charset="0"/>
                <a:cs typeface="Times New Roman" charset="0"/>
              </a:defRPr>
            </a:lvl3pPr>
            <a:lvl4pPr marL="1600200" indent="-228600" eaLnBrk="0" hangingPunct="0">
              <a:defRPr sz="2400">
                <a:solidFill>
                  <a:schemeClr val="tx1"/>
                </a:solidFill>
                <a:latin typeface="Arial" charset="0"/>
                <a:ea typeface="Times New Roman" charset="0"/>
                <a:cs typeface="Times New Roman" charset="0"/>
              </a:defRPr>
            </a:lvl4pPr>
            <a:lvl5pPr marL="2057400" indent="-228600" eaLnBrk="0" hangingPunct="0">
              <a:defRPr sz="2400">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sz="1400" b="1">
                <a:solidFill>
                  <a:srgbClr val="002060"/>
                </a:solidFill>
                <a:latin typeface="Copperplate Gothic Bold" charset="0"/>
              </a:rPr>
              <a:t>MLK At The March On </a:t>
            </a:r>
          </a:p>
          <a:p>
            <a:pPr algn="ctr" eaLnBrk="1" hangingPunct="1"/>
            <a:r>
              <a:rPr lang="en-US" sz="1400" b="1">
                <a:solidFill>
                  <a:srgbClr val="002060"/>
                </a:solidFill>
                <a:latin typeface="Copperplate Gothic Bold" charset="0"/>
              </a:rPr>
              <a:t>Washington 1963 </a:t>
            </a:r>
          </a:p>
          <a:p>
            <a:pPr algn="ctr" eaLnBrk="1" hangingPunct="1"/>
            <a:r>
              <a:rPr lang="en-US" sz="800">
                <a:solidFill>
                  <a:srgbClr val="002060"/>
                </a:solidFill>
                <a:latin typeface="Times New Roman" charset="0"/>
              </a:rPr>
              <a:t>http://media-3.web.britannica.com/eb-media/43/95543-050-F1A9AD13.jpg</a:t>
            </a:r>
          </a:p>
        </p:txBody>
      </p:sp>
      <p:pic>
        <p:nvPicPr>
          <p:cNvPr id="11270" name="Picture 6" descr="http://media-3.web.britannica.com/eb-media/43/95543-050-F1A9AD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90800"/>
            <a:ext cx="31432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55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000">
                <a:solidFill>
                  <a:srgbClr val="996633"/>
                </a:solidFill>
                <a:effectLst>
                  <a:outerShdw blurRad="38100" dist="38100" dir="2700000" algn="tl">
                    <a:srgbClr val="DDDDDD"/>
                  </a:outerShdw>
                </a:effectLst>
                <a:latin typeface="TheThreeStoogesFont" charset="0"/>
              </a:rPr>
              <a:t>Enact Civil rights Legislation</a:t>
            </a:r>
          </a:p>
        </p:txBody>
      </p:sp>
      <p:sp>
        <p:nvSpPr>
          <p:cNvPr id="19459" name="Rectangle 1027"/>
          <p:cNvSpPr>
            <a:spLocks noGrp="1" noChangeArrowheads="1"/>
          </p:cNvSpPr>
          <p:nvPr>
            <p:ph idx="1"/>
          </p:nvPr>
        </p:nvSpPr>
        <p:spPr>
          <a:xfrm>
            <a:off x="838200" y="1752600"/>
            <a:ext cx="7620000" cy="4648200"/>
          </a:xfrm>
        </p:spPr>
        <p:txBody>
          <a:bodyPr>
            <a:normAutofit/>
          </a:bodyPr>
          <a:lstStyle/>
          <a:p>
            <a:pPr eaLnBrk="1" hangingPunct="1">
              <a:buClr>
                <a:schemeClr val="tx1"/>
              </a:buClr>
            </a:pPr>
            <a:r>
              <a:rPr lang="en-US" sz="2800" b="1" u="sng">
                <a:solidFill>
                  <a:srgbClr val="002060"/>
                </a:solidFill>
                <a:effectLst>
                  <a:outerShdw blurRad="38100" dist="38100" dir="2700000" algn="tl">
                    <a:srgbClr val="DDDDDD"/>
                  </a:outerShdw>
                </a:effectLst>
                <a:latin typeface="Arial" charset="0"/>
              </a:rPr>
              <a:t>Civil Rights Act of 1964</a:t>
            </a:r>
            <a:r>
              <a:rPr lang="en-US" sz="2800" b="1">
                <a:effectLst>
                  <a:outerShdw blurRad="38100" dist="38100" dir="2700000" algn="tl">
                    <a:srgbClr val="DDDDDD"/>
                  </a:outerShdw>
                </a:effectLst>
                <a:latin typeface="Arial" charset="0"/>
              </a:rPr>
              <a:t>.</a:t>
            </a:r>
          </a:p>
          <a:p>
            <a:pPr lvl="1" eaLnBrk="1" hangingPunct="1">
              <a:buClr>
                <a:schemeClr val="tx1"/>
              </a:buClr>
            </a:pPr>
            <a:r>
              <a:rPr lang="en-US" sz="2400" b="1">
                <a:effectLst>
                  <a:outerShdw blurRad="38100" dist="38100" dir="2700000" algn="tl">
                    <a:srgbClr val="DDDDDD"/>
                  </a:outerShdw>
                </a:effectLst>
                <a:latin typeface="Arial" charset="0"/>
              </a:rPr>
              <a:t>Outlawed discrimination in </a:t>
            </a:r>
            <a:r>
              <a:rPr lang="en-US" sz="2400" b="1" u="sng">
                <a:solidFill>
                  <a:srgbClr val="002060"/>
                </a:solidFill>
                <a:effectLst>
                  <a:outerShdw blurRad="38100" dist="38100" dir="2700000" algn="tl">
                    <a:srgbClr val="DDDDDD"/>
                  </a:outerShdw>
                </a:effectLst>
                <a:latin typeface="Arial" charset="0"/>
              </a:rPr>
              <a:t>public facilities</a:t>
            </a:r>
            <a:r>
              <a:rPr lang="en-US" sz="2400" b="1">
                <a:effectLst>
                  <a:outerShdw blurRad="38100" dist="38100" dir="2700000" algn="tl">
                    <a:srgbClr val="DDDDDD"/>
                  </a:outerShdw>
                </a:effectLst>
                <a:latin typeface="Arial" charset="0"/>
              </a:rPr>
              <a:t>.</a:t>
            </a:r>
          </a:p>
          <a:p>
            <a:pPr lvl="1" eaLnBrk="1" hangingPunct="1">
              <a:buClr>
                <a:schemeClr val="tx1"/>
              </a:buClr>
            </a:pPr>
            <a:r>
              <a:rPr lang="en-US" sz="2400" b="1">
                <a:effectLst>
                  <a:outerShdw blurRad="38100" dist="38100" dir="2700000" algn="tl">
                    <a:srgbClr val="DDDDDD"/>
                  </a:outerShdw>
                </a:effectLst>
                <a:latin typeface="Arial" charset="0"/>
              </a:rPr>
              <a:t>Authorized the attorney general to </a:t>
            </a:r>
            <a:r>
              <a:rPr lang="en-US" sz="2400" b="1" u="sng">
                <a:solidFill>
                  <a:srgbClr val="002060"/>
                </a:solidFill>
                <a:effectLst>
                  <a:outerShdw blurRad="38100" dist="38100" dir="2700000" algn="tl">
                    <a:srgbClr val="DDDDDD"/>
                  </a:outerShdw>
                </a:effectLst>
                <a:latin typeface="Arial" charset="0"/>
              </a:rPr>
              <a:t>sue to desegregate public facilities and schools</a:t>
            </a:r>
            <a:r>
              <a:rPr lang="en-US" sz="2400" b="1">
                <a:effectLst>
                  <a:outerShdw blurRad="38100" dist="38100" dir="2700000" algn="tl">
                    <a:srgbClr val="DDDDDD"/>
                  </a:outerShdw>
                </a:effectLst>
                <a:latin typeface="Arial" charset="0"/>
              </a:rPr>
              <a:t>.</a:t>
            </a:r>
          </a:p>
          <a:p>
            <a:pPr lvl="1" eaLnBrk="1" hangingPunct="1">
              <a:buClr>
                <a:schemeClr val="tx1"/>
              </a:buClr>
            </a:pPr>
            <a:r>
              <a:rPr lang="en-US" sz="2400" b="1" u="sng">
                <a:solidFill>
                  <a:srgbClr val="002060"/>
                </a:solidFill>
                <a:effectLst>
                  <a:outerShdw blurRad="38100" dist="38100" dir="2700000" algn="tl">
                    <a:srgbClr val="DDDDDD"/>
                  </a:outerShdw>
                </a:effectLst>
                <a:latin typeface="Arial" charset="0"/>
              </a:rPr>
              <a:t>Stopped federal funds</a:t>
            </a:r>
            <a:r>
              <a:rPr lang="en-US" sz="2400" b="1">
                <a:effectLst>
                  <a:outerShdw blurRad="38100" dist="38100" dir="2700000" algn="tl">
                    <a:srgbClr val="DDDDDD"/>
                  </a:outerShdw>
                </a:effectLst>
                <a:latin typeface="Arial" charset="0"/>
              </a:rPr>
              <a:t> to states and localities that </a:t>
            </a:r>
            <a:r>
              <a:rPr lang="en-US" sz="2400" b="1" u="sng">
                <a:solidFill>
                  <a:srgbClr val="002060"/>
                </a:solidFill>
                <a:effectLst>
                  <a:outerShdw blurRad="38100" dist="38100" dir="2700000" algn="tl">
                    <a:srgbClr val="DDDDDD"/>
                  </a:outerShdw>
                </a:effectLst>
                <a:latin typeface="Arial" charset="0"/>
              </a:rPr>
              <a:t>failed to integrate</a:t>
            </a:r>
            <a:r>
              <a:rPr lang="en-US" sz="2400" b="1">
                <a:effectLst>
                  <a:outerShdw blurRad="38100" dist="38100" dir="2700000" algn="tl">
                    <a:srgbClr val="DDDDDD"/>
                  </a:outerShdw>
                </a:effectLst>
                <a:latin typeface="Arial" charset="0"/>
              </a:rPr>
              <a:t>.</a:t>
            </a:r>
          </a:p>
          <a:p>
            <a:pPr lvl="1" eaLnBrk="1" hangingPunct="1">
              <a:buClr>
                <a:schemeClr val="tx1"/>
              </a:buClr>
            </a:pPr>
            <a:r>
              <a:rPr lang="en-US" sz="2400" b="1" u="sng">
                <a:solidFill>
                  <a:srgbClr val="002060"/>
                </a:solidFill>
                <a:effectLst>
                  <a:outerShdw blurRad="38100" dist="38100" dir="2700000" algn="tl">
                    <a:srgbClr val="DDDDDD"/>
                  </a:outerShdw>
                </a:effectLst>
                <a:latin typeface="Arial" charset="0"/>
              </a:rPr>
              <a:t>Forbade the unequal application of voter registration standards</a:t>
            </a:r>
            <a:r>
              <a:rPr lang="en-US" sz="2400" b="1">
                <a:effectLst>
                  <a:outerShdw blurRad="38100" dist="38100" dir="2700000" algn="tl">
                    <a:srgbClr val="DDDDDD"/>
                  </a:outerShdw>
                </a:effectLst>
                <a:latin typeface="Arial" charset="0"/>
              </a:rPr>
              <a:t>.</a:t>
            </a:r>
          </a:p>
          <a:p>
            <a:pPr lvl="1" eaLnBrk="1" hangingPunct="1">
              <a:buClr>
                <a:schemeClr val="tx1"/>
              </a:buClr>
            </a:pPr>
            <a:r>
              <a:rPr lang="en-US" sz="2400" b="1" u="sng">
                <a:solidFill>
                  <a:srgbClr val="002060"/>
                </a:solidFill>
                <a:effectLst>
                  <a:outerShdw blurRad="38100" dist="38100" dir="2700000" algn="tl">
                    <a:srgbClr val="DDDDDD"/>
                  </a:outerShdw>
                </a:effectLst>
                <a:latin typeface="Arial" charset="0"/>
              </a:rPr>
              <a:t>Forbade discrimination from employers or labor unions</a:t>
            </a:r>
            <a:r>
              <a:rPr lang="en-US" sz="2400" b="1">
                <a:effectLst>
                  <a:outerShdw blurRad="38100" dist="38100" dir="2700000" algn="tl">
                    <a:srgbClr val="DDDDDD"/>
                  </a:outerShdw>
                </a:effectLst>
                <a:latin typeface="Arial" charset="0"/>
              </a:rPr>
              <a:t> on the grounds of race, color, religion, sex, physical disability, or age.</a:t>
            </a:r>
          </a:p>
        </p:txBody>
      </p:sp>
    </p:spTree>
    <p:extLst>
      <p:ext uri="{BB962C8B-B14F-4D97-AF65-F5344CB8AC3E}">
        <p14:creationId xmlns:p14="http://schemas.microsoft.com/office/powerpoint/2010/main" val="3474761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81000"/>
            <a:ext cx="8229600" cy="1371600"/>
          </a:xfrm>
        </p:spPr>
        <p:txBody>
          <a:bodyPr/>
          <a:lstStyle/>
          <a:p>
            <a:pPr eaLnBrk="1" hangingPunct="1"/>
            <a:r>
              <a:rPr lang="en-US" sz="3800">
                <a:solidFill>
                  <a:srgbClr val="990000"/>
                </a:solidFill>
                <a:effectLst>
                  <a:outerShdw blurRad="38100" dist="38100" dir="2700000" algn="tl">
                    <a:srgbClr val="DDDDDD"/>
                  </a:outerShdw>
                </a:effectLst>
                <a:latin typeface="TheThreeStoogesFont" charset="0"/>
              </a:rPr>
              <a:t>The Three Keys</a:t>
            </a:r>
            <a:r>
              <a:rPr lang="en-US" sz="4200" b="1">
                <a:latin typeface="TheThreeStoogesFont" charset="0"/>
              </a:rPr>
              <a:t/>
            </a:r>
            <a:br>
              <a:rPr lang="en-US" sz="4200" b="1">
                <a:latin typeface="TheThreeStoogesFont" charset="0"/>
              </a:rPr>
            </a:br>
            <a:r>
              <a:rPr lang="en-US" sz="4800" u="sng">
                <a:solidFill>
                  <a:srgbClr val="002060"/>
                </a:solidFill>
                <a:effectLst>
                  <a:outerShdw blurRad="38100" dist="38100" dir="2700000" algn="tl">
                    <a:srgbClr val="DDDDDD"/>
                  </a:outerShdw>
                </a:effectLst>
                <a:latin typeface="TheThreeStoogesFont" charset="0"/>
              </a:rPr>
              <a:t>Declare War On Poverty</a:t>
            </a:r>
          </a:p>
        </p:txBody>
      </p:sp>
      <p:sp>
        <p:nvSpPr>
          <p:cNvPr id="19459" name="Rectangle 1027"/>
          <p:cNvSpPr>
            <a:spLocks noGrp="1" noChangeArrowheads="1"/>
          </p:cNvSpPr>
          <p:nvPr>
            <p:ph idx="1"/>
          </p:nvPr>
        </p:nvSpPr>
        <p:spPr>
          <a:xfrm>
            <a:off x="762000" y="1600200"/>
            <a:ext cx="8077200" cy="4953000"/>
          </a:xfrm>
        </p:spPr>
        <p:txBody>
          <a:bodyPr>
            <a:normAutofit/>
          </a:bodyPr>
          <a:lstStyle/>
          <a:p>
            <a:pPr eaLnBrk="1" hangingPunct="1">
              <a:lnSpc>
                <a:spcPct val="90000"/>
              </a:lnSpc>
            </a:pPr>
            <a:r>
              <a:rPr lang="en-US" sz="2600" b="1">
                <a:effectLst>
                  <a:outerShdw blurRad="38100" dist="38100" dir="2700000" algn="tl">
                    <a:srgbClr val="DDDDDD"/>
                  </a:outerShdw>
                </a:effectLst>
                <a:latin typeface="Arial" charset="0"/>
              </a:rPr>
              <a:t>Over </a:t>
            </a:r>
            <a:r>
              <a:rPr lang="en-US" sz="2600" b="1" u="sng">
                <a:solidFill>
                  <a:srgbClr val="002060"/>
                </a:solidFill>
                <a:effectLst>
                  <a:outerShdw blurRad="38100" dist="38100" dir="2700000" algn="tl">
                    <a:srgbClr val="DDDDDD"/>
                  </a:outerShdw>
                </a:effectLst>
                <a:latin typeface="Arial" charset="0"/>
              </a:rPr>
              <a:t>35</a:t>
            </a:r>
            <a:r>
              <a:rPr lang="en-US" sz="2600" b="1">
                <a:effectLst>
                  <a:outerShdw blurRad="38100" dist="38100" dir="2700000" algn="tl">
                    <a:srgbClr val="DDDDDD"/>
                  </a:outerShdw>
                </a:effectLst>
                <a:latin typeface="Arial" charset="0"/>
              </a:rPr>
              <a:t> million Americans trapped in the poverty during the </a:t>
            </a:r>
            <a:r>
              <a:rPr lang="ja-JP" altLang="en-US" sz="2600" b="1">
                <a:effectLst>
                  <a:outerShdw blurRad="38100" dist="38100" dir="2700000" algn="tl">
                    <a:srgbClr val="DDDDDD"/>
                  </a:outerShdw>
                </a:effectLst>
                <a:latin typeface="Arial" charset="0"/>
              </a:rPr>
              <a:t>“</a:t>
            </a:r>
            <a:r>
              <a:rPr lang="en-US" sz="2600" b="1" u="sng">
                <a:solidFill>
                  <a:srgbClr val="002060"/>
                </a:solidFill>
                <a:effectLst>
                  <a:outerShdw blurRad="38100" dist="38100" dir="2700000" algn="tl">
                    <a:srgbClr val="DDDDDD"/>
                  </a:outerShdw>
                </a:effectLst>
                <a:latin typeface="Arial" charset="0"/>
              </a:rPr>
              <a:t>Affluent Society</a:t>
            </a:r>
            <a:r>
              <a:rPr lang="ja-JP" altLang="en-US" sz="2600" b="1">
                <a:effectLst>
                  <a:outerShdw blurRad="38100" dist="38100" dir="2700000" algn="tl">
                    <a:srgbClr val="DDDDDD"/>
                  </a:outerShdw>
                </a:effectLst>
                <a:latin typeface="Arial" charset="0"/>
              </a:rPr>
              <a:t>”</a:t>
            </a:r>
            <a:r>
              <a:rPr lang="en-US" sz="2600" b="1">
                <a:effectLst>
                  <a:outerShdw blurRad="38100" dist="38100" dir="2700000" algn="tl">
                    <a:srgbClr val="DDDDDD"/>
                  </a:outerShdw>
                </a:effectLst>
                <a:latin typeface="Arial" charset="0"/>
              </a:rPr>
              <a:t> of the 1950s.</a:t>
            </a:r>
          </a:p>
          <a:p>
            <a:pPr lvl="1" eaLnBrk="1" hangingPunct="1">
              <a:lnSpc>
                <a:spcPct val="90000"/>
              </a:lnSpc>
            </a:pPr>
            <a:r>
              <a:rPr lang="en-US" sz="2200" b="1">
                <a:effectLst>
                  <a:outerShdw blurRad="38100" dist="38100" dir="2700000" algn="tl">
                    <a:srgbClr val="DDDDDD"/>
                  </a:outerShdw>
                </a:effectLst>
                <a:latin typeface="Arial" charset="0"/>
              </a:rPr>
              <a:t>Environment of poverty is characterized by </a:t>
            </a:r>
            <a:r>
              <a:rPr lang="en-US" sz="2200" b="1" u="sng">
                <a:solidFill>
                  <a:srgbClr val="002060"/>
                </a:solidFill>
                <a:effectLst>
                  <a:outerShdw blurRad="38100" dist="38100" dir="2700000" algn="tl">
                    <a:srgbClr val="DDDDDD"/>
                  </a:outerShdw>
                </a:effectLst>
                <a:latin typeface="Arial" charset="0"/>
              </a:rPr>
              <a:t>disease, helplessness, drug and alcohol abuse, increased crime, and a </a:t>
            </a:r>
            <a:r>
              <a:rPr lang="ja-JP" altLang="en-US" sz="2200" b="1" u="sng">
                <a:solidFill>
                  <a:srgbClr val="002060"/>
                </a:solidFill>
                <a:effectLst>
                  <a:outerShdw blurRad="38100" dist="38100" dir="2700000" algn="tl">
                    <a:srgbClr val="DDDDDD"/>
                  </a:outerShdw>
                </a:effectLst>
                <a:latin typeface="Arial" charset="0"/>
              </a:rPr>
              <a:t>“</a:t>
            </a:r>
            <a:r>
              <a:rPr lang="en-US" sz="2200" b="1" u="sng">
                <a:solidFill>
                  <a:srgbClr val="002060"/>
                </a:solidFill>
                <a:effectLst>
                  <a:outerShdw blurRad="38100" dist="38100" dir="2700000" algn="tl">
                    <a:srgbClr val="DDDDDD"/>
                  </a:outerShdw>
                </a:effectLst>
                <a:latin typeface="Arial" charset="0"/>
              </a:rPr>
              <a:t>hand-to-mouth</a:t>
            </a:r>
            <a:r>
              <a:rPr lang="ja-JP" altLang="en-US" sz="2200" b="1" u="sng">
                <a:solidFill>
                  <a:srgbClr val="002060"/>
                </a:solidFill>
                <a:effectLst>
                  <a:outerShdw blurRad="38100" dist="38100" dir="2700000" algn="tl">
                    <a:srgbClr val="DDDDDD"/>
                  </a:outerShdw>
                </a:effectLst>
                <a:latin typeface="Arial" charset="0"/>
              </a:rPr>
              <a:t>”</a:t>
            </a:r>
            <a:r>
              <a:rPr lang="en-US" sz="2200" b="1" u="sng">
                <a:solidFill>
                  <a:srgbClr val="002060"/>
                </a:solidFill>
                <a:effectLst>
                  <a:outerShdw blurRad="38100" dist="38100" dir="2700000" algn="tl">
                    <a:srgbClr val="DDDDDD"/>
                  </a:outerShdw>
                </a:effectLst>
                <a:latin typeface="Arial" charset="0"/>
              </a:rPr>
              <a:t> existence</a:t>
            </a:r>
            <a:r>
              <a:rPr lang="en-US" sz="2200" b="1">
                <a:effectLst>
                  <a:outerShdw blurRad="38100" dist="38100" dir="2700000" algn="tl">
                    <a:srgbClr val="DDDDDD"/>
                  </a:outerShdw>
                </a:effectLst>
                <a:latin typeface="Arial" charset="0"/>
              </a:rPr>
              <a:t>.</a:t>
            </a:r>
          </a:p>
          <a:p>
            <a:pPr lvl="2" eaLnBrk="1" hangingPunct="1">
              <a:lnSpc>
                <a:spcPct val="90000"/>
              </a:lnSpc>
            </a:pPr>
            <a:r>
              <a:rPr lang="en-US" sz="1900" b="1">
                <a:effectLst>
                  <a:outerShdw blurRad="38100" dist="38100" dir="2700000" algn="tl">
                    <a:srgbClr val="DDDDDD"/>
                  </a:outerShdw>
                </a:effectLst>
                <a:latin typeface="Arial" charset="0"/>
              </a:rPr>
              <a:t>Poverty increased in </a:t>
            </a:r>
            <a:r>
              <a:rPr lang="en-US" sz="1900" b="1" u="sng">
                <a:solidFill>
                  <a:srgbClr val="002060"/>
                </a:solidFill>
                <a:effectLst>
                  <a:outerShdw blurRad="38100" dist="38100" dir="2700000" algn="tl">
                    <a:srgbClr val="DDDDDD"/>
                  </a:outerShdw>
                </a:effectLst>
                <a:latin typeface="Arial" charset="0"/>
              </a:rPr>
              <a:t>urban slums and economically depressed rural areas</a:t>
            </a:r>
            <a:r>
              <a:rPr lang="en-US" sz="1900" b="1">
                <a:effectLst>
                  <a:outerShdw blurRad="38100" dist="38100" dir="2700000" algn="tl">
                    <a:srgbClr val="DDDDDD"/>
                  </a:outerShdw>
                </a:effectLst>
                <a:latin typeface="Arial" charset="0"/>
              </a:rPr>
              <a:t>.</a:t>
            </a:r>
          </a:p>
          <a:p>
            <a:pPr lvl="2" eaLnBrk="1" hangingPunct="1">
              <a:lnSpc>
                <a:spcPct val="90000"/>
              </a:lnSpc>
            </a:pPr>
            <a:r>
              <a:rPr lang="en-US" sz="1900" b="1">
                <a:effectLst>
                  <a:outerShdw blurRad="38100" dist="38100" dir="2700000" algn="tl">
                    <a:srgbClr val="DDDDDD"/>
                  </a:outerShdw>
                </a:effectLst>
                <a:latin typeface="Arial" charset="0"/>
              </a:rPr>
              <a:t>Children were a </a:t>
            </a:r>
            <a:r>
              <a:rPr lang="en-US" sz="1900" b="1" u="sng">
                <a:solidFill>
                  <a:srgbClr val="002060"/>
                </a:solidFill>
                <a:effectLst>
                  <a:outerShdw blurRad="38100" dist="38100" dir="2700000" algn="tl">
                    <a:srgbClr val="DDDDDD"/>
                  </a:outerShdw>
                </a:effectLst>
                <a:latin typeface="Arial" charset="0"/>
              </a:rPr>
              <a:t>product of their environment and the poverty culture would perpetuate itself</a:t>
            </a:r>
            <a:r>
              <a:rPr lang="en-US" sz="1900" b="1">
                <a:effectLst>
                  <a:outerShdw blurRad="38100" dist="38100" dir="2700000" algn="tl">
                    <a:srgbClr val="DDDDDD"/>
                  </a:outerShdw>
                </a:effectLst>
                <a:latin typeface="Arial" charset="0"/>
              </a:rPr>
              <a:t>.</a:t>
            </a:r>
          </a:p>
          <a:p>
            <a:pPr eaLnBrk="1" hangingPunct="1">
              <a:lnSpc>
                <a:spcPct val="90000"/>
              </a:lnSpc>
              <a:buClr>
                <a:schemeClr val="tx1"/>
              </a:buClr>
            </a:pPr>
            <a:r>
              <a:rPr lang="en-US" sz="2600" b="1" u="sng">
                <a:solidFill>
                  <a:srgbClr val="002060"/>
                </a:solidFill>
                <a:effectLst>
                  <a:outerShdw blurRad="38100" dist="38100" dir="2700000" algn="tl">
                    <a:srgbClr val="DDDDDD"/>
                  </a:outerShdw>
                </a:effectLst>
                <a:latin typeface="Arial" charset="0"/>
              </a:rPr>
              <a:t>Destroy poverty and the country can combat the other ills more effectively</a:t>
            </a:r>
            <a:r>
              <a:rPr lang="en-US" sz="2600" b="1">
                <a:effectLst>
                  <a:outerShdw blurRad="38100" dist="38100" dir="2700000" algn="tl">
                    <a:srgbClr val="DDDDDD"/>
                  </a:outerShdw>
                </a:effectLst>
                <a:latin typeface="Arial" charset="0"/>
              </a:rPr>
              <a:t>.</a:t>
            </a:r>
          </a:p>
          <a:p>
            <a:pPr lvl="1" eaLnBrk="1" hangingPunct="1">
              <a:lnSpc>
                <a:spcPct val="90000"/>
              </a:lnSpc>
            </a:pPr>
            <a:r>
              <a:rPr lang="en-US" sz="2200" b="1">
                <a:effectLst>
                  <a:outerShdw blurRad="38100" dist="38100" dir="2700000" algn="tl">
                    <a:srgbClr val="DDDDDD"/>
                  </a:outerShdw>
                </a:effectLst>
                <a:latin typeface="Arial" charset="0"/>
              </a:rPr>
              <a:t>Needed new programs that were designed to meet the needs of the poor.</a:t>
            </a:r>
          </a:p>
        </p:txBody>
      </p:sp>
    </p:spTree>
    <p:extLst>
      <p:ext uri="{BB962C8B-B14F-4D97-AF65-F5344CB8AC3E}">
        <p14:creationId xmlns:p14="http://schemas.microsoft.com/office/powerpoint/2010/main" val="1869173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d Book">
  <a:themeElements>
    <a:clrScheme name="Default Design 13">
      <a:dk1>
        <a:srgbClr val="000000"/>
      </a:dk1>
      <a:lt1>
        <a:srgbClr val="FFFFFF"/>
      </a:lt1>
      <a:dk2>
        <a:srgbClr val="000000"/>
      </a:dk2>
      <a:lt2>
        <a:srgbClr val="808080"/>
      </a:lt2>
      <a:accent1>
        <a:srgbClr val="DCE4F0"/>
      </a:accent1>
      <a:accent2>
        <a:srgbClr val="8BA5CE"/>
      </a:accent2>
      <a:accent3>
        <a:srgbClr val="FFFFFF"/>
      </a:accent3>
      <a:accent4>
        <a:srgbClr val="000000"/>
      </a:accent4>
      <a:accent5>
        <a:srgbClr val="EBEFF6"/>
      </a:accent5>
      <a:accent6>
        <a:srgbClr val="7D95BA"/>
      </a:accent6>
      <a:hlink>
        <a:srgbClr val="3F598D"/>
      </a:hlink>
      <a:folHlink>
        <a:srgbClr val="4F70B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DCE4F0"/>
        </a:accent1>
        <a:accent2>
          <a:srgbClr val="8BA5CE"/>
        </a:accent2>
        <a:accent3>
          <a:srgbClr val="FFFFFF"/>
        </a:accent3>
        <a:accent4>
          <a:srgbClr val="000000"/>
        </a:accent4>
        <a:accent5>
          <a:srgbClr val="EBEFF6"/>
        </a:accent5>
        <a:accent6>
          <a:srgbClr val="7D95BA"/>
        </a:accent6>
        <a:hlink>
          <a:srgbClr val="3F598D"/>
        </a:hlink>
        <a:folHlink>
          <a:srgbClr val="4F70B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7791</TotalTime>
  <Words>1438</Words>
  <Application>Microsoft Macintosh PowerPoint</Application>
  <PresentationFormat>On-screen Show (4:3)</PresentationFormat>
  <Paragraphs>145</Paragraphs>
  <Slides>25</Slides>
  <Notes>15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Old Book</vt:lpstr>
      <vt:lpstr>Do Now</vt:lpstr>
      <vt:lpstr>PowerPoint Presentation</vt:lpstr>
      <vt:lpstr>The LBJ Brand on the Presidency</vt:lpstr>
      <vt:lpstr>PowerPoint Presentation</vt:lpstr>
      <vt:lpstr>The Three Keys Origins</vt:lpstr>
      <vt:lpstr>The Three Keys Stimulate the Economy</vt:lpstr>
      <vt:lpstr>The Three Keys Enact Civil rights Legislation</vt:lpstr>
      <vt:lpstr>The Three Keys Enact Civil rights Legislation</vt:lpstr>
      <vt:lpstr>The Three Keys Declare War On Poverty</vt:lpstr>
      <vt:lpstr>The Three Keys Declare War On Poverty</vt:lpstr>
      <vt:lpstr>The Three Keys Declare War On Poverty</vt:lpstr>
      <vt:lpstr>The Three Keys Declare War On Poverty</vt:lpstr>
      <vt:lpstr>The Three Keys Declare War On Poverty</vt:lpstr>
      <vt:lpstr>`</vt:lpstr>
      <vt:lpstr>The Great Society </vt:lpstr>
      <vt:lpstr>The Great Society Congress</vt:lpstr>
      <vt:lpstr>The Warren Court </vt:lpstr>
      <vt:lpstr>PowerPoint Presentation</vt:lpstr>
      <vt:lpstr>The Warren Court</vt:lpstr>
      <vt:lpstr>Impact of the Great Society</vt:lpstr>
      <vt:lpstr>PowerPoint Presentation</vt:lpstr>
      <vt:lpstr>Impact Of The Great Society Success Of The Great Society</vt:lpstr>
      <vt:lpstr>Impact Of The Great Society Failures Of The Great Society</vt:lpstr>
      <vt:lpstr>Impact Of The Great Society Failures Of The Great Society</vt:lpstr>
      <vt:lpstr>Backlash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 and the Great Society</dc:title>
  <dc:creator>Craig Winchell</dc:creator>
  <cp:lastModifiedBy>Craig Winchell</cp:lastModifiedBy>
  <cp:revision>14</cp:revision>
  <dcterms:created xsi:type="dcterms:W3CDTF">2016-03-23T22:08:36Z</dcterms:created>
  <dcterms:modified xsi:type="dcterms:W3CDTF">2016-04-04T21:49:17Z</dcterms:modified>
</cp:coreProperties>
</file>