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72" r:id="rId2"/>
    <p:sldId id="385" r:id="rId3"/>
    <p:sldId id="256" r:id="rId4"/>
    <p:sldId id="324" r:id="rId5"/>
    <p:sldId id="370" r:id="rId6"/>
    <p:sldId id="333" r:id="rId7"/>
    <p:sldId id="345" r:id="rId8"/>
    <p:sldId id="371" r:id="rId9"/>
    <p:sldId id="336" r:id="rId10"/>
    <p:sldId id="360" r:id="rId11"/>
    <p:sldId id="373" r:id="rId12"/>
    <p:sldId id="365" r:id="rId13"/>
    <p:sldId id="363" r:id="rId14"/>
    <p:sldId id="374" r:id="rId15"/>
    <p:sldId id="375" r:id="rId16"/>
    <p:sldId id="260" r:id="rId17"/>
    <p:sldId id="376" r:id="rId18"/>
    <p:sldId id="377" r:id="rId19"/>
    <p:sldId id="379" r:id="rId20"/>
    <p:sldId id="378" r:id="rId21"/>
    <p:sldId id="380" r:id="rId22"/>
    <p:sldId id="369" r:id="rId23"/>
    <p:sldId id="347" r:id="rId24"/>
    <p:sldId id="346" r:id="rId25"/>
    <p:sldId id="381" r:id="rId26"/>
    <p:sldId id="356" r:id="rId27"/>
    <p:sldId id="382" r:id="rId28"/>
    <p:sldId id="384" r:id="rId29"/>
    <p:sldId id="383" r:id="rId30"/>
    <p:sldId id="35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C511"/>
    <a:srgbClr val="F1A60F"/>
    <a:srgbClr val="9EB1E6"/>
    <a:srgbClr val="B2B2B2"/>
    <a:srgbClr val="EE5A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26" autoAdjust="0"/>
    <p:restoredTop sz="94660"/>
  </p:normalViewPr>
  <p:slideViewPr>
    <p:cSldViewPr snapToGrid="0">
      <p:cViewPr varScale="1">
        <p:scale>
          <a:sx n="54" d="100"/>
          <a:sy n="54" d="100"/>
        </p:scale>
        <p:origin x="-120" y="-4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1753F-E2CC-459A-A9E3-AEE6C619190D}" type="datetimeFigureOut">
              <a:rPr lang="en-US" smtClean="0"/>
              <a:t>11/1/16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EF9A5-F406-4E7B-87B9-A25F5762335D}" type="slidenum">
              <a:rPr lang="en-US" smtClean="0"/>
              <a:t>‹#›</a:t>
            </a:fld>
            <a:endParaRPr lang="en-US"/>
          </a:p>
        </p:txBody>
      </p:sp>
    </p:spTree>
    <p:extLst>
      <p:ext uri="{BB962C8B-B14F-4D97-AF65-F5344CB8AC3E}">
        <p14:creationId xmlns:p14="http://schemas.microsoft.com/office/powerpoint/2010/main" val="2733092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B0967BB-7F58-4309-9D64-2EB254814917}" type="slidenum">
              <a:rPr lang="en-US" altLang="en-US" sz="1200">
                <a:latin typeface="Arial Narrow" panose="020B0606020202030204" pitchFamily="34" charset="0"/>
              </a:rPr>
              <a:pPr/>
              <a:t>5</a:t>
            </a:fld>
            <a:endParaRPr lang="en-US" altLang="en-US" sz="1200">
              <a:latin typeface="Arial Narrow" panose="020B060602020203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014433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800" i="1">
                <a:solidFill>
                  <a:schemeClr val="tx1"/>
                </a:solidFill>
                <a:latin typeface="Times" charset="0"/>
                <a:ea typeface="ヒラギノ明朝 ProN W3" charset="0"/>
                <a:cs typeface="ヒラギノ明朝 ProN W3" charset="0"/>
                <a:sym typeface="Times" charset="0"/>
              </a:defRPr>
            </a:lvl1pPr>
            <a:lvl2pPr marL="742950" indent="-285750" eaLnBrk="0" hangingPunct="0">
              <a:defRPr sz="4800" i="1">
                <a:solidFill>
                  <a:schemeClr val="tx1"/>
                </a:solidFill>
                <a:latin typeface="Times" charset="0"/>
                <a:ea typeface="ヒラギノ明朝 ProN W3" charset="0"/>
                <a:cs typeface="ヒラギノ明朝 ProN W3" charset="0"/>
                <a:sym typeface="Times" charset="0"/>
              </a:defRPr>
            </a:lvl2pPr>
            <a:lvl3pPr marL="1143000" indent="-228600" eaLnBrk="0" hangingPunct="0">
              <a:defRPr sz="4800" i="1">
                <a:solidFill>
                  <a:schemeClr val="tx1"/>
                </a:solidFill>
                <a:latin typeface="Times" charset="0"/>
                <a:ea typeface="ヒラギノ明朝 ProN W3" charset="0"/>
                <a:cs typeface="ヒラギノ明朝 ProN W3" charset="0"/>
                <a:sym typeface="Times" charset="0"/>
              </a:defRPr>
            </a:lvl3pPr>
            <a:lvl4pPr marL="1600200" indent="-228600" eaLnBrk="0" hangingPunct="0">
              <a:defRPr sz="4800" i="1">
                <a:solidFill>
                  <a:schemeClr val="tx1"/>
                </a:solidFill>
                <a:latin typeface="Times" charset="0"/>
                <a:ea typeface="ヒラギノ明朝 ProN W3" charset="0"/>
                <a:cs typeface="ヒラギノ明朝 ProN W3" charset="0"/>
                <a:sym typeface="Times" charset="0"/>
              </a:defRPr>
            </a:lvl4pPr>
            <a:lvl5pPr marL="2057400" indent="-228600" eaLnBrk="0" hangingPunct="0">
              <a:defRPr sz="4800" i="1">
                <a:solidFill>
                  <a:schemeClr val="tx1"/>
                </a:solidFill>
                <a:latin typeface="Times" charset="0"/>
                <a:ea typeface="ヒラギノ明朝 ProN W3" charset="0"/>
                <a:cs typeface="ヒラギノ明朝 ProN W3" charset="0"/>
                <a:sym typeface="Times" charset="0"/>
              </a:defRPr>
            </a:lvl5pPr>
            <a:lvl6pPr marL="2514600" indent="-228600" algn="ctr" eaLnBrk="0" fontAlgn="base" hangingPunct="0">
              <a:spcBef>
                <a:spcPct val="0"/>
              </a:spcBef>
              <a:spcAft>
                <a:spcPct val="0"/>
              </a:spcAft>
              <a:defRPr sz="4800" i="1">
                <a:solidFill>
                  <a:schemeClr val="tx1"/>
                </a:solidFill>
                <a:latin typeface="Times" charset="0"/>
                <a:ea typeface="ヒラギノ明朝 ProN W3" charset="0"/>
                <a:cs typeface="ヒラギノ明朝 ProN W3" charset="0"/>
                <a:sym typeface="Times" charset="0"/>
              </a:defRPr>
            </a:lvl6pPr>
            <a:lvl7pPr marL="2971800" indent="-228600" algn="ctr" eaLnBrk="0" fontAlgn="base" hangingPunct="0">
              <a:spcBef>
                <a:spcPct val="0"/>
              </a:spcBef>
              <a:spcAft>
                <a:spcPct val="0"/>
              </a:spcAft>
              <a:defRPr sz="4800" i="1">
                <a:solidFill>
                  <a:schemeClr val="tx1"/>
                </a:solidFill>
                <a:latin typeface="Times" charset="0"/>
                <a:ea typeface="ヒラギノ明朝 ProN W3" charset="0"/>
                <a:cs typeface="ヒラギノ明朝 ProN W3" charset="0"/>
                <a:sym typeface="Times" charset="0"/>
              </a:defRPr>
            </a:lvl7pPr>
            <a:lvl8pPr marL="3429000" indent="-228600" algn="ctr" eaLnBrk="0" fontAlgn="base" hangingPunct="0">
              <a:spcBef>
                <a:spcPct val="0"/>
              </a:spcBef>
              <a:spcAft>
                <a:spcPct val="0"/>
              </a:spcAft>
              <a:defRPr sz="4800" i="1">
                <a:solidFill>
                  <a:schemeClr val="tx1"/>
                </a:solidFill>
                <a:latin typeface="Times" charset="0"/>
                <a:ea typeface="ヒラギノ明朝 ProN W3" charset="0"/>
                <a:cs typeface="ヒラギノ明朝 ProN W3" charset="0"/>
                <a:sym typeface="Times" charset="0"/>
              </a:defRPr>
            </a:lvl8pPr>
            <a:lvl9pPr marL="3886200" indent="-228600" algn="ctr" eaLnBrk="0" fontAlgn="base" hangingPunct="0">
              <a:spcBef>
                <a:spcPct val="0"/>
              </a:spcBef>
              <a:spcAft>
                <a:spcPct val="0"/>
              </a:spcAft>
              <a:defRPr sz="4800" i="1">
                <a:solidFill>
                  <a:schemeClr val="tx1"/>
                </a:solidFill>
                <a:latin typeface="Times" charset="0"/>
                <a:ea typeface="ヒラギノ明朝 ProN W3" charset="0"/>
                <a:cs typeface="ヒラギノ明朝 ProN W3" charset="0"/>
                <a:sym typeface="Times" charset="0"/>
              </a:defRPr>
            </a:lvl9pPr>
          </a:lstStyle>
          <a:p>
            <a:pPr eaLnBrk="1" hangingPunct="1"/>
            <a:fld id="{AF56DDA9-536B-2344-A09F-453D4D8021CF}" type="slidenum">
              <a:rPr lang="en-US" sz="1200">
                <a:latin typeface="Arial Narrow" charset="0"/>
                <a:ea typeface="ＭＳ Ｐゴシック" charset="0"/>
                <a:cs typeface="ＭＳ Ｐゴシック" charset="0"/>
              </a:rPr>
              <a:pPr eaLnBrk="1" hangingPunct="1"/>
              <a:t>14</a:t>
            </a:fld>
            <a:endParaRPr lang="en-US" sz="1200">
              <a:latin typeface="Arial Narrow" charset="0"/>
              <a:ea typeface="ＭＳ Ｐゴシック" charset="0"/>
              <a:cs typeface="ＭＳ Ｐゴシック"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Narrow"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F2FA-14AC-402A-B3A1-8668EF3FBE0A}" type="slidenum">
              <a:rPr lang="en-US" smtClean="0"/>
              <a:t>‹#›</a:t>
            </a:fld>
            <a:endParaRPr lang="en-US"/>
          </a:p>
        </p:txBody>
      </p:sp>
    </p:spTree>
    <p:extLst>
      <p:ext uri="{BB962C8B-B14F-4D97-AF65-F5344CB8AC3E}">
        <p14:creationId xmlns:p14="http://schemas.microsoft.com/office/powerpoint/2010/main" val="425254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F2FA-14AC-402A-B3A1-8668EF3FBE0A}" type="slidenum">
              <a:rPr lang="en-US" smtClean="0"/>
              <a:t>‹#›</a:t>
            </a:fld>
            <a:endParaRPr lang="en-US"/>
          </a:p>
        </p:txBody>
      </p:sp>
    </p:spTree>
    <p:extLst>
      <p:ext uri="{BB962C8B-B14F-4D97-AF65-F5344CB8AC3E}">
        <p14:creationId xmlns:p14="http://schemas.microsoft.com/office/powerpoint/2010/main" val="186321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F2FA-14AC-402A-B3A1-8668EF3FBE0A}" type="slidenum">
              <a:rPr lang="en-US" smtClean="0"/>
              <a:t>‹#›</a:t>
            </a:fld>
            <a:endParaRPr lang="en-US"/>
          </a:p>
        </p:txBody>
      </p:sp>
    </p:spTree>
    <p:extLst>
      <p:ext uri="{BB962C8B-B14F-4D97-AF65-F5344CB8AC3E}">
        <p14:creationId xmlns:p14="http://schemas.microsoft.com/office/powerpoint/2010/main" val="3802870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p:cNvSpPr>
            <a:spLocks noGrp="1" noChangeArrowheads="1"/>
          </p:cNvSpPr>
          <p:nvPr>
            <p:ph type="sldNum" sz="quarter" idx="12"/>
          </p:nvPr>
        </p:nvSpPr>
        <p:spPr>
          <a:ln/>
        </p:spPr>
        <p:txBody>
          <a:bodyPr/>
          <a:lstStyle>
            <a:lvl1pPr>
              <a:defRPr/>
            </a:lvl1pPr>
          </a:lstStyle>
          <a:p>
            <a:pPr>
              <a:defRPr/>
            </a:pPr>
            <a:fld id="{15471DEB-B1C5-43EA-8EA3-61D600D44462}" type="slidenum">
              <a:rPr lang="en-US" altLang="en-US"/>
              <a:pPr>
                <a:defRPr/>
              </a:pPr>
              <a:t>‹#›</a:t>
            </a:fld>
            <a:endParaRPr lang="en-US" altLang="en-US"/>
          </a:p>
        </p:txBody>
      </p:sp>
    </p:spTree>
    <p:extLst>
      <p:ext uri="{BB962C8B-B14F-4D97-AF65-F5344CB8AC3E}">
        <p14:creationId xmlns:p14="http://schemas.microsoft.com/office/powerpoint/2010/main" val="1385126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fld id="{E9C758F9-973C-4523-969A-FB510266229A}" type="slidenum">
              <a:rPr lang="en-US" altLang="en-US"/>
              <a:pPr/>
              <a:t>‹#›</a:t>
            </a:fld>
            <a:endParaRPr lang="en-US" altLang="en-US"/>
          </a:p>
        </p:txBody>
      </p:sp>
    </p:spTree>
    <p:extLst>
      <p:ext uri="{BB962C8B-B14F-4D97-AF65-F5344CB8AC3E}">
        <p14:creationId xmlns:p14="http://schemas.microsoft.com/office/powerpoint/2010/main" val="2808559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4"/>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51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F2FA-14AC-402A-B3A1-8668EF3FBE0A}" type="slidenum">
              <a:rPr lang="en-US" smtClean="0"/>
              <a:t>‹#›</a:t>
            </a:fld>
            <a:endParaRPr lang="en-US"/>
          </a:p>
        </p:txBody>
      </p:sp>
    </p:spTree>
    <p:extLst>
      <p:ext uri="{BB962C8B-B14F-4D97-AF65-F5344CB8AC3E}">
        <p14:creationId xmlns:p14="http://schemas.microsoft.com/office/powerpoint/2010/main" val="928714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C224E6-A689-469D-94A5-2EBCAA737ECE}" type="datetimeFigureOut">
              <a:rPr lang="en-US" smtClean="0"/>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6F2FA-14AC-402A-B3A1-8668EF3FBE0A}" type="slidenum">
              <a:rPr lang="en-US" smtClean="0"/>
              <a:t>‹#›</a:t>
            </a:fld>
            <a:endParaRPr lang="en-US"/>
          </a:p>
        </p:txBody>
      </p:sp>
    </p:spTree>
    <p:extLst>
      <p:ext uri="{BB962C8B-B14F-4D97-AF65-F5344CB8AC3E}">
        <p14:creationId xmlns:p14="http://schemas.microsoft.com/office/powerpoint/2010/main" val="34959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C224E6-A689-469D-94A5-2EBCAA737ECE}" type="datetimeFigureOut">
              <a:rPr lang="en-US" smtClean="0"/>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6F2FA-14AC-402A-B3A1-8668EF3FBE0A}" type="slidenum">
              <a:rPr lang="en-US" smtClean="0"/>
              <a:t>‹#›</a:t>
            </a:fld>
            <a:endParaRPr lang="en-US"/>
          </a:p>
        </p:txBody>
      </p:sp>
    </p:spTree>
    <p:extLst>
      <p:ext uri="{BB962C8B-B14F-4D97-AF65-F5344CB8AC3E}">
        <p14:creationId xmlns:p14="http://schemas.microsoft.com/office/powerpoint/2010/main" val="370346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C224E6-A689-469D-94A5-2EBCAA737ECE}" type="datetimeFigureOut">
              <a:rPr lang="en-US" smtClean="0"/>
              <a:t>11/1/16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56F2FA-14AC-402A-B3A1-8668EF3FBE0A}" type="slidenum">
              <a:rPr lang="en-US" smtClean="0"/>
              <a:t>‹#›</a:t>
            </a:fld>
            <a:endParaRPr lang="en-US"/>
          </a:p>
        </p:txBody>
      </p:sp>
    </p:spTree>
    <p:extLst>
      <p:ext uri="{BB962C8B-B14F-4D97-AF65-F5344CB8AC3E}">
        <p14:creationId xmlns:p14="http://schemas.microsoft.com/office/powerpoint/2010/main" val="2287290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C224E6-A689-469D-94A5-2EBCAA737ECE}" type="datetimeFigureOut">
              <a:rPr lang="en-US" smtClean="0"/>
              <a:t>11/1/16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56F2FA-14AC-402A-B3A1-8668EF3FBE0A}" type="slidenum">
              <a:rPr lang="en-US" smtClean="0"/>
              <a:t>‹#›</a:t>
            </a:fld>
            <a:endParaRPr lang="en-US"/>
          </a:p>
        </p:txBody>
      </p:sp>
    </p:spTree>
    <p:extLst>
      <p:ext uri="{BB962C8B-B14F-4D97-AF65-F5344CB8AC3E}">
        <p14:creationId xmlns:p14="http://schemas.microsoft.com/office/powerpoint/2010/main" val="280832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224E6-A689-469D-94A5-2EBCAA737ECE}" type="datetimeFigureOut">
              <a:rPr lang="en-US" smtClean="0"/>
              <a:t>11/1/16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56F2FA-14AC-402A-B3A1-8668EF3FBE0A}" type="slidenum">
              <a:rPr lang="en-US" smtClean="0"/>
              <a:t>‹#›</a:t>
            </a:fld>
            <a:endParaRPr lang="en-US"/>
          </a:p>
        </p:txBody>
      </p:sp>
    </p:spTree>
    <p:extLst>
      <p:ext uri="{BB962C8B-B14F-4D97-AF65-F5344CB8AC3E}">
        <p14:creationId xmlns:p14="http://schemas.microsoft.com/office/powerpoint/2010/main" val="243145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224E6-A689-469D-94A5-2EBCAA737ECE}" type="datetimeFigureOut">
              <a:rPr lang="en-US" smtClean="0"/>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6F2FA-14AC-402A-B3A1-8668EF3FBE0A}" type="slidenum">
              <a:rPr lang="en-US" smtClean="0"/>
              <a:t>‹#›</a:t>
            </a:fld>
            <a:endParaRPr lang="en-US"/>
          </a:p>
        </p:txBody>
      </p:sp>
    </p:spTree>
    <p:extLst>
      <p:ext uri="{BB962C8B-B14F-4D97-AF65-F5344CB8AC3E}">
        <p14:creationId xmlns:p14="http://schemas.microsoft.com/office/powerpoint/2010/main" val="29998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224E6-A689-469D-94A5-2EBCAA737ECE}" type="datetimeFigureOut">
              <a:rPr lang="en-US" smtClean="0"/>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6F2FA-14AC-402A-B3A1-8668EF3FBE0A}" type="slidenum">
              <a:rPr lang="en-US" smtClean="0"/>
              <a:t>‹#›</a:t>
            </a:fld>
            <a:endParaRPr lang="en-US"/>
          </a:p>
        </p:txBody>
      </p:sp>
    </p:spTree>
    <p:extLst>
      <p:ext uri="{BB962C8B-B14F-4D97-AF65-F5344CB8AC3E}">
        <p14:creationId xmlns:p14="http://schemas.microsoft.com/office/powerpoint/2010/main" val="20416257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C511">
            <a:alpha val="6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224E6-A689-469D-94A5-2EBCAA737ECE}" type="datetimeFigureOut">
              <a:rPr lang="en-US" smtClean="0"/>
              <a:t>11/1/16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6F2FA-14AC-402A-B3A1-8668EF3FBE0A}" type="slidenum">
              <a:rPr lang="en-US" smtClean="0"/>
              <a:t>‹#›</a:t>
            </a:fld>
            <a:endParaRPr lang="en-US"/>
          </a:p>
        </p:txBody>
      </p:sp>
    </p:spTree>
    <p:extLst>
      <p:ext uri="{BB962C8B-B14F-4D97-AF65-F5344CB8AC3E}">
        <p14:creationId xmlns:p14="http://schemas.microsoft.com/office/powerpoint/2010/main" val="186801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hyperlink" Target="http://upload.wikimedia.org/wikipedia/commons/f/f7/Flag_of_Texas.svg" TargetMode="External"/><Relationship Id="rId5"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hyperlink" Target="http://www.legendsofamerica.com/photos-texas/AlamoBattle.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png"/><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jpeg"/><Relationship Id="rId6"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hyperlink" Target="http://rds.yahoo.com/_ylt=A0WTb_nfmLZK1qkAJXWJzbkF;_ylu=X3oDMTBxbXRmYTM1BHBvcwMyBHNlYwNzcgR2dGlkA0kxMTdfMTM4/SIG=1ihalbet1/EXP=1253567071/**http:/images.search.yahoo.com/images/view?back=http://images.search.yahoo.com/search/images?p=president+james+k+polk&amp;fr2=tab-web&amp;w=421&amp;h=580&amp;imgurl=www.americaslibrary.gov/assets/jb/reform/jb_reform_fortyniners_2_e.jpg&amp;rurl=http://www.americaslibrary.gov/jb/reform/jb_reform_fortyniners_2_e.html&amp;size=34k&amp;name=jb+reform+fortyn...&amp;p=president+james+k+polk&amp;oid=963b614302e1ec92&amp;fr2=tab-web&amp;no=2&amp;tt=324&amp;sigr=127fm56g2&amp;sigi=1267h23de&amp;sigb=12hrk6g1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hyperlink" Target="http://www.idahoguideservice.com/photo-inventory/images/OREGON%20TRAIL_jpg.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Manifest Destiny and the Mexican American War</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br>
              <a:rPr lang="en-US" dirty="0" smtClean="0"/>
            </a:br>
            <a:r>
              <a:rPr lang="en-US" dirty="0" smtClean="0"/>
              <a:t>Period 5</a:t>
            </a:r>
            <a:endParaRPr lang="en-US" dirty="0"/>
          </a:p>
        </p:txBody>
      </p:sp>
    </p:spTree>
    <p:extLst>
      <p:ext uri="{BB962C8B-B14F-4D97-AF65-F5344CB8AC3E}">
        <p14:creationId xmlns:p14="http://schemas.microsoft.com/office/powerpoint/2010/main" val="3813167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758" y="1600200"/>
            <a:ext cx="10379242" cy="5257800"/>
          </a:xfrm>
        </p:spPr>
        <p:txBody>
          <a:bodyPr>
            <a:normAutofit lnSpcReduction="10000"/>
          </a:bodyPr>
          <a:lstStyle/>
          <a:p>
            <a:r>
              <a:rPr lang="en-US" b="1" dirty="0" err="1" smtClean="0"/>
              <a:t>Sante</a:t>
            </a:r>
            <a:r>
              <a:rPr lang="en-US" b="1" dirty="0" smtClean="0"/>
              <a:t> Fe Trail</a:t>
            </a:r>
          </a:p>
          <a:p>
            <a:pPr lvl="1"/>
            <a:r>
              <a:rPr lang="en-US" dirty="0" smtClean="0"/>
              <a:t>Independence, MO to </a:t>
            </a:r>
            <a:r>
              <a:rPr lang="en-US" dirty="0" err="1" smtClean="0"/>
              <a:t>Sante</a:t>
            </a:r>
            <a:r>
              <a:rPr lang="en-US" dirty="0" smtClean="0"/>
              <a:t> Fe, NM***</a:t>
            </a:r>
          </a:p>
          <a:p>
            <a:r>
              <a:rPr lang="en-US" b="1" dirty="0" smtClean="0"/>
              <a:t>Old Spanish Trail</a:t>
            </a:r>
          </a:p>
          <a:p>
            <a:pPr lvl="1"/>
            <a:r>
              <a:rPr lang="en-US" dirty="0" err="1" smtClean="0"/>
              <a:t>Sante</a:t>
            </a:r>
            <a:r>
              <a:rPr lang="en-US" dirty="0" smtClean="0"/>
              <a:t> Fe, NM*** to Los Angeles, CA***</a:t>
            </a:r>
          </a:p>
          <a:p>
            <a:r>
              <a:rPr lang="en-US" b="1" dirty="0" smtClean="0"/>
              <a:t>Mormon Trail</a:t>
            </a:r>
          </a:p>
          <a:p>
            <a:pPr lvl="1"/>
            <a:r>
              <a:rPr lang="en-US" dirty="0" smtClean="0"/>
              <a:t>Nauvoo, IL to Salt Lake City, UT***</a:t>
            </a:r>
          </a:p>
          <a:p>
            <a:r>
              <a:rPr lang="en-US" b="1" dirty="0" smtClean="0"/>
              <a:t>Oregon Trail</a:t>
            </a:r>
          </a:p>
          <a:p>
            <a:pPr lvl="1"/>
            <a:r>
              <a:rPr lang="en-US" dirty="0" smtClean="0"/>
              <a:t>Independence, MO to Portland, OR***</a:t>
            </a:r>
          </a:p>
          <a:p>
            <a:r>
              <a:rPr lang="en-US" b="1" dirty="0" smtClean="0"/>
              <a:t>California Trail</a:t>
            </a:r>
          </a:p>
          <a:p>
            <a:pPr lvl="1"/>
            <a:r>
              <a:rPr lang="en-US" dirty="0" smtClean="0"/>
              <a:t>Cuts off Oregon Trail to Sacramento, CA***</a:t>
            </a:r>
          </a:p>
          <a:p>
            <a:r>
              <a:rPr lang="en-US" b="1" dirty="0" smtClean="0"/>
              <a:t>Butterfield Overland Trail</a:t>
            </a:r>
          </a:p>
          <a:p>
            <a:pPr lvl="1"/>
            <a:r>
              <a:rPr lang="en-US" dirty="0" smtClean="0"/>
              <a:t>St. Louis, MO southwards thru TX, NM, to Los Angeles, CA***</a:t>
            </a:r>
            <a:endParaRPr lang="en-US" dirty="0"/>
          </a:p>
        </p:txBody>
      </p:sp>
      <p:sp>
        <p:nvSpPr>
          <p:cNvPr id="6" name="Title 1"/>
          <p:cNvSpPr txBox="1">
            <a:spLocks/>
          </p:cNvSpPr>
          <p:nvPr/>
        </p:nvSpPr>
        <p:spPr>
          <a:xfrm>
            <a:off x="838200" y="-1371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dirty="0" smtClean="0"/>
              <a:t>Famous Trails West</a:t>
            </a:r>
            <a:endParaRPr lang="en-US" b="1" dirty="0"/>
          </a:p>
        </p:txBody>
      </p:sp>
      <p:pic>
        <p:nvPicPr>
          <p:cNvPr id="7" name="Picture 4" descr="map-Routes West-1835-1860"/>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a:stretch>
            <a:fillRect/>
          </a:stretch>
        </p:blipFill>
        <p:spPr bwMode="auto">
          <a:xfrm>
            <a:off x="6745456" y="892576"/>
            <a:ext cx="5077104" cy="5051023"/>
          </a:xfrm>
          <a:prstGeom prst="rect">
            <a:avLst/>
          </a:prstGeom>
          <a:noFill/>
          <a:ln>
            <a:solidFill>
              <a:srgbClr val="66330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9587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merican Progre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556" y="676069"/>
            <a:ext cx="7796719" cy="5816600"/>
          </a:xfrm>
          <a:prstGeom prst="rect">
            <a:avLst/>
          </a:prstGeom>
        </p:spPr>
      </p:pic>
    </p:spTree>
    <p:extLst>
      <p:ext uri="{BB962C8B-B14F-4D97-AF65-F5344CB8AC3E}">
        <p14:creationId xmlns:p14="http://schemas.microsoft.com/office/powerpoint/2010/main" val="2777402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193182"/>
            <a:ext cx="10515600" cy="1506827"/>
          </a:xfrm>
        </p:spPr>
        <p:txBody>
          <a:bodyPr/>
          <a:lstStyle/>
          <a:p>
            <a:pPr algn="ctr" eaLnBrk="1" hangingPunct="1"/>
            <a:r>
              <a:rPr lang="en-US" altLang="en-US" sz="3800" b="1" dirty="0" smtClean="0"/>
              <a:t>A REVIEW: Texas Independence</a:t>
            </a:r>
            <a:endParaRPr lang="en-US" altLang="en-US" sz="3800" b="1" dirty="0"/>
          </a:p>
        </p:txBody>
      </p:sp>
      <p:sp>
        <p:nvSpPr>
          <p:cNvPr id="15363" name="Rectangle 3"/>
          <p:cNvSpPr>
            <a:spLocks noGrp="1" noChangeArrowheads="1"/>
          </p:cNvSpPr>
          <p:nvPr>
            <p:ph type="body" sz="half" idx="1"/>
          </p:nvPr>
        </p:nvSpPr>
        <p:spPr>
          <a:xfrm>
            <a:off x="167425" y="1004552"/>
            <a:ext cx="5177307" cy="5853448"/>
          </a:xfrm>
        </p:spPr>
        <p:txBody>
          <a:bodyPr>
            <a:noAutofit/>
          </a:bodyPr>
          <a:lstStyle/>
          <a:p>
            <a:r>
              <a:rPr lang="en-US" sz="2400" dirty="0" smtClean="0"/>
              <a:t>American population of Texas increased… cultural tensions  between Texas and Mexico increased.  </a:t>
            </a:r>
          </a:p>
          <a:p>
            <a:r>
              <a:rPr lang="en-US" sz="2400" dirty="0" smtClean="0"/>
              <a:t>End result - Texas Revolution (also called the </a:t>
            </a:r>
            <a:r>
              <a:rPr lang="en-US" sz="2400" b="1" dirty="0" smtClean="0"/>
              <a:t>Lone Star Rebellion</a:t>
            </a:r>
            <a:r>
              <a:rPr lang="en-US" sz="2400" dirty="0" smtClean="0"/>
              <a:t>) in 1835-36.</a:t>
            </a:r>
          </a:p>
          <a:p>
            <a:pPr lvl="1"/>
            <a:r>
              <a:rPr lang="en-US" dirty="0" smtClean="0"/>
              <a:t>A small “war” with notable battles</a:t>
            </a:r>
          </a:p>
          <a:p>
            <a:pPr lvl="1"/>
            <a:r>
              <a:rPr lang="en-US" dirty="0" smtClean="0"/>
              <a:t>Ex: </a:t>
            </a:r>
            <a:r>
              <a:rPr lang="en-US" b="1" dirty="0" smtClean="0"/>
              <a:t>Battle of the Alamo </a:t>
            </a:r>
            <a:r>
              <a:rPr lang="en-US" dirty="0" smtClean="0"/>
              <a:t>(all the Texan defenders were killed). </a:t>
            </a:r>
          </a:p>
          <a:p>
            <a:pPr lvl="1"/>
            <a:r>
              <a:rPr lang="en-US" dirty="0" smtClean="0"/>
              <a:t>Sam Houston’s army would capture Mexican president and general Santa Anna.</a:t>
            </a:r>
          </a:p>
          <a:p>
            <a:pPr lvl="2"/>
            <a:endParaRPr lang="en-US" sz="2400" i="1" dirty="0" smtClean="0"/>
          </a:p>
          <a:p>
            <a:r>
              <a:rPr lang="en-US" sz="2400" i="1" dirty="0" smtClean="0"/>
              <a:t>This resulted in the independence of the Republic of Texas</a:t>
            </a:r>
            <a:r>
              <a:rPr lang="en-US" sz="2400" dirty="0" smtClean="0"/>
              <a:t>.</a:t>
            </a:r>
            <a:endParaRPr lang="en-US" sz="2400" dirty="0"/>
          </a:p>
        </p:txBody>
      </p:sp>
      <p:pic>
        <p:nvPicPr>
          <p:cNvPr id="4" name="Picture 2" descr="Battle of the Alamo">
            <a:hlinkClick r:id="rId2"/>
          </p:cNvPr>
          <p:cNvPicPr>
            <a:picLocks noChangeAspect="1" noChangeArrowheads="1"/>
          </p:cNvPicPr>
          <p:nvPr/>
        </p:nvPicPr>
        <p:blipFill>
          <a:blip r:embed="rId3" cstate="print"/>
          <a:srcRect/>
          <a:stretch>
            <a:fillRect/>
          </a:stretch>
        </p:blipFill>
        <p:spPr bwMode="auto">
          <a:xfrm>
            <a:off x="7638245" y="1004552"/>
            <a:ext cx="4191000" cy="3352802"/>
          </a:xfrm>
          <a:prstGeom prst="rect">
            <a:avLst/>
          </a:prstGeom>
          <a:noFill/>
        </p:spPr>
      </p:pic>
      <p:pic>
        <p:nvPicPr>
          <p:cNvPr id="5" name="Picture 2" descr="File:Flag of Texas.svg">
            <a:hlinkClick r:id="rId4"/>
          </p:cNvPr>
          <p:cNvPicPr>
            <a:picLocks noChangeAspect="1" noChangeArrowheads="1"/>
          </p:cNvPicPr>
          <p:nvPr/>
        </p:nvPicPr>
        <p:blipFill>
          <a:blip r:embed="rId5" cstate="print"/>
          <a:srcRect/>
          <a:stretch>
            <a:fillRect/>
          </a:stretch>
        </p:blipFill>
        <p:spPr bwMode="auto">
          <a:xfrm>
            <a:off x="5138670" y="3731654"/>
            <a:ext cx="4460487" cy="2971800"/>
          </a:xfrm>
          <a:prstGeom prst="rect">
            <a:avLst/>
          </a:prstGeom>
          <a:noFill/>
        </p:spPr>
      </p:pic>
    </p:spTree>
    <p:extLst>
      <p:ext uri="{BB962C8B-B14F-4D97-AF65-F5344CB8AC3E}">
        <p14:creationId xmlns:p14="http://schemas.microsoft.com/office/powerpoint/2010/main" val="15722738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905" y="-46830"/>
            <a:ext cx="10515600" cy="1325563"/>
          </a:xfrm>
        </p:spPr>
        <p:txBody>
          <a:bodyPr/>
          <a:lstStyle/>
          <a:p>
            <a:pPr algn="ctr"/>
            <a:r>
              <a:rPr lang="en-US" altLang="en-US" b="1" dirty="0" smtClean="0"/>
              <a:t>The Lone Star Republic to State</a:t>
            </a:r>
            <a:endParaRPr lang="en-US" b="1" dirty="0"/>
          </a:p>
        </p:txBody>
      </p:sp>
      <p:sp>
        <p:nvSpPr>
          <p:cNvPr id="3" name="Content Placeholder 2"/>
          <p:cNvSpPr>
            <a:spLocks noGrp="1"/>
          </p:cNvSpPr>
          <p:nvPr>
            <p:ph idx="1"/>
          </p:nvPr>
        </p:nvSpPr>
        <p:spPr>
          <a:xfrm>
            <a:off x="167426" y="955213"/>
            <a:ext cx="6591684" cy="5849946"/>
          </a:xfrm>
        </p:spPr>
        <p:txBody>
          <a:bodyPr>
            <a:noAutofit/>
          </a:bodyPr>
          <a:lstStyle/>
          <a:p>
            <a:r>
              <a:rPr lang="en-US" sz="2100" dirty="0"/>
              <a:t>Texas had been an independent country since 1836 – but it is shaky and unstable. </a:t>
            </a:r>
          </a:p>
          <a:p>
            <a:r>
              <a:rPr lang="en-US" sz="2100" dirty="0"/>
              <a:t>Reached out to the US and European powers for aid. </a:t>
            </a:r>
          </a:p>
          <a:p>
            <a:r>
              <a:rPr lang="en-US" sz="2100" dirty="0"/>
              <a:t>Many Americans wanted </a:t>
            </a:r>
            <a:r>
              <a:rPr lang="en-US" sz="2100" dirty="0" smtClean="0"/>
              <a:t>Texas (Ex: </a:t>
            </a:r>
            <a:r>
              <a:rPr lang="en-US" sz="2100" b="1" dirty="0" smtClean="0"/>
              <a:t>Sam Houston</a:t>
            </a:r>
            <a:r>
              <a:rPr lang="en-US" sz="2100" dirty="0" smtClean="0"/>
              <a:t>) </a:t>
            </a:r>
            <a:r>
              <a:rPr lang="en-US" sz="2100" dirty="0"/>
              <a:t>as a part of the United States.</a:t>
            </a:r>
          </a:p>
          <a:p>
            <a:pPr lvl="1"/>
            <a:r>
              <a:rPr lang="en-US" sz="2100" dirty="0"/>
              <a:t>Became an issue in the election of 1844.</a:t>
            </a:r>
          </a:p>
          <a:p>
            <a:r>
              <a:rPr lang="en-US" sz="2100" dirty="0" smtClean="0"/>
              <a:t>1844 election - James </a:t>
            </a:r>
            <a:r>
              <a:rPr lang="en-US" sz="2100" dirty="0"/>
              <a:t>K Polk (Dem) pro-expansion vs. Henry Clay (Whig) was not.</a:t>
            </a:r>
          </a:p>
          <a:p>
            <a:pPr lvl="1"/>
            <a:r>
              <a:rPr lang="en-US" sz="2100" dirty="0"/>
              <a:t>Polk wins election - Americans favored expansion.</a:t>
            </a:r>
          </a:p>
          <a:p>
            <a:r>
              <a:rPr lang="en-US" sz="2100" dirty="0" smtClean="0"/>
              <a:t>Lame-duck </a:t>
            </a:r>
            <a:r>
              <a:rPr lang="en-US" sz="2100" dirty="0"/>
              <a:t>President Tyler saw Polk’s victory as a mandate to annex </a:t>
            </a:r>
            <a:r>
              <a:rPr lang="en-US" sz="2100" dirty="0" smtClean="0"/>
              <a:t>Texas.  </a:t>
            </a:r>
          </a:p>
          <a:p>
            <a:r>
              <a:rPr lang="en-US" sz="2100" dirty="0" smtClean="0"/>
              <a:t>1845 – Tyler pushed through bill which </a:t>
            </a:r>
            <a:r>
              <a:rPr lang="en-US" sz="2100" b="1" dirty="0"/>
              <a:t>annexed </a:t>
            </a:r>
            <a:r>
              <a:rPr lang="en-US" sz="2100" b="1" dirty="0" smtClean="0"/>
              <a:t>Texas.</a:t>
            </a:r>
          </a:p>
          <a:p>
            <a:r>
              <a:rPr lang="en-US" sz="2100" dirty="0" smtClean="0"/>
              <a:t>Caused outrage </a:t>
            </a:r>
            <a:r>
              <a:rPr lang="en-US" sz="2100" dirty="0"/>
              <a:t>in </a:t>
            </a:r>
            <a:r>
              <a:rPr lang="en-US" sz="2100" dirty="0" smtClean="0"/>
              <a:t>Mexico - This will lead to   violence and eventually war!</a:t>
            </a:r>
            <a:endParaRPr lang="en-US" sz="2100" dirty="0"/>
          </a:p>
        </p:txBody>
      </p:sp>
      <p:pic>
        <p:nvPicPr>
          <p:cNvPr id="8196" name="Picture 4" descr="http://www.ushistoryscene.com/wp-content/uploads/2012/06/1844_Electoral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085" y="1487873"/>
            <a:ext cx="5433915" cy="3979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345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10196" y="75902"/>
            <a:ext cx="10971609" cy="1143000"/>
          </a:xfrm>
          <a:ln>
            <a:miter lim="800000"/>
            <a:headEnd/>
            <a:tailEnd/>
          </a:ln>
          <a:effectLst>
            <a:outerShdw dist="35921" dir="2700000" algn="ctr" rotWithShape="0">
              <a:schemeClr val="bg2"/>
            </a:outerShdw>
          </a:effectLst>
        </p:spPr>
        <p:txBody>
          <a:bodyPr lIns="108831" tIns="54416" rIns="108831" bIns="54416" anchor="t"/>
          <a:lstStyle/>
          <a:p>
            <a:pPr>
              <a:spcBef>
                <a:spcPts val="168"/>
              </a:spcBef>
              <a:defRPr/>
            </a:pPr>
            <a:r>
              <a:rPr lang="en-US" sz="5700" b="1">
                <a:solidFill>
                  <a:srgbClr val="663300"/>
                </a:solidFill>
                <a:effectLst>
                  <a:outerShdw blurRad="38100" dist="38100" dir="2700000" algn="tl">
                    <a:srgbClr val="000000"/>
                  </a:outerShdw>
                </a:effectLst>
                <a:latin typeface="Wrangler" charset="0"/>
              </a:rPr>
              <a:t>The Republic of Texas</a:t>
            </a:r>
          </a:p>
        </p:txBody>
      </p:sp>
      <p:pic>
        <p:nvPicPr>
          <p:cNvPr id="13315" name="Picture 7" descr="dodsonfla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101328" y="2263676"/>
            <a:ext cx="3351609" cy="936501"/>
          </a:xfrm>
          <a:ln>
            <a:solidFill>
              <a:srgbClr val="663300"/>
            </a:solidFill>
            <a:miter lim="800000"/>
            <a:headEnd/>
            <a:tailEnd/>
          </a:ln>
        </p:spPr>
      </p:pic>
      <p:pic>
        <p:nvPicPr>
          <p:cNvPr id="13316" name="Picture 9" descr="texas liberty"/>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101328" y="4038451"/>
            <a:ext cx="3369469" cy="1532558"/>
          </a:xfrm>
          <a:ln>
            <a:solidFill>
              <a:srgbClr val="663300"/>
            </a:solidFill>
            <a:miter lim="800000"/>
            <a:headEnd/>
            <a:tailEnd/>
          </a:ln>
        </p:spPr>
      </p:pic>
      <p:pic>
        <p:nvPicPr>
          <p:cNvPr id="13317" name="Picture 12"/>
          <p:cNvPicPr>
            <a:picLocks noGrp="1" noChangeAspect="1" noChangeArrowheads="1"/>
          </p:cNvPicPr>
          <p:nvPr>
            <p:ph sz="half" idx="1"/>
          </p:nvPr>
        </p:nvPicPr>
        <p:blipFill>
          <a:blip r:embed="rId5">
            <a:lum bright="-6000" contrast="12000"/>
            <a:extLst>
              <a:ext uri="{28A0092B-C50C-407E-A947-70E740481C1C}">
                <a14:useLocalDpi xmlns:a14="http://schemas.microsoft.com/office/drawing/2010/main" val="0"/>
              </a:ext>
            </a:extLst>
          </a:blip>
          <a:srcRect/>
          <a:stretch>
            <a:fillRect/>
          </a:stretch>
        </p:blipFill>
        <p:spPr>
          <a:xfrm>
            <a:off x="5566172" y="1295922"/>
            <a:ext cx="5203031" cy="5333256"/>
          </a:xfrm>
          <a:ln>
            <a:solidFill>
              <a:srgbClr val="663300"/>
            </a:solidFill>
            <a:miter lim="800000"/>
            <a:headEnd/>
            <a:tailEnd/>
          </a:ln>
        </p:spPr>
      </p:pic>
    </p:spTree>
    <p:extLst>
      <p:ext uri="{BB962C8B-B14F-4D97-AF65-F5344CB8AC3E}">
        <p14:creationId xmlns:p14="http://schemas.microsoft.com/office/powerpoint/2010/main" val="11305171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168"/>
              </a:spcBef>
              <a:defRPr/>
            </a:pPr>
            <a:r>
              <a:rPr lang="en-US" dirty="0" smtClean="0"/>
              <a:t>Beginning of the Dispute</a:t>
            </a:r>
          </a:p>
        </p:txBody>
      </p:sp>
      <p:sp>
        <p:nvSpPr>
          <p:cNvPr id="3" name="Content Placeholder 2"/>
          <p:cNvSpPr>
            <a:spLocks noGrp="1"/>
          </p:cNvSpPr>
          <p:nvPr>
            <p:ph idx="1"/>
          </p:nvPr>
        </p:nvSpPr>
        <p:spPr/>
        <p:txBody>
          <a:bodyPr/>
          <a:lstStyle/>
          <a:p>
            <a:pPr marL="454360" indent="-369332">
              <a:defRPr/>
            </a:pPr>
            <a:r>
              <a:rPr lang="en-US" dirty="0" smtClean="0"/>
              <a:t>“Mexicans must amalgamate and be lost, in the superior vigor of the Anglo-Saxon race, or they must perish.”</a:t>
            </a:r>
          </a:p>
          <a:p>
            <a:pPr marL="945915" lvl="1" indent="-369332">
              <a:defRPr/>
            </a:pPr>
            <a:r>
              <a:rPr lang="en-US" dirty="0" smtClean="0"/>
              <a:t>John L. O’Sullivan</a:t>
            </a:r>
          </a:p>
          <a:p>
            <a:pPr marL="454360" indent="-369332">
              <a:defRPr/>
            </a:pPr>
            <a:r>
              <a:rPr lang="en-US" dirty="0" smtClean="0"/>
              <a:t>Mexico refused to negotiate.</a:t>
            </a:r>
          </a:p>
          <a:p>
            <a:pPr marL="454360" indent="-369332">
              <a:defRPr/>
            </a:pPr>
            <a:r>
              <a:rPr lang="en-US" dirty="0" smtClean="0"/>
              <a:t>Mexico also disputed the border Texas had been claiming for the previous 10 years.</a:t>
            </a:r>
          </a:p>
        </p:txBody>
      </p:sp>
    </p:spTree>
    <p:extLst>
      <p:ext uri="{BB962C8B-B14F-4D97-AF65-F5344CB8AC3E}">
        <p14:creationId xmlns:p14="http://schemas.microsoft.com/office/powerpoint/2010/main" val="2860484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136190"/>
            <a:ext cx="11925836" cy="1325563"/>
          </a:xfrm>
        </p:spPr>
        <p:txBody>
          <a:bodyPr/>
          <a:lstStyle/>
          <a:p>
            <a:pPr algn="ctr"/>
            <a:r>
              <a:rPr lang="en-US" b="1" dirty="0" smtClean="0"/>
              <a:t>The “US Invasion” War - Causes</a:t>
            </a:r>
            <a:endParaRPr lang="en-US" b="1" dirty="0"/>
          </a:p>
        </p:txBody>
      </p:sp>
      <p:sp>
        <p:nvSpPr>
          <p:cNvPr id="6" name="Content Placeholder 2"/>
          <p:cNvSpPr txBox="1">
            <a:spLocks/>
          </p:cNvSpPr>
          <p:nvPr/>
        </p:nvSpPr>
        <p:spPr>
          <a:xfrm>
            <a:off x="289209" y="1374902"/>
            <a:ext cx="5963673" cy="53159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James K </a:t>
            </a:r>
            <a:r>
              <a:rPr lang="en-US" sz="2400" b="1" dirty="0" smtClean="0"/>
              <a:t>Polk </a:t>
            </a:r>
            <a:r>
              <a:rPr lang="en-US" sz="2400" dirty="0" smtClean="0"/>
              <a:t>– pro-expansion </a:t>
            </a:r>
            <a:r>
              <a:rPr lang="en-US" sz="2400" dirty="0"/>
              <a:t>in the Southwest (</a:t>
            </a:r>
            <a:r>
              <a:rPr lang="en-US" sz="2400" dirty="0" smtClean="0"/>
              <a:t>esp. California</a:t>
            </a:r>
            <a:r>
              <a:rPr lang="en-US" sz="2400" dirty="0"/>
              <a:t>).  </a:t>
            </a:r>
            <a:endParaRPr lang="en-US" sz="2400" dirty="0" smtClean="0"/>
          </a:p>
          <a:p>
            <a:r>
              <a:rPr lang="en-US" sz="2400" dirty="0"/>
              <a:t>W</a:t>
            </a:r>
            <a:r>
              <a:rPr lang="en-US" sz="2400" dirty="0" smtClean="0"/>
              <a:t>illing </a:t>
            </a:r>
            <a:r>
              <a:rPr lang="en-US" sz="2400" dirty="0"/>
              <a:t>to pay for </a:t>
            </a:r>
            <a:r>
              <a:rPr lang="en-US" sz="2400" dirty="0" smtClean="0"/>
              <a:t>territory OR also </a:t>
            </a:r>
            <a:r>
              <a:rPr lang="en-US" sz="2400" dirty="0"/>
              <a:t>willing to use force.</a:t>
            </a:r>
          </a:p>
          <a:p>
            <a:r>
              <a:rPr lang="en-US" sz="2400" dirty="0"/>
              <a:t>A growing issue was the Texas-Mexico border.  </a:t>
            </a:r>
            <a:endParaRPr lang="en-US" sz="2400" dirty="0" smtClean="0"/>
          </a:p>
          <a:p>
            <a:pPr lvl="1"/>
            <a:r>
              <a:rPr lang="en-US" dirty="0" smtClean="0"/>
              <a:t>Texas </a:t>
            </a:r>
            <a:r>
              <a:rPr lang="en-US" dirty="0"/>
              <a:t>claimed it was the Rio Grande </a:t>
            </a:r>
            <a:r>
              <a:rPr lang="en-US" dirty="0" smtClean="0"/>
              <a:t>River.</a:t>
            </a:r>
          </a:p>
          <a:p>
            <a:pPr lvl="1"/>
            <a:r>
              <a:rPr lang="en-US" dirty="0" smtClean="0"/>
              <a:t>Mexico </a:t>
            </a:r>
            <a:r>
              <a:rPr lang="en-US" dirty="0"/>
              <a:t>claimed it </a:t>
            </a:r>
            <a:r>
              <a:rPr lang="en-US" dirty="0" smtClean="0"/>
              <a:t>was the </a:t>
            </a:r>
            <a:r>
              <a:rPr lang="en-US" dirty="0"/>
              <a:t>Nueces River.  </a:t>
            </a:r>
            <a:endParaRPr lang="en-US" dirty="0" smtClean="0"/>
          </a:p>
          <a:p>
            <a:r>
              <a:rPr lang="en-US" sz="2400" dirty="0" smtClean="0"/>
              <a:t>Polk </a:t>
            </a:r>
            <a:r>
              <a:rPr lang="en-US" sz="2400" dirty="0"/>
              <a:t>sent </a:t>
            </a:r>
            <a:r>
              <a:rPr lang="en-US" sz="2400" b="1" dirty="0" smtClean="0"/>
              <a:t>Gen </a:t>
            </a:r>
            <a:r>
              <a:rPr lang="en-US" sz="2400" b="1" dirty="0"/>
              <a:t>Zachary Taylor </a:t>
            </a:r>
            <a:r>
              <a:rPr lang="en-US" sz="2400" b="1" dirty="0" smtClean="0"/>
              <a:t>(“Old </a:t>
            </a:r>
            <a:r>
              <a:rPr lang="en-US" sz="2400" b="1" dirty="0"/>
              <a:t/>
            </a:r>
            <a:br>
              <a:rPr lang="en-US" sz="2400" b="1" dirty="0"/>
            </a:br>
            <a:r>
              <a:rPr lang="en-US" sz="2400" b="1" dirty="0" smtClean="0"/>
              <a:t>Rough and Ready”) </a:t>
            </a:r>
            <a:r>
              <a:rPr lang="en-US" sz="2400" dirty="0" smtClean="0"/>
              <a:t>to Texas – “protect” Texas from Mexican threat. </a:t>
            </a:r>
          </a:p>
          <a:p>
            <a:r>
              <a:rPr lang="en-US" sz="2400" dirty="0" smtClean="0"/>
              <a:t>He </a:t>
            </a:r>
            <a:r>
              <a:rPr lang="en-US" sz="2400" dirty="0"/>
              <a:t>set up camp on the “</a:t>
            </a:r>
            <a:r>
              <a:rPr lang="en-US" sz="2400" dirty="0" smtClean="0"/>
              <a:t>US” side </a:t>
            </a:r>
            <a:r>
              <a:rPr lang="en-US" sz="2400" dirty="0"/>
              <a:t>of the Rio Grande River.</a:t>
            </a:r>
          </a:p>
        </p:txBody>
      </p:sp>
      <p:pic>
        <p:nvPicPr>
          <p:cNvPr id="8" name="Picture 2" descr="Go to fullsize image">
            <a:hlinkClick r:id="rId2"/>
          </p:cNvPr>
          <p:cNvPicPr>
            <a:picLocks noChangeAspect="1" noChangeArrowheads="1"/>
          </p:cNvPicPr>
          <p:nvPr/>
        </p:nvPicPr>
        <p:blipFill>
          <a:blip r:embed="rId3" cstate="print"/>
          <a:srcRect/>
          <a:stretch>
            <a:fillRect/>
          </a:stretch>
        </p:blipFill>
        <p:spPr bwMode="auto">
          <a:xfrm>
            <a:off x="9693790" y="1189373"/>
            <a:ext cx="2250057" cy="3107223"/>
          </a:xfrm>
          <a:prstGeom prst="rect">
            <a:avLst/>
          </a:prstGeom>
          <a:noFill/>
        </p:spPr>
      </p:pic>
      <p:pic>
        <p:nvPicPr>
          <p:cNvPr id="9" name="Picture 4" descr="John 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4341" y="935960"/>
            <a:ext cx="2580257" cy="303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s://mstartzman.pbworks.com/f/1289950266/scot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1672" y="3562773"/>
            <a:ext cx="2451557" cy="29582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3/3f/Zachary_Taylor_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93416" y="3811407"/>
            <a:ext cx="2366272" cy="287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7284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532" y="35719"/>
            <a:ext cx="11190387"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Lst>
        </p:spPr>
      </p:pic>
    </p:spTree>
    <p:extLst>
      <p:ext uri="{BB962C8B-B14F-4D97-AF65-F5344CB8AC3E}">
        <p14:creationId xmlns:p14="http://schemas.microsoft.com/office/powerpoint/2010/main" val="160885199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p:txBody>
          <a:bodyPr/>
          <a:lstStyle/>
          <a:p>
            <a:pPr>
              <a:spcBef>
                <a:spcPts val="168"/>
              </a:spcBef>
              <a:tabLst>
                <a:tab pos="1020314" algn="l"/>
              </a:tabLst>
              <a:defRPr/>
            </a:pPr>
            <a:r>
              <a:rPr lang="en-US" smtClean="0"/>
              <a:t>War of Aggression</a:t>
            </a:r>
          </a:p>
        </p:txBody>
      </p:sp>
      <p:sp>
        <p:nvSpPr>
          <p:cNvPr id="19458" name="Rectangle 2"/>
          <p:cNvSpPr>
            <a:spLocks noGrp="1" noChangeArrowheads="1"/>
          </p:cNvSpPr>
          <p:nvPr>
            <p:ph type="body" idx="1"/>
          </p:nvPr>
        </p:nvSpPr>
        <p:spPr/>
        <p:txBody>
          <a:bodyPr/>
          <a:lstStyle/>
          <a:p>
            <a:pPr marL="496872" indent="-369332">
              <a:buBlip>
                <a:blip r:embed="rId2"/>
              </a:buBlip>
              <a:tabLst>
                <a:tab pos="992414" algn="l"/>
                <a:tab pos="992414" algn="l"/>
                <a:tab pos="992414" algn="l"/>
              </a:tabLst>
              <a:defRPr/>
            </a:pPr>
            <a:r>
              <a:rPr lang="en-US" i="0" dirty="0" smtClean="0"/>
              <a:t>President Polk sent General Taylor to the area that the U.S. considered it</a:t>
            </a:r>
            <a:r>
              <a:rPr lang="ja-JP" altLang="en-US" i="0" dirty="0" smtClean="0">
                <a:latin typeface="Arial"/>
              </a:rPr>
              <a:t>’</a:t>
            </a:r>
            <a:r>
              <a:rPr lang="en-US" i="0" dirty="0" smtClean="0"/>
              <a:t>s border.</a:t>
            </a:r>
          </a:p>
          <a:p>
            <a:pPr marL="496872" indent="-369332">
              <a:buBlip>
                <a:blip r:embed="rId2"/>
              </a:buBlip>
              <a:tabLst>
                <a:tab pos="992414" algn="l"/>
                <a:tab pos="992414" algn="l"/>
                <a:tab pos="992414" algn="l"/>
              </a:tabLst>
              <a:defRPr/>
            </a:pPr>
            <a:r>
              <a:rPr lang="en-US" i="0" dirty="0" smtClean="0"/>
              <a:t>Predictably, Taylor</a:t>
            </a:r>
            <a:r>
              <a:rPr lang="ja-JP" altLang="en-US" i="0" dirty="0" smtClean="0">
                <a:latin typeface="Arial"/>
              </a:rPr>
              <a:t>’</a:t>
            </a:r>
            <a:r>
              <a:rPr lang="en-US" i="0" dirty="0" smtClean="0"/>
              <a:t>s troops were attacked by the Mexican army. </a:t>
            </a:r>
          </a:p>
          <a:p>
            <a:pPr marL="496872" indent="-369332">
              <a:buBlip>
                <a:blip r:embed="rId2"/>
              </a:buBlip>
              <a:tabLst>
                <a:tab pos="992414" algn="l"/>
                <a:tab pos="992414" algn="l"/>
                <a:tab pos="992414" algn="l"/>
              </a:tabLst>
              <a:defRPr/>
            </a:pPr>
            <a:r>
              <a:rPr lang="en-US" i="0" dirty="0" smtClean="0"/>
              <a:t>Polk now had reason to go to war, and enough evidence to convince Congress to declare war, despite the objections of Northern Whigs (like Lincoln). </a:t>
            </a:r>
          </a:p>
        </p:txBody>
      </p:sp>
    </p:spTree>
    <p:extLst>
      <p:ext uri="{BB962C8B-B14F-4D97-AF65-F5344CB8AC3E}">
        <p14:creationId xmlns:p14="http://schemas.microsoft.com/office/powerpoint/2010/main" val="2806560296"/>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 calcmode="lin" valueType="num">
                                      <p:cBhvr>
                                        <p:cTn id="7" dur="500" fill="hold"/>
                                        <p:tgtEl>
                                          <p:spTgt spid="19457"/>
                                        </p:tgtEl>
                                        <p:attrNameLst>
                                          <p:attrName>ppt_w</p:attrName>
                                        </p:attrNameLst>
                                      </p:cBhvr>
                                      <p:tavLst>
                                        <p:tav tm="0">
                                          <p:val>
                                            <p:strVal val="4*#ppt_w"/>
                                          </p:val>
                                        </p:tav>
                                        <p:tav tm="100000">
                                          <p:val>
                                            <p:strVal val="#ppt_w"/>
                                          </p:val>
                                        </p:tav>
                                      </p:tavLst>
                                    </p:anim>
                                    <p:anim calcmode="lin" valueType="num">
                                      <p:cBhvr>
                                        <p:cTn id="8" dur="500" fill="hold"/>
                                        <p:tgtEl>
                                          <p:spTgt spid="19457"/>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9458">
                                            <p:txEl>
                                              <p:pRg st="0" end="0"/>
                                            </p:txEl>
                                          </p:spTgt>
                                        </p:tgtEl>
                                        <p:attrNameLst>
                                          <p:attrName>style.visibility</p:attrName>
                                        </p:attrNameLst>
                                      </p:cBhvr>
                                      <p:to>
                                        <p:strVal val="visible"/>
                                      </p:to>
                                    </p:set>
                                    <p:animEffect transition="in" filter="wipe(down)">
                                      <p:cBhvr>
                                        <p:cTn id="13" dur="500"/>
                                        <p:tgtEl>
                                          <p:spTgt spid="19458">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458">
                                            <p:txEl>
                                              <p:pRg st="1" end="1"/>
                                            </p:txEl>
                                          </p:spTgt>
                                        </p:tgtEl>
                                        <p:attrNameLst>
                                          <p:attrName>style.visibility</p:attrName>
                                        </p:attrNameLst>
                                      </p:cBhvr>
                                      <p:to>
                                        <p:strVal val="visible"/>
                                      </p:to>
                                    </p:set>
                                    <p:animEffect transition="in" filter="wipe(down)">
                                      <p:cBhvr>
                                        <p:cTn id="18" dur="500"/>
                                        <p:tgtEl>
                                          <p:spTgt spid="19458">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458">
                                            <p:txEl>
                                              <p:pRg st="2" end="2"/>
                                            </p:txEl>
                                          </p:spTgt>
                                        </p:tgtEl>
                                        <p:attrNameLst>
                                          <p:attrName>style.visibility</p:attrName>
                                        </p:attrNameLst>
                                      </p:cBhvr>
                                      <p:to>
                                        <p:strVal val="visible"/>
                                      </p:to>
                                    </p:set>
                                    <p:animEffect transition="in" filter="wipe(down)">
                                      <p:cBhvr>
                                        <p:cTn id="23" dur="500"/>
                                        <p:tgtEl>
                                          <p:spTgt spid="194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utoUpdateAnimBg="0"/>
      <p:bldP spid="19458" grpId="0" build="p" bldLvl="5"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p:txBody>
          <a:bodyPr/>
          <a:lstStyle/>
          <a:p>
            <a:pPr>
              <a:spcBef>
                <a:spcPts val="168"/>
              </a:spcBef>
              <a:tabLst>
                <a:tab pos="1020314" algn="l"/>
              </a:tabLst>
              <a:defRPr/>
            </a:pPr>
            <a:r>
              <a:rPr lang="en-US" dirty="0" smtClean="0"/>
              <a:t>Polk</a:t>
            </a:r>
            <a:r>
              <a:rPr lang="ja-JP" altLang="en-US" dirty="0" smtClean="0">
                <a:latin typeface="Arial"/>
              </a:rPr>
              <a:t>’</a:t>
            </a:r>
            <a:r>
              <a:rPr lang="en-US" dirty="0" smtClean="0"/>
              <a:t>s message to Congress, 1846</a:t>
            </a:r>
          </a:p>
        </p:txBody>
      </p:sp>
      <p:sp>
        <p:nvSpPr>
          <p:cNvPr id="20482" name="Rectangle 2"/>
          <p:cNvSpPr>
            <a:spLocks noGrp="1" noChangeArrowheads="1"/>
          </p:cNvSpPr>
          <p:nvPr>
            <p:ph type="body" idx="1"/>
          </p:nvPr>
        </p:nvSpPr>
        <p:spPr>
          <a:xfrm>
            <a:off x="928687" y="1482328"/>
            <a:ext cx="10322719" cy="5232797"/>
          </a:xfrm>
        </p:spPr>
        <p:txBody>
          <a:bodyPr/>
          <a:lstStyle/>
          <a:p>
            <a:pPr marL="496872" indent="-369332">
              <a:buBlip>
                <a:blip r:embed="rId2"/>
              </a:buBlip>
              <a:tabLst>
                <a:tab pos="992414" algn="l"/>
              </a:tabLst>
              <a:defRPr/>
            </a:pPr>
            <a:r>
              <a:rPr lang="ja-JP" altLang="en-US" sz="3700">
                <a:latin typeface="Arial"/>
              </a:rPr>
              <a:t>“</a:t>
            </a:r>
            <a:r>
              <a:rPr lang="en-US" sz="3700"/>
              <a:t>...after reiterated menaces, Mexico has passed the boundary of the United States, has invaded our territory and shed American blood upon the American soil. She has proclaimed that hostilities have commenced, and that the two nations are now at war...I invoke the prompt action of Congress to recognize the existence of the war, and to place it at the disposal of the Executive the means of prosecuting the war with vigor...</a:t>
            </a:r>
            <a:r>
              <a:rPr lang="ja-JP" altLang="en-US" sz="3700">
                <a:latin typeface="Arial"/>
              </a:rPr>
              <a:t>”</a:t>
            </a:r>
            <a:endParaRPr lang="en-US" sz="3700"/>
          </a:p>
        </p:txBody>
      </p:sp>
    </p:spTree>
    <p:extLst>
      <p:ext uri="{BB962C8B-B14F-4D97-AF65-F5344CB8AC3E}">
        <p14:creationId xmlns:p14="http://schemas.microsoft.com/office/powerpoint/2010/main" val="177211403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393" y="365125"/>
            <a:ext cx="10883407" cy="1325563"/>
          </a:xfrm>
        </p:spPr>
        <p:txBody>
          <a:bodyPr/>
          <a:lstStyle/>
          <a:p>
            <a:r>
              <a:rPr lang="en-US" dirty="0" smtClean="0"/>
              <a:t>Ulysses S. Grant on the Mexican American War</a:t>
            </a:r>
            <a:endParaRPr lang="en-US" dirty="0"/>
          </a:p>
        </p:txBody>
      </p:sp>
      <p:sp>
        <p:nvSpPr>
          <p:cNvPr id="3" name="Content Placeholder 2"/>
          <p:cNvSpPr>
            <a:spLocks noGrp="1"/>
          </p:cNvSpPr>
          <p:nvPr>
            <p:ph idx="1"/>
          </p:nvPr>
        </p:nvSpPr>
        <p:spPr/>
        <p:txBody>
          <a:bodyPr>
            <a:noAutofit/>
          </a:bodyPr>
          <a:lstStyle/>
          <a:p>
            <a:pPr marL="0" indent="0">
              <a:buNone/>
            </a:pPr>
            <a:r>
              <a:rPr lang="en-US" sz="3400" dirty="0" smtClean="0"/>
              <a:t>“Generally</a:t>
            </a:r>
            <a:r>
              <a:rPr lang="en-US" sz="3400" dirty="0"/>
              <a:t>, the officers of the army were indifferent whether the annexation was consummated or not; but not so all of them. For myself, I was bitterly opposed to the measure, and to this day regard the war, which resulted, as one of the most unjust ever waged by a stronger against a weaker nation. It was an instance of a republic following the bad example of European monarchies, in not considering justice in their desire to acquire additional </a:t>
            </a:r>
            <a:r>
              <a:rPr lang="en-US" sz="3400" dirty="0" smtClean="0"/>
              <a:t>territory”</a:t>
            </a:r>
          </a:p>
          <a:p>
            <a:pPr marL="0" indent="0">
              <a:buNone/>
            </a:pPr>
            <a:r>
              <a:rPr lang="en-US" sz="3400" dirty="0"/>
              <a:t>	</a:t>
            </a:r>
          </a:p>
        </p:txBody>
      </p:sp>
    </p:spTree>
    <p:extLst>
      <p:ext uri="{BB962C8B-B14F-4D97-AF65-F5344CB8AC3E}">
        <p14:creationId xmlns:p14="http://schemas.microsoft.com/office/powerpoint/2010/main" val="3378920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168"/>
              </a:spcBef>
              <a:defRPr/>
            </a:pPr>
            <a:r>
              <a:rPr lang="en-US" dirty="0" smtClean="0"/>
              <a:t>America Divided</a:t>
            </a:r>
            <a:endParaRPr lang="en-US" dirty="0"/>
          </a:p>
        </p:txBody>
      </p:sp>
      <p:sp>
        <p:nvSpPr>
          <p:cNvPr id="3" name="Content Placeholder 2"/>
          <p:cNvSpPr>
            <a:spLocks noGrp="1"/>
          </p:cNvSpPr>
          <p:nvPr>
            <p:ph idx="1"/>
          </p:nvPr>
        </p:nvSpPr>
        <p:spPr/>
        <p:txBody>
          <a:bodyPr/>
          <a:lstStyle/>
          <a:p>
            <a:pPr marL="454360" indent="-369332">
              <a:defRPr/>
            </a:pPr>
            <a:r>
              <a:rPr lang="en-US" i="0" dirty="0" smtClean="0"/>
              <a:t>Northerners feel that the war is taking money away from improvements to the nation.</a:t>
            </a:r>
          </a:p>
          <a:p>
            <a:pPr marL="454360" indent="-369332">
              <a:defRPr/>
            </a:pPr>
            <a:r>
              <a:rPr lang="en-US" i="0" dirty="0" smtClean="0"/>
              <a:t>Northerners feel that Polk wants to take over all of Mexico…they’re right</a:t>
            </a:r>
          </a:p>
          <a:p>
            <a:pPr marL="454360" indent="-369332">
              <a:defRPr/>
            </a:pPr>
            <a:r>
              <a:rPr lang="en-US" i="0" dirty="0" smtClean="0"/>
              <a:t>Taxes increase for the war effort. Many Americans mad</a:t>
            </a:r>
          </a:p>
          <a:p>
            <a:pPr marL="454360" indent="-369332">
              <a:defRPr/>
            </a:pPr>
            <a:r>
              <a:rPr lang="en-US" i="0" dirty="0" smtClean="0"/>
              <a:t>Senator John C. Calhoun is against acquiring Mexico because it will ‘taint’ the US</a:t>
            </a:r>
            <a:endParaRPr lang="en-US" i="0" dirty="0"/>
          </a:p>
        </p:txBody>
      </p:sp>
    </p:spTree>
    <p:extLst>
      <p:ext uri="{BB962C8B-B14F-4D97-AF65-F5344CB8AC3E}">
        <p14:creationId xmlns:p14="http://schemas.microsoft.com/office/powerpoint/2010/main" val="2235914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p:txBody>
          <a:bodyPr/>
          <a:lstStyle/>
          <a:p>
            <a:pPr>
              <a:spcBef>
                <a:spcPts val="168"/>
              </a:spcBef>
              <a:tabLst>
                <a:tab pos="1020314" algn="l"/>
              </a:tabLst>
              <a:defRPr/>
            </a:pPr>
            <a:r>
              <a:rPr lang="en-US" smtClean="0"/>
              <a:t>Political Opposition to War</a:t>
            </a:r>
          </a:p>
        </p:txBody>
      </p:sp>
      <p:sp>
        <p:nvSpPr>
          <p:cNvPr id="22530" name="Rectangle 2"/>
          <p:cNvSpPr>
            <a:spLocks noGrp="1" noChangeArrowheads="1"/>
          </p:cNvSpPr>
          <p:nvPr>
            <p:ph type="body" idx="1"/>
          </p:nvPr>
        </p:nvSpPr>
        <p:spPr/>
        <p:txBody>
          <a:bodyPr/>
          <a:lstStyle/>
          <a:p>
            <a:pPr marL="496872" indent="-369332">
              <a:buBlip>
                <a:blip r:embed="rId2"/>
              </a:buBlip>
              <a:tabLst>
                <a:tab pos="992414" algn="l"/>
                <a:tab pos="992414" algn="l"/>
                <a:tab pos="992414" algn="l"/>
              </a:tabLst>
              <a:defRPr/>
            </a:pPr>
            <a:r>
              <a:rPr lang="en-US" i="0" dirty="0" smtClean="0"/>
              <a:t>Many members of Congress opposed the war with Mexico.</a:t>
            </a:r>
          </a:p>
          <a:p>
            <a:pPr marL="496872" indent="-369332">
              <a:buBlip>
                <a:blip r:embed="rId2"/>
              </a:buBlip>
              <a:tabLst>
                <a:tab pos="992414" algn="l"/>
                <a:tab pos="992414" algn="l"/>
                <a:tab pos="992414" algn="l"/>
              </a:tabLst>
              <a:defRPr/>
            </a:pPr>
            <a:r>
              <a:rPr lang="en-US" i="0" dirty="0" smtClean="0"/>
              <a:t>Some felt that the president had forced the U.S. into the war, which was wrong because only Congress can approve war.</a:t>
            </a:r>
          </a:p>
          <a:p>
            <a:pPr marL="496872" indent="-369332">
              <a:buBlip>
                <a:blip r:embed="rId2"/>
              </a:buBlip>
              <a:tabLst>
                <a:tab pos="992414" algn="l"/>
                <a:tab pos="992414" algn="l"/>
                <a:tab pos="992414" algn="l"/>
              </a:tabLst>
              <a:defRPr/>
            </a:pPr>
            <a:r>
              <a:rPr lang="en-US" i="0" dirty="0" smtClean="0"/>
              <a:t>Others just thought it was wrong to take any territory from Mexico. </a:t>
            </a:r>
          </a:p>
          <a:p>
            <a:pPr marL="496872" indent="-369332">
              <a:buBlip>
                <a:blip r:embed="rId2"/>
              </a:buBlip>
              <a:tabLst>
                <a:tab pos="992414" algn="l"/>
                <a:tab pos="992414" algn="l"/>
                <a:tab pos="992414" algn="l"/>
              </a:tabLst>
              <a:defRPr/>
            </a:pPr>
            <a:r>
              <a:rPr lang="en-US" i="0" dirty="0" smtClean="0"/>
              <a:t>Lincoln makes his name accusing Polk of misleading Congress and starting a war for territory</a:t>
            </a:r>
          </a:p>
        </p:txBody>
      </p:sp>
    </p:spTree>
    <p:extLst>
      <p:ext uri="{BB962C8B-B14F-4D97-AF65-F5344CB8AC3E}">
        <p14:creationId xmlns:p14="http://schemas.microsoft.com/office/powerpoint/2010/main" val="1902967373"/>
      </p:ext>
    </p:extLst>
  </p:cSld>
  <p:clrMapOvr>
    <a:masterClrMapping/>
  </p:clrMapOvr>
  <p:transition xmlns:p14="http://schemas.microsoft.com/office/powerpoint/2010/main" spd="slow">
    <p:checke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74478264" presetClass="entr" presetSubtype="0" fill="hold" grpId="0" nodeType="clickEffect">
                                  <p:stCondLst>
                                    <p:cond delay="0"/>
                                  </p:stCondLst>
                                  <p:childTnLst>
                                    <p:set>
                                      <p:cBhvr>
                                        <p:cTn id="6" dur="1" fill="hold">
                                          <p:stCondLst>
                                            <p:cond delay="499"/>
                                          </p:stCondLst>
                                        </p:cTn>
                                        <p:tgtEl>
                                          <p:spTgt spid="225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74478264" presetClass="entr" presetSubtype="0" fill="hold" grpId="0" nodeType="clickEffect">
                                  <p:stCondLst>
                                    <p:cond delay="0"/>
                                  </p:stCondLst>
                                  <p:childTnLst>
                                    <p:set>
                                      <p:cBhvr>
                                        <p:cTn id="10" dur="1" fill="hold">
                                          <p:stCondLst>
                                            <p:cond delay="499"/>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autoUpdateAnimBg="0"/>
      <p:bldP spid="2253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2245659" y="-199370"/>
            <a:ext cx="7463471" cy="7057370"/>
          </a:xfrm>
          <a:prstGeom prst="rect">
            <a:avLst/>
          </a:prstGeom>
          <a:noFill/>
          <a:ln>
            <a:solidFill>
              <a:srgbClr val="66330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5689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8" y="-93995"/>
            <a:ext cx="11925836" cy="1325563"/>
          </a:xfrm>
        </p:spPr>
        <p:txBody>
          <a:bodyPr/>
          <a:lstStyle/>
          <a:p>
            <a:pPr algn="ctr"/>
            <a:r>
              <a:rPr lang="en-US" b="1" dirty="0" smtClean="0"/>
              <a:t>The Mexican-American War - Course</a:t>
            </a:r>
            <a:endParaRPr lang="en-US" b="1" dirty="0"/>
          </a:p>
        </p:txBody>
      </p:sp>
      <p:sp>
        <p:nvSpPr>
          <p:cNvPr id="6" name="Content Placeholder 2"/>
          <p:cNvSpPr txBox="1">
            <a:spLocks/>
          </p:cNvSpPr>
          <p:nvPr/>
        </p:nvSpPr>
        <p:spPr>
          <a:xfrm>
            <a:off x="128788" y="1231568"/>
            <a:ext cx="7018988" cy="53159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p:txBody>
      </p:sp>
      <p:sp>
        <p:nvSpPr>
          <p:cNvPr id="3" name="Rectangle 2"/>
          <p:cNvSpPr/>
          <p:nvPr/>
        </p:nvSpPr>
        <p:spPr>
          <a:xfrm>
            <a:off x="128788" y="1080772"/>
            <a:ext cx="5951170" cy="5509200"/>
          </a:xfrm>
          <a:prstGeom prst="rect">
            <a:avLst/>
          </a:prstGeom>
        </p:spPr>
        <p:txBody>
          <a:bodyPr wrap="square">
            <a:spAutoFit/>
          </a:bodyPr>
          <a:lstStyle/>
          <a:p>
            <a:pPr marL="342900" indent="-342900">
              <a:buFont typeface="Arial" panose="020B0604020202020204" pitchFamily="34" charset="0"/>
              <a:buChar char="•"/>
            </a:pPr>
            <a:r>
              <a:rPr lang="en-US" sz="2200" dirty="0" smtClean="0"/>
              <a:t>1846 – disputed reports saying Mexican </a:t>
            </a:r>
            <a:r>
              <a:rPr lang="en-US" sz="2200" dirty="0"/>
              <a:t>troops </a:t>
            </a:r>
            <a:r>
              <a:rPr lang="en-US" sz="2200" dirty="0" smtClean="0"/>
              <a:t>crossed </a:t>
            </a:r>
            <a:r>
              <a:rPr lang="en-US" sz="2200" dirty="0"/>
              <a:t>the Rio </a:t>
            </a:r>
            <a:r>
              <a:rPr lang="en-US" sz="2200" dirty="0" smtClean="0"/>
              <a:t>Grande/attacked US troops</a:t>
            </a:r>
            <a:r>
              <a:rPr lang="en-US" sz="2200" dirty="0"/>
              <a:t>.  </a:t>
            </a:r>
            <a:endParaRPr lang="en-US" sz="2200" dirty="0" smtClean="0"/>
          </a:p>
          <a:p>
            <a:pPr marL="342900" indent="-342900">
              <a:buFont typeface="Arial" panose="020B0604020202020204" pitchFamily="34" charset="0"/>
              <a:buChar char="•"/>
            </a:pPr>
            <a:r>
              <a:rPr lang="en-US" sz="2200" dirty="0" smtClean="0"/>
              <a:t>Polk </a:t>
            </a:r>
            <a:r>
              <a:rPr lang="en-US" sz="2200" dirty="0"/>
              <a:t>asked for </a:t>
            </a:r>
            <a:r>
              <a:rPr lang="en-US" sz="2200" dirty="0" smtClean="0"/>
              <a:t>a </a:t>
            </a:r>
            <a:r>
              <a:rPr lang="en-US" sz="2200" dirty="0"/>
              <a:t>declaration of war against </a:t>
            </a:r>
            <a:r>
              <a:rPr lang="en-US" sz="2200" dirty="0" smtClean="0"/>
              <a:t>Mexico – Congress granted it.</a:t>
            </a:r>
            <a:endParaRPr lang="en-US" sz="2200" dirty="0"/>
          </a:p>
          <a:p>
            <a:pPr marL="800100" lvl="1" indent="-342900">
              <a:buFont typeface="Arial" panose="020B0604020202020204" pitchFamily="34" charset="0"/>
              <a:buChar char="•"/>
            </a:pPr>
            <a:r>
              <a:rPr lang="en-US" sz="2200" dirty="0"/>
              <a:t>Opposition to the war </a:t>
            </a:r>
            <a:r>
              <a:rPr lang="en-US" sz="2200" dirty="0" smtClean="0"/>
              <a:t>- Whigs </a:t>
            </a:r>
            <a:r>
              <a:rPr lang="en-US" sz="2200" dirty="0"/>
              <a:t>believed Polk had steered us towards war.  </a:t>
            </a:r>
            <a:endParaRPr lang="en-US" sz="2200" dirty="0" smtClean="0"/>
          </a:p>
          <a:p>
            <a:pPr marL="800100" lvl="1" indent="-342900">
              <a:buFont typeface="Arial" panose="020B0604020202020204" pitchFamily="34" charset="0"/>
              <a:buChar char="•"/>
            </a:pPr>
            <a:r>
              <a:rPr lang="en-US" sz="2200" dirty="0" smtClean="0"/>
              <a:t>Abraham Lincoln - ‘</a:t>
            </a:r>
            <a:r>
              <a:rPr lang="en-US" sz="2200" dirty="0"/>
              <a:t>spot resolutions’ asking for the exact spot the first shots were fired.</a:t>
            </a:r>
          </a:p>
          <a:p>
            <a:pPr marL="342900" indent="-342900">
              <a:buFont typeface="Arial" panose="020B0604020202020204" pitchFamily="34" charset="0"/>
              <a:buChar char="•"/>
            </a:pPr>
            <a:r>
              <a:rPr lang="en-US" sz="2200" dirty="0" smtClean="0"/>
              <a:t>Victory – not as quickly </a:t>
            </a:r>
            <a:r>
              <a:rPr lang="en-US" sz="2200" dirty="0"/>
              <a:t>or easily </a:t>
            </a:r>
            <a:r>
              <a:rPr lang="en-US" sz="2200" dirty="0" smtClean="0"/>
              <a:t>as expected.</a:t>
            </a:r>
          </a:p>
          <a:p>
            <a:pPr marL="342900" indent="-342900">
              <a:buFont typeface="Arial" panose="020B0604020202020204" pitchFamily="34" charset="0"/>
              <a:buChar char="•"/>
            </a:pPr>
            <a:r>
              <a:rPr lang="en-US" sz="2200" dirty="0" smtClean="0"/>
              <a:t>Other important leaders:</a:t>
            </a:r>
          </a:p>
          <a:p>
            <a:pPr marL="800100" lvl="1" indent="-342900">
              <a:buFont typeface="Arial" panose="020B0604020202020204" pitchFamily="34" charset="0"/>
              <a:buChar char="•"/>
            </a:pPr>
            <a:r>
              <a:rPr lang="en-US" altLang="en-US" sz="2200" b="1" dirty="0"/>
              <a:t>John Fremont</a:t>
            </a:r>
            <a:r>
              <a:rPr lang="en-US" altLang="en-US" sz="2200" dirty="0"/>
              <a:t> leads exploration in CA and declared independence from </a:t>
            </a:r>
            <a:r>
              <a:rPr lang="en-US" altLang="en-US" sz="2200" dirty="0" smtClean="0"/>
              <a:t>Mexico.</a:t>
            </a:r>
          </a:p>
          <a:p>
            <a:pPr marL="800100" lvl="1" indent="-342900">
              <a:buFont typeface="Arial" panose="020B0604020202020204" pitchFamily="34" charset="0"/>
              <a:buChar char="•"/>
            </a:pPr>
            <a:r>
              <a:rPr lang="en-US" altLang="en-US" sz="2200" b="1" dirty="0" smtClean="0"/>
              <a:t>Winfield </a:t>
            </a:r>
            <a:r>
              <a:rPr lang="en-US" altLang="en-US" sz="2200" b="1" dirty="0"/>
              <a:t>Scott</a:t>
            </a:r>
            <a:r>
              <a:rPr lang="en-US" altLang="en-US" sz="2200" dirty="0"/>
              <a:t> </a:t>
            </a:r>
            <a:r>
              <a:rPr lang="en-US" altLang="en-US" sz="2200" b="1" dirty="0"/>
              <a:t>(“Old Fuss and Feathers”) </a:t>
            </a:r>
            <a:r>
              <a:rPr lang="en-US" altLang="en-US" sz="2200" dirty="0"/>
              <a:t>– went into Mexico never loosing a battle</a:t>
            </a:r>
            <a:r>
              <a:rPr lang="en-US" altLang="en-US" sz="2200" dirty="0" smtClean="0"/>
              <a:t>.</a:t>
            </a:r>
            <a:endParaRPr lang="en-US" sz="2200" dirty="0" smtClean="0"/>
          </a:p>
          <a:p>
            <a:pPr marL="342900" indent="-342900">
              <a:buFont typeface="Arial" panose="020B0604020202020204" pitchFamily="34" charset="0"/>
              <a:buChar char="•"/>
            </a:pPr>
            <a:r>
              <a:rPr lang="en-US" sz="2200" dirty="0"/>
              <a:t>S</a:t>
            </a:r>
            <a:r>
              <a:rPr lang="en-US" sz="2200" dirty="0" smtClean="0"/>
              <a:t>everal </a:t>
            </a:r>
            <a:r>
              <a:rPr lang="en-US" sz="2200" dirty="0"/>
              <a:t>victories in NM, Cali, </a:t>
            </a:r>
            <a:r>
              <a:rPr lang="en-US" sz="2200" dirty="0" smtClean="0"/>
              <a:t>Mexico</a:t>
            </a:r>
            <a:r>
              <a:rPr lang="en-US" sz="2200" dirty="0"/>
              <a:t>, </a:t>
            </a:r>
            <a:r>
              <a:rPr lang="en-US" sz="2200" dirty="0" smtClean="0"/>
              <a:t>(final victory </a:t>
            </a:r>
            <a:r>
              <a:rPr lang="en-US" sz="2200" dirty="0"/>
              <a:t>by capturing Mexico </a:t>
            </a:r>
            <a:r>
              <a:rPr lang="en-US" sz="2200" dirty="0" smtClean="0"/>
              <a:t>City).</a:t>
            </a:r>
          </a:p>
        </p:txBody>
      </p:sp>
      <p:pic>
        <p:nvPicPr>
          <p:cNvPr id="10" name="Picture 5" descr="mex-war01"/>
          <p:cNvPicPr>
            <a:picLocks noGrp="1" noChangeAspect="1" noChangeArrowheads="1"/>
          </p:cNvPicPr>
          <p:nvPr>
            <p:ph idx="1"/>
          </p:nvPr>
        </p:nvPicPr>
        <p:blipFill>
          <a:blip r:embed="rId2">
            <a:lum contrast="6000"/>
            <a:extLst>
              <a:ext uri="{28A0092B-C50C-407E-A947-70E740481C1C}">
                <a14:useLocalDpi xmlns:a14="http://schemas.microsoft.com/office/drawing/2010/main" val="0"/>
              </a:ext>
            </a:extLst>
          </a:blip>
          <a:srcRect/>
          <a:stretch>
            <a:fillRect/>
          </a:stretch>
        </p:blipFill>
        <p:spPr bwMode="auto">
          <a:xfrm>
            <a:off x="6111212" y="899269"/>
            <a:ext cx="4284112" cy="3315724"/>
          </a:xfrm>
          <a:noFill/>
          <a:ln>
            <a:solidFill>
              <a:srgbClr val="66330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media-2.web.britannica.com/eb-media/76/2576-004-DBE0372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3540" y="3835372"/>
            <a:ext cx="44577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0909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790" y="1396774"/>
            <a:ext cx="4349081" cy="5461226"/>
          </a:xfrm>
        </p:spPr>
        <p:txBody>
          <a:bodyPr>
            <a:noAutofit/>
          </a:bodyPr>
          <a:lstStyle/>
          <a:p>
            <a:r>
              <a:rPr lang="en-US" sz="2400" dirty="0" smtClean="0"/>
              <a:t>Mexico surrendered - agreed </a:t>
            </a:r>
            <a:r>
              <a:rPr lang="en-US" sz="2400" dirty="0"/>
              <a:t>to the </a:t>
            </a:r>
            <a:r>
              <a:rPr lang="en-US" sz="2400" b="1" dirty="0"/>
              <a:t>Treaty of Guadalupe Hidalgo</a:t>
            </a:r>
            <a:r>
              <a:rPr lang="en-US" sz="2400" dirty="0"/>
              <a:t>. </a:t>
            </a:r>
            <a:endParaRPr lang="en-US" sz="2400" dirty="0" smtClean="0"/>
          </a:p>
          <a:p>
            <a:pPr lvl="1"/>
            <a:r>
              <a:rPr lang="en-US" dirty="0" smtClean="0"/>
              <a:t>Mexico </a:t>
            </a:r>
            <a:r>
              <a:rPr lang="en-US" dirty="0"/>
              <a:t>would cede the remainder of the current American SW to the United States (</a:t>
            </a:r>
            <a:r>
              <a:rPr lang="en-US" i="1" dirty="0" smtClean="0"/>
              <a:t>TX, CA, NM, AZ, NV, UT, CO</a:t>
            </a:r>
            <a:r>
              <a:rPr lang="en-US" dirty="0" smtClean="0"/>
              <a:t>).</a:t>
            </a:r>
            <a:endParaRPr lang="en-US" dirty="0"/>
          </a:p>
          <a:p>
            <a:pPr lvl="1"/>
            <a:r>
              <a:rPr lang="en-US" dirty="0" smtClean="0"/>
              <a:t>US </a:t>
            </a:r>
            <a:r>
              <a:rPr lang="en-US" dirty="0"/>
              <a:t>paid </a:t>
            </a:r>
            <a:r>
              <a:rPr lang="en-US" dirty="0" smtClean="0"/>
              <a:t>Mexico $15 </a:t>
            </a:r>
            <a:r>
              <a:rPr lang="en-US" dirty="0"/>
              <a:t>million.  </a:t>
            </a:r>
            <a:endParaRPr lang="en-US" dirty="0" smtClean="0"/>
          </a:p>
          <a:p>
            <a:r>
              <a:rPr lang="en-US" sz="2400" dirty="0"/>
              <a:t>V</a:t>
            </a:r>
            <a:r>
              <a:rPr lang="en-US" sz="2400" dirty="0" smtClean="0"/>
              <a:t>iewed </a:t>
            </a:r>
            <a:r>
              <a:rPr lang="en-US" sz="2400" dirty="0"/>
              <a:t>as an insult in </a:t>
            </a:r>
            <a:r>
              <a:rPr lang="en-US" sz="2400" dirty="0" smtClean="0"/>
              <a:t>Mexico as </a:t>
            </a:r>
            <a:r>
              <a:rPr lang="en-US" sz="2400" dirty="0"/>
              <a:t>the land was much </a:t>
            </a:r>
            <a:r>
              <a:rPr lang="en-US" sz="2400" dirty="0" smtClean="0"/>
              <a:t>more valuable</a:t>
            </a:r>
            <a:r>
              <a:rPr lang="en-US" sz="2400" dirty="0"/>
              <a:t>.  </a:t>
            </a:r>
            <a:endParaRPr lang="en-US" sz="2400" dirty="0" smtClean="0"/>
          </a:p>
          <a:p>
            <a:r>
              <a:rPr lang="en-US" sz="2400" dirty="0" smtClean="0"/>
              <a:t>Some </a:t>
            </a:r>
            <a:r>
              <a:rPr lang="en-US" sz="2400" dirty="0"/>
              <a:t>view this as </a:t>
            </a:r>
            <a:r>
              <a:rPr lang="en-US" sz="2400" dirty="0" smtClean="0"/>
              <a:t>the </a:t>
            </a:r>
            <a:r>
              <a:rPr lang="en-US" sz="2400" dirty="0"/>
              <a:t>US “stealing” the land.</a:t>
            </a:r>
          </a:p>
        </p:txBody>
      </p:sp>
      <p:sp>
        <p:nvSpPr>
          <p:cNvPr id="4" name="Title 1"/>
          <p:cNvSpPr>
            <a:spLocks noGrp="1"/>
          </p:cNvSpPr>
          <p:nvPr>
            <p:ph type="title"/>
          </p:nvPr>
        </p:nvSpPr>
        <p:spPr>
          <a:xfrm>
            <a:off x="128789" y="-90153"/>
            <a:ext cx="11925836" cy="1325563"/>
          </a:xfrm>
        </p:spPr>
        <p:txBody>
          <a:bodyPr/>
          <a:lstStyle/>
          <a:p>
            <a:pPr algn="ctr"/>
            <a:r>
              <a:rPr lang="en-US" b="1" dirty="0" smtClean="0"/>
              <a:t>The Aftermath of the War</a:t>
            </a:r>
            <a:endParaRPr lang="en-US" b="1" dirty="0"/>
          </a:p>
        </p:txBody>
      </p:sp>
      <p:pic>
        <p:nvPicPr>
          <p:cNvPr id="6" name="Picture 5" descr="Treaty of Guadalupe-Hidalgo"/>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l="2545" t="4477" r="4997" b="636"/>
          <a:stretch>
            <a:fillRect/>
          </a:stretch>
        </p:blipFill>
        <p:spPr bwMode="auto">
          <a:xfrm>
            <a:off x="4620847" y="1612787"/>
            <a:ext cx="3097213" cy="5029200"/>
          </a:xfrm>
          <a:prstGeom prst="rect">
            <a:avLst/>
          </a:prstGeom>
          <a:noFill/>
          <a:ln>
            <a:solidFill>
              <a:srgbClr val="66330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http://shelledy.mesa.k12.co.us/staff/computerlab/images/W_CO_History7_Mexican_American_Wa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315" y="979916"/>
            <a:ext cx="3905250" cy="484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0484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168"/>
              </a:spcBef>
              <a:defRPr/>
            </a:pPr>
            <a:r>
              <a:rPr lang="en-US" dirty="0" smtClean="0"/>
              <a:t>Opposition</a:t>
            </a:r>
          </a:p>
        </p:txBody>
      </p:sp>
      <p:sp>
        <p:nvSpPr>
          <p:cNvPr id="3" name="Content Placeholder 2"/>
          <p:cNvSpPr>
            <a:spLocks noGrp="1"/>
          </p:cNvSpPr>
          <p:nvPr>
            <p:ph idx="1"/>
          </p:nvPr>
        </p:nvSpPr>
        <p:spPr/>
        <p:txBody>
          <a:bodyPr/>
          <a:lstStyle/>
          <a:p>
            <a:pPr marL="454360" indent="-369332">
              <a:defRPr/>
            </a:pPr>
            <a:r>
              <a:rPr lang="en-US" dirty="0" smtClean="0"/>
              <a:t>As always…not everyone agreed. </a:t>
            </a:r>
          </a:p>
          <a:p>
            <a:pPr marL="454360" indent="-369332">
              <a:defRPr/>
            </a:pPr>
            <a:r>
              <a:rPr lang="en-US" dirty="0" smtClean="0"/>
              <a:t>Northern Whigs opposed the treaty because they saw the war as an immoral effort to expand slavery.</a:t>
            </a:r>
          </a:p>
          <a:p>
            <a:pPr marL="454360" indent="-369332">
              <a:defRPr/>
            </a:pPr>
            <a:r>
              <a:rPr lang="en-US" dirty="0" smtClean="0"/>
              <a:t>A few Southern Democrats disliked the treaty for the opposite reasons. They wanted the US to take ALL of Mexico. </a:t>
            </a:r>
          </a:p>
        </p:txBody>
      </p:sp>
    </p:spTree>
    <p:extLst>
      <p:ext uri="{BB962C8B-B14F-4D97-AF65-F5344CB8AC3E}">
        <p14:creationId xmlns:p14="http://schemas.microsoft.com/office/powerpoint/2010/main" val="266771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790" y="993363"/>
            <a:ext cx="4744150" cy="5520223"/>
          </a:xfrm>
        </p:spPr>
        <p:txBody>
          <a:bodyPr>
            <a:noAutofit/>
          </a:bodyPr>
          <a:lstStyle/>
          <a:p>
            <a:r>
              <a:rPr lang="en-US" sz="2200" dirty="0" smtClean="0"/>
              <a:t>New Territory = huge population movement out west.</a:t>
            </a:r>
          </a:p>
          <a:p>
            <a:r>
              <a:rPr lang="en-US" sz="2200" dirty="0" smtClean="0"/>
              <a:t>Creates tension in DC!</a:t>
            </a:r>
            <a:r>
              <a:rPr lang="en-US" sz="2200" dirty="0"/>
              <a:t> </a:t>
            </a:r>
            <a:r>
              <a:rPr lang="en-US" sz="2200" dirty="0" smtClean="0"/>
              <a:t>– over </a:t>
            </a:r>
            <a:r>
              <a:rPr lang="en-US" sz="2200" b="1" dirty="0" smtClean="0"/>
              <a:t>FREE vs SLAVE state.</a:t>
            </a:r>
          </a:p>
          <a:p>
            <a:r>
              <a:rPr lang="en-US" sz="2200" dirty="0" smtClean="0"/>
              <a:t>Oh wait…no worries, we have the 36-30 line from the Missouri Compromise – we can extend that west…</a:t>
            </a:r>
          </a:p>
          <a:p>
            <a:pPr lvl="1"/>
            <a:r>
              <a:rPr lang="en-US" sz="2200" dirty="0" smtClean="0"/>
              <a:t>However, there is CA…Uh oh!</a:t>
            </a:r>
          </a:p>
          <a:p>
            <a:pPr lvl="1"/>
            <a:r>
              <a:rPr lang="en-US" sz="2200" dirty="0" smtClean="0"/>
              <a:t>Attempted Solution: </a:t>
            </a:r>
            <a:r>
              <a:rPr lang="en-US" sz="2200" b="1" dirty="0" smtClean="0"/>
              <a:t>The Wilmot proviso </a:t>
            </a:r>
            <a:r>
              <a:rPr lang="en-US" sz="2200" dirty="0" smtClean="0"/>
              <a:t>– no slavery allowed in territories from the M-A War.</a:t>
            </a:r>
          </a:p>
          <a:p>
            <a:pPr lvl="2"/>
            <a:r>
              <a:rPr lang="en-US" sz="2200" dirty="0" smtClean="0"/>
              <a:t>Never passed – came to represent Northern anti-slavery sentiment.</a:t>
            </a:r>
          </a:p>
          <a:p>
            <a:r>
              <a:rPr lang="en-US" sz="2200" dirty="0" smtClean="0"/>
              <a:t>Balance of power and stability of the Union is now in question!</a:t>
            </a:r>
          </a:p>
        </p:txBody>
      </p:sp>
      <p:sp>
        <p:nvSpPr>
          <p:cNvPr id="4" name="Title 1"/>
          <p:cNvSpPr>
            <a:spLocks noGrp="1"/>
          </p:cNvSpPr>
          <p:nvPr>
            <p:ph type="title"/>
          </p:nvPr>
        </p:nvSpPr>
        <p:spPr>
          <a:xfrm>
            <a:off x="128789" y="-90153"/>
            <a:ext cx="11925836" cy="1325563"/>
          </a:xfrm>
        </p:spPr>
        <p:txBody>
          <a:bodyPr/>
          <a:lstStyle/>
          <a:p>
            <a:pPr algn="ctr"/>
            <a:r>
              <a:rPr lang="en-US" b="1" dirty="0" smtClean="0"/>
              <a:t>What’s to Come - New Territory = Conflict in DC!</a:t>
            </a:r>
            <a:endParaRPr lang="en-US" b="1" dirty="0"/>
          </a:p>
        </p:txBody>
      </p:sp>
      <p:pic>
        <p:nvPicPr>
          <p:cNvPr id="7" name="Picture 2" descr="http://rds.yahoo.com/_ylt=A0WTb_iHyLZKIiMAnSyjzbkF/SIG=12ttqfrsr/EXP=1253579271/**http%3A/www.lib.utexas.edu/maps/historical/ward_1912/us_expansion_1848.jpg"/>
          <p:cNvPicPr>
            <a:picLocks noChangeAspect="1" noChangeArrowheads="1"/>
          </p:cNvPicPr>
          <p:nvPr/>
        </p:nvPicPr>
        <p:blipFill>
          <a:blip r:embed="rId2" cstate="print"/>
          <a:srcRect/>
          <a:stretch>
            <a:fillRect/>
          </a:stretch>
        </p:blipFill>
        <p:spPr bwMode="auto">
          <a:xfrm>
            <a:off x="4872940" y="993363"/>
            <a:ext cx="7072353" cy="5470680"/>
          </a:xfrm>
          <a:prstGeom prst="rect">
            <a:avLst/>
          </a:prstGeom>
          <a:noFill/>
        </p:spPr>
      </p:pic>
      <p:sp>
        <p:nvSpPr>
          <p:cNvPr id="9" name="Arc 8"/>
          <p:cNvSpPr/>
          <p:nvPr/>
        </p:nvSpPr>
        <p:spPr>
          <a:xfrm rot="10800000">
            <a:off x="5284693" y="2554941"/>
            <a:ext cx="5674659" cy="1250576"/>
          </a:xfrm>
          <a:prstGeom prst="arc">
            <a:avLst>
              <a:gd name="adj1" fmla="val 10977126"/>
              <a:gd name="adj2" fmla="val 21584616"/>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tx1"/>
                </a:solidFill>
                <a:prstDash val="solid"/>
              </a:ln>
            </a:endParaRPr>
          </a:p>
        </p:txBody>
      </p:sp>
    </p:spTree>
    <p:extLst>
      <p:ext uri="{BB962C8B-B14F-4D97-AF65-F5344CB8AC3E}">
        <p14:creationId xmlns:p14="http://schemas.microsoft.com/office/powerpoint/2010/main" val="34295924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p:txBody>
          <a:bodyPr/>
          <a:lstStyle/>
          <a:p>
            <a:pPr>
              <a:spcBef>
                <a:spcPts val="168"/>
              </a:spcBef>
              <a:tabLst>
                <a:tab pos="1020314" algn="l"/>
              </a:tabLst>
              <a:defRPr/>
            </a:pPr>
            <a:r>
              <a:rPr lang="en-US" smtClean="0"/>
              <a:t>Gadsden Purchase</a:t>
            </a:r>
          </a:p>
        </p:txBody>
      </p:sp>
      <p:sp>
        <p:nvSpPr>
          <p:cNvPr id="32770" name="Rectangle 2"/>
          <p:cNvSpPr>
            <a:spLocks noGrp="1" noChangeArrowheads="1"/>
          </p:cNvSpPr>
          <p:nvPr>
            <p:ph type="body" idx="1"/>
          </p:nvPr>
        </p:nvSpPr>
        <p:spPr>
          <a:xfrm>
            <a:off x="809625" y="1580555"/>
            <a:ext cx="11144250" cy="2366367"/>
          </a:xfrm>
        </p:spPr>
        <p:txBody>
          <a:bodyPr/>
          <a:lstStyle/>
          <a:p>
            <a:pPr marL="496872" indent="-369332">
              <a:buBlip>
                <a:blip r:embed="rId2"/>
              </a:buBlip>
              <a:tabLst>
                <a:tab pos="992414" algn="l"/>
              </a:tabLst>
              <a:defRPr/>
            </a:pPr>
            <a:r>
              <a:rPr lang="en-US" i="0" smtClean="0"/>
              <a:t>1853 agreement to buy a strip of land in what is now the southern United States so that a railroad line could be built to the Gulf of California. It cost $10 million. </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219" y="3041309"/>
            <a:ext cx="6846094" cy="33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Lst>
        </p:spPr>
      </p:pic>
    </p:spTree>
    <p:extLst>
      <p:ext uri="{BB962C8B-B14F-4D97-AF65-F5344CB8AC3E}">
        <p14:creationId xmlns:p14="http://schemas.microsoft.com/office/powerpoint/2010/main" val="782822574"/>
      </p:ext>
    </p:extLst>
  </p:cSld>
  <p:clrMapOvr>
    <a:masterClrMapping/>
  </p:clrMapOvr>
  <p:transition xmlns:p14="http://schemas.microsoft.com/office/powerpoint/2010/main" spd="med">
    <p:cove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69"/>
                                        </p:tgtEl>
                                        <p:attrNameLst>
                                          <p:attrName>style.visibility</p:attrName>
                                        </p:attrNameLst>
                                      </p:cBhvr>
                                      <p:to>
                                        <p:strVal val="visible"/>
                                      </p:to>
                                    </p:set>
                                    <p:animEffect transition="in" filter="wipe(left)">
                                      <p:cBhvr>
                                        <p:cTn id="7" dur="500"/>
                                        <p:tgtEl>
                                          <p:spTgt spid="327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wipe(left)">
                                      <p:cBhvr>
                                        <p:cTn id="12" dur="500"/>
                                        <p:tgtEl>
                                          <p:spTgt spid="327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2771"/>
                                        </p:tgtEl>
                                        <p:attrNameLst>
                                          <p:attrName>style.visibility</p:attrName>
                                        </p:attrNameLst>
                                      </p:cBhvr>
                                      <p:to>
                                        <p:strVal val="visible"/>
                                      </p:to>
                                    </p:set>
                                    <p:animEffect transition="in" filter="wipe(left)">
                                      <p:cBhvr>
                                        <p:cTn id="17"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autoUpdateAnimBg="0"/>
      <p:bldP spid="3277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https://</a:t>
            </a:r>
            <a:r>
              <a:rPr lang="en-US" dirty="0" err="1"/>
              <a:t>www.youtube.com</a:t>
            </a:r>
            <a:r>
              <a:rPr lang="en-US" dirty="0"/>
              <a:t>/</a:t>
            </a:r>
            <a:r>
              <a:rPr lang="en-US" dirty="0" err="1"/>
              <a:t>watch?v</a:t>
            </a:r>
            <a:r>
              <a:rPr lang="en-US" dirty="0"/>
              <a:t>=gn2FzuPyFlY</a:t>
            </a:r>
          </a:p>
        </p:txBody>
      </p:sp>
    </p:spTree>
    <p:extLst>
      <p:ext uri="{BB962C8B-B14F-4D97-AF65-F5344CB8AC3E}">
        <p14:creationId xmlns:p14="http://schemas.microsoft.com/office/powerpoint/2010/main" val="136376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p:txBody>
          <a:bodyPr/>
          <a:lstStyle/>
          <a:p>
            <a:pPr>
              <a:spcBef>
                <a:spcPts val="168"/>
              </a:spcBef>
              <a:tabLst>
                <a:tab pos="1020314" algn="l"/>
              </a:tabLst>
              <a:defRPr/>
            </a:pPr>
            <a:r>
              <a:rPr lang="en-US" smtClean="0"/>
              <a:t>Territorial Expansion</a:t>
            </a:r>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6" y="1259086"/>
            <a:ext cx="10862965" cy="550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Lst>
        </p:spPr>
      </p:pic>
    </p:spTree>
    <p:extLst>
      <p:ext uri="{BB962C8B-B14F-4D97-AF65-F5344CB8AC3E}">
        <p14:creationId xmlns:p14="http://schemas.microsoft.com/office/powerpoint/2010/main" val="291328251"/>
      </p:ext>
    </p:extLst>
  </p:cSld>
  <p:clrMapOvr>
    <a:masterClrMapping/>
  </p:clrMapOvr>
  <p:transition xmlns:p14="http://schemas.microsoft.com/office/powerpoint/2010/main" spd="med">
    <p:pu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2151" y="1420407"/>
            <a:ext cx="4282414" cy="4477681"/>
          </a:xfrm>
        </p:spPr>
        <p:txBody>
          <a:bodyPr>
            <a:noAutofit/>
          </a:bodyPr>
          <a:lstStyle/>
          <a:p>
            <a:pPr marL="457200" indent="-457200" algn="l">
              <a:buFontTx/>
              <a:buChar char="-"/>
            </a:pPr>
            <a:r>
              <a:rPr lang="en-US" sz="3200" dirty="0" smtClean="0"/>
              <a:t>Tension with Britain</a:t>
            </a:r>
          </a:p>
          <a:p>
            <a:pPr marL="457200" indent="-457200" algn="l">
              <a:buFontTx/>
              <a:buChar char="-"/>
            </a:pPr>
            <a:r>
              <a:rPr lang="en-US" sz="3200" dirty="0" smtClean="0"/>
              <a:t>Texas Annexation</a:t>
            </a:r>
          </a:p>
          <a:p>
            <a:pPr marL="457200" indent="-457200" algn="l">
              <a:buFontTx/>
              <a:buChar char="-"/>
            </a:pPr>
            <a:r>
              <a:rPr lang="en-US" sz="3200" dirty="0" smtClean="0"/>
              <a:t>Manifest Destiny</a:t>
            </a:r>
          </a:p>
          <a:p>
            <a:pPr marL="914400" lvl="1" indent="-457200" algn="l">
              <a:buFontTx/>
              <a:buChar char="-"/>
            </a:pPr>
            <a:r>
              <a:rPr lang="en-US" sz="3200" dirty="0" smtClean="0"/>
              <a:t>Trails</a:t>
            </a:r>
          </a:p>
          <a:p>
            <a:pPr marL="914400" lvl="1" indent="-457200" algn="l">
              <a:buFontTx/>
              <a:buChar char="-"/>
            </a:pPr>
            <a:r>
              <a:rPr lang="en-US" sz="3200" dirty="0" smtClean="0"/>
              <a:t>The Mexican American War</a:t>
            </a:r>
          </a:p>
          <a:p>
            <a:pPr marL="914400" lvl="1" indent="-457200" algn="l">
              <a:buFontTx/>
              <a:buChar char="-"/>
            </a:pPr>
            <a:r>
              <a:rPr lang="en-US" sz="3200" dirty="0" smtClean="0"/>
              <a:t>California</a:t>
            </a:r>
          </a:p>
          <a:p>
            <a:pPr marL="457200" indent="-457200" algn="l">
              <a:buFontTx/>
              <a:buChar char="-"/>
            </a:pPr>
            <a:r>
              <a:rPr lang="en-US" sz="3200" dirty="0" smtClean="0"/>
              <a:t>The Aftermath</a:t>
            </a:r>
          </a:p>
          <a:p>
            <a:pPr marL="457200" indent="-457200" algn="l">
              <a:buFontTx/>
              <a:buChar char="-"/>
            </a:pPr>
            <a:endParaRPr lang="en-US" sz="3000" dirty="0" smtClean="0"/>
          </a:p>
        </p:txBody>
      </p:sp>
      <p:sp>
        <p:nvSpPr>
          <p:cNvPr id="4" name="Title 3"/>
          <p:cNvSpPr>
            <a:spLocks noGrp="1"/>
          </p:cNvSpPr>
          <p:nvPr>
            <p:ph type="ctrTitle"/>
          </p:nvPr>
        </p:nvSpPr>
        <p:spPr>
          <a:xfrm>
            <a:off x="141668" y="90152"/>
            <a:ext cx="11951594" cy="1098090"/>
          </a:xfrm>
        </p:spPr>
        <p:txBody>
          <a:bodyPr>
            <a:normAutofit fontScale="90000"/>
          </a:bodyPr>
          <a:lstStyle/>
          <a:p>
            <a:r>
              <a:rPr lang="en-US" b="1" dirty="0" smtClean="0"/>
              <a:t>Western Expansion and Manifest Destiny</a:t>
            </a:r>
            <a:endParaRPr lang="en-US" b="1" dirty="0"/>
          </a:p>
        </p:txBody>
      </p:sp>
      <p:sp>
        <p:nvSpPr>
          <p:cNvPr id="2" name="AutoShape 2" descr="http://www.mtholyoke.edu/~paul20i/classweb/AFP2008/manifestdestinylar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firstpeoplesvoices.com/images/desti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919" y="1809952"/>
            <a:ext cx="6992470" cy="483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532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790" y="1052360"/>
            <a:ext cx="6342348" cy="5805639"/>
          </a:xfrm>
        </p:spPr>
        <p:txBody>
          <a:bodyPr>
            <a:noAutofit/>
          </a:bodyPr>
          <a:lstStyle/>
          <a:p>
            <a:r>
              <a:rPr lang="en-US" sz="2400" dirty="0" smtClean="0"/>
              <a:t>1848 - traces </a:t>
            </a:r>
            <a:r>
              <a:rPr lang="en-US" sz="2400" dirty="0"/>
              <a:t>of gold in the foothills of the Sierra </a:t>
            </a:r>
            <a:r>
              <a:rPr lang="en-US" sz="2400" dirty="0" err="1"/>
              <a:t>Nevadas</a:t>
            </a:r>
            <a:r>
              <a:rPr lang="en-US" sz="2400" dirty="0"/>
              <a:t>.  </a:t>
            </a:r>
            <a:endParaRPr lang="en-US" sz="2400" dirty="0" smtClean="0"/>
          </a:p>
          <a:p>
            <a:r>
              <a:rPr lang="en-US" sz="2400" dirty="0" smtClean="0"/>
              <a:t>Word spread </a:t>
            </a:r>
            <a:r>
              <a:rPr lang="en-US" sz="2400" dirty="0"/>
              <a:t>to San Francisco, the east coast, and the rest of the world.  </a:t>
            </a:r>
            <a:endParaRPr lang="en-US" sz="2400" dirty="0" smtClean="0"/>
          </a:p>
          <a:p>
            <a:r>
              <a:rPr lang="en-US" sz="2400" dirty="0" smtClean="0"/>
              <a:t>People worldwide </a:t>
            </a:r>
            <a:r>
              <a:rPr lang="en-US" sz="2400" dirty="0"/>
              <a:t>flocked to </a:t>
            </a:r>
            <a:r>
              <a:rPr lang="en-US" sz="2400" dirty="0" smtClean="0"/>
              <a:t>CA </a:t>
            </a:r>
            <a:r>
              <a:rPr lang="en-US" sz="2400" dirty="0"/>
              <a:t>to find </a:t>
            </a:r>
            <a:r>
              <a:rPr lang="en-US" sz="2400" dirty="0" smtClean="0"/>
              <a:t>gold</a:t>
            </a:r>
            <a:r>
              <a:rPr lang="en-US" sz="2400" dirty="0"/>
              <a:t> </a:t>
            </a:r>
            <a:r>
              <a:rPr lang="en-US" sz="2400" dirty="0" smtClean="0"/>
              <a:t>– biggest year 1849.</a:t>
            </a:r>
            <a:endParaRPr lang="en-US" sz="2400" dirty="0"/>
          </a:p>
          <a:p>
            <a:pPr lvl="1"/>
            <a:r>
              <a:rPr lang="en-US" dirty="0"/>
              <a:t>1848 Cali. Pop = 14k</a:t>
            </a:r>
          </a:p>
          <a:p>
            <a:pPr lvl="1"/>
            <a:r>
              <a:rPr lang="en-US" dirty="0"/>
              <a:t>1852 Cali. Pop = 220k</a:t>
            </a:r>
          </a:p>
          <a:p>
            <a:r>
              <a:rPr lang="en-US" sz="2400" dirty="0" smtClean="0"/>
              <a:t>Many </a:t>
            </a:r>
            <a:r>
              <a:rPr lang="en-US" sz="2400" dirty="0"/>
              <a:t>“49ers” left families and </a:t>
            </a:r>
            <a:r>
              <a:rPr lang="en-US" sz="2400" dirty="0" smtClean="0"/>
              <a:t>jobs to </a:t>
            </a:r>
            <a:r>
              <a:rPr lang="en-US" sz="2400" dirty="0"/>
              <a:t>head </a:t>
            </a:r>
            <a:r>
              <a:rPr lang="en-US" sz="2400" dirty="0" smtClean="0"/>
              <a:t>west…Mostly men - created </a:t>
            </a:r>
            <a:r>
              <a:rPr lang="en-US" sz="2400" dirty="0"/>
              <a:t>a volatile society.  </a:t>
            </a:r>
            <a:endParaRPr lang="en-US" sz="2400" dirty="0" smtClean="0"/>
          </a:p>
          <a:p>
            <a:r>
              <a:rPr lang="en-US" sz="2400" dirty="0" smtClean="0"/>
              <a:t>Word </a:t>
            </a:r>
            <a:r>
              <a:rPr lang="en-US" sz="2400" dirty="0"/>
              <a:t>of gold reached </a:t>
            </a:r>
            <a:r>
              <a:rPr lang="en-US" sz="2400" dirty="0" smtClean="0"/>
              <a:t>China - large </a:t>
            </a:r>
            <a:r>
              <a:rPr lang="en-US" sz="2400" dirty="0"/>
              <a:t>scale Chinese immigration to the US.</a:t>
            </a:r>
          </a:p>
          <a:p>
            <a:pPr lvl="1"/>
            <a:r>
              <a:rPr lang="en-US" dirty="0"/>
              <a:t>While some did, most people never found gold</a:t>
            </a:r>
            <a:r>
              <a:rPr lang="en-US" dirty="0" smtClean="0"/>
              <a:t>.</a:t>
            </a:r>
          </a:p>
          <a:p>
            <a:pPr lvl="1"/>
            <a:r>
              <a:rPr lang="en-US" dirty="0" smtClean="0"/>
              <a:t>Created the “Wild West!” </a:t>
            </a:r>
            <a:endParaRPr lang="en-US" dirty="0"/>
          </a:p>
        </p:txBody>
      </p:sp>
      <p:sp>
        <p:nvSpPr>
          <p:cNvPr id="4" name="Title 1"/>
          <p:cNvSpPr>
            <a:spLocks noGrp="1"/>
          </p:cNvSpPr>
          <p:nvPr>
            <p:ph type="title"/>
          </p:nvPr>
        </p:nvSpPr>
        <p:spPr>
          <a:xfrm>
            <a:off x="128789" y="-90153"/>
            <a:ext cx="11925836" cy="1325563"/>
          </a:xfrm>
        </p:spPr>
        <p:txBody>
          <a:bodyPr/>
          <a:lstStyle/>
          <a:p>
            <a:pPr algn="ctr"/>
            <a:r>
              <a:rPr lang="en-US" b="1" dirty="0" smtClean="0"/>
              <a:t>What’s to Come – Western Movement Explodes!</a:t>
            </a:r>
            <a:endParaRPr lang="en-US" b="1" dirty="0"/>
          </a:p>
        </p:txBody>
      </p:sp>
      <p:pic>
        <p:nvPicPr>
          <p:cNvPr id="6" name="Picture 4"/>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13480" t="1683" r="11256" b="2350"/>
          <a:stretch>
            <a:fillRect/>
          </a:stretch>
        </p:blipFill>
        <p:spPr bwMode="auto">
          <a:xfrm>
            <a:off x="6471137" y="1235410"/>
            <a:ext cx="5444269" cy="4630818"/>
          </a:xfrm>
          <a:prstGeom prst="rect">
            <a:avLst/>
          </a:prstGeom>
          <a:noFill/>
          <a:ln>
            <a:solidFill>
              <a:srgbClr val="66330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3446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52450" y="0"/>
            <a:ext cx="10972800" cy="1143000"/>
          </a:xfrm>
        </p:spPr>
        <p:txBody>
          <a:bodyPr/>
          <a:lstStyle/>
          <a:p>
            <a:pPr algn="ctr" eaLnBrk="1" hangingPunct="1">
              <a:defRPr/>
            </a:pPr>
            <a:r>
              <a:rPr lang="en-US" altLang="en-US" b="1" dirty="0" smtClean="0"/>
              <a:t>Manifest Destiny</a:t>
            </a:r>
          </a:p>
        </p:txBody>
      </p:sp>
      <p:sp>
        <p:nvSpPr>
          <p:cNvPr id="24579" name="Rectangle 3"/>
          <p:cNvSpPr>
            <a:spLocks noGrp="1" noChangeArrowheads="1"/>
          </p:cNvSpPr>
          <p:nvPr>
            <p:ph type="body" sz="half" idx="1"/>
          </p:nvPr>
        </p:nvSpPr>
        <p:spPr>
          <a:xfrm>
            <a:off x="170342" y="1465728"/>
            <a:ext cx="4374764" cy="5125413"/>
          </a:xfrm>
        </p:spPr>
        <p:txBody>
          <a:bodyPr>
            <a:noAutofit/>
          </a:bodyPr>
          <a:lstStyle/>
          <a:p>
            <a:r>
              <a:rPr lang="en-US" sz="2400" dirty="0"/>
              <a:t>Jefferson’s Louisiana Purchase </a:t>
            </a:r>
            <a:r>
              <a:rPr lang="en-US" sz="2400" dirty="0" smtClean="0"/>
              <a:t>– by 1840</a:t>
            </a:r>
            <a:r>
              <a:rPr lang="en-US" sz="2400" dirty="0"/>
              <a:t>, large numbers of Americans moved westward.</a:t>
            </a:r>
          </a:p>
          <a:p>
            <a:r>
              <a:rPr lang="en-US" sz="2400" b="1" dirty="0" smtClean="0"/>
              <a:t>“Manifest </a:t>
            </a:r>
            <a:r>
              <a:rPr lang="en-US" sz="2400" b="1" dirty="0"/>
              <a:t>destiny” </a:t>
            </a:r>
            <a:r>
              <a:rPr lang="en-US" sz="2400" dirty="0" smtClean="0"/>
              <a:t>(</a:t>
            </a:r>
            <a:r>
              <a:rPr lang="en-US" sz="2400" dirty="0"/>
              <a:t>being the idea that America had a God-given right to expand to the </a:t>
            </a:r>
            <a:r>
              <a:rPr lang="en-US" sz="2400" dirty="0" smtClean="0"/>
              <a:t>Pacific)swept America.</a:t>
            </a:r>
          </a:p>
          <a:p>
            <a:r>
              <a:rPr lang="en-US" sz="2400" dirty="0" smtClean="0"/>
              <a:t>Arguments </a:t>
            </a:r>
            <a:r>
              <a:rPr lang="en-US" sz="2400" dirty="0"/>
              <a:t>for manifest </a:t>
            </a:r>
            <a:r>
              <a:rPr lang="en-US" sz="2400" dirty="0" smtClean="0"/>
              <a:t>destiny - superiority </a:t>
            </a:r>
            <a:r>
              <a:rPr lang="en-US" sz="2400" dirty="0"/>
              <a:t>of the </a:t>
            </a:r>
            <a:r>
              <a:rPr lang="en-US" sz="2400" dirty="0" smtClean="0"/>
              <a:t>American “race”.  </a:t>
            </a:r>
          </a:p>
          <a:p>
            <a:r>
              <a:rPr lang="en-US" sz="2400" dirty="0" smtClean="0"/>
              <a:t>Eventually, America will look to other places to apply manifest destiny.</a:t>
            </a:r>
          </a:p>
        </p:txBody>
      </p:sp>
      <p:pic>
        <p:nvPicPr>
          <p:cNvPr id="7" name="Picture 3" descr="Emmanuel Leutze-Westward the Course of Empire-1860"/>
          <p:cNvPicPr>
            <a:picLocks noGrp="1" noChangeAspect="1" noChangeArrowheads="1"/>
          </p:cNvPicPr>
          <p:nvPr>
            <p:ph idx="1"/>
          </p:nvPr>
        </p:nvPicPr>
        <p:blipFill>
          <a:blip r:embed="rId2">
            <a:lum bright="6000" contrast="30000"/>
            <a:extLst>
              <a:ext uri="{28A0092B-C50C-407E-A947-70E740481C1C}">
                <a14:useLocalDpi xmlns:a14="http://schemas.microsoft.com/office/drawing/2010/main" val="0"/>
              </a:ext>
            </a:extLst>
          </a:blip>
          <a:srcRect/>
          <a:stretch>
            <a:fillRect/>
          </a:stretch>
        </p:blipFill>
        <p:spPr bwMode="auto">
          <a:xfrm>
            <a:off x="4930587" y="1235789"/>
            <a:ext cx="6781800" cy="5262563"/>
          </a:xfrm>
          <a:noFill/>
          <a:ln>
            <a:solidFill>
              <a:schemeClr val="bg2"/>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7533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1981200" y="255494"/>
            <a:ext cx="8229600" cy="715963"/>
          </a:xfrm>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ctr" eaLnBrk="1" hangingPunct="1">
              <a:defRPr/>
            </a:pPr>
            <a:r>
              <a:rPr lang="en-US" altLang="en-US" sz="4800" b="1" dirty="0">
                <a:latin typeface="Wrangler" pitchFamily="2" charset="0"/>
              </a:rPr>
              <a:t>“Manifest Destiny”</a:t>
            </a:r>
          </a:p>
        </p:txBody>
      </p:sp>
      <p:sp>
        <p:nvSpPr>
          <p:cNvPr id="83975" name="Text Box 7"/>
          <p:cNvSpPr txBox="1">
            <a:spLocks noChangeArrowheads="1"/>
          </p:cNvSpPr>
          <p:nvPr/>
        </p:nvSpPr>
        <p:spPr bwMode="auto">
          <a:xfrm>
            <a:off x="242047" y="1186233"/>
            <a:ext cx="10425953" cy="4616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buClr>
                <a:srgbClr val="FF9B37"/>
              </a:buClr>
              <a:buSzPct val="110000"/>
              <a:buFont typeface="Wingdings" panose="05000000000000000000" pitchFamily="2" charset="2"/>
              <a:buChar char="§"/>
            </a:pPr>
            <a:r>
              <a:rPr lang="en-US" altLang="en-US" dirty="0">
                <a:latin typeface="Wrangler" pitchFamily="2" charset="0"/>
              </a:rPr>
              <a:t>  First  coined by newspaper editor, John O’Sullivan in 1845.  </a:t>
            </a:r>
          </a:p>
        </p:txBody>
      </p:sp>
      <p:sp>
        <p:nvSpPr>
          <p:cNvPr id="83976" name="Text Box 8"/>
          <p:cNvSpPr txBox="1">
            <a:spLocks noChangeArrowheads="1"/>
          </p:cNvSpPr>
          <p:nvPr/>
        </p:nvSpPr>
        <p:spPr bwMode="auto">
          <a:xfrm>
            <a:off x="242047" y="1967358"/>
            <a:ext cx="11814970" cy="33239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buClr>
                <a:srgbClr val="FF9B37"/>
              </a:buClr>
              <a:buSzPct val="110000"/>
            </a:pPr>
            <a:r>
              <a:rPr lang="en-US" altLang="en-US" sz="3000" b="1" i="1" dirty="0" smtClean="0">
                <a:latin typeface="Wrangler" pitchFamily="2" charset="0"/>
              </a:rPr>
              <a:t>".... </a:t>
            </a:r>
            <a:r>
              <a:rPr lang="en-US" altLang="en-US" sz="3000" b="1" i="1" dirty="0">
                <a:latin typeface="Wrangler" pitchFamily="2" charset="0"/>
              </a:rPr>
              <a:t>the right of our </a:t>
            </a:r>
            <a:r>
              <a:rPr lang="en-US" altLang="en-US" sz="3000" b="1" i="1" u="sng" dirty="0">
                <a:latin typeface="Wrangler" pitchFamily="2" charset="0"/>
              </a:rPr>
              <a:t>manifest destiny </a:t>
            </a:r>
            <a:r>
              <a:rPr lang="en-US" altLang="en-US" sz="3000" b="1" i="1" dirty="0">
                <a:latin typeface="Wrangler" pitchFamily="2" charset="0"/>
              </a:rPr>
              <a:t>to over spread </a:t>
            </a:r>
            <a:r>
              <a:rPr lang="en-US" altLang="en-US" sz="3000" b="1" i="1" dirty="0" smtClean="0">
                <a:latin typeface="Wrangler" pitchFamily="2" charset="0"/>
              </a:rPr>
              <a:t>and to </a:t>
            </a:r>
            <a:r>
              <a:rPr lang="en-US" altLang="en-US" sz="3000" b="1" i="1" dirty="0">
                <a:latin typeface="Wrangler" pitchFamily="2" charset="0"/>
              </a:rPr>
              <a:t>possess the whole of the continent which </a:t>
            </a:r>
            <a:r>
              <a:rPr lang="en-US" altLang="en-US" sz="3000" b="1" i="1" dirty="0" smtClean="0">
                <a:latin typeface="Wrangler" pitchFamily="2" charset="0"/>
              </a:rPr>
              <a:t>Providence has </a:t>
            </a:r>
            <a:r>
              <a:rPr lang="en-US" altLang="en-US" sz="3000" b="1" i="1" dirty="0">
                <a:latin typeface="Wrangler" pitchFamily="2" charset="0"/>
              </a:rPr>
              <a:t>given us for the development of the great experiment </a:t>
            </a:r>
            <a:r>
              <a:rPr lang="en-US" altLang="en-US" sz="3000" b="1" i="1" dirty="0" smtClean="0">
                <a:latin typeface="Wrangler" pitchFamily="2" charset="0"/>
              </a:rPr>
              <a:t>of liberty </a:t>
            </a:r>
            <a:r>
              <a:rPr lang="en-US" altLang="en-US" sz="3000" b="1" i="1" dirty="0">
                <a:latin typeface="Wrangler" pitchFamily="2" charset="0"/>
              </a:rPr>
              <a:t>and </a:t>
            </a:r>
            <a:r>
              <a:rPr lang="en-US" altLang="en-US" sz="3000" b="1" i="1" dirty="0" err="1">
                <a:latin typeface="Wrangler" pitchFamily="2" charset="0"/>
              </a:rPr>
              <a:t>federaltive</a:t>
            </a:r>
            <a:r>
              <a:rPr lang="en-US" altLang="en-US" sz="3000" b="1" i="1" dirty="0">
                <a:latin typeface="Wrangler" pitchFamily="2" charset="0"/>
              </a:rPr>
              <a:t> development of </a:t>
            </a:r>
            <a:r>
              <a:rPr lang="en-US" altLang="en-US" sz="3000" b="1" i="1" dirty="0" smtClean="0">
                <a:latin typeface="Wrangler" pitchFamily="2" charset="0"/>
              </a:rPr>
              <a:t>self-government entrusted </a:t>
            </a:r>
            <a:r>
              <a:rPr lang="en-US" altLang="en-US" sz="3000" b="1" i="1" dirty="0">
                <a:latin typeface="Wrangler" pitchFamily="2" charset="0"/>
              </a:rPr>
              <a:t>to us. It is right such as that of the tree to </a:t>
            </a:r>
            <a:r>
              <a:rPr lang="en-US" altLang="en-US" sz="3000" b="1" i="1" dirty="0" smtClean="0">
                <a:latin typeface="Wrangler" pitchFamily="2" charset="0"/>
              </a:rPr>
              <a:t>the space </a:t>
            </a:r>
            <a:r>
              <a:rPr lang="en-US" altLang="en-US" sz="3000" b="1" i="1" dirty="0">
                <a:latin typeface="Wrangler" pitchFamily="2" charset="0"/>
              </a:rPr>
              <a:t>of air and the earth suitable for the full expansion </a:t>
            </a:r>
            <a:r>
              <a:rPr lang="en-US" altLang="en-US" sz="3000" b="1" i="1" dirty="0" smtClean="0">
                <a:latin typeface="Wrangler" pitchFamily="2" charset="0"/>
              </a:rPr>
              <a:t>of its </a:t>
            </a:r>
            <a:r>
              <a:rPr lang="en-US" altLang="en-US" sz="3000" b="1" i="1" dirty="0">
                <a:latin typeface="Wrangler" pitchFamily="2" charset="0"/>
              </a:rPr>
              <a:t>principle and destiny of growth."</a:t>
            </a:r>
            <a:r>
              <a:rPr lang="en-US" altLang="en-US" sz="3000" b="1" dirty="0">
                <a:latin typeface="Wrangler" pitchFamily="2" charset="0"/>
              </a:rPr>
              <a:t> </a:t>
            </a:r>
          </a:p>
        </p:txBody>
      </p:sp>
      <p:sp>
        <p:nvSpPr>
          <p:cNvPr id="83978" name="Rectangle 10"/>
          <p:cNvSpPr>
            <a:spLocks noChangeArrowheads="1"/>
          </p:cNvSpPr>
          <p:nvPr/>
        </p:nvSpPr>
        <p:spPr bwMode="auto">
          <a:xfrm>
            <a:off x="1164707" y="5610805"/>
            <a:ext cx="11692218" cy="4616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Clr>
                <a:srgbClr val="FF9B37"/>
              </a:buClr>
              <a:buSzPct val="110000"/>
              <a:buFont typeface="Wingdings" panose="05000000000000000000" pitchFamily="2" charset="2"/>
              <a:buChar char="§"/>
            </a:pPr>
            <a:r>
              <a:rPr lang="en-US" altLang="en-US" dirty="0"/>
              <a:t> </a:t>
            </a:r>
            <a:r>
              <a:rPr lang="en-US" altLang="en-US" dirty="0">
                <a:latin typeface="Wrangler" pitchFamily="2" charset="0"/>
              </a:rPr>
              <a:t>A myth of the West as a land of </a:t>
            </a:r>
            <a:r>
              <a:rPr lang="en-US" altLang="en-US" u="sng" dirty="0">
                <a:latin typeface="Wrangler" pitchFamily="2" charset="0"/>
              </a:rPr>
              <a:t>romance</a:t>
            </a:r>
            <a:r>
              <a:rPr lang="en-US" altLang="en-US" dirty="0">
                <a:latin typeface="Wrangler" pitchFamily="2" charset="0"/>
              </a:rPr>
              <a:t> and </a:t>
            </a:r>
            <a:r>
              <a:rPr lang="en-US" altLang="en-US" u="sng" dirty="0" smtClean="0">
                <a:latin typeface="Wrangler" pitchFamily="2" charset="0"/>
              </a:rPr>
              <a:t>adventure</a:t>
            </a:r>
            <a:r>
              <a:rPr lang="en-US" altLang="en-US" dirty="0">
                <a:latin typeface="Wrangler" pitchFamily="2" charset="0"/>
              </a:rPr>
              <a:t> </a:t>
            </a:r>
            <a:r>
              <a:rPr lang="en-US" altLang="en-US" dirty="0" smtClean="0">
                <a:latin typeface="Wrangler" pitchFamily="2" charset="0"/>
              </a:rPr>
              <a:t>emerged</a:t>
            </a:r>
            <a:r>
              <a:rPr lang="en-US" altLang="en-US" dirty="0">
                <a:latin typeface="Wrangler" pitchFamily="2" charset="0"/>
              </a:rPr>
              <a:t>.</a:t>
            </a:r>
          </a:p>
        </p:txBody>
      </p:sp>
    </p:spTree>
    <p:extLst>
      <p:ext uri="{BB962C8B-B14F-4D97-AF65-F5344CB8AC3E}">
        <p14:creationId xmlns:p14="http://schemas.microsoft.com/office/powerpoint/2010/main" val="287656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975"/>
                                        </p:tgtEl>
                                        <p:attrNameLst>
                                          <p:attrName>style.visibility</p:attrName>
                                        </p:attrNameLst>
                                      </p:cBhvr>
                                      <p:to>
                                        <p:strVal val="visible"/>
                                      </p:to>
                                    </p:set>
                                    <p:animEffect transition="in" filter="wipe(left)">
                                      <p:cBhvr>
                                        <p:cTn id="7" dur="2000"/>
                                        <p:tgtEl>
                                          <p:spTgt spid="839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3976"/>
                                        </p:tgtEl>
                                        <p:attrNameLst>
                                          <p:attrName>style.visibility</p:attrName>
                                        </p:attrNameLst>
                                      </p:cBhvr>
                                      <p:to>
                                        <p:strVal val="visible"/>
                                      </p:to>
                                    </p:set>
                                    <p:animEffect transition="in" filter="wipe(up)">
                                      <p:cBhvr>
                                        <p:cTn id="12" dur="5000"/>
                                        <p:tgtEl>
                                          <p:spTgt spid="839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3978"/>
                                        </p:tgtEl>
                                        <p:attrNameLst>
                                          <p:attrName>style.visibility</p:attrName>
                                        </p:attrNameLst>
                                      </p:cBhvr>
                                      <p:to>
                                        <p:strVal val="visible"/>
                                      </p:to>
                                    </p:set>
                                    <p:animEffect transition="in" filter="slide(fromBottom)">
                                      <p:cBhvr>
                                        <p:cTn id="17" dur="1000"/>
                                        <p:tgtEl>
                                          <p:spTgt spid="83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p:bldP spid="83976" grpId="0"/>
      <p:bldP spid="839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51"/>
            <a:ext cx="10515600" cy="1325563"/>
          </a:xfrm>
        </p:spPr>
        <p:txBody>
          <a:bodyPr/>
          <a:lstStyle/>
          <a:p>
            <a:pPr algn="ctr"/>
            <a:r>
              <a:rPr lang="en-US" altLang="en-US" b="1" dirty="0" smtClean="0"/>
              <a:t>Harrison…Uh oh…I mean Tyler as President</a:t>
            </a:r>
            <a:endParaRPr lang="en-US" b="1" dirty="0"/>
          </a:p>
        </p:txBody>
      </p:sp>
      <p:sp>
        <p:nvSpPr>
          <p:cNvPr id="3" name="Content Placeholder 2"/>
          <p:cNvSpPr>
            <a:spLocks noGrp="1"/>
          </p:cNvSpPr>
          <p:nvPr>
            <p:ph idx="1"/>
          </p:nvPr>
        </p:nvSpPr>
        <p:spPr>
          <a:xfrm>
            <a:off x="167426" y="1143471"/>
            <a:ext cx="5543564" cy="5849946"/>
          </a:xfrm>
        </p:spPr>
        <p:txBody>
          <a:bodyPr>
            <a:noAutofit/>
          </a:bodyPr>
          <a:lstStyle/>
          <a:p>
            <a:r>
              <a:rPr lang="en-US" sz="2400" dirty="0"/>
              <a:t>One month after taking </a:t>
            </a:r>
            <a:r>
              <a:rPr lang="en-US" sz="2400" dirty="0" smtClean="0"/>
              <a:t>office - WHH died…</a:t>
            </a:r>
            <a:r>
              <a:rPr lang="en-US" sz="2400" b="1" dirty="0" smtClean="0"/>
              <a:t>John </a:t>
            </a:r>
            <a:r>
              <a:rPr lang="en-US" sz="2400" b="1" dirty="0"/>
              <a:t>Tyler </a:t>
            </a:r>
            <a:r>
              <a:rPr lang="en-US" sz="2400" dirty="0" smtClean="0"/>
              <a:t>now president</a:t>
            </a:r>
            <a:r>
              <a:rPr lang="en-US" sz="2400" dirty="0"/>
              <a:t>. </a:t>
            </a:r>
            <a:endParaRPr lang="en-US" sz="2400" dirty="0" smtClean="0"/>
          </a:p>
          <a:p>
            <a:r>
              <a:rPr lang="en-US" sz="2400" dirty="0" smtClean="0"/>
              <a:t>WHH </a:t>
            </a:r>
            <a:r>
              <a:rPr lang="en-US" sz="2400" dirty="0"/>
              <a:t>deferred some powers and decisions to Henry Clay and Daniel </a:t>
            </a:r>
            <a:r>
              <a:rPr lang="en-US" sz="2400" dirty="0" smtClean="0"/>
              <a:t>Webster - Tyler </a:t>
            </a:r>
            <a:r>
              <a:rPr lang="en-US" sz="2400" dirty="0"/>
              <a:t>would not.</a:t>
            </a:r>
          </a:p>
          <a:p>
            <a:pPr lvl="1"/>
            <a:r>
              <a:rPr lang="en-US" dirty="0"/>
              <a:t>Tyler </a:t>
            </a:r>
            <a:r>
              <a:rPr lang="en-US" dirty="0" smtClean="0"/>
              <a:t>- former Democrat</a:t>
            </a:r>
            <a:r>
              <a:rPr lang="en-US" dirty="0"/>
              <a:t>.</a:t>
            </a:r>
            <a:endParaRPr lang="en-US" dirty="0" smtClean="0"/>
          </a:p>
          <a:p>
            <a:pPr lvl="1"/>
            <a:r>
              <a:rPr lang="en-US" dirty="0" smtClean="0"/>
              <a:t>Now a Whig - disagreed </a:t>
            </a:r>
            <a:r>
              <a:rPr lang="en-US" dirty="0"/>
              <a:t>often </a:t>
            </a:r>
            <a:r>
              <a:rPr lang="en-US" dirty="0" smtClean="0"/>
              <a:t>with Whig leaders.</a:t>
            </a:r>
            <a:endParaRPr lang="en-US" dirty="0"/>
          </a:p>
          <a:p>
            <a:r>
              <a:rPr lang="en-US" sz="2400" dirty="0"/>
              <a:t>R</a:t>
            </a:r>
            <a:r>
              <a:rPr lang="en-US" sz="2400" dirty="0" smtClean="0"/>
              <a:t>efused </a:t>
            </a:r>
            <a:r>
              <a:rPr lang="en-US" sz="2400" dirty="0"/>
              <a:t>to support </a:t>
            </a:r>
            <a:r>
              <a:rPr lang="en-US" sz="2400" dirty="0" smtClean="0"/>
              <a:t>Clay’s attempts </a:t>
            </a:r>
            <a:r>
              <a:rPr lang="en-US" sz="2400" dirty="0"/>
              <a:t>to </a:t>
            </a:r>
            <a:r>
              <a:rPr lang="en-US" sz="2400" dirty="0" smtClean="0"/>
              <a:t>re-charter </a:t>
            </a:r>
            <a:r>
              <a:rPr lang="en-US" sz="2400" dirty="0"/>
              <a:t>the </a:t>
            </a:r>
            <a:r>
              <a:rPr lang="en-US" sz="2400" dirty="0" smtClean="0"/>
              <a:t>BUS.</a:t>
            </a:r>
          </a:p>
          <a:p>
            <a:r>
              <a:rPr lang="en-US" sz="2400" dirty="0" smtClean="0"/>
              <a:t>Whigs voted him </a:t>
            </a:r>
            <a:r>
              <a:rPr lang="en-US" sz="2400" dirty="0"/>
              <a:t>out of the </a:t>
            </a:r>
            <a:r>
              <a:rPr lang="en-US" sz="2400" dirty="0" smtClean="0"/>
              <a:t>party - his entire </a:t>
            </a:r>
            <a:r>
              <a:rPr lang="en-US" sz="2400" dirty="0"/>
              <a:t>Cabinet resigned.  </a:t>
            </a:r>
            <a:endParaRPr lang="en-US" sz="2400" dirty="0" smtClean="0"/>
          </a:p>
          <a:p>
            <a:r>
              <a:rPr lang="en-US" sz="2400" dirty="0"/>
              <a:t>S</a:t>
            </a:r>
            <a:r>
              <a:rPr lang="en-US" sz="2400" dirty="0" smtClean="0"/>
              <a:t>erved </a:t>
            </a:r>
            <a:r>
              <a:rPr lang="en-US" sz="2400" dirty="0"/>
              <a:t>the rest of his term </a:t>
            </a:r>
            <a:r>
              <a:rPr lang="en-US" sz="2400" dirty="0" smtClean="0"/>
              <a:t>without </a:t>
            </a:r>
            <a:r>
              <a:rPr lang="en-US" sz="2400" dirty="0"/>
              <a:t>party loyalty.</a:t>
            </a:r>
          </a:p>
        </p:txBody>
      </p:sp>
      <p:sp>
        <p:nvSpPr>
          <p:cNvPr id="4" name="AutoShape 2" descr="data:image/jpeg;base64,/9j/4AAQSkZJRgABAQAAAQABAAD/2wCEAAkGBxQTEhUUEhQVFhQXGB8aGBcYFxocHRwYGB8aGBYcGhwYHCggHh0lHR0dITEhJSkrLi4uGCAzODMsNygtLisBCgoKDg0OGhAQGywkHyQsLCwsLCwsLCwsLCwsLCwsLCwsLCwsLCwsLCwsLCwsLCwsLCwsLCwsLCwsLCwsLCwsLP/AABEIAK4BIgMBIgACEQEDEQH/xAAbAAABBQEBAAAAAAAAAAAAAAAFAQIDBAYAB//EAEwQAAIBAgQDBQUFBQUFBAsAAAECEQMhAAQSMQVBURMiYXHwBjKBkaEUQrHB0SNSYnLhFTNTkvEkQ4KTskRzwtIHFiU0VGODlKLD0//EABkBAAMBAQEAAAAAAAAAAAAAAAABAgMEBf/EAC0RAAICAQMCAwgCAwAAAAAAAAABAhEDEiExE0EEUXEFFSJCUmGRoRQyI8Hw/9oADAMBAAIRAxEAPwD0srb8z/TDKim8bH1b4/jiUJ0woUmfPn5Y6TAraTHPn9ef1w5eR/PwxMRf6fP6f6YQLsBe/rfBYyJkEc+WEZZw9umG38vXjhgR+U7j8zvhoHnMfUnEnUgD1MYQj1GABh+cfrjlOFNrb/6z6thRvgAVh4/6/LDNvU8r8sSOs79J5HliMnfAMjb19Zxyi/6/HEmkdbfDx9fHGcyvtFpqVlroiLTqCmGR2aWZTVUkMqjTpEb+988DaQ0rD4J/PHJ6tihwzjVPMauzWoNKq0toAOpdQA0sSTeLgeZwM4f7Rk0kqVAjdt/dUaVqiEK7MKr1KmmQqmbLe18LWh0aRZ+uGza+AVT2m7jVEosyq1FRLKs/aNIpnmQO+syOZ6Ygq+1aqdJpMRrCkq4JVQWV2dY7pGknRclfGRidaHQfZvXww1z6+GAHFeMOctlayE0lr3qVO65pA0ywEsNN2hdZBA6XtSo+1jimpNBqkJJYlQx7rkGKa6d05RZpjka1oKNax/A/jvjmPMeoOEoVNSKSI1KDHSYP02w4i/Lf8+WLTsQoPr4nDRy9cicd6+pwi7fL8MACt6+WGkYecJgASpiKMTA74Rv1/HAAwCZx2n18cSaNsOjb1zwA2RqDI6YU/l+WHEbevywpXa3IfhgEQnn6tGHILfO3n6+uHsPn/THRy84+mALGGYJvhjDEp2OEYeHP8/LABCZx2G6fHHYANGAPL4/phobfffph+YokqdwYtfnFsY7K8Jpns6uqoZpoSjOWQyATIebEbiccmTKoclxhZrtUfK/1/XECPe59frfGbp+0eVo1ezVhTIOipTtoGoSrD93lOwIY7lcaVawiRsbiNjsZHhGNIT1EONHNJHU4a6+X+uO7S3lvjmi/mcak0NA/Lym/yw0z6+v0xQzXFRTqspdFCrIRvfq91i2iWERp3AbYkxGK9fjzAPC0oWmWBNQsG0PpcpC95ACDPLE6ytIVnl65dcOAmf8AXzwKPGSauinTVm1Ee+SALgF4WwYAMsbrOOzPFHHYOid2pTZihUzqPZlEkCzwxF7bztY1BpCtSeWGgb+vKIwHq8RrsVhGADDVCm0zqptO7LpksIB1jpcrk6zNT1OIbUfulZH3YDXiALmJvYYIyt0OqHkm+/T15YrnIU51GmCzMGJ07kAqCfELI+OLevCE/phsAflslTp3p01QmBKqBYCACRuIj5Yb/ZdGXJpU+/Gs6F7xEkarXvJxeb8r4ZJvh0gGBQeQuQSLbjbziBHSBhoprewk35bxHz8cTICfXhiOi4cSjBh1UgiQPDBsAzTaOX9P6YcT6FuVsc9om0mPMkWGFNPr62w9gIuvx/H+mJAb89/zwjrhaeGAhbCKw+WHFfXzwoX18MKwEYevgMdhb3nn/TCsLfD9MFgMZcJ54e4nYYYenP8ArhgPY7evAY5sNCz68cOJg+eADhjpjx/0wwnHdfXIRgA4NJj1sMKG52wheD8/ywhE+XoYAHarHfCqJ+f54ai8h6OHJ4YBDSvq/wCmOxxOOwtxmhJvv4b/ADGPPc3xM5ellGMdmVVavkUWGHkYt4nG+qSYibYwPHaf+zUCbxpty22NtrY48ytxsuD2YSzPD0qkFlViAdLWNjH0NjE9DyxZyFAUlmkO6CNdEchHvJ9TA3g7NM532M4qJ+zMZsTSbqouaZ8V5dRPTGlqVCh1XldwOYkT8RuP5fE4503CVGjSaO/tikTCPrb91AXNucICdsMrcZQCF77zASGWCZMNqHd8efhtgbn5o1SFXXTcF0URGr7832uCLH3za2C1DLlKIRsxSGtSzCpRPZrphu6BUWpqhge894kAc+tZWZaUNGcrBVdqC6Q3eKuzEA21KNA25ix3xC/FKvaKtKmrUiUAcTDK5Vg4I5Kgef4uz2nEZoVaQBqhjT7rMwDadF510pDrYHvEMAWmcWWrKFFekw7M6BUpCGVZ0qzSEBDAGSZjumRzApXyNoo9vmiARMrcBkMEdiSVY6hqJqjTJuCQekXeK5iqrRRQMChOx7rSJvzMXC7zyOCfYx9fxww+Hj62xroIsFrmM2STpCjSvuhdVwmsgMbVB+0gNKwFtuTY4V20FaobSFEFtG4kESskm8kzFwAOeCijfzxG3T1scCjuF2MkR6viKtmFUS7BR1ZgBPxjEeYqnVopga9ySLICLWBux5LPiYG4jK5Ttm1qxFMW7YgNUqHY9mWBVEG0hb8o3MSy76Y7s1WPbU9kETxiif8AeKbbzbpMxG9scOJU5HeDAj3llgOXeKyBfrbFQez9OBL5mbX+015sLf7yPpzxRoZqvQaqr5evWXWSlRDSY9nACgy6liDO97+E4mc8sVaSZWOGOTpujSLBHIgjrIIjbxGAJ4Ex0aqpGlWUaQw0KwIHZFnJTfmTYARAjFejxm9svnKXUmgGU2+8tN2+awfMYL5PiqVKTVHV6apJJdGSwAJIDqGgDqPnvhxmp8qmKePS9nZSpezrDR30JUG3ZtaCx/Z9+UDaoaDcqptgnk8v2dNEJB0iJA0j4AbDFGlwta6mtXX9o0mmY79GnEU9E3V475jcki+L+TzDMClSBVpnS4GxMd11/hcQw8yOWDFOMm0hTxuPJM3r57YRPXzOHEevjhAwPrzx0mQ5Fk39b4kNPp6thqD18Dhz+fqMSJkZWPr+WGHr4/piZh6+XhhjGQcNDGObevnhNd7+r44+r/1wycMBy4ey+vgZxGm/P1bEs+vgd8AEOn18MOX18Bh5T18McB6+GARFov8AP8sPPqfhh8evlh/K+FYFUNf47YdTP1/XD9Axyi2GMZ2Z6n5f1x2HfP647CsAyacnp8MYL2mj7JT5HUBJ694c8b0vy9TtjI8a4Ua+W0qxVlqMV2uyOw0meREjHHme8b8yoK0zDmmwVWsKiwUZeq3Bj6WJ5jpja8E4r9opByNLggVEmdLjceR3Hh8cZPKAr3Vm06qbbi8ECfHFhK/2asK1NToaBWSDdRfUI3K/gcTOOoqLCGZy+bZ6agUmVGJQljBEMsHuzOk8p2m8YIZPLK7gPTcOKy6tIQPTMBRoIW4k69ZJJUYIOQyakaxEqw+YIxRo8SWvXD6aiEIUaQFOpTqAG91Bbfx6YnHK9ga7hp0p1Koy1CrTaRUeqabjVqlUZHjVo1A3AAkqxGmMS/aKYypy+uSRp0rNRkDC6SB3mB1Rb3QDsCcUcxk17NitNjTDAyTrWoKgJdgCDGkncnmwxE9Uuw0DslpJr1OpeS4ZLBSNIETBuRtzxqo2BYp8TNPuZlGprELVKMotsHGjSCRtpLC19Nhi8jqyhkYMjXUg7jqPl9MCP7cJC0mWq51a6ZBNNSVHfDF++EV5IEHkDO2GZN61Im1Iq1RytITqaYZirkgAgSYK3g9baRk1yS4+Royfn664pZ3MaFLbsNh+8xso+J54ny+ZWoutDKknzBEhlPQhgQR4YH8XzKrUprUYIoD1CWMDuBadyTEftSfhOHknUXJDxQuaTKWepkItFSe0rMQz87iaz+HdBA6EqMFaSBQqqAAAAqgWAAgD5WwO4cwq5qowOpaVJQpBBE1JZiCPBVGHcSql6ooU5kx2kGGOoHTTDHaVGpjyUdTjHAtENT5ZvneqdLhDq3ErlaSmswsxBARTzDOTE8oUMRFwMVc1UzIAJbK0izBRq7RgSxhVuV7xvth+YWpTCoIpGypRo6WkxF3qLECZ7q2A3m2ASfZaOts3mu2aoCkKWqgIdwSoOmY37o7oxEsuS+a9Cowx1tv6hGlkncGqakZlTGqSKarINMATBosIDEz7zNIKjAvP+0mmvSoZp0CMQzBaTASJhWZ321QWABIi/PF3geeoUilGkjUmBMUydYKsNcapMNBJ0jY6hzxD7Y8MJCVaQNVB/eUjV0I6EQHYwbqYBiJlTe+IU3biypQSqUTXJVDDUCGDXBBkEGIIO2KnEkIZayLLoCGAnv05BdYH3l99fJxgH7GcXFRTRKojUhYU9WgoIAjWAZEwfIHnjTj14cwfpjCLeOR1SiskCGnVDKGUypAIPUEggjFDOcT7OtRTSClQgMTymolO3T3557R4hdQoOaZ7tKpJQzASpdnQdAQC6nl3h0wE9k8/T7BarmWpwtXXU1FDJIrS5JANgbgd02OkY9PqXG0eXKOl0wtQ9o0ZEfs3HaIjqmpNRWolR15xMJe9iw6YjPtKAKjFNSgqEIaBelQqHUSJCjtfej7ptbFmoxrPoosionc7QKrkke8q6u6FGxsbyLRcxV4RmVUGi9KpqiRUXSq2ABXs7kQDIJJmCOeE5MVA7hfExXNQBY0BT76tZ1BE6bDykmIMCRNmq4QFmYKo3YkADzJtgJxbi1fLVGSucqlwVOmqQ4IG0uCYNiPLFnhxasRUrlCVkIoUhRe7w7EljAvyFsVGaeyFReNdNGvWmiAdWoaYNgZ2gnnh1Fg66kIZf3gZHjti2OH5cOr9lSSqratYUBu8ImRc/GfnhOJcPp1EquEUZsIezqgAPMdzvHoYEGx03nD1tCSRCRGFdNv6eOMNxTjtfKvpzmYq0SbiMvTZSN+66UmBiYjcfLF/g/H3YCuava5eYJKIrKNi5CKsBTupE6ZNrDC6yCjUE+HqMLqg+ugGI8w6qyqdRZvdCqzGLAsdIsoJALG1x1xXo8RpMi1BUXSyK4kiQtQKUldwYZbeI6401JiLuvrEwdvhh5aOnrrilQzSVHKpURmF4BBtYbj4fMdRiJuKUv35kEgBWNhOmIEd6CF/eIIE4LQqCGvfDCfx/PA1ONU5MdpshA7J9TdoGKhFAljCsSANlJ2k4fkuIU6raab6ucwQrAEAlGIhveWY/eGC0Oi3p8MJhGN8diqFYbPXp/ryxlc9xDsaDVCuoLXcN10mu4YjqRvHOMapmnxP6eWMT7S2ylaP8Z/rXbp5/XHHnXHqXj2tlfjeWSBWW6n7yid4hhHIjefDqTislUFQHgqYhhBE+PTflbEvs1mgP9ne6NOgNuuq7UyI2IkqZ6i9hi3U4fpJ02bfwII3I2nlPxvscrp0yqvcrcArmk32epOhgTRPQ7tT/wDEPCcGxkWdM0yk66bqUUBL6KdJxcrqvLCJ2J64E0FGqj4VQCI2JVxHlfGo4IYNfe9QHwjs0B/D6YxzT0rUioqyrwmvQpN2rQxqhSjuE1BmkMafQMGBgcyeuKoFRG0IxFRtOtCvd1CTJJ9w6bWMxFjbFakoonM0tP8AdNqAVbtTcFkHwhl/0vco5plXS7AjXrYKIuSsgFrmIsT1FoEY64O0mSypXyB1A1qT0YDKhRhBJHf0uvfJIkiyjpJODfB0fXTl+40jSNDsDEkuWpwA4He0xeOczTzGdpVLvFiCDqGoQbBXiQPDznEVbPUaRBy+ZpqRdqNWpqJYXOiozytjzDbCwknFc8iB+a9o6eTzVShBelqMlSZRz3nAncGZInckjfGlydSjmkDJoqJMxvB5SI7reBvgRlKuWzBY1RSqs/vyELgCFtG0AAWt88Ccl7LmjmlVa37OCxIZkcp3oQ6fFbyQCJw1aQGzXKUqQZgqop7z6VAmB3iwAloA84wM4ZQ+zo1auinMV3LKQAXQOBpQG9/AW+WLHDeFUHpszdqEYlVVq1RVFyrHQKkaWiYM25XOBXEsyaj1FBvRWZJsAJJI0c3B0i4IBa4gjEzlsVFbgqj2tclKZRdertaoOtwgdk7O/u+6QANxfu4IZ3N0MsxbsTVqEhdcKTr0jSkx3Tog91doxYpZRRQd3bRRNMlWp1CKjnT3XYKoCLAJUAkEEe6LYA8DqFKgoUhVZmYu1WAWQFAQFLgrLWl7jSQAWkEc9PlnQmlsgrQ4lnXSoz0lpKFmmTAuZHfNR5AVb7DUYFpxY4WWamorCmdaz3TqQlhBH8jrNv4mHQ4DVaFKmwqZzOmpURvcS8Mt/cuLGDOlQIGK1A5TLjtqFLNsrAodHZEmAGVip0k6bQ552vfEuKa2LUt9y5V4O6v2aV6lOnqL0dAVYAPepOy+9DfOZMhrapKk38/pYjA/NJ21GQwVwJVosHgaHvfSRYjkCOaYz/DeM5hAgdO1KsUzF1FUVJfSBSp91baLlrg7AjGck5qzTHJY3TNVxTJJXpNTqLqRtxEmxkMv8Sm4+WxOPMaNSpkMyYAbvBain+7dCRoPgrggBvutB8MerUjb9d9/xxn/AGv4L2ia0EuqkRzZDJZB4g99fEGOWKwZK+Fk+JxfMgMOOLlTRWC2Vqy1OrsUpkldLIZgqbESIBAtEY32S4uy0wJmfdjkIkX28seScDdatL7HVNmCmgx+5VIhCRtpqRDXsxMTvg57OVqnZnJVBoq02ACsYmkCvaJK2sp0gjky7EHHcmjgNxxfj1MUylcgq4IHd1MCRpJACmSA3S03wF9nM3Rao6MwqBRCgkamUTDG5kxE/O04KZBadNy6UqatpgwigRbpzsL+GCAy1GsgWqO7MqVlCpuLFCINyJHjhtO+ABWdp0tcKEGw8RMWJ3nw25YcudK2Fxym4+ptvGDPDa9KnRWi5NW0O2gAOT7xKk8+eA3tBlUdrdym/cdqa+4hDd7SBM7DVsNUkECyba7BSB+frZTMwa2hnRoQCsQFaQW7qt3tgL+XPEtXhdOr3mDaYAIV3QHkNXZMpPvRcxfawjVZPKUq9EGmENNqelWKX0EW3AMbGDjPcS9nKuVo1KqV2cUllUZVBYBTZ2UXMwARHjN5Nd8oKKGXybUTl6faFU1NSotTADKgHaLTqB9SukJGsBWGkfvE4kPstQXugHSUVYOk2QKBcrJkIsjYxtgvmNGYyx7RxSK6aq1NSgAp3wZPK0GNwTiDg2f+0UKdRl0uy99II01NnWDcQZtio02TLYr5XhlOlp0CyqyiSTZuzmZ/7td+njhKXCaQIMG0CC7EQpJRSCYYLJ0gi2oxfBN+vrw9eGIReMa6URZUPBqJUCGsqqD2lSQEkpDBpBEkapmCRMEjEuWyiLBVQsAgRaASJA5D3R8hi0LHp8cIOhj1bBQ7IHCyb47E+gdfrjsG4i27f1tz3GMf7SmMrXnlUJkf94D+eNfVtYbTjHe1BjJ5yOTn8aZxy5/l9S8fcDjUyWl0/htUQiCCJ3g8t7DB7h+ZNdLmK9MgNaLxZoP3Wv8AGemMzkqRkANDwDJ2dYETEX5SB+OCRqujJWCsKie8vKonNZFp5gnn54ykrLiwhrh01AK5K2/eAPLyxpeBTrqjxU7eEflgFmqYqClUpnUpZWnwkGfluPPB7gjftKo8E/8AGMcmd3BmkOSr7RcA7Zw4Wm5AhtZINrrBRW6kQfDFE+zjQP2GXHz8/wDDvjRcS4utBkVlqMXkjQmqyxM9NxiovtEhjTRrnx7OP+phzxhDJm00i2o3uiivs6YgJRFv8MfDbc4ePZ6oNjRFyT+zvfp38X3470y9cjrFMfjUGOfjzXjLVQRyYoP+lj6GHrz3Tr8oeldkB+McLqU6T1dVPVSBcRSIuBtOuw3BsbHbE1Dhj1WqPSamxJB0MStoAjWJiCAQNMXO2E47xSq+Wqq1DQHXQG7QWNSEEjTJuww2nVqKsUYWpEaiCVjnYEHHd4VycWpMyyckX9tSDEBAodiGBbSFJOpRcdJEyDbC1w6g9pQqgN7w7MuIiO81PUABH3iMTplKWlQEBFN9arNtXjfaeVxYdMXiM0r09C6lMkqpBVpkQztGmDBNpJjxjraaXJmjJ+1fFAqQIHbLDvb+7RYUCbAd76mBfDzmaopCllSj1CtNWrFgd0aGEAgooWJm3Q3wTpVUogqEl6YARCqtUSO6NPTpq2IvPPD8twrLUqlWsQarvc6/cDC/u8xzvN8ZShqNYT0g2hm8rSgnTXqoqqzUwrAFRpURqsZETuCRqIkTbHEM3WJCUeypkGHcguTHd7jRF4mxsLTNmcQ4poR8w8Gr2f7Gn+6pEINIjTJux+GIc3w3OZhyErN2P3WB7MsLSStOCb8jaCLc8YKLk9t/U3c1FeXp/ssZH7YrscytB4W5oyLbFWVnM8yD4Ec8BvbThSyuYWn2qpeoknvpZVqLF+0UHTMiQVub4sVeAU3Z6RzS08xSREZllWJHeV3ZydbS02sthywQyGeUJNarRqUtZDVFYKB91wVJ2JvbkSRFop43F2iOqpKnyReyftEmYUIzr22nVoCup0SIJD8xN4J88FeL8QWjTLtskMRzlTKAdCzQo+J5Yz6cey9EAdvSqERDLUpkAybNDTFyJI5jngb7Q5v7SFYFewpsDUYbFyCV3uVQELtuWPlnHE3O6pGs8/8Ajq7YG4jw17VIGpgaigCFaQGalHIRJUeJGJRnGzNFa9NwM3lF7x03ajZe0NySUOpWF7A9cEuE16NYNliwjSWSDdQNws/ukyPAgYj7F8ualVNK1aeupBupqERVUrN0qJDRI7yz97HVfY4TTcF4kMzSR15+8vNWESpHy+BHXBSnWOk9BPPHmHsvxw0s1U7gSi8a1UkhGkwwJNhMz0Db2GN9kaNev30amga4puGDBZ94tqAmL6Y5b431eYqsJU8zcSOt8Py2aGqxj859fTEGY4FnFWUag8AGSWQt+8vd1AEbhpjlHPAzhaCrRSpJDuFaWY89xAMEcu7vYziXOwSNPwrMrSEgEXJMHumTex2+GDeW4gKpIAII64xdSi9KNZBVjGoAR5bkfgcEcvnNF1NiI/CMNpMN+5HwvI01QUa6Kxk6iRPPun+GfegWB2tgVTRslmRSdi6OFl4i57iOb7kjQ1/3D1AMVcx3psNpi2BXtM6TSqVCCtU/Z2RotAZl07GCZBB5kbYma0q0HIXqkjw5x8z8sRo/o4ocIzJINKoZqU4hj99DOlp5kXVvET94YIKt8bwkpK0RVDi2ERjhCfU4XFCGmrHo47HAerfpjsABSqov/T9MYr2iE0M8P3WPjtTovt5nG0qGB+Hl1xnHoxVzS1BAqOHg86ZpU6RP+dGWOXd6jHHn/qn5MuHJjqCqEp6h+zYKRp+4SL3UyBJ+pm2C1Co6xPfFjqEaone2+BhyhytbsiJp/wC7P8P3hv8Adm/he+CuXoaR3No93cdRHTGb4sos5GoKbkD+7qEyP3ahjrsrfifHGi4RUirUH/y6f41MZ2sAdJIvrTff31m/rbB3hK/tahvOhPDnUjHLn/qzWD3JOOPFWj/x/AQJ/LFU3vt8SOeLHGz+0ojcy3y04YqgG6jxjGCbUUbJWxKZInf5g4laqb3jr3frM4QhDPI38OnLniSkhv3vne2M9maJUVOKZY1qDU0qBWMaWPIqVYbX3Av+OMavEq2XlM+rPT1alqAlu8IKw0i0yYMGeUHG/KxO3xHhirVoAggqhUiCGEgiOYx0YM2jYzyY9VMhy+bEagQZAgiNjz+P5YLUuJGkvdUvMQpIEiQNXwW+MfU9mOzJfJv2DkRoMlGsYmQSD4wY6CcXuFliVNdNOYRYNjBUxLLyKmPhcW2x6MM0cmyOVwa5NNxmklaj24Kh6INQNuGGg2J3gg8j03xnMyjMjsWlVC1Fp6b9xSXDbapMW5RzuMFMm6LTKJTVUIIge7LSxhTPPlgVxWoyqAiOxZiCFknvIwWeq6iAfDFNUCZd4XkwNVapVBp2JLEaSy2ZtRsFAJGiIBB33wJ9o+Nu1anTyGYIAU9o9MU3UzEXdSAQAbgg3w7jLCrW+zhoy9GkoamkQWHe0mPDTbrNpxUy5Wnle2VBPZ6yAOZAMW5A/QYm62Q+Wcvs6pk5hNbSzF3hiWa5OoEiTPLrsMXc5w0AB6agOs6bWgHY+B+k4fwnipqUGqmmwowzK8LBXYMy6ywWef4YLgSoHM7+An9cEVYqPNfaXhNPXTekxnMntFplY0kEmp3yTMtbSACOfLEfAsjTd0WopCsTo7zAK4nu91hzJ+Z/euY9qgnZURoPaCo+ioJ0omsK4IFzqZgtoFzcc8zxLiLaSKaKKZXva9yQBddJhW25nYXJw+ULhmsyHs1R1CuNaIRCBHfU8iNYIJZZHIHYb4LZ3gOXqSrLVpswIB7SoZn+dipMcvE4sJUBNPbS1IaDNrgdLXH0GLHEao7Mq3vNZBz1A2I8hcnlgQzzv+yjlsy9CtEBA1N/8RQWBmxANybclPS+z9lM/wB9stUaWprqWTLGmLLPPUphTN7rN5xR9tsjVzDZdMuStVQzkzA7MMukG/Mg8jMHDMvSy2RpV27ZVznYns1lNQZ57MIrA93XuSDYSbYpeZNHpGVzFMUwDfVuI67jyxjfaHgVTKq1WhWp08u1QRSNIns9YC2YVRK6+9EWDHoZH+yHtBmKrNSKLVIn9ozBNIUaZYIh1ktBtp3ONAUrtoFSqagT3Z0L3gI1EIolt45XxzZ88IbXubYsUp+gCo52qUIbM0iDuOyJHwBc3tvhwpt/jdSIpfXeMaFMsSRqbbaP64dUo04k38z/AFxx/wAyR0/xjMVaNRojM1QZ2Wkh8vfpMPlgZxP2fWtVVK2YzT1SpIWNPdm50rRAHQkRvecboBR7q/IYqUzOfoBiATTqd3fpub9MEfGSd+jM54FFWBKlOpRRai9rVahJllOsqP71WMBSGHgLgGSRjUyJEeeCHFaH7CrEA9m0eekxgXSNl3Egfl447PAZnkT+xz5YpcDtVyL8sMW5woX14Y6mOn4Y9IwHD+WcdhPj9f6Y7ABbLWv+W3KcD+J8PSsumoDF7gkGDuJHI2+Q6DBB6f48sNCX8b4zasd0ZfP5DtFNFmOumQ9GodyBOk+Y9xh4g/eAwOybMQdPccGHpNyPOOcWtyvjWZ3J61EQHUypPW8g+BFvkeQxnONZYHTXAIAtU/eUCQT4lTY9Qccs46XXY054JXOoXENKkC1wGBtg7wwxWf8AkH0LYBz3SGuSCVPJlEG5688Hck37e3+Gf/xIB/H645c3DNIcjuLLL0D/ABtB6SjX+WIyG6rt1vNotjuO+9Q5w587o46eOHhLe58wMc3yqzeL3FR4JlgfL1bDW0zYiZ+m3LD9HPSOfKfyw5qZ30r88QjS2RBVIPePw+GGIsHc8+Xl1xbCNGw26/LHU0M/Dr5YNSG0RIh5h9/AYjzWVWqIcARz1d4TvBEG+K+Wz1QdnqVmaoyqyldIpM3IHSNSABySSxsIPexU4fnMwadLXR1MEp9pqU6iWWjriLAyzkyLaT4xooyW5DknsTLlatM909ogsFYgMCo7pDaRq6HUZ8cY72o9o2fRRqUK1J1qavfKalCkdx6Y7w79zP3QCMadc1XJANGzMsyrgINNOVAEnctL7d3xwH9uqJOQVnAFQODt7paxAEkixvfljqxZJKSUjGUFyiz7PUqQoq1AQjneQSKkd9SevP4z50OM9tQp1qfZmpQqK2lgwBplrEEEQVkki+BHsvxUZZa2vU+pQBSECmz27zNcqYEAgGQT0BElL2ndmejXghw2kR/dgBmVdYWHLBQZaDJ+J6qMUzfcM4DS7FMwGYmrlFTRNtJpqPOYjnGJKdU6ZF2IsOcx3R5xc9LnBD2UBOQy8xJy1NVHKFpqCfnf44wnGfaMChSGUqgu6ftKoMNSgqCiqYKFiD3t4AI3ENOhsLVssKtQKFDU6YNJ3YnvknU4VY3VwDqnqIsDjP8AHPZ7s6Qqozt2Z1NJPuqDLQovpEz4Tgp7M+0NPQ5zFQCszySVOl7BQRpAAMKJEbz1xPx72oy6lOxAcH37MAE+9pkCW3jy8cVSJBOW4qcuq0aqM4ZjpVYlR3diYBUswsY532wdWsRPZ5arr61OzUQCLagxO8iw+70gkJnOANX0NRKGjANNm1BkHdI0iPukT8QOU42sSbDef+o4cY3yB5/wrjJOYWqwb7SXFN0ggFGbSEWRA0kBhJmVMxJJk9tkAzTpTLtIpiWDd12k6FsAw92AJksRc2xd9t+MfZqtJKYpmqJeoWUOUTZCBINzPysL2seymQNWo2ZrS17HkzwBMAD3VgefljLLNY4tlQjqdBvgPDhlsuS1mI1PpHwCrG8beJnriTg1Zqoqdoe+lQqQDYSFdR8FcAnmRh2ecGoiGQvvAnVpZxMLJtYAtB8OmIeBle3zMQwY06oIIPvUxTm3L9nvjyJJtOT55PRikqoJ9mm03874bqTz+Z+mLS8+7honp9cc5oQ9ox2Xyn+uKNNG+35ctG1Sw6aTHKeuCia+YHzP6YG5hT9vyhPSp/0n9fpi8a59GZZn8Jo8+k03HVGHzBwGoCUS9tIn5AjB3MiUPkcAMms06f8AInxkDrjv9k8SOHP2JFXp1w0r59eXj+WJb/HHWm+/j4Y9g5yNS0W/PHYk0nw9fHHYBltwPX0wx7+vA4sPT6x88NC/L144kkq6OcYH5yjol4lCIqDkJsGvy5N4QeWCrgeXwwlRRBFo9DnyOJnHUqLi9zIV6PZF6JHdIZqR6WMpPhy8JxoMkk5gfyN+Kf0xQ4hw1aimgxI3NNuYG2/UAx4gg7zglkSDmFkweze3hqpfh+ePLzWk0+dzohzYvHIBo/8AeAH4q+OSm28n4CMP9obCjf8A3q/mPz/HHMV5t1+8Lxjmv4EbR5YwJbc+r9MIaY6tfxP5YdUakN6igX3YeWITxHL7dpTv/Gu4iRcjE7/8jTUiygUf6np54jAE+99f1xD/AGnl9tdEf/Upzt0BnDDxSjuKlD/OPyGBJ+QakSM4kXJja20jrE7YlQ2nvfIDxxVbidMkxVp/C82wp4kke+T0ik5/AYbi32EnG+SWt4g/5m+sYF+0HBxmaRpsWUag0qAbrBFm+HyxafiSdax8svV6dSn44a2fB91cx/yKn5p6jFR1p7A3Fozv/qRT51KnmFUeUwMdX9iaJVoeufvBZTSXA7sjRG58+mNKmbP+FmOf+7K+P3gMPGYc2FGsf8g/PG3VymPTgZrL+1L5bK8P0opD0yjFwYAoxTdV0kQ+q0mYg2O2EyHsfQZFKvVNoN0AkG406LQfPzOHe2GSY0WqDL1A6S+s9nEW1agpm453uB0wns/xX9nrWWIHfQNOqLSNoI2HWI6EbynKULjsyEkpbl+h7HUhHvxb7y7X6IBz+mFPshQt3G2j3/A9B0/HBFc5Xgf7JVgx9+mN/wDjw1K2ZP8A2R9v8VBFj/F+eOXXl8/2a6cfkdluGmkipSZlVTZWAYQdxfvaT0m2Efh7Fy4rV1LHvKpTSeQhGUhYAjuxt1viDi2ezFGkahyw6DVWUSxsogTJnlIPTCZvM5imSBSFRR99ajDneaehmFv3dU32xSnlpfF+ytEHukInszlAABlgAIA7pNhYbkk/PBbL0UpqESUQCFAsB4RGALcYzEwqrPIRmSJuYJ+zgDyMYfS4jmAP9o0UkMAaNTVXO4FMKZB+BbwG+IlGb5f7KjXZEvHCa0U0YwxKK3QkEVX22RNQH8TeAkpwrh1GgCKCU6YYyQigAkWk+OBmT4TnQ5qgZZJUIlNtbdnTsdPdgaiQJgkd0CTGLy5DOnd8r/y3/wDNiZ01pUlQKST3QSDNyI+WO1N4H4/riinCcxaatMHe1MxPPdjh39kZiP8A3kA9RSH/AJsc7jH6kX1PsXSzdBPngNnHIzuSJi7VBb+TFwcGrj/tb/8AKQc5+GIcv7NsK1Kq+YqVOyYsAwWCWGki3LY+YxUNEN9SM5yclVGlqGx8sBMk4NKmbDuLbbkOmC7mcZ/hjTRp3+4MdvspbyOfP2L5YT8evTERe/rp1xHqGGOZx7JykwPljsV/ifljsOhmgqkbYgb154lrEyZxCq2Hr88ZoTGsPX64he/Ll+OJm9fhhGTDAGcZEUXcGGphnU9GUEj4G4I5gkYtZRB9oQ8tD/8A6/0+uH1BuOV/V8DqFQ0KygpUakqvpZFLEA6IQgXtBgnlHPfj8ZiclaNcUvM0OayaVV01FVlkGGAIkbHEKcBy8z2VOf5F5X5DA/OcaqMFXL06isWUF6lMaQpPeMFw0geH9IquczOvSK9IEiYFBjA8T2hAsDucefDwudrbY2eSIaXhVFdqVOf5F/TDk4em+hf8o5bYDVM9VAn7RT93V7q3UXJ964jnis2ZrEyM61wDCJl7BrIYamxvIvO0YteCzVvL9k9RGnXKqPuj5YccuOgxmqObcgRnmIJKggZa5iQLUd7j5jqMRV8y+lT9srMruFBXsLlrTK0xYXJ8sNeAn3kPqGs7LCdkPhjL0a2ogLmqrEzA1C+kAsY0C11ubd4dRM9fKs6wa2YjqtZkPzQj88C9nT+oXVNB2Ixy0BjMNwoW/bZvf/4zM/UCr9MSf2Ysd5q7b75nMEcuRq+GH7tn9QuuaUURhRSxmDwykeTbc3c9erYZU4VS5oD5k/mcP3W/qDrGnrZQMCpEgiCPA2P0xjsp/wCj5aVZmSoRRZSNDagVkgmGVhtFp63nHVvZzKEktlaDMdy1JCTHUlZ5c8SU/Z7KCwy2XA6CjT6/y42x+BljTSlz9iXlT5NSlamO7rSRaNS+XXHHMUhvUp/51/XGep8MowIpUuVuzWIE+GFTKUx7qIvkoHLyxn7rj3kPrFrjtbJ1U7OpmaKmQykVkVlZfdYSeXiIwCfMIhP/ALRyLAf4jIG/4itUD6DBk0wRsPQE4fTWPAeH128sa4/AKCrVsNeIlHgBJVVzfiFCNv8AZ0DHx7zM48rdfgRyNXJUzrDFqkf3jLUZyOcErbbYQPDFxlHr49cVOII3Zt2Ql7dJiRqibatOqJtMYqXgYvmTG88nyTn2qyymD25P8OVzLb/y0iMOT2qy/Jcz/wDZ5v8A/jgFWrVwD2CMRB0dosse6x1MWIIbXpAW0i/iGs2ZGuC5MaVK9iPdqECpDCNRplTEQSG2tjF+z8X3F1WaMe0NIiyZj45eou/8wGGtx1RtRzH/ACwNvNhjP5dc1OogKZQle5pJK0hVmO9Y9pEH7o63n4MmYkGuxKgNIhdyUCm0kj34uN9rDDXs/EvP8j6rDL8cMGMvXaOnY/nV9TimfatRWp0quXr0jVJCu/Z6BALQWWoY2+o64FLw/MDUKTEamcgh2hddRjLCO+WUqAfukEjxLtlgyBKihxAB1jVPnqmfjivd2Jra/wAk9aQVzGeoC7VqQHMmov64B8KeaFM2MixmZHWenjiVcjSEEU0G2yL8OWJVHy9Rjbw3hFgunZM8moYdj8cN+OJQkYRPX0x29jLuRyeuOxOJ9f6YXCGFKtz8ufL44QAWuYgbefq+EzVmi8nxxDMAHl66fD5YhCY/WD6/Hf0cdU8YOIybX9b+OE3wxDKm3z2w603/ADHh+OEP4flhNd48P6YYCgYoZrhxYvD6Vcd8QDJAhSCRbYSLzEbHF1nAHy5Y5mn64VWAHqZWihcvUltQ1ddRNRyAFUwP2jEgbC9pkxJSolgzVKh0hhJXu/sGplzOgCJRTa1zzOLuY4erFjLCZNmIjUIaOkiQfRxz5CmZGm0taTHf7rgCbA7x1vvjPSVZAlHLFqah21oFABUm1kVX1pCSaHODK2ibuOYox2LSBSYKoIJ1aQgEHmTrA0jruL4vU8igltPetLSSSVJZCSZMgs3z6YhbI0yxbTdtzffu3EGx7q3EHujDUWVYPyWeorVaA5hWBcsSYjLjSQY0xIW5toM7nGgC8reF/X5bYqNw2mQZRb225ECx6juiesXxYE6iJ25bD1vbFJUJkh5cjPx/rjoP5/h+eI3a/rzwrDFEodN/D4/l4Y48/j9cJMH6/hhXa3j/AFwICN4O0/Lxwqi4+GEQyT63OFIiPh+eGIVOl/U4aw58v6Wxyn8sIW9eQwAN07+uWJRcket8MLXjr/TCtMg9Z/GMA0SVBBxEpHxwtS1vXwxGByGEDK/ENeiKcgyJgwSv3grfdPj57TIEU8lmAGCuNOlgq62UAEm0gagYMhptttIJyfy/DDwIMThONlJ0COEZKsj9pWqF2NiNTFQvZ0wAFIA1awzaonvb4QcNqlhNWwcmQ7z7ynUFPdBKgoVB0wZ6gllE7ec4RT08cGlBYDocEKqgBXuolM90nUKTkrPeFmBuOoG4kG7wzhRpMHNQuwGli0ywimBJJOxRjf8AfO5JJv8APCzb6fjhqKRNs47YYWt66H18MLy9eGGBfXkDihj9dsNB/DDUEzHLDnEevDABMPjhMVC5647B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http://s3-eu-west-1.amazonaws.com/lookandlearn-preview/XB/XB256/XB2565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0990" y="866720"/>
            <a:ext cx="3733800" cy="58821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5/56/John_Tyl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6977" y="1688122"/>
            <a:ext cx="2793605" cy="393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898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51"/>
            <a:ext cx="10515600" cy="1325563"/>
          </a:xfrm>
        </p:spPr>
        <p:txBody>
          <a:bodyPr/>
          <a:lstStyle/>
          <a:p>
            <a:pPr algn="ctr"/>
            <a:r>
              <a:rPr lang="en-US" altLang="en-US" b="1" dirty="0" smtClean="0"/>
              <a:t>Oregon Fever</a:t>
            </a:r>
            <a:endParaRPr lang="en-US" b="1" dirty="0"/>
          </a:p>
        </p:txBody>
      </p:sp>
      <p:sp>
        <p:nvSpPr>
          <p:cNvPr id="3" name="Content Placeholder 2"/>
          <p:cNvSpPr>
            <a:spLocks noGrp="1"/>
          </p:cNvSpPr>
          <p:nvPr>
            <p:ph idx="1"/>
          </p:nvPr>
        </p:nvSpPr>
        <p:spPr>
          <a:xfrm>
            <a:off x="0" y="887977"/>
            <a:ext cx="4312502" cy="5849946"/>
          </a:xfrm>
        </p:spPr>
        <p:txBody>
          <a:bodyPr>
            <a:noAutofit/>
          </a:bodyPr>
          <a:lstStyle/>
          <a:p>
            <a:r>
              <a:rPr lang="en-US" sz="2600" dirty="0" smtClean="0"/>
              <a:t>US and Britain – both claiming the territory of Oregon.</a:t>
            </a:r>
          </a:p>
          <a:p>
            <a:r>
              <a:rPr lang="en-US" sz="2600" dirty="0" smtClean="0"/>
              <a:t>Early missionaries populated the area.</a:t>
            </a:r>
          </a:p>
          <a:p>
            <a:r>
              <a:rPr lang="en-US" sz="2600" dirty="0" smtClean="0"/>
              <a:t>Made the territory seem popular and valuable.</a:t>
            </a:r>
          </a:p>
          <a:p>
            <a:r>
              <a:rPr lang="en-US" sz="2600" dirty="0" smtClean="0"/>
              <a:t>Led to the </a:t>
            </a:r>
            <a:r>
              <a:rPr lang="en-US" sz="2600" b="1" dirty="0" smtClean="0"/>
              <a:t>“Oregon Fever” </a:t>
            </a:r>
            <a:r>
              <a:rPr lang="en-US" sz="2600" dirty="0" smtClean="0"/>
              <a:t>– wagon trains traveled over 2,000 miles.</a:t>
            </a:r>
          </a:p>
          <a:p>
            <a:r>
              <a:rPr lang="en-US" sz="2600" dirty="0" smtClean="0"/>
              <a:t>Lots of disease, death, and hardships.</a:t>
            </a:r>
          </a:p>
          <a:p>
            <a:r>
              <a:rPr lang="en-US" sz="2600" dirty="0" smtClean="0"/>
              <a:t>Remember the game…</a:t>
            </a:r>
            <a:endParaRPr lang="en-US" sz="2600" dirty="0"/>
          </a:p>
          <a:p>
            <a:endParaRPr lang="en-US" sz="2200" dirty="0" smtClean="0"/>
          </a:p>
        </p:txBody>
      </p:sp>
      <p:pic>
        <p:nvPicPr>
          <p:cNvPr id="5" name="Picture 2" descr="http://www.idahoguideservice.com/photo-inventory/images/OREGON%20TRAIL_jpg.jpg">
            <a:hlinkClick r:id="rId2"/>
          </p:cNvPr>
          <p:cNvPicPr>
            <a:picLocks noChangeAspect="1" noChangeArrowheads="1"/>
          </p:cNvPicPr>
          <p:nvPr/>
        </p:nvPicPr>
        <p:blipFill>
          <a:blip r:embed="rId3" cstate="print"/>
          <a:srcRect/>
          <a:stretch>
            <a:fillRect/>
          </a:stretch>
        </p:blipFill>
        <p:spPr bwMode="auto">
          <a:xfrm>
            <a:off x="7213129" y="887977"/>
            <a:ext cx="4673599" cy="3505199"/>
          </a:xfrm>
          <a:prstGeom prst="rect">
            <a:avLst/>
          </a:prstGeom>
          <a:noFill/>
        </p:spPr>
      </p:pic>
      <p:pic>
        <p:nvPicPr>
          <p:cNvPr id="6" name="Picture 3" descr="Albert Bierstadt-The OR Trail-1869"/>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r="1190"/>
          <a:stretch>
            <a:fillRect/>
          </a:stretch>
        </p:blipFill>
        <p:spPr bwMode="auto">
          <a:xfrm>
            <a:off x="4312502" y="3153221"/>
            <a:ext cx="5801254" cy="3477126"/>
          </a:xfrm>
          <a:prstGeom prst="rect">
            <a:avLst/>
          </a:prstGeom>
          <a:noFill/>
          <a:ln>
            <a:solidFill>
              <a:srgbClr val="66330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9907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8" name="Rectangle 10"/>
          <p:cNvSpPr>
            <a:spLocks noGrp="1" noChangeArrowheads="1"/>
          </p:cNvSpPr>
          <p:nvPr>
            <p:ph type="title" sz="quarter"/>
          </p:nvPr>
        </p:nvSpPr>
        <p:spPr>
          <a:xfrm>
            <a:off x="564775" y="-137317"/>
            <a:ext cx="11026589" cy="1143000"/>
          </a:xfrm>
        </p:spPr>
        <p:txBody>
          <a:bodyPr>
            <a:normAutofit/>
          </a:bodyPr>
          <a:lstStyle/>
          <a:p>
            <a:pPr algn="ctr"/>
            <a:r>
              <a:rPr lang="en-US" altLang="en-US" dirty="0"/>
              <a:t>The Game was </a:t>
            </a:r>
            <a:r>
              <a:rPr lang="en-US" altLang="en-US" dirty="0" smtClean="0"/>
              <a:t>fun…Reality is a little different</a:t>
            </a:r>
            <a:endParaRPr lang="en-US" altLang="en-US" dirty="0"/>
          </a:p>
        </p:txBody>
      </p:sp>
      <p:pic>
        <p:nvPicPr>
          <p:cNvPr id="27653" name="Picture 5" descr="screen1"/>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00212" y="1005683"/>
            <a:ext cx="4143375" cy="2716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7" name="Picture 9" descr="oregontrail"/>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78575" y="1002508"/>
            <a:ext cx="4137025" cy="272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61" name="Picture 13" descr="wagonpeopl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700212" y="3938588"/>
            <a:ext cx="4038600" cy="286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64" name="Picture 16" descr="Oregon_Trail_reenactment_at_Scotts_Bluff"/>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6378575" y="3897827"/>
            <a:ext cx="3962400" cy="2881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502402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859" y="0"/>
            <a:ext cx="10515600" cy="1325563"/>
          </a:xfrm>
        </p:spPr>
        <p:txBody>
          <a:bodyPr>
            <a:normAutofit/>
          </a:bodyPr>
          <a:lstStyle/>
          <a:p>
            <a:pPr algn="ctr"/>
            <a:r>
              <a:rPr lang="en-US" b="1" dirty="0" smtClean="0"/>
              <a:t>More Tension with Britain</a:t>
            </a:r>
            <a:endParaRPr lang="en-US" b="1" dirty="0"/>
          </a:p>
        </p:txBody>
      </p:sp>
      <p:sp>
        <p:nvSpPr>
          <p:cNvPr id="6" name="Content Placeholder 2"/>
          <p:cNvSpPr txBox="1">
            <a:spLocks/>
          </p:cNvSpPr>
          <p:nvPr/>
        </p:nvSpPr>
        <p:spPr>
          <a:xfrm>
            <a:off x="187751" y="1325563"/>
            <a:ext cx="5567590" cy="5849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“Oregon Country” - disputed between the US and Britain for many years.  </a:t>
            </a:r>
          </a:p>
          <a:p>
            <a:r>
              <a:rPr lang="en-US" sz="2400" dirty="0"/>
              <a:t>M</a:t>
            </a:r>
            <a:r>
              <a:rPr lang="en-US" sz="2400" dirty="0" smtClean="0"/>
              <a:t>any Americans wanted the US to gain the territory - rallying cry </a:t>
            </a:r>
            <a:r>
              <a:rPr lang="en-US" sz="2400" b="1" dirty="0" smtClean="0"/>
              <a:t>“54-40 or FIGHT!”</a:t>
            </a:r>
          </a:p>
          <a:p>
            <a:r>
              <a:rPr lang="en-US" sz="2400" dirty="0" smtClean="0"/>
              <a:t>US and British peacefully agreed in 1846 to set the permanent border at the 49</a:t>
            </a:r>
            <a:r>
              <a:rPr lang="en-US" sz="2400" baseline="30000" dirty="0" smtClean="0"/>
              <a:t>th</a:t>
            </a:r>
            <a:r>
              <a:rPr lang="en-US" sz="2400" dirty="0" smtClean="0"/>
              <a:t> parallel.</a:t>
            </a:r>
          </a:p>
          <a:p>
            <a:r>
              <a:rPr lang="en-US" sz="2400" dirty="0"/>
              <a:t>S</a:t>
            </a:r>
            <a:r>
              <a:rPr lang="en-US" sz="2400" dirty="0" smtClean="0"/>
              <a:t>et the northern border with Canada and extended the US to the Pacific (NW).</a:t>
            </a:r>
          </a:p>
          <a:p>
            <a:r>
              <a:rPr lang="en-US" sz="2400" dirty="0" smtClean="0"/>
              <a:t>Previous US-British issues, (ex: Maine-Canada border) resolved in the 1842 Webster-</a:t>
            </a:r>
            <a:r>
              <a:rPr lang="en-US" sz="2400" dirty="0" err="1" smtClean="0"/>
              <a:t>Ashburton</a:t>
            </a:r>
            <a:r>
              <a:rPr lang="en-US" sz="2400" dirty="0" smtClean="0"/>
              <a:t> Treaty.</a:t>
            </a:r>
            <a:endParaRPr lang="en-US" sz="2400" dirty="0"/>
          </a:p>
        </p:txBody>
      </p:sp>
      <p:pic>
        <p:nvPicPr>
          <p:cNvPr id="8" name="Picture 3" descr="map-Oregon Terr Dispute"/>
          <p:cNvPicPr>
            <a:picLocks noGrp="1" noChangeAspect="1" noChangeArrowheads="1"/>
          </p:cNvPicPr>
          <p:nvPr>
            <p:ph idx="1"/>
          </p:nvPr>
        </p:nvPicPr>
        <p:blipFill>
          <a:blip r:embed="rId2">
            <a:lum contrast="12000"/>
            <a:extLst>
              <a:ext uri="{28A0092B-C50C-407E-A947-70E740481C1C}">
                <a14:useLocalDpi xmlns:a14="http://schemas.microsoft.com/office/drawing/2010/main" val="0"/>
              </a:ext>
            </a:extLst>
          </a:blip>
          <a:srcRect/>
          <a:stretch>
            <a:fillRect/>
          </a:stretch>
        </p:blipFill>
        <p:spPr bwMode="auto">
          <a:xfrm>
            <a:off x="6155672" y="1325563"/>
            <a:ext cx="5157787" cy="5334000"/>
          </a:xfrm>
          <a:noFill/>
          <a:ln>
            <a:solidFill>
              <a:srgbClr val="66330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414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6981</TotalTime>
  <Words>1807</Words>
  <Application>Microsoft Macintosh PowerPoint</Application>
  <PresentationFormat>Custom</PresentationFormat>
  <Paragraphs>150</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Manifest Destiny and the Mexican American War</vt:lpstr>
      <vt:lpstr>Ulysses S. Grant on the Mexican American War</vt:lpstr>
      <vt:lpstr>Western Expansion and Manifest Destiny</vt:lpstr>
      <vt:lpstr>Manifest Destiny</vt:lpstr>
      <vt:lpstr>“Manifest Destiny”</vt:lpstr>
      <vt:lpstr>Harrison…Uh oh…I mean Tyler as President</vt:lpstr>
      <vt:lpstr>Oregon Fever</vt:lpstr>
      <vt:lpstr>The Game was fun…Reality is a little different</vt:lpstr>
      <vt:lpstr>More Tension with Britain</vt:lpstr>
      <vt:lpstr>PowerPoint Presentation</vt:lpstr>
      <vt:lpstr>PowerPoint Presentation</vt:lpstr>
      <vt:lpstr>A REVIEW: Texas Independence</vt:lpstr>
      <vt:lpstr>The Lone Star Republic to State</vt:lpstr>
      <vt:lpstr>The Republic of Texas</vt:lpstr>
      <vt:lpstr>Beginning of the Dispute</vt:lpstr>
      <vt:lpstr>The “US Invasion” War - Causes</vt:lpstr>
      <vt:lpstr>PowerPoint Presentation</vt:lpstr>
      <vt:lpstr>War of Aggression</vt:lpstr>
      <vt:lpstr>Polk’s message to Congress, 1846</vt:lpstr>
      <vt:lpstr>America Divided</vt:lpstr>
      <vt:lpstr>Political Opposition to War</vt:lpstr>
      <vt:lpstr>PowerPoint Presentation</vt:lpstr>
      <vt:lpstr>The Mexican-American War - Course</vt:lpstr>
      <vt:lpstr>The Aftermath of the War</vt:lpstr>
      <vt:lpstr>Opposition</vt:lpstr>
      <vt:lpstr>What’s to Come - New Territory = Conflict in DC!</vt:lpstr>
      <vt:lpstr>Gadsden Purchase</vt:lpstr>
      <vt:lpstr>PowerPoint Presentation</vt:lpstr>
      <vt:lpstr>Territorial Expansion</vt:lpstr>
      <vt:lpstr>What’s to Come – Western Movement Explodes!</vt:lpstr>
    </vt:vector>
  </TitlesOfParts>
  <Company>Cardinal Gibbons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 2: Chapter 5 – Pre-Revolution Colonial Society</dc:title>
  <dc:creator>Amy Ernenwein</dc:creator>
  <cp:lastModifiedBy>Craig Winchell</cp:lastModifiedBy>
  <cp:revision>312</cp:revision>
  <dcterms:created xsi:type="dcterms:W3CDTF">2014-08-20T11:41:44Z</dcterms:created>
  <dcterms:modified xsi:type="dcterms:W3CDTF">2016-11-01T17:29:16Z</dcterms:modified>
</cp:coreProperties>
</file>