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3" r:id="rId8"/>
    <p:sldId id="269" r:id="rId9"/>
    <p:sldId id="266" r:id="rId10"/>
    <p:sldId id="268" r:id="rId11"/>
    <p:sldId id="270" r:id="rId12"/>
    <p:sldId id="267" r:id="rId13"/>
    <p:sldId id="25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5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3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3054-6117-A44D-B1F4-02E5A745F6D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B076-437A-3C46-9E47-07822925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Post-Jackson America and the 2</a:t>
            </a:r>
            <a:r>
              <a:rPr lang="en-US" baseline="30000" dirty="0" smtClean="0"/>
              <a:t>nd</a:t>
            </a:r>
            <a:r>
              <a:rPr lang="en-US" dirty="0" smtClean="0"/>
              <a:t> 2-Party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8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03-bi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9" t="1" r="-2644" b="577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6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5562600" cy="1143000"/>
          </a:xfrm>
        </p:spPr>
        <p:txBody>
          <a:bodyPr anchor="ctr">
            <a:noAutofit/>
          </a:bodyPr>
          <a:lstStyle/>
          <a:p>
            <a:pPr algn="l"/>
            <a:r>
              <a:rPr lang="en-US" sz="5400" b="1" dirty="0" smtClean="0"/>
              <a:t>Election of 1840</a:t>
            </a:r>
            <a:endParaRPr lang="en-US" sz="54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3400" y="838200"/>
            <a:ext cx="4191000" cy="685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 smtClean="0"/>
              <a:t>Elitist Whigs Regroup</a:t>
            </a:r>
            <a:endParaRPr lang="en-US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71564" y="1219200"/>
            <a:ext cx="3276600" cy="1143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Tippecanoe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 Tyler Too!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4000" y="2514600"/>
            <a:ext cx="3314164" cy="3962400"/>
            <a:chOff x="5029200" y="2514600"/>
            <a:chExt cx="3314164" cy="3962400"/>
          </a:xfrm>
        </p:grpSpPr>
        <p:pic>
          <p:nvPicPr>
            <p:cNvPr id="17" name="Picture 4" descr="http://www.historyplace.com/specials/calendar/docs-pix/whharris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0" y="2514600"/>
              <a:ext cx="3314164" cy="394026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5029200" y="5399782"/>
              <a:ext cx="32766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  <a:buSzPct val="70000"/>
                <a:defRPr/>
              </a:pPr>
              <a:r>
                <a:rPr lang="en-US" sz="28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William Henry </a:t>
              </a:r>
              <a:br>
                <a:rPr lang="en-US" sz="28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</a:br>
              <a:r>
                <a:rPr lang="en-US" sz="36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Harrison</a:t>
              </a:r>
              <a:endParaRPr 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4191000"/>
            <a:ext cx="4648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“Log Cabin” Campaign</a:t>
            </a:r>
          </a:p>
          <a:p>
            <a:pPr algn="ctr"/>
            <a:endParaRPr lang="en-US" sz="2000" b="1" dirty="0" smtClean="0"/>
          </a:p>
          <a:p>
            <a:r>
              <a:rPr lang="en-US" sz="2800" b="1" i="1" dirty="0" smtClean="0"/>
              <a:t>Whigs beat the Democrats at their own game.</a:t>
            </a:r>
            <a:endParaRPr lang="en-US" sz="3200" b="1" i="1" dirty="0"/>
          </a:p>
        </p:txBody>
      </p:sp>
      <p:pic>
        <p:nvPicPr>
          <p:cNvPr id="52225" name="Picture 1" descr="C:\Users\Tom\AppData\Local\Microsoft\Windows\Temporary Internet Files\Content.IE5\CKT9UPW3\MC9003673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27" y="1752600"/>
            <a:ext cx="4144173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557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Whigs Gain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Election of 1840</a:t>
            </a:r>
          </a:p>
          <a:p>
            <a:pPr lvl="1"/>
            <a:r>
              <a:rPr lang="en-US" dirty="0" smtClean="0"/>
              <a:t>With his image hurt by the financial crisis that had embraced the country, Van Buren faced an uphill battle for reelection as president in 1840</a:t>
            </a:r>
          </a:p>
          <a:p>
            <a:pPr lvl="1"/>
            <a:r>
              <a:rPr lang="en-US" dirty="0" smtClean="0"/>
              <a:t>The Whigs chose as their candidate the war hero William Henry Harrison (“</a:t>
            </a:r>
            <a:r>
              <a:rPr lang="en-US" dirty="0" err="1" smtClean="0"/>
              <a:t>Ol</a:t>
            </a:r>
            <a:r>
              <a:rPr lang="en-US" dirty="0" smtClean="0"/>
              <a:t>’ Tippecanoe”)</a:t>
            </a:r>
          </a:p>
          <a:p>
            <a:pPr lvl="2"/>
            <a:r>
              <a:rPr lang="en-US" dirty="0" smtClean="0"/>
              <a:t>The Whigs stole a play from the Jackson playbook and portrayed Harrison as a common man (they played on his being born in a log cabin and being raised on hard cider)</a:t>
            </a:r>
          </a:p>
          <a:p>
            <a:pPr lvl="1"/>
            <a:r>
              <a:rPr lang="en-US" dirty="0" smtClean="0"/>
              <a:t>Harrison swept the electoral vote and the Whigs won the election, bringing and end to the age of Jackson</a:t>
            </a:r>
            <a:r>
              <a:rPr lang="mr-IN" dirty="0" smtClean="0"/>
              <a:t>…</a:t>
            </a:r>
            <a:endParaRPr lang="en-US" dirty="0" smtClean="0"/>
          </a:p>
          <a:p>
            <a:pPr lvl="2"/>
            <a:r>
              <a:rPr lang="en-US" dirty="0" smtClean="0"/>
              <a:t>And then Harrison died. 32 DAYS LATER!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2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erpetua Titling MT" charset="0"/>
              </a:rPr>
              <a:t>Post</a:t>
            </a:r>
            <a:r>
              <a:rPr lang="en-US" dirty="0">
                <a:latin typeface="Perpetua Titling MT" charset="0"/>
              </a:rPr>
              <a:t>-Jackson era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sto MT" charset="0"/>
              </a:rPr>
              <a:t>Presidency of John Tyler</a:t>
            </a:r>
          </a:p>
          <a:p>
            <a:pPr lvl="1"/>
            <a:r>
              <a:rPr lang="en-US" b="1" dirty="0">
                <a:latin typeface="Calisto MT" charset="0"/>
              </a:rPr>
              <a:t>Veto of Whig</a:t>
            </a:r>
            <a:r>
              <a:rPr lang="ja-JP" altLang="en-US" b="1" dirty="0">
                <a:latin typeface="Calisto MT" charset="0"/>
              </a:rPr>
              <a:t>’</a:t>
            </a:r>
            <a:r>
              <a:rPr lang="en-US" b="1" dirty="0">
                <a:latin typeface="Calisto MT" charset="0"/>
              </a:rPr>
              <a:t>s American System program</a:t>
            </a:r>
          </a:p>
          <a:p>
            <a:pPr lvl="1"/>
            <a:r>
              <a:rPr lang="en-US" b="1" dirty="0">
                <a:latin typeface="Calisto MT" charset="0"/>
              </a:rPr>
              <a:t>Whig repudiation of Tyler</a:t>
            </a:r>
          </a:p>
          <a:p>
            <a:pPr lvl="1"/>
            <a:r>
              <a:rPr lang="en-US" b="1" dirty="0">
                <a:latin typeface="Calisto MT" charset="0"/>
              </a:rPr>
              <a:t>Weakness of Tyler without party backing</a:t>
            </a:r>
          </a:p>
          <a:p>
            <a:pPr>
              <a:buFontTx/>
              <a:buAutoNum type="alphaUcPeriod" startAt="4"/>
            </a:pPr>
            <a:endParaRPr lang="en-US" dirty="0">
              <a:latin typeface="Calisto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6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18 at 12.10.3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89" b="-14213"/>
          <a:stretch/>
        </p:blipFill>
        <p:spPr>
          <a:xfrm>
            <a:off x="457200" y="0"/>
            <a:ext cx="8229600" cy="7260854"/>
          </a:xfrm>
        </p:spPr>
      </p:pic>
    </p:spTree>
    <p:extLst>
      <p:ext uri="{BB962C8B-B14F-4D97-AF65-F5344CB8AC3E}">
        <p14:creationId xmlns:p14="http://schemas.microsoft.com/office/powerpoint/2010/main" val="102977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8 at 12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" y="0"/>
            <a:ext cx="9135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8 at 12.2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to ‘kill’ the bank before its charter expired, Jackson took all the nation’s money out of the National Bank and deposited into loyal ‘Pet Banks.’</a:t>
            </a:r>
          </a:p>
          <a:p>
            <a:r>
              <a:rPr lang="en-US" dirty="0" smtClean="0"/>
              <a:t>Land speculation continued to run rampant in the western states and prices for land and manufactured goods became badly inflated.</a:t>
            </a:r>
          </a:p>
          <a:p>
            <a:pPr lvl="1"/>
            <a:r>
              <a:rPr lang="en-US" dirty="0" smtClean="0"/>
              <a:t>Large amounts of money made their way into circulation because of the National Bank being no longer able to control currency</a:t>
            </a:r>
            <a:r>
              <a:rPr lang="mr-IN" dirty="0" smtClean="0"/>
              <a:t>…</a:t>
            </a:r>
            <a:r>
              <a:rPr lang="en-US" dirty="0" smtClean="0"/>
              <a:t>further 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1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Jackson attempted to fight this inflation by issuing an </a:t>
            </a:r>
            <a:r>
              <a:rPr lang="en-US" dirty="0" smtClean="0"/>
              <a:t>order </a:t>
            </a:r>
            <a:r>
              <a:rPr lang="en-US" dirty="0"/>
              <a:t>that stated that all lands purchased from the </a:t>
            </a:r>
            <a:r>
              <a:rPr lang="en-US" dirty="0" smtClean="0"/>
              <a:t>government </a:t>
            </a:r>
            <a:r>
              <a:rPr lang="en-US" dirty="0"/>
              <a:t>(western lands) would now have to be </a:t>
            </a:r>
            <a:r>
              <a:rPr lang="en-US" dirty="0" smtClean="0"/>
              <a:t>purchased </a:t>
            </a:r>
            <a:r>
              <a:rPr lang="en-US" dirty="0"/>
              <a:t>in gold or silver (called Specie Circular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This only worsened the situation by making paper currency </a:t>
            </a:r>
            <a:r>
              <a:rPr lang="en-US" dirty="0" smtClean="0"/>
              <a:t>worth </a:t>
            </a:r>
            <a:r>
              <a:rPr lang="en-US" dirty="0"/>
              <a:t>even less than its already decreasing </a:t>
            </a:r>
            <a:r>
              <a:rPr lang="en-US" dirty="0" smtClean="0"/>
              <a:t>value</a:t>
            </a:r>
            <a:endParaRPr lang="en-US" dirty="0"/>
          </a:p>
          <a:p>
            <a:r>
              <a:rPr lang="en-US" dirty="0"/>
              <a:t>Land sales plummeted and, as they had during the </a:t>
            </a:r>
            <a:r>
              <a:rPr lang="en-US" dirty="0" smtClean="0"/>
              <a:t>Financial </a:t>
            </a:r>
            <a:r>
              <a:rPr lang="en-US" dirty="0"/>
              <a:t>Panic of 1819, land speculators failed on their </a:t>
            </a:r>
            <a:r>
              <a:rPr lang="en-US" dirty="0" smtClean="0"/>
              <a:t>bank </a:t>
            </a:r>
            <a:r>
              <a:rPr lang="en-US" dirty="0"/>
              <a:t>loans and caused many banks to go bankrupt, </a:t>
            </a:r>
            <a:r>
              <a:rPr lang="en-US" dirty="0" smtClean="0"/>
              <a:t>leading </a:t>
            </a:r>
            <a:r>
              <a:rPr lang="en-US" dirty="0"/>
              <a:t>to many people to lose their savings </a:t>
            </a:r>
          </a:p>
          <a:p>
            <a:r>
              <a:rPr lang="en-US" dirty="0"/>
              <a:t>This decrease in spending power led many </a:t>
            </a:r>
            <a:r>
              <a:rPr lang="en-US" dirty="0" smtClean="0"/>
              <a:t>industries</a:t>
            </a:r>
            <a:r>
              <a:rPr lang="en-US" dirty="0"/>
              <a:t>/manufacturers to fail as well, leading to a </a:t>
            </a:r>
            <a:r>
              <a:rPr lang="en-US" dirty="0" smtClean="0"/>
              <a:t>nationwide </a:t>
            </a:r>
            <a:r>
              <a:rPr lang="en-US" dirty="0"/>
              <a:t>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3422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Jackson’s Tenure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Since Jackson’s second term ended in 1836 and the financial crisis did not fully explode until 1837, blame for the financial downturn did not fall on his shoulders.</a:t>
            </a:r>
          </a:p>
          <a:p>
            <a:pPr lvl="1"/>
            <a:r>
              <a:rPr lang="en-US" dirty="0" smtClean="0"/>
              <a:t>The blame would fall on the next president, Jackson’s prot</a:t>
            </a:r>
            <a:r>
              <a:rPr lang="en-US" dirty="0" smtClean="0"/>
              <a:t>égé Martin Van Buren</a:t>
            </a:r>
          </a:p>
          <a:p>
            <a:pPr lvl="1"/>
            <a:r>
              <a:rPr lang="en-US" dirty="0"/>
              <a:t>He had served Jackson as Secretary of State and </a:t>
            </a:r>
            <a:r>
              <a:rPr lang="en-US" dirty="0" smtClean="0"/>
              <a:t>as </a:t>
            </a:r>
            <a:r>
              <a:rPr lang="en-US" dirty="0"/>
              <a:t>Vice President, and had also supported him </a:t>
            </a:r>
            <a:r>
              <a:rPr lang="en-US" dirty="0" smtClean="0"/>
              <a:t>throughout </a:t>
            </a:r>
            <a:r>
              <a:rPr lang="en-US" dirty="0"/>
              <a:t>all of Jackson’s controversies, the </a:t>
            </a:r>
            <a:r>
              <a:rPr lang="en-US" dirty="0" smtClean="0"/>
              <a:t>Peggy </a:t>
            </a:r>
            <a:r>
              <a:rPr lang="en-US" dirty="0"/>
              <a:t>Eaton Affair, the Nullification Crisis, the </a:t>
            </a:r>
            <a:r>
              <a:rPr lang="en-US" dirty="0" smtClean="0"/>
              <a:t>Bank </a:t>
            </a:r>
            <a:r>
              <a:rPr lang="en-US" dirty="0"/>
              <a:t>Veto, </a:t>
            </a:r>
            <a:r>
              <a:rPr lang="en-US" dirty="0" err="1" smtClean="0"/>
              <a:t>etc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Two-Party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7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Jackson’s severe </a:t>
            </a:r>
            <a:r>
              <a:rPr lang="en-US" dirty="0" smtClean="0"/>
              <a:t>demeanor and controversial actions </a:t>
            </a:r>
            <a:r>
              <a:rPr lang="en-US" dirty="0"/>
              <a:t>led to the </a:t>
            </a:r>
            <a:r>
              <a:rPr lang="en-US" dirty="0" smtClean="0"/>
              <a:t>splitting </a:t>
            </a:r>
            <a:r>
              <a:rPr lang="en-US" dirty="0"/>
              <a:t>of the Republican </a:t>
            </a:r>
            <a:r>
              <a:rPr lang="en-US" dirty="0" smtClean="0"/>
              <a:t>Party</a:t>
            </a:r>
            <a:endParaRPr lang="en-US" dirty="0"/>
          </a:p>
          <a:p>
            <a:pPr lvl="1"/>
            <a:r>
              <a:rPr lang="en-US" dirty="0"/>
              <a:t>Jackson’s supporters became known as </a:t>
            </a:r>
            <a:r>
              <a:rPr lang="en-US" dirty="0" smtClean="0"/>
              <a:t>Democrats</a:t>
            </a:r>
            <a:endParaRPr lang="en-US" dirty="0"/>
          </a:p>
          <a:p>
            <a:pPr lvl="1"/>
            <a:r>
              <a:rPr lang="en-US" dirty="0"/>
              <a:t>Clay’s supporters would form another political </a:t>
            </a:r>
            <a:r>
              <a:rPr lang="en-US" dirty="0" smtClean="0"/>
              <a:t>party</a:t>
            </a:r>
            <a:r>
              <a:rPr lang="en-US" dirty="0"/>
              <a:t>, the </a:t>
            </a:r>
            <a:r>
              <a:rPr lang="en-US" dirty="0" smtClean="0"/>
              <a:t>Whigs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term Whig was a reference to both the British </a:t>
            </a:r>
            <a:r>
              <a:rPr lang="en-US" dirty="0" smtClean="0"/>
              <a:t>political </a:t>
            </a:r>
            <a:r>
              <a:rPr lang="en-US" dirty="0"/>
              <a:t>party that had supported liberty during the </a:t>
            </a:r>
            <a:r>
              <a:rPr lang="en-US" dirty="0" smtClean="0"/>
              <a:t>Revolution</a:t>
            </a:r>
            <a:r>
              <a:rPr lang="en-US" dirty="0"/>
              <a:t>, and also to the founding political party of the </a:t>
            </a:r>
            <a:r>
              <a:rPr lang="en-US" dirty="0" smtClean="0"/>
              <a:t>Federalists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7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Democrats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Were </a:t>
            </a:r>
            <a:r>
              <a:rPr lang="en-US" dirty="0"/>
              <a:t>very similar to the </a:t>
            </a:r>
            <a:r>
              <a:rPr lang="en-US" dirty="0" err="1" smtClean="0"/>
              <a:t>Jeffersonians</a:t>
            </a:r>
            <a:endParaRPr lang="en-US" dirty="0"/>
          </a:p>
          <a:p>
            <a:r>
              <a:rPr lang="en-US" dirty="0"/>
              <a:t>Favored limited </a:t>
            </a:r>
            <a:r>
              <a:rPr lang="en-US" dirty="0" smtClean="0"/>
              <a:t>government</a:t>
            </a:r>
            <a:endParaRPr lang="en-US" dirty="0"/>
          </a:p>
          <a:p>
            <a:pPr lvl="1"/>
            <a:r>
              <a:rPr lang="en-US" dirty="0"/>
              <a:t>Wanted equal political and economic opportunities for all </a:t>
            </a:r>
            <a:r>
              <a:rPr lang="en-US" dirty="0" smtClean="0"/>
              <a:t>(</a:t>
            </a:r>
            <a:r>
              <a:rPr lang="en-US" dirty="0"/>
              <a:t>that is, white males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Opposed elitist, big government policies such as the </a:t>
            </a:r>
            <a:r>
              <a:rPr lang="en-US" dirty="0" smtClean="0"/>
              <a:t>National </a:t>
            </a:r>
            <a:r>
              <a:rPr lang="en-US" dirty="0"/>
              <a:t>Bank and high tariffs that protected Northern </a:t>
            </a:r>
            <a:r>
              <a:rPr lang="en-US" dirty="0" smtClean="0"/>
              <a:t>manufacturers (</a:t>
            </a:r>
            <a:r>
              <a:rPr lang="en-US" dirty="0" smtClean="0"/>
              <a:t>anything seen as supporting the wealthy)</a:t>
            </a:r>
            <a:endParaRPr lang="en-US" dirty="0"/>
          </a:p>
          <a:p>
            <a:r>
              <a:rPr lang="en-US" dirty="0"/>
              <a:t>Most strong in the South and the West, also in </a:t>
            </a:r>
            <a:r>
              <a:rPr lang="en-US" dirty="0" smtClean="0"/>
              <a:t>the </a:t>
            </a:r>
            <a:r>
              <a:rPr lang="en-US" dirty="0"/>
              <a:t>working classes of the North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Were very similar to the </a:t>
            </a:r>
            <a:r>
              <a:rPr lang="en-US" dirty="0" smtClean="0"/>
              <a:t>Federalists</a:t>
            </a:r>
            <a:endParaRPr lang="en-US" dirty="0"/>
          </a:p>
          <a:p>
            <a:r>
              <a:rPr lang="en-US" dirty="0"/>
              <a:t>Pushed for policies that would lead to a powerful </a:t>
            </a:r>
          </a:p>
          <a:p>
            <a:r>
              <a:rPr lang="en-US" dirty="0"/>
              <a:t>and active federal </a:t>
            </a:r>
            <a:r>
              <a:rPr lang="en-US" dirty="0" smtClean="0"/>
              <a:t>government</a:t>
            </a:r>
            <a:endParaRPr lang="en-US" dirty="0"/>
          </a:p>
          <a:p>
            <a:pPr lvl="1"/>
            <a:r>
              <a:rPr lang="en-US" dirty="0"/>
              <a:t>Supported the policies of Clay’s American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/>
              <a:t>Opposed anything associated with “immigrants</a:t>
            </a:r>
            <a:r>
              <a:rPr lang="en-US" dirty="0" smtClean="0"/>
              <a:t>”</a:t>
            </a:r>
            <a:endParaRPr lang="en-US" dirty="0"/>
          </a:p>
          <a:p>
            <a:pPr lvl="2"/>
            <a:r>
              <a:rPr lang="en-US" dirty="0"/>
              <a:t>Crime, immoral acts (drinking, gambling), radical </a:t>
            </a:r>
            <a:r>
              <a:rPr lang="en-US" dirty="0" smtClean="0"/>
              <a:t>government </a:t>
            </a:r>
            <a:r>
              <a:rPr lang="en-US" dirty="0"/>
              <a:t>that empowered the lower </a:t>
            </a:r>
            <a:r>
              <a:rPr lang="en-US" dirty="0" smtClean="0"/>
              <a:t>classes</a:t>
            </a:r>
            <a:endParaRPr lang="en-US" dirty="0"/>
          </a:p>
          <a:p>
            <a:r>
              <a:rPr lang="en-US" dirty="0"/>
              <a:t>Were strongest in the New England region and </a:t>
            </a:r>
            <a:r>
              <a:rPr lang="en-US" dirty="0" smtClean="0"/>
              <a:t>in </a:t>
            </a:r>
            <a:r>
              <a:rPr lang="en-US" dirty="0"/>
              <a:t>the upper classes of all regions, also with </a:t>
            </a:r>
            <a:r>
              <a:rPr lang="en-US" dirty="0" smtClean="0"/>
              <a:t>pious </a:t>
            </a:r>
            <a:r>
              <a:rPr lang="en-US" dirty="0"/>
              <a:t>Protestants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3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5400" b="1" dirty="0" smtClean="0"/>
              <a:t>Martin Van Buren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31812" y="2514600"/>
            <a:ext cx="3811588" cy="639763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DEMOCRAT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33400" y="1447800"/>
            <a:ext cx="4041775" cy="914400"/>
          </a:xfrm>
        </p:spPr>
        <p:txBody>
          <a:bodyPr anchor="ctr"/>
          <a:lstStyle/>
          <a:p>
            <a:pPr>
              <a:buNone/>
            </a:pPr>
            <a:r>
              <a:rPr lang="en-US" sz="2400" b="1" dirty="0" smtClean="0"/>
              <a:t>Eighth President</a:t>
            </a:r>
          </a:p>
          <a:p>
            <a:pPr>
              <a:buNone/>
            </a:pPr>
            <a:r>
              <a:rPr lang="en-US" sz="2400" b="1" dirty="0" smtClean="0"/>
              <a:t>(1837-1841)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33400" y="3449638"/>
            <a:ext cx="4572000" cy="2863324"/>
          </a:xfrm>
        </p:spPr>
        <p:txBody>
          <a:bodyPr>
            <a:normAutofit fontScale="92500" lnSpcReduction="10000"/>
          </a:bodyPr>
          <a:lstStyle/>
          <a:p>
            <a:pPr marL="346075" indent="-346075"/>
            <a:r>
              <a:rPr lang="en-US" sz="2800" b="1" dirty="0" smtClean="0"/>
              <a:t>New York</a:t>
            </a:r>
          </a:p>
          <a:p>
            <a:pPr marL="346075" indent="-346075"/>
            <a:r>
              <a:rPr lang="en-US" sz="2800" b="1" dirty="0" smtClean="0"/>
              <a:t>The “Little Magician”</a:t>
            </a:r>
          </a:p>
          <a:p>
            <a:pPr marL="346075" indent="-346075"/>
            <a:r>
              <a:rPr lang="en-US" sz="2800" b="1" dirty="0" smtClean="0"/>
              <a:t>Panic of 1837</a:t>
            </a:r>
          </a:p>
          <a:p>
            <a:pPr marL="346075" indent="-346075"/>
            <a:r>
              <a:rPr lang="en-US" sz="2800" b="1" dirty="0" smtClean="0"/>
              <a:t>Panic of </a:t>
            </a:r>
            <a:r>
              <a:rPr lang="en-US" sz="2800" b="1" dirty="0" smtClean="0"/>
              <a:t>1839</a:t>
            </a:r>
          </a:p>
          <a:p>
            <a:pPr marL="346075" indent="-346075"/>
            <a:endParaRPr lang="en-US" sz="2800" b="1" dirty="0"/>
          </a:p>
          <a:p>
            <a:pPr marL="346075" indent="-346075"/>
            <a:r>
              <a:rPr lang="en-US" sz="2800" b="1" dirty="0" smtClean="0"/>
              <a:t>MARTIN VAN RUIN!!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410200" y="1671637"/>
            <a:ext cx="3260725" cy="4348163"/>
            <a:chOff x="5883275" y="1295400"/>
            <a:chExt cx="3260725" cy="4348163"/>
          </a:xfrm>
        </p:grpSpPr>
        <p:pic>
          <p:nvPicPr>
            <p:cNvPr id="8" name="Picture 2" descr="http://wiseyoungowl.files.wordpress.com/2009/02/450px-08_martin_van_buren_3x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83275" y="1295400"/>
              <a:ext cx="3260725" cy="4348163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6895692" y="5058788"/>
              <a:ext cx="22483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Van Buren</a:t>
              </a:r>
              <a:endPara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36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Buren’s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Van Buren’s term as president (1836-1840) </a:t>
            </a:r>
            <a:r>
              <a:rPr lang="en-US" dirty="0" smtClean="0"/>
              <a:t>was </a:t>
            </a:r>
            <a:r>
              <a:rPr lang="en-US" dirty="0"/>
              <a:t>an uneventful and unproductive </a:t>
            </a:r>
            <a:r>
              <a:rPr lang="en-US" dirty="0" smtClean="0"/>
              <a:t>term</a:t>
            </a:r>
            <a:endParaRPr lang="en-US" dirty="0"/>
          </a:p>
          <a:p>
            <a:pPr lvl="1"/>
            <a:r>
              <a:rPr lang="en-US" dirty="0"/>
              <a:t>His presidency was mired in the Financial Crisis of </a:t>
            </a:r>
            <a:r>
              <a:rPr lang="en-US" dirty="0" smtClean="0"/>
              <a:t>1837</a:t>
            </a:r>
            <a:r>
              <a:rPr lang="en-US" dirty="0"/>
              <a:t>, which he adopted from his mentor </a:t>
            </a:r>
            <a:r>
              <a:rPr lang="en-US" dirty="0" smtClean="0"/>
              <a:t>Jackson</a:t>
            </a:r>
            <a:endParaRPr lang="en-US" dirty="0"/>
          </a:p>
          <a:p>
            <a:r>
              <a:rPr lang="en-US" dirty="0"/>
              <a:t>The Whigs tried to pass many pieces of legislation </a:t>
            </a:r>
            <a:r>
              <a:rPr lang="en-US" dirty="0" smtClean="0"/>
              <a:t>surrounding </a:t>
            </a:r>
            <a:r>
              <a:rPr lang="en-US" dirty="0"/>
              <a:t>policies of the American System </a:t>
            </a:r>
            <a:r>
              <a:rPr lang="en-US" dirty="0" smtClean="0"/>
              <a:t>(</a:t>
            </a:r>
            <a:r>
              <a:rPr lang="en-US" dirty="0"/>
              <a:t>higher tariffs, banking credit, internal </a:t>
            </a:r>
            <a:r>
              <a:rPr lang="en-US" dirty="0" smtClean="0"/>
              <a:t>improvements</a:t>
            </a:r>
            <a:r>
              <a:rPr lang="en-US" dirty="0"/>
              <a:t>, etc.) but Van Buren continuously </a:t>
            </a:r>
            <a:r>
              <a:rPr lang="en-US" dirty="0" smtClean="0"/>
              <a:t>vetoed </a:t>
            </a:r>
            <a:r>
              <a:rPr lang="en-US" dirty="0"/>
              <a:t>these bills as unnecessary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9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779</Words>
  <Application>Microsoft Macintosh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Post-Jackson America and the 2nd 2-Party System</vt:lpstr>
      <vt:lpstr>Financial Crisis</vt:lpstr>
      <vt:lpstr>Financial Crisis</vt:lpstr>
      <vt:lpstr>End of Jackson’s Tenure</vt:lpstr>
      <vt:lpstr>Second Two-Party System</vt:lpstr>
      <vt:lpstr>The Democrats</vt:lpstr>
      <vt:lpstr>The Whigs</vt:lpstr>
      <vt:lpstr>Martin Van Buren</vt:lpstr>
      <vt:lpstr>Van Buren’s Presidency</vt:lpstr>
      <vt:lpstr>PowerPoint Presentation</vt:lpstr>
      <vt:lpstr>Election of 1840</vt:lpstr>
      <vt:lpstr>Whigs Gain Power</vt:lpstr>
      <vt:lpstr>Post-Jackson era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Winchell</dc:creator>
  <cp:lastModifiedBy>Craig Winchell</cp:lastModifiedBy>
  <cp:revision>6</cp:revision>
  <dcterms:created xsi:type="dcterms:W3CDTF">2016-10-14T19:38:17Z</dcterms:created>
  <dcterms:modified xsi:type="dcterms:W3CDTF">2016-10-18T19:32:59Z</dcterms:modified>
</cp:coreProperties>
</file>