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media/audio6.bin" ContentType="audio/unknown"/>
  <Override PartName="/ppt/media/audio7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8" r:id="rId2"/>
  </p:sldMasterIdLst>
  <p:sldIdLst>
    <p:sldId id="256" r:id="rId3"/>
    <p:sldId id="257" r:id="rId4"/>
    <p:sldId id="265" r:id="rId5"/>
    <p:sldId id="258" r:id="rId6"/>
    <p:sldId id="259" r:id="rId7"/>
    <p:sldId id="272" r:id="rId8"/>
    <p:sldId id="273" r:id="rId9"/>
    <p:sldId id="260" r:id="rId10"/>
    <p:sldId id="261" r:id="rId11"/>
    <p:sldId id="266" r:id="rId12"/>
    <p:sldId id="267" r:id="rId13"/>
    <p:sldId id="268" r:id="rId14"/>
    <p:sldId id="262" r:id="rId15"/>
    <p:sldId id="263" r:id="rId16"/>
    <p:sldId id="270" r:id="rId17"/>
    <p:sldId id="269" r:id="rId18"/>
    <p:sldId id="274" r:id="rId19"/>
    <p:sldId id="264" r:id="rId20"/>
    <p:sldId id="271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1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audio" Target="../media/audio2.wav"/><Relationship Id="rId2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54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A128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99CC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99CC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3421B-39C9-3542-9F5B-81DAE23C5BBD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66285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F6FA6-D112-3245-9901-A6A384BA0D69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5465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2118D-DF6F-A941-BDBB-007C6133636C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1551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9D28B-FB7B-BB46-94D3-D08883E281DB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52199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E8B78-BC39-A34A-BE69-A3C4F6C030BF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754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2B431-4958-E847-BF07-8190BCC691BB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23826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271F0-CEE7-8C43-A4D8-289EBC1C32F2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05521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0094A-CF72-AD43-B85D-799E12F6ED4E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16310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4DBAC-75AE-4845-9117-7ECAEC2D4D83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62343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529F6-A0D6-2D4A-ACAB-0D63269E8D0C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76683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CE66-E8E0-CC49-B904-BC40AE50F8A2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8657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EC9D2-2D6D-EC45-BED7-192203B43AC9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22793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E3DBC-E5DB-4543-8ADF-AD1E4810D437}" type="slidenum">
              <a:rPr lang="en-US">
                <a:solidFill>
                  <a:srgbClr val="99CCFF"/>
                </a:solidFill>
              </a:rPr>
              <a:pPr/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60533"/>
      </p:ext>
    </p:extLst>
  </p:cSld>
  <p:clrMapOvr>
    <a:masterClrMapping/>
  </p:clrMapOvr>
  <p:transition xmlns:p14="http://schemas.microsoft.com/office/powerpoint/2010/main" spd="slow">
    <p:newsflash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theme" Target="../theme/theme2.xml"/><Relationship Id="rId15" Type="http://schemas.openxmlformats.org/officeDocument/2006/relationships/audio" Target="../media/audio1.bin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556DD0-87C0-D943-83E7-7F3E91D84382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F7E1DD-820B-4340-8C56-5B816DBB31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54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A128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CC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99CC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99CC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9CCFF"/>
              </a:solidFill>
            </a:endParaRP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5559BC-F94E-5547-92DC-A0A48B08FD3E}" type="slidenum">
              <a:rPr lang="en-US">
                <a:solidFill>
                  <a:srgbClr val="99CCFF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CC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528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xmlns:p14="http://schemas.microsoft.com/office/powerpoint/2010/main" spd="slow">
    <p:newsflash/>
    <p:sndAc>
      <p:stSnd>
        <p:snd r:embed="rId15" name="pu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8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audio" Target="../media/audio2.wav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audio" Target="../media/audio2.wav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audio" Target="../media/audio3.bin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7.xml"/><Relationship Id="rId2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audio" Target="../media/audio2.wav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audio" Target="../media/audio2.wav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Relationship Id="rId3" Type="http://schemas.openxmlformats.org/officeDocument/2006/relationships/audio" Target="../media/audio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figures.boundless.com/7533/full/chemist.jpeg&amp;imgrefurl=https://www.boundless.com/u-s-history/textbooks/boundless-u-s-history-textbook/the-progressive-era-1890-1917-22/the-limits-of-progressivism-175/the-limits-of-progressivism-954-9723/&amp;h=927&amp;w=1005&amp;tbnid=WzFFga-f4z5TEM:&amp;docid=NY2jUF5FVMCdWM&amp;ei=Y6uvVrHmI9b2jwON5YK4Ag&amp;tbm=isch&amp;ved=0ahUKEwjxo8GHoNfKAhVW-2MKHY2yACcQMwgfKAMwAw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audio" Target="../media/audio2.wav"/><Relationship Id="rId5" Type="http://schemas.openxmlformats.org/officeDocument/2006/relationships/audio" Target="../media/audio3.bin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microsoft.com/office/2007/relationships/media" Target="file:///C:\Documents%20and%20Settings\Carl\My%20Documents\Historic%20Sound%20Bites\Sound%20Effects\taps.wav" TargetMode="External"/><Relationship Id="rId2" Type="http://schemas.openxmlformats.org/officeDocument/2006/relationships/audio" Target="file:///C:\Documents%20and%20Settings\Carl\My%20Documents\Historic%20Sound%20Bites\Sound%20Effects\taps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3.bin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2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2.wav"/><Relationship Id="rId3" Type="http://schemas.openxmlformats.org/officeDocument/2006/relationships/audio" Target="../media/audio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3.bin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2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Presidents of the Progressive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7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657225"/>
          </a:xfrm>
          <a:noFill/>
        </p:spPr>
        <p:txBody>
          <a:bodyPr anchor="t"/>
          <a:lstStyle/>
          <a:p>
            <a:pPr eaLnBrk="1" hangingPunct="1"/>
            <a:r>
              <a:rPr lang="en-US" sz="2400">
                <a:latin typeface="Verdana" charset="0"/>
              </a:rPr>
              <a:t>Progressivism under Taft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04938"/>
            <a:ext cx="7924800" cy="4370387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</a:pPr>
            <a:r>
              <a:rPr lang="en-US" sz="1700">
                <a:solidFill>
                  <a:srgbClr val="003300"/>
                </a:solidFill>
                <a:latin typeface="Verdana" charset="0"/>
              </a:rPr>
              <a:t>President Roosevelt didn</a:t>
            </a:r>
            <a:r>
              <a:rPr lang="ja-JP" altLang="en-US" sz="1700">
                <a:solidFill>
                  <a:srgbClr val="003300"/>
                </a:solidFill>
                <a:latin typeface="Verdana" charset="0"/>
              </a:rPr>
              <a:t>’</a:t>
            </a:r>
            <a:r>
              <a:rPr lang="en-US" sz="1700">
                <a:solidFill>
                  <a:srgbClr val="003300"/>
                </a:solidFill>
                <a:latin typeface="Verdana" charset="0"/>
              </a:rPr>
              <a:t>t run for a third term, instead supporting </a:t>
            </a:r>
            <a:r>
              <a:rPr lang="en-US" sz="1700" b="1">
                <a:solidFill>
                  <a:srgbClr val="003300"/>
                </a:solidFill>
                <a:latin typeface="Verdana" charset="0"/>
              </a:rPr>
              <a:t>William Howard Taft</a:t>
            </a:r>
            <a:r>
              <a:rPr lang="en-US" sz="1700">
                <a:solidFill>
                  <a:srgbClr val="003300"/>
                </a:solidFill>
                <a:latin typeface="Verdana" charset="0"/>
              </a:rPr>
              <a:t>, a friend and advisor who, despite a more cautious view on reform, pledged loyalty to the Roosevelt program.</a:t>
            </a:r>
          </a:p>
          <a:p>
            <a:pPr eaLnBrk="1" hangingPunct="1">
              <a:spcBef>
                <a:spcPct val="40000"/>
              </a:spcBef>
            </a:pPr>
            <a:r>
              <a:rPr lang="en-US" sz="1700">
                <a:solidFill>
                  <a:srgbClr val="003300"/>
                </a:solidFill>
                <a:latin typeface="Verdana" charset="0"/>
              </a:rPr>
              <a:t>Upon his election, Taft worked to secure Roosevelt</a:t>
            </a:r>
            <a:r>
              <a:rPr lang="ja-JP" altLang="en-US" sz="1700">
                <a:solidFill>
                  <a:srgbClr val="003300"/>
                </a:solidFill>
                <a:latin typeface="Verdana" charset="0"/>
              </a:rPr>
              <a:t>’</a:t>
            </a:r>
            <a:r>
              <a:rPr lang="en-US" sz="1700">
                <a:solidFill>
                  <a:srgbClr val="003300"/>
                </a:solidFill>
                <a:latin typeface="Verdana" charset="0"/>
              </a:rPr>
              <a:t>s reforms rather than build upon them.</a:t>
            </a:r>
          </a:p>
          <a:p>
            <a:pPr eaLnBrk="1" hangingPunct="1">
              <a:spcBef>
                <a:spcPct val="40000"/>
              </a:spcBef>
            </a:pPr>
            <a:r>
              <a:rPr lang="en-US" sz="1700">
                <a:solidFill>
                  <a:srgbClr val="003300"/>
                </a:solidFill>
                <a:latin typeface="Verdana" charset="0"/>
              </a:rPr>
              <a:t>Taft worked to secure several reforms, such as creating a Labor Department to enforce labor laws and increasing national forest reserves.</a:t>
            </a:r>
          </a:p>
          <a:p>
            <a:pPr eaLnBrk="1" hangingPunct="1">
              <a:spcBef>
                <a:spcPct val="40000"/>
              </a:spcBef>
            </a:pPr>
            <a:r>
              <a:rPr lang="en-US" sz="1700">
                <a:solidFill>
                  <a:srgbClr val="003300"/>
                </a:solidFill>
                <a:latin typeface="Verdana" charset="0"/>
              </a:rPr>
              <a:t>Taft</a:t>
            </a:r>
            <a:r>
              <a:rPr lang="ja-JP" altLang="en-US" sz="1700">
                <a:solidFill>
                  <a:srgbClr val="003300"/>
                </a:solidFill>
                <a:latin typeface="Verdana" charset="0"/>
              </a:rPr>
              <a:t>’</a:t>
            </a:r>
            <a:r>
              <a:rPr lang="en-US" sz="1700">
                <a:solidFill>
                  <a:srgbClr val="003300"/>
                </a:solidFill>
                <a:latin typeface="Verdana" charset="0"/>
              </a:rPr>
              <a:t>s administration is also credited with the passage of the </a:t>
            </a:r>
            <a:r>
              <a:rPr lang="en-US" sz="1700" b="1">
                <a:solidFill>
                  <a:srgbClr val="003300"/>
                </a:solidFill>
                <a:latin typeface="Verdana" charset="0"/>
              </a:rPr>
              <a:t>Sixteenth Amendment</a:t>
            </a:r>
            <a:r>
              <a:rPr lang="en-US" sz="1700">
                <a:solidFill>
                  <a:srgbClr val="003300"/>
                </a:solidFill>
                <a:latin typeface="Verdana" charset="0"/>
              </a:rPr>
              <a:t>, which granted Congress the power to levy taxes based on individual income.</a:t>
            </a:r>
            <a:endParaRPr lang="en-US" sz="2000">
              <a:solidFill>
                <a:srgbClr val="003300"/>
              </a:solidFill>
              <a:latin typeface="Verdana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581150" y="4854575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>
                <a:solidFill>
                  <a:srgbClr val="003300"/>
                </a:solidFill>
                <a:latin typeface="Verdana" charset="0"/>
              </a:rPr>
              <a:t>Progressives supported a nationwide income tax as a way to pay for government programs more fairly.</a:t>
            </a:r>
            <a:endParaRPr lang="en-US">
              <a:solidFill>
                <a:srgbClr val="003300"/>
              </a:solidFill>
              <a:latin typeface="Verdana" charset="0"/>
            </a:endParaRPr>
          </a:p>
        </p:txBody>
      </p:sp>
      <p:pic>
        <p:nvPicPr>
          <p:cNvPr id="348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803775"/>
            <a:ext cx="1603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107120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58800"/>
          </a:xfrm>
        </p:spPr>
        <p:txBody>
          <a:bodyPr anchor="t"/>
          <a:lstStyle/>
          <a:p>
            <a:pPr eaLnBrk="1" hangingPunct="1"/>
            <a:r>
              <a:rPr lang="en-US" sz="2400">
                <a:latin typeface="Verdana" charset="0"/>
              </a:rPr>
              <a:t>Trouble in Taft</a:t>
            </a:r>
            <a:r>
              <a:rPr lang="ja-JP" altLang="en-US" sz="2400">
                <a:latin typeface="Verdana" charset="0"/>
              </a:rPr>
              <a:t>’</a:t>
            </a:r>
            <a:r>
              <a:rPr lang="en-US" sz="2400">
                <a:latin typeface="Verdana" charset="0"/>
              </a:rPr>
              <a:t>s Presidency</a:t>
            </a: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3532188"/>
            <a:ext cx="16033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3192463"/>
            <a:ext cx="16033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9600" y="1600200"/>
            <a:ext cx="3748088" cy="4327525"/>
            <a:chOff x="3504" y="1248"/>
            <a:chExt cx="1584" cy="2448"/>
          </a:xfrm>
        </p:grpSpPr>
        <p:grpSp>
          <p:nvGrpSpPr>
            <p:cNvPr id="35852" name="Group 10"/>
            <p:cNvGrpSpPr>
              <a:grpSpLocks/>
            </p:cNvGrpSpPr>
            <p:nvPr/>
          </p:nvGrpSpPr>
          <p:grpSpPr bwMode="auto">
            <a:xfrm>
              <a:off x="3504" y="1248"/>
              <a:ext cx="1584" cy="2448"/>
              <a:chOff x="3504" y="1248"/>
              <a:chExt cx="1584" cy="2448"/>
            </a:xfrm>
          </p:grpSpPr>
          <p:sp>
            <p:nvSpPr>
              <p:cNvPr id="35854" name="Rectangle 11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1539" cy="2448"/>
              </a:xfrm>
              <a:prstGeom prst="rect">
                <a:avLst/>
              </a:prstGeom>
              <a:solidFill>
                <a:srgbClr val="33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Text Box 12"/>
              <p:cNvSpPr txBox="1">
                <a:spLocks noChangeArrowheads="1"/>
              </p:cNvSpPr>
              <p:nvPr/>
            </p:nvSpPr>
            <p:spPr bwMode="auto">
              <a:xfrm>
                <a:off x="3504" y="1292"/>
                <a:ext cx="1584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>
                  <a:solidFill>
                    <a:srgbClr val="003300"/>
                  </a:solidFill>
                  <a:latin typeface="Verdana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en-US">
                  <a:solidFill>
                    <a:srgbClr val="003300"/>
                  </a:solidFill>
                  <a:latin typeface="Verdana" charset="0"/>
                </a:endParaRPr>
              </a:p>
            </p:txBody>
          </p:sp>
        </p:grp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552" y="1292"/>
              <a:ext cx="1392" cy="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Font typeface="Times" charset="0"/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Conservation Trouble</a:t>
              </a:r>
              <a:endParaRPr lang="en-US" dirty="0">
                <a:solidFill>
                  <a:srgbClr val="FFFFFF"/>
                </a:solidFill>
                <a:latin typeface="Verdana" charset="0"/>
              </a:endParaRP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1910: Secretary of the Interior Richard Ballinger let business leaders illegally buy millions of acres of protected public land in Alaska.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When Gifford Pinchot, head of the U.S. Forest Service, accused Ballinger, Taft fired Pinchot, not Ballinger.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Progressives thought this showed Taft was not committed to conservation, and Roosevelt refused to support Taft from that point on.</a:t>
              </a:r>
              <a:endParaRPr lang="en-US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grpSp>
        <p:nvGrpSpPr>
          <p:cNvPr id="35846" name="Group 14"/>
          <p:cNvGrpSpPr>
            <a:grpSpLocks/>
          </p:cNvGrpSpPr>
          <p:nvPr/>
        </p:nvGrpSpPr>
        <p:grpSpPr bwMode="auto">
          <a:xfrm>
            <a:off x="533400" y="914400"/>
            <a:ext cx="7546975" cy="688975"/>
            <a:chOff x="336" y="841"/>
            <a:chExt cx="4752" cy="1271"/>
          </a:xfrm>
        </p:grpSpPr>
        <p:sp>
          <p:nvSpPr>
            <p:cNvPr id="35850" name="Rectangle 15"/>
            <p:cNvSpPr>
              <a:spLocks noChangeArrowheads="1"/>
            </p:cNvSpPr>
            <p:nvPr/>
          </p:nvSpPr>
          <p:spPr bwMode="auto">
            <a:xfrm>
              <a:off x="336" y="841"/>
              <a:ext cx="4752" cy="12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Text Box 16"/>
            <p:cNvSpPr txBox="1">
              <a:spLocks noChangeArrowheads="1"/>
            </p:cNvSpPr>
            <p:nvPr/>
          </p:nvSpPr>
          <p:spPr bwMode="auto">
            <a:xfrm>
              <a:off x="336" y="841"/>
              <a:ext cx="4752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40000"/>
                </a:spcBef>
              </a:pP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	President Taft lost the support of most of the Progressive Republicans, despite the reforms he helped secure.</a:t>
              </a:r>
              <a:endParaRPr lang="en-US">
                <a:solidFill>
                  <a:srgbClr val="003300"/>
                </a:solidFill>
                <a:latin typeface="Verdana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33400" y="1600200"/>
            <a:ext cx="3748088" cy="4335463"/>
            <a:chOff x="336" y="2203"/>
            <a:chExt cx="1536" cy="1540"/>
          </a:xfrm>
        </p:grpSpPr>
        <p:sp>
          <p:nvSpPr>
            <p:cNvPr id="35848" name="Rectangle 18"/>
            <p:cNvSpPr>
              <a:spLocks noChangeArrowheads="1"/>
            </p:cNvSpPr>
            <p:nvPr/>
          </p:nvSpPr>
          <p:spPr bwMode="auto">
            <a:xfrm>
              <a:off x="336" y="2203"/>
              <a:ext cx="1536" cy="1536"/>
            </a:xfrm>
            <a:prstGeom prst="rect">
              <a:avLst/>
            </a:prstGeom>
            <a:solidFill>
              <a:srgbClr val="33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Text Box 19"/>
            <p:cNvSpPr txBox="1">
              <a:spLocks noChangeArrowheads="1"/>
            </p:cNvSpPr>
            <p:nvPr/>
          </p:nvSpPr>
          <p:spPr bwMode="auto">
            <a:xfrm>
              <a:off x="336" y="2234"/>
              <a:ext cx="1529" cy="1509"/>
            </a:xfrm>
            <a:prstGeom prst="rect">
              <a:avLst/>
            </a:prstGeom>
            <a:solidFill>
              <a:srgbClr val="33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Times" charset="0"/>
                <a:buNone/>
              </a:pPr>
              <a:r>
                <a:rPr lang="en-US" sz="1600" b="1" dirty="0">
                  <a:solidFill>
                    <a:schemeClr val="tx2"/>
                  </a:solidFill>
                  <a:latin typeface="Verdana" charset="0"/>
                </a:rPr>
                <a:t>Tariff Trouble</a:t>
              </a:r>
            </a:p>
            <a:p>
              <a:pPr eaLnBrk="1" hangingPunct="1"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Verdana" charset="0"/>
                </a:rPr>
                <a:t>In April 1909, Congress passed a bill on tariffs, or taxes charged on import and export goods.</a:t>
              </a:r>
            </a:p>
            <a:p>
              <a:pPr eaLnBrk="1" hangingPunct="1"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Verdana" charset="0"/>
                </a:rPr>
                <a:t>The House passed a version that lowered tariffs on imports, but the Senate added so many amendments that it became a high-tariff bill instead.</a:t>
              </a:r>
            </a:p>
            <a:p>
              <a:pPr eaLnBrk="1" hangingPunct="1"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Verdana" charset="0"/>
                </a:rPr>
                <a:t>Taft nevertheless signed the Payne-Aldrich Tariff into law.</a:t>
              </a:r>
            </a:p>
            <a:p>
              <a:pPr eaLnBrk="1" hangingPunct="1"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Verdana" charset="0"/>
                </a:rPr>
                <a:t>Progressives were outraged because they saw tariff reduction as a way to lower consumer goods prices.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341674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588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2400" smtClean="0">
                <a:ea typeface="+mj-ea"/>
              </a:rPr>
              <a:t>The Republican Party Splits</a:t>
            </a: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22775"/>
            <a:ext cx="1603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17975"/>
            <a:ext cx="1603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349750" y="3621088"/>
            <a:ext cx="3832225" cy="1447800"/>
            <a:chOff x="3504" y="1248"/>
            <a:chExt cx="1584" cy="2448"/>
          </a:xfrm>
        </p:grpSpPr>
        <p:grpSp>
          <p:nvGrpSpPr>
            <p:cNvPr id="36879" name="Group 10"/>
            <p:cNvGrpSpPr>
              <a:grpSpLocks/>
            </p:cNvGrpSpPr>
            <p:nvPr/>
          </p:nvGrpSpPr>
          <p:grpSpPr bwMode="auto">
            <a:xfrm>
              <a:off x="3504" y="1248"/>
              <a:ext cx="1584" cy="2448"/>
              <a:chOff x="3504" y="1248"/>
              <a:chExt cx="1584" cy="2448"/>
            </a:xfrm>
          </p:grpSpPr>
          <p:sp>
            <p:nvSpPr>
              <p:cNvPr id="36881" name="Rectangle 11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1539" cy="2448"/>
              </a:xfrm>
              <a:prstGeom prst="rect">
                <a:avLst/>
              </a:prstGeom>
              <a:solidFill>
                <a:srgbClr val="33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2" name="Text Box 12"/>
              <p:cNvSpPr txBox="1">
                <a:spLocks noChangeArrowheads="1"/>
              </p:cNvSpPr>
              <p:nvPr/>
            </p:nvSpPr>
            <p:spPr bwMode="auto">
              <a:xfrm>
                <a:off x="3504" y="1291"/>
                <a:ext cx="1584" cy="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>
                  <a:solidFill>
                    <a:srgbClr val="003300"/>
                  </a:solidFill>
                  <a:latin typeface="Verdana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en-US">
                  <a:solidFill>
                    <a:srgbClr val="003300"/>
                  </a:solidFill>
                  <a:latin typeface="Verdana" charset="0"/>
                </a:endParaRPr>
              </a:p>
            </p:txBody>
          </p:sp>
        </p:grpSp>
        <p:sp>
          <p:nvSpPr>
            <p:cNvPr id="36880" name="Rectangle 13"/>
            <p:cNvSpPr>
              <a:spLocks noChangeArrowheads="1"/>
            </p:cNvSpPr>
            <p:nvPr/>
          </p:nvSpPr>
          <p:spPr bwMode="auto">
            <a:xfrm>
              <a:off x="3552" y="1291"/>
              <a:ext cx="1392" cy="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19063" indent="-119063"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The Progressives split to form their own party, the New Progressive (</a:t>
              </a:r>
              <a:r>
                <a:rPr lang="ja-JP" altLang="en-US" sz="1600">
                  <a:solidFill>
                    <a:srgbClr val="FFFF99"/>
                  </a:solidFill>
                  <a:latin typeface="Verdana" charset="0"/>
                </a:rPr>
                <a:t>“</a:t>
              </a: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Bull Moose</a:t>
              </a:r>
              <a:r>
                <a:rPr lang="ja-JP" altLang="en-US" sz="1600">
                  <a:solidFill>
                    <a:srgbClr val="FFFF99"/>
                  </a:solidFill>
                  <a:latin typeface="Verdana" charset="0"/>
                </a:rPr>
                <a:t>”</a:t>
              </a: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) Party, with Roosevelt as its candidate.</a:t>
              </a:r>
              <a:endParaRPr lang="en-US">
                <a:latin typeface="Verdana" charset="0"/>
              </a:endParaRPr>
            </a:p>
          </p:txBody>
        </p:sp>
      </p:grpSp>
      <p:grpSp>
        <p:nvGrpSpPr>
          <p:cNvPr id="36870" name="Group 14"/>
          <p:cNvGrpSpPr>
            <a:grpSpLocks/>
          </p:cNvGrpSpPr>
          <p:nvPr/>
        </p:nvGrpSpPr>
        <p:grpSpPr bwMode="auto">
          <a:xfrm>
            <a:off x="533400" y="914400"/>
            <a:ext cx="7546975" cy="2693988"/>
            <a:chOff x="336" y="841"/>
            <a:chExt cx="4752" cy="1271"/>
          </a:xfrm>
        </p:grpSpPr>
        <p:sp>
          <p:nvSpPr>
            <p:cNvPr id="36877" name="Rectangle 15"/>
            <p:cNvSpPr>
              <a:spLocks noChangeArrowheads="1"/>
            </p:cNvSpPr>
            <p:nvPr/>
          </p:nvSpPr>
          <p:spPr bwMode="auto">
            <a:xfrm>
              <a:off x="336" y="841"/>
              <a:ext cx="4752" cy="12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Text Box 16"/>
            <p:cNvSpPr txBox="1">
              <a:spLocks noChangeArrowheads="1"/>
            </p:cNvSpPr>
            <p:nvPr/>
          </p:nvSpPr>
          <p:spPr bwMode="auto">
            <a:xfrm>
              <a:off x="336" y="841"/>
              <a:ext cx="4752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In the 1910 congressional elections, Roosevelt campaigned for the Progressive Republican who opposed Taft.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Roosevelt proposed a program called the New Nationalism, a set of laws to protect workers, ensure public health, and regulate business.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Reformers loved the New Nationalism, but Roosevelt</a:t>
              </a:r>
              <a:r>
                <a:rPr lang="ja-JP" altLang="en-US" sz="1600">
                  <a:solidFill>
                    <a:srgbClr val="003300"/>
                  </a:solidFill>
                  <a:latin typeface="Verdana" charset="0"/>
                </a:rPr>
                <a:t>’</a:t>
              </a: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s help wasn</a:t>
              </a:r>
              <a:r>
                <a:rPr lang="ja-JP" altLang="en-US" sz="1600">
                  <a:solidFill>
                    <a:srgbClr val="003300"/>
                  </a:solidFill>
                  <a:latin typeface="Verdana" charset="0"/>
                </a:rPr>
                <a:t>’</a:t>
              </a: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t enough to secure a Republican victory. 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 Republicans lost control of the House of Representatives for the first time in 16 years.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By the presidential election of 1912, the Republican Party was split.</a:t>
              </a:r>
              <a:endParaRPr lang="en-US">
                <a:solidFill>
                  <a:srgbClr val="003300"/>
                </a:solidFill>
                <a:latin typeface="Verdana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00063" y="3624263"/>
            <a:ext cx="3748087" cy="1422400"/>
            <a:chOff x="336" y="2203"/>
            <a:chExt cx="1536" cy="1536"/>
          </a:xfrm>
        </p:grpSpPr>
        <p:sp>
          <p:nvSpPr>
            <p:cNvPr id="36875" name="Rectangle 18"/>
            <p:cNvSpPr>
              <a:spLocks noChangeArrowheads="1"/>
            </p:cNvSpPr>
            <p:nvPr/>
          </p:nvSpPr>
          <p:spPr bwMode="auto">
            <a:xfrm>
              <a:off x="336" y="2203"/>
              <a:ext cx="1536" cy="1536"/>
            </a:xfrm>
            <a:prstGeom prst="rect">
              <a:avLst/>
            </a:prstGeom>
            <a:solidFill>
              <a:srgbClr val="33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Text Box 19"/>
            <p:cNvSpPr txBox="1">
              <a:spLocks noChangeArrowheads="1"/>
            </p:cNvSpPr>
            <p:nvPr/>
          </p:nvSpPr>
          <p:spPr bwMode="auto">
            <a:xfrm>
              <a:off x="336" y="2236"/>
              <a:ext cx="1529" cy="1381"/>
            </a:xfrm>
            <a:prstGeom prst="rect">
              <a:avLst/>
            </a:prstGeom>
            <a:solidFill>
              <a:srgbClr val="33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The Republican party nominated President Taft as its candidate, outraging Progressive Republicans.  </a:t>
              </a:r>
              <a:endParaRPr lang="en-US">
                <a:latin typeface="Verdana" charset="0"/>
              </a:endParaRPr>
            </a:p>
          </p:txBody>
        </p:sp>
      </p:grpSp>
      <p:grpSp>
        <p:nvGrpSpPr>
          <p:cNvPr id="36872" name="Group 20"/>
          <p:cNvGrpSpPr>
            <a:grpSpLocks/>
          </p:cNvGrpSpPr>
          <p:nvPr/>
        </p:nvGrpSpPr>
        <p:grpSpPr bwMode="auto">
          <a:xfrm>
            <a:off x="431800" y="5080000"/>
            <a:ext cx="7721600" cy="828675"/>
            <a:chOff x="336" y="3130"/>
            <a:chExt cx="4707" cy="566"/>
          </a:xfrm>
        </p:grpSpPr>
        <p:sp>
          <p:nvSpPr>
            <p:cNvPr id="36873" name="Rectangle 21"/>
            <p:cNvSpPr>
              <a:spLocks noChangeArrowheads="1"/>
            </p:cNvSpPr>
            <p:nvPr/>
          </p:nvSpPr>
          <p:spPr bwMode="auto">
            <a:xfrm>
              <a:off x="336" y="3130"/>
              <a:ext cx="4707" cy="56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Text Box 22"/>
            <p:cNvSpPr txBox="1">
              <a:spLocks noChangeArrowheads="1"/>
            </p:cNvSpPr>
            <p:nvPr/>
          </p:nvSpPr>
          <p:spPr bwMode="auto">
            <a:xfrm>
              <a:off x="336" y="3130"/>
              <a:ext cx="4707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6538" indent="-1873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With the Republicans split, Democrat </a:t>
              </a:r>
              <a:r>
                <a:rPr lang="en-US" sz="1600" b="1">
                  <a:solidFill>
                    <a:srgbClr val="003300"/>
                  </a:solidFill>
                  <a:latin typeface="Verdana" charset="0"/>
                </a:rPr>
                <a:t>Woodrow Wilson</a:t>
              </a: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 easily took the election, receiving almost 350 more electoral votes than Roosevelt and over 400 more than Taft.</a:t>
              </a:r>
              <a:endParaRPr lang="en-US" sz="1600" b="1">
                <a:solidFill>
                  <a:srgbClr val="FFFF99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101597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>
                <a:latin typeface="Arial" charset="0"/>
                <a:cs typeface="Arial" charset="0"/>
              </a:rPr>
              <a:t>The Taft Tub </a:t>
            </a:r>
          </a:p>
        </p:txBody>
      </p:sp>
      <p:pic>
        <p:nvPicPr>
          <p:cNvPr id="20486" name="Picture 6" descr="william-taft-tub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524000"/>
            <a:ext cx="6781800" cy="487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139504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uba di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Woodrow Wilson/New Freedom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59436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Lowers Tariffs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Wilson does not believe that any trusts were “good” trusts: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  <a:cs typeface="Arial" charset="0"/>
              </a:rPr>
              <a:t>found it impossible to break them all up and so worked to control big corporations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FFCC00"/>
                </a:solidFill>
                <a:latin typeface="Arial" charset="0"/>
                <a:cs typeface="Arial" charset="0"/>
              </a:rPr>
              <a:t>Federal Trade Commission:</a:t>
            </a:r>
            <a:r>
              <a:rPr lang="en-US" sz="2400">
                <a:latin typeface="Arial" charset="0"/>
                <a:cs typeface="Arial" charset="0"/>
              </a:rPr>
              <a:t> Could investigate companies and order them to stop using unfair business practices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FFCC00"/>
                </a:solidFill>
                <a:latin typeface="Arial" charset="0"/>
                <a:cs typeface="Arial" charset="0"/>
              </a:rPr>
              <a:t>Clayton Anti Trust Act:</a:t>
            </a:r>
            <a:r>
              <a:rPr lang="en-US" sz="2400">
                <a:latin typeface="Arial" charset="0"/>
                <a:cs typeface="Arial" charset="0"/>
              </a:rPr>
              <a:t> Prohibited business practices that tried to destroy competition. It also protected Unions and Workers right to organize. (reinforced/clarified Sherman Anti-Trust Act)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Federal Reserve Act – regulated and centralized banking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chemeClr val="folHlink"/>
                </a:solidFill>
                <a:latin typeface="Arial" charset="0"/>
                <a:cs typeface="Arial" charset="0"/>
              </a:rPr>
              <a:t>Began Graduated Federal Income Tax  </a:t>
            </a:r>
          </a:p>
        </p:txBody>
      </p:sp>
      <p:pic>
        <p:nvPicPr>
          <p:cNvPr id="22537" name="Picture 9" descr="Wilson, W 2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7413" y="1143000"/>
            <a:ext cx="3100387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23044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lson Native Americ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Woodrow Wilson: Financial Reforms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876800" cy="4953000"/>
          </a:xfrm>
        </p:spPr>
        <p:txBody>
          <a:bodyPr/>
          <a:lstStyle/>
          <a:p>
            <a:r>
              <a:rPr lang="en-US" sz="2400" u="sng" dirty="0">
                <a:solidFill>
                  <a:srgbClr val="FFFFFF"/>
                </a:solidFill>
              </a:rPr>
              <a:t>Financial Reforms</a:t>
            </a:r>
            <a:endParaRPr lang="en-US" sz="2400" dirty="0">
              <a:solidFill>
                <a:srgbClr val="FFFFFF"/>
              </a:solidFill>
            </a:endParaRPr>
          </a:p>
          <a:p>
            <a:pPr lvl="1"/>
            <a:r>
              <a:rPr lang="en-US" sz="2000" i="1" dirty="0">
                <a:solidFill>
                  <a:srgbClr val="FFFFFF"/>
                </a:solidFill>
              </a:rPr>
              <a:t>Underwood Tariff Act </a:t>
            </a:r>
            <a:endParaRPr lang="en-US" sz="2000" dirty="0">
              <a:solidFill>
                <a:srgbClr val="FFFFFF"/>
              </a:solidFill>
            </a:endParaRP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lowers tariffs for the first times since the Civil War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provides for graduated income tax/progressive tax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Creates Federal Trade Commission to investigate businesses </a:t>
            </a:r>
          </a:p>
          <a:p>
            <a:pPr lvl="1"/>
            <a:r>
              <a:rPr lang="en-US" sz="2000" i="1" dirty="0">
                <a:solidFill>
                  <a:srgbClr val="FFFFFF"/>
                </a:solidFill>
              </a:rPr>
              <a:t>Federal Reserve System</a:t>
            </a:r>
            <a:endParaRPr lang="en-US" sz="2000" dirty="0">
              <a:solidFill>
                <a:srgbClr val="FFFFFF"/>
              </a:solidFill>
            </a:endParaRP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National Banking System (12 banks)</a:t>
            </a:r>
          </a:p>
          <a:p>
            <a:pPr lvl="3"/>
            <a:r>
              <a:rPr lang="en-US" sz="1600" dirty="0">
                <a:solidFill>
                  <a:srgbClr val="FFFFFF"/>
                </a:solidFill>
              </a:rPr>
              <a:t>Provided for fair interest rates</a:t>
            </a:r>
          </a:p>
          <a:p>
            <a:pPr lvl="3"/>
            <a:r>
              <a:rPr lang="en-US" sz="1600" dirty="0">
                <a:solidFill>
                  <a:srgbClr val="FFFFFF"/>
                </a:solidFill>
              </a:rPr>
              <a:t>Money no longer would depend on gold supply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18549" name="Group 117"/>
          <p:cNvGraphicFramePr>
            <a:graphicFrameLocks noGrp="1"/>
          </p:cNvGraphicFramePr>
          <p:nvPr>
            <p:ph sz="half" idx="2"/>
          </p:nvPr>
        </p:nvGraphicFramePr>
        <p:xfrm>
          <a:off x="5181600" y="1600200"/>
          <a:ext cx="3733800" cy="3581400"/>
        </p:xfrm>
        <a:graphic>
          <a:graphicData uri="http://schemas.openxmlformats.org/drawingml/2006/table">
            <a:tbl>
              <a:tblPr/>
              <a:tblGrid>
                <a:gridCol w="2552700"/>
                <a:gridCol w="1181100"/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Income level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Tax rate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up to $20,000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$20,000 - $50,000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$50,000 - $75,000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$75,000 - $100,000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$100,000 - $250,000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$250,000 - $500,000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over $500,000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35413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68300"/>
            <a:ext cx="8077200" cy="5588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2400" smtClean="0">
                <a:ea typeface="+mj-ea"/>
              </a:rPr>
              <a:t>Progressivism and African Americans</a:t>
            </a: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97263"/>
            <a:ext cx="16033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192463"/>
            <a:ext cx="16033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9600" y="1792288"/>
            <a:ext cx="3748088" cy="3336925"/>
            <a:chOff x="3504" y="1248"/>
            <a:chExt cx="1584" cy="2448"/>
          </a:xfrm>
        </p:grpSpPr>
        <p:grpSp>
          <p:nvGrpSpPr>
            <p:cNvPr id="42000" name="Group 10"/>
            <p:cNvGrpSpPr>
              <a:grpSpLocks/>
            </p:cNvGrpSpPr>
            <p:nvPr/>
          </p:nvGrpSpPr>
          <p:grpSpPr bwMode="auto">
            <a:xfrm>
              <a:off x="3504" y="1248"/>
              <a:ext cx="1584" cy="2448"/>
              <a:chOff x="3504" y="1248"/>
              <a:chExt cx="1584" cy="2448"/>
            </a:xfrm>
          </p:grpSpPr>
          <p:sp>
            <p:nvSpPr>
              <p:cNvPr id="42002" name="Rectangle 11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1539" cy="2448"/>
              </a:xfrm>
              <a:prstGeom prst="rect">
                <a:avLst/>
              </a:prstGeom>
              <a:solidFill>
                <a:srgbClr val="33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3" name="Text Box 12"/>
              <p:cNvSpPr txBox="1">
                <a:spLocks noChangeArrowheads="1"/>
              </p:cNvSpPr>
              <p:nvPr/>
            </p:nvSpPr>
            <p:spPr bwMode="auto">
              <a:xfrm>
                <a:off x="3504" y="1292"/>
                <a:ext cx="1584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>
                  <a:solidFill>
                    <a:srgbClr val="003300"/>
                  </a:solidFill>
                  <a:latin typeface="Verdana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en-US">
                  <a:solidFill>
                    <a:srgbClr val="003300"/>
                  </a:solidFill>
                  <a:latin typeface="Verdana" charset="0"/>
                </a:endParaRPr>
              </a:p>
            </p:txBody>
          </p:sp>
        </p:grpSp>
        <p:sp>
          <p:nvSpPr>
            <p:cNvPr id="42001" name="Rectangle 13"/>
            <p:cNvSpPr>
              <a:spLocks noChangeArrowheads="1"/>
            </p:cNvSpPr>
            <p:nvPr/>
          </p:nvSpPr>
          <p:spPr bwMode="auto">
            <a:xfrm>
              <a:off x="3552" y="1292"/>
              <a:ext cx="1392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Font typeface="Times" charset="0"/>
                <a:buNone/>
              </a:pPr>
              <a:r>
                <a:rPr lang="en-US" sz="1600" b="1">
                  <a:solidFill>
                    <a:srgbClr val="FFFF99"/>
                  </a:solidFill>
                  <a:latin typeface="Verdana" charset="0"/>
                </a:rPr>
                <a:t>Woodrow Wilson</a:t>
              </a:r>
              <a:endParaRPr lang="en-US" sz="1600">
                <a:solidFill>
                  <a:srgbClr val="FFFF99"/>
                </a:solidFill>
                <a:latin typeface="Verdana" charset="0"/>
              </a:endParaRP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Opposed federal anti-lynching laws, saying the states should deal with it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Allowed cabinet members to segregate offices, which had been desegregated since Reconstruction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Let Congress pass a law making it a felony for black and whites to marry in Washington, D.C.</a:t>
              </a:r>
              <a:endParaRPr lang="en-US">
                <a:latin typeface="Verdana" charset="0"/>
              </a:endParaRPr>
            </a:p>
          </p:txBody>
        </p:sp>
      </p:grpSp>
      <p:grpSp>
        <p:nvGrpSpPr>
          <p:cNvPr id="41990" name="Group 14"/>
          <p:cNvGrpSpPr>
            <a:grpSpLocks/>
          </p:cNvGrpSpPr>
          <p:nvPr/>
        </p:nvGrpSpPr>
        <p:grpSpPr bwMode="auto">
          <a:xfrm>
            <a:off x="550863" y="914400"/>
            <a:ext cx="7491412" cy="865188"/>
            <a:chOff x="336" y="841"/>
            <a:chExt cx="4752" cy="1271"/>
          </a:xfrm>
        </p:grpSpPr>
        <p:sp>
          <p:nvSpPr>
            <p:cNvPr id="41998" name="Rectangle 15"/>
            <p:cNvSpPr>
              <a:spLocks noChangeArrowheads="1"/>
            </p:cNvSpPr>
            <p:nvPr/>
          </p:nvSpPr>
          <p:spPr bwMode="auto">
            <a:xfrm>
              <a:off x="336" y="841"/>
              <a:ext cx="4752" cy="12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Text Box 16"/>
            <p:cNvSpPr txBox="1">
              <a:spLocks noChangeArrowheads="1"/>
            </p:cNvSpPr>
            <p:nvPr/>
          </p:nvSpPr>
          <p:spPr bwMode="auto">
            <a:xfrm>
              <a:off x="336" y="841"/>
              <a:ext cx="4752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40000"/>
                </a:spcBef>
              </a:pPr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Though the Progressive movement achieved much, African American rights were still extremely limited, as even Progressive presidents were shaky on supporting civil rights laws. </a:t>
              </a:r>
              <a:endParaRPr lang="en-US">
                <a:solidFill>
                  <a:srgbClr val="003300"/>
                </a:solidFill>
                <a:latin typeface="Verdana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33400" y="1792288"/>
            <a:ext cx="3748088" cy="3336925"/>
            <a:chOff x="336" y="2203"/>
            <a:chExt cx="1536" cy="1536"/>
          </a:xfrm>
        </p:grpSpPr>
        <p:sp>
          <p:nvSpPr>
            <p:cNvPr id="41996" name="Rectangle 18"/>
            <p:cNvSpPr>
              <a:spLocks noChangeArrowheads="1"/>
            </p:cNvSpPr>
            <p:nvPr/>
          </p:nvSpPr>
          <p:spPr bwMode="auto">
            <a:xfrm>
              <a:off x="336" y="2203"/>
              <a:ext cx="1536" cy="1536"/>
            </a:xfrm>
            <a:prstGeom prst="rect">
              <a:avLst/>
            </a:prstGeom>
            <a:solidFill>
              <a:srgbClr val="33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Text Box 19"/>
            <p:cNvSpPr txBox="1">
              <a:spLocks noChangeArrowheads="1"/>
            </p:cNvSpPr>
            <p:nvPr/>
          </p:nvSpPr>
          <p:spPr bwMode="auto">
            <a:xfrm>
              <a:off x="336" y="2234"/>
              <a:ext cx="1529" cy="1441"/>
            </a:xfrm>
            <a:prstGeom prst="rect">
              <a:avLst/>
            </a:prstGeom>
            <a:solidFill>
              <a:srgbClr val="33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 typeface="Times" charset="0"/>
                <a:buNone/>
              </a:pPr>
              <a:r>
                <a:rPr lang="en-US" sz="1600" b="1">
                  <a:solidFill>
                    <a:srgbClr val="FFFF99"/>
                  </a:solidFill>
                  <a:latin typeface="Verdana" charset="0"/>
                </a:rPr>
                <a:t>President Roosevelt</a:t>
              </a:r>
              <a:endParaRPr lang="en-US" sz="1600">
                <a:solidFill>
                  <a:srgbClr val="FFFF99"/>
                </a:solidFill>
                <a:latin typeface="Verdana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1901: Invited Booker T. Washington to the White House</a:t>
              </a: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Appointed an African American collector of tariffs in South Carolina</a:t>
              </a: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Times" charset="0"/>
                <a:buChar char="•"/>
              </a:pP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Discharged African American soldiers accused of going on a shooting spree in the </a:t>
              </a:r>
              <a:r>
                <a:rPr lang="en-US" sz="1600" b="1">
                  <a:solidFill>
                    <a:srgbClr val="FFFF99"/>
                  </a:solidFill>
                  <a:latin typeface="Verdana" charset="0"/>
                </a:rPr>
                <a:t>Brownsville Incident</a:t>
              </a:r>
              <a:r>
                <a:rPr lang="en-US" sz="1600">
                  <a:solidFill>
                    <a:srgbClr val="FFFF99"/>
                  </a:solidFill>
                  <a:latin typeface="Verdana" charset="0"/>
                </a:rPr>
                <a:t>, though it turned out later that they were wrongly accused</a:t>
              </a:r>
              <a:endParaRPr lang="en-US">
                <a:latin typeface="Verdana" charset="0"/>
              </a:endParaRPr>
            </a:p>
          </p:txBody>
        </p:sp>
      </p:grpSp>
      <p:grpSp>
        <p:nvGrpSpPr>
          <p:cNvPr id="41992" name="Group 20"/>
          <p:cNvGrpSpPr>
            <a:grpSpLocks/>
          </p:cNvGrpSpPr>
          <p:nvPr/>
        </p:nvGrpSpPr>
        <p:grpSpPr bwMode="auto">
          <a:xfrm>
            <a:off x="549275" y="5140325"/>
            <a:ext cx="7588250" cy="728663"/>
            <a:chOff x="336" y="3252"/>
            <a:chExt cx="4812" cy="467"/>
          </a:xfrm>
        </p:grpSpPr>
        <p:sp>
          <p:nvSpPr>
            <p:cNvPr id="41994" name="Rectangle 21"/>
            <p:cNvSpPr>
              <a:spLocks noChangeArrowheads="1"/>
            </p:cNvSpPr>
            <p:nvPr/>
          </p:nvSpPr>
          <p:spPr bwMode="auto">
            <a:xfrm>
              <a:off x="336" y="3252"/>
              <a:ext cx="4758" cy="46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Text Box 22"/>
            <p:cNvSpPr txBox="1">
              <a:spLocks noChangeArrowheads="1"/>
            </p:cNvSpPr>
            <p:nvPr/>
          </p:nvSpPr>
          <p:spPr bwMode="auto">
            <a:xfrm>
              <a:off x="390" y="3294"/>
              <a:ext cx="4758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003300"/>
                  </a:solidFill>
                  <a:latin typeface="Verdana" charset="0"/>
                </a:rPr>
                <a:t>The outbreak of World War I in Europe helped end the Progressive movement, as people were more interested in war than in reform.</a:t>
              </a:r>
              <a:endParaRPr lang="en-US" sz="1600" b="1">
                <a:solidFill>
                  <a:srgbClr val="FFFF99"/>
                </a:solidFill>
                <a:latin typeface="Verdana" charset="0"/>
              </a:endParaRPr>
            </a:p>
          </p:txBody>
        </p:sp>
      </p:grpSp>
      <p:sp>
        <p:nvSpPr>
          <p:cNvPr id="41993" name="Rectangle 2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5891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6868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latin typeface="Arial" charset="0"/>
              </a:rPr>
              <a:t>Look over the chart.  How are these Presidents</a:t>
            </a:r>
            <a:r>
              <a:rPr lang="ja-JP" altLang="en-US" sz="3400">
                <a:latin typeface="Arial" charset="0"/>
              </a:rPr>
              <a:t>’</a:t>
            </a:r>
            <a:r>
              <a:rPr lang="en-US" sz="3400">
                <a:latin typeface="Arial" charset="0"/>
              </a:rPr>
              <a:t> progressive reforms changing the federal government?</a:t>
            </a:r>
          </a:p>
        </p:txBody>
      </p:sp>
      <p:pic>
        <p:nvPicPr>
          <p:cNvPr id="70661" name="Picture 2" descr="figure 20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6"/>
          <a:stretch>
            <a:fillRect/>
          </a:stretch>
        </p:blipFill>
        <p:spPr bwMode="auto">
          <a:xfrm>
            <a:off x="266700" y="1828800"/>
            <a:ext cx="8610600" cy="491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82211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CONCLUSION: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How did the </a:t>
            </a:r>
            <a:r>
              <a:rPr lang="en-US" b="1" u="sng">
                <a:latin typeface="Arial" charset="0"/>
                <a:cs typeface="Arial" charset="0"/>
              </a:rPr>
              <a:t>“PROGRESSIVE PRESIDENTS”</a:t>
            </a:r>
            <a:r>
              <a:rPr lang="en-US" b="1">
                <a:latin typeface="Arial" charset="0"/>
                <a:cs typeface="Arial" charset="0"/>
              </a:rPr>
              <a:t> influence Government?</a:t>
            </a:r>
          </a:p>
          <a:p>
            <a:pPr lvl="1" eaLnBrk="1" hangingPunct="1"/>
            <a:r>
              <a:rPr lang="en-US" b="1">
                <a:solidFill>
                  <a:srgbClr val="FFCC00"/>
                </a:solidFill>
                <a:latin typeface="Arial" charset="0"/>
                <a:cs typeface="Arial" charset="0"/>
              </a:rPr>
              <a:t>Used the government as a means to reform &amp; regulate big business/broke up unfair trusts</a:t>
            </a:r>
          </a:p>
          <a:p>
            <a:pPr lvl="1" eaLnBrk="1" hangingPunct="1"/>
            <a:r>
              <a:rPr lang="en-US" b="1">
                <a:solidFill>
                  <a:srgbClr val="FFCC00"/>
                </a:solidFill>
                <a:latin typeface="Arial" charset="0"/>
                <a:cs typeface="Arial" charset="0"/>
              </a:rPr>
              <a:t>Government regulation/protection for consumers (pure food &amp; drug act)</a:t>
            </a:r>
          </a:p>
          <a:p>
            <a:pPr lvl="1" eaLnBrk="1" hangingPunct="1"/>
            <a:r>
              <a:rPr lang="en-US" b="1">
                <a:solidFill>
                  <a:srgbClr val="FFCC00"/>
                </a:solidFill>
                <a:latin typeface="Arial" charset="0"/>
                <a:cs typeface="Arial" charset="0"/>
              </a:rPr>
              <a:t>Regulated the money supply/attempted to add fairness to the tax system </a:t>
            </a:r>
          </a:p>
          <a:p>
            <a:pPr lvl="1" eaLnBrk="1" hangingPunct="1"/>
            <a:r>
              <a:rPr lang="en-US" b="1">
                <a:solidFill>
                  <a:srgbClr val="FFCC00"/>
                </a:solidFill>
                <a:latin typeface="Arial" charset="0"/>
                <a:cs typeface="Arial" charset="0"/>
              </a:rPr>
              <a:t>Protected the environment/created the national parks system</a:t>
            </a:r>
            <a:r>
              <a:rPr lang="en-US" b="1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585472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Bye-Bye Progressives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End of the Progressive Era</a:t>
            </a:r>
            <a:endParaRPr lang="en-US"/>
          </a:p>
          <a:p>
            <a:pPr lvl="1"/>
            <a:r>
              <a:rPr lang="en-US"/>
              <a:t>World War I causes US to focus on war effort and not social change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78405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were the presidents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considered progressive?  To what extent was this depiction accurate?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1010" t="-10277" r="-11521" b="-27961"/>
          <a:stretch/>
        </p:blipFill>
        <p:spPr>
          <a:xfrm>
            <a:off x="-181406" y="-703094"/>
            <a:ext cx="8868206" cy="9457746"/>
          </a:xfrm>
        </p:spPr>
      </p:pic>
    </p:spTree>
    <p:extLst>
      <p:ext uri="{BB962C8B-B14F-4D97-AF65-F5344CB8AC3E}">
        <p14:creationId xmlns:p14="http://schemas.microsoft.com/office/powerpoint/2010/main" val="1310083477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1005 × 927 - boundless.com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0"/>
            <a:ext cx="7435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6920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5428" t="-8588" r="-6172" b="-18203"/>
          <a:stretch/>
        </p:blipFill>
        <p:spPr>
          <a:xfrm>
            <a:off x="-249433" y="-272164"/>
            <a:ext cx="8936233" cy="8119598"/>
          </a:xfrm>
        </p:spPr>
      </p:pic>
    </p:spTree>
    <p:extLst>
      <p:ext uri="{BB962C8B-B14F-4D97-AF65-F5344CB8AC3E}">
        <p14:creationId xmlns:p14="http://schemas.microsoft.com/office/powerpoint/2010/main" val="1304070261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erdana" charset="0"/>
              </a:rPr>
              <a:t>Roosevelt</a:t>
            </a:r>
            <a:r>
              <a:rPr lang="ja-JP" altLang="en-US" sz="2400">
                <a:latin typeface="Verdana" charset="0"/>
              </a:rPr>
              <a:t>’</a:t>
            </a:r>
            <a:r>
              <a:rPr lang="en-US" sz="2400">
                <a:latin typeface="Verdana" charset="0"/>
              </a:rPr>
              <a:t>s View of the Presidency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362200" y="3119438"/>
            <a:ext cx="5943600" cy="13716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President William McKinley was shot and killed in 1901, leaving the office to Roosevelt.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At 42 years old he was the youngest president and an avid reformer.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63525" y="1649413"/>
            <a:ext cx="21177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From Governor to Vice President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362200" y="1366838"/>
            <a:ext cx="5943600" cy="1617662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Roosevelt</a:t>
            </a:r>
            <a:r>
              <a:rPr lang="ja-JP" altLang="en-US">
                <a:solidFill>
                  <a:srgbClr val="003300"/>
                </a:solidFill>
                <a:latin typeface="Verdana" charset="0"/>
              </a:rPr>
              <a:t>’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s rise to governor of New York upset the Republican political machine.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To get rid of the progressive Roosevelt, party bosses got him elected as vice president, a position with little power at that time.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-36513" y="3386138"/>
            <a:ext cx="2528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Unlikely </a:t>
            </a:r>
          </a:p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President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2082800"/>
            <a:ext cx="16033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3741738"/>
            <a:ext cx="16033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362200" y="4643438"/>
            <a:ext cx="5943600" cy="1235075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Roosevelt saw the presidency as a </a:t>
            </a:r>
            <a:r>
              <a:rPr lang="en-US" b="1">
                <a:solidFill>
                  <a:srgbClr val="003300"/>
                </a:solidFill>
                <a:latin typeface="Verdana" charset="0"/>
              </a:rPr>
              <a:t>bully pulpit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, or a platform to publicize important issues and seek support for his policies on reform.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34950" y="4930775"/>
            <a:ext cx="1928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View of Office</a:t>
            </a:r>
          </a:p>
        </p:txBody>
      </p:sp>
      <p:pic>
        <p:nvPicPr>
          <p:cNvPr id="2561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5164138"/>
            <a:ext cx="165100" cy="16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48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 autoUpdateAnimBg="0"/>
      <p:bldP spid="73732" grpId="0" autoUpdateAnimBg="0"/>
      <p:bldP spid="73733" grpId="0" animBg="1" autoUpdateAnimBg="0"/>
      <p:bldP spid="73734" grpId="0" autoUpdateAnimBg="0"/>
      <p:bldP spid="73737" grpId="0" animBg="1" autoUpdateAnimBg="0"/>
      <p:bldP spid="737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Theodore Roosevelt/Assumes Presidency After the </a:t>
            </a:r>
            <a:br>
              <a:rPr lang="en-US" sz="2800" b="1">
                <a:latin typeface="Arial" charset="0"/>
                <a:cs typeface="Arial" charset="0"/>
              </a:rPr>
            </a:br>
            <a:r>
              <a:rPr lang="en-US" sz="2800" b="1">
                <a:latin typeface="Arial" charset="0"/>
                <a:cs typeface="Arial" charset="0"/>
              </a:rPr>
              <a:t>McKinley Assassination  1901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6019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Used Presidency as </a:t>
            </a: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“Bully Pulpit”</a:t>
            </a:r>
            <a:r>
              <a:rPr lang="en-US" sz="2400">
                <a:latin typeface="Arial" charset="0"/>
                <a:cs typeface="Arial" charset="0"/>
              </a:rPr>
              <a:t>  a means to bring attention and demand corruption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Supported the growth of industry but believed there were </a:t>
            </a:r>
            <a:r>
              <a:rPr lang="en-US" sz="2400" b="1" u="sng">
                <a:solidFill>
                  <a:srgbClr val="FFCC00"/>
                </a:solidFill>
                <a:latin typeface="Arial" charset="0"/>
                <a:cs typeface="Arial" charset="0"/>
              </a:rPr>
              <a:t>GOOD trusts</a:t>
            </a:r>
            <a:r>
              <a:rPr lang="en-US" sz="2400">
                <a:latin typeface="Arial" charset="0"/>
                <a:cs typeface="Arial" charset="0"/>
              </a:rPr>
              <a:t> and </a:t>
            </a:r>
            <a:r>
              <a:rPr lang="en-US" sz="2400" b="1" u="sng">
                <a:solidFill>
                  <a:srgbClr val="FFCC00"/>
                </a:solidFill>
                <a:latin typeface="Arial" charset="0"/>
                <a:cs typeface="Arial" charset="0"/>
              </a:rPr>
              <a:t>BAD trusts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Nicknamed the </a:t>
            </a: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“Trustbuster”</a:t>
            </a:r>
            <a:r>
              <a:rPr lang="en-US" sz="2400">
                <a:latin typeface="Arial" charset="0"/>
                <a:cs typeface="Arial" charset="0"/>
              </a:rPr>
              <a:t> in 1902 he ordered his Attorney General to bring a lawsuit against the Northern Securities Company (J.P. Morgan)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1904 US v. Northern Securities went to the Supreme Court which ordered the trust to be broken up (it was in violation of the Sherman Anti Trust Act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FFFF00"/>
                </a:solidFill>
                <a:latin typeface="Arial" charset="0"/>
                <a:cs typeface="Arial" charset="0"/>
              </a:rPr>
              <a:t>Roosevelt later broke up Standard Oil and American Tobacco Company</a:t>
            </a:r>
          </a:p>
        </p:txBody>
      </p:sp>
      <p:pic>
        <p:nvPicPr>
          <p:cNvPr id="8202" name="taps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trsmile"/>
          <p:cNvPicPr>
            <a:picLocks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8"/>
          <a:stretch>
            <a:fillRect/>
          </a:stretch>
        </p:blipFill>
        <p:spPr>
          <a:xfrm>
            <a:off x="6192838" y="1828800"/>
            <a:ext cx="27305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Mckinley, 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11940" r="12920" b="17432"/>
          <a:stretch>
            <a:fillRect/>
          </a:stretch>
        </p:blipFill>
        <p:spPr bwMode="auto">
          <a:xfrm>
            <a:off x="5943600" y="18288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11265"/>
      </p:ext>
    </p:extLst>
  </p:cSld>
  <p:clrMapOvr>
    <a:masterClrMapping/>
  </p:clrMapOvr>
  <p:transition xmlns:p14="http://schemas.microsoft.com/office/powerpoint/2010/main" spd="slow">
    <p:newsflash/>
    <p:sndAc>
      <p:stSnd>
        <p:snd r:embed="rId4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7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xit" presetSubtype="0" ac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304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Theodore Roosevelt/The Square Deal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61722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cs typeface="Arial" charset="0"/>
              </a:rPr>
              <a:t>Coal Miner Strike 1902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>
                <a:solidFill>
                  <a:srgbClr val="FFFF00"/>
                </a:solidFill>
                <a:latin typeface="Arial" charset="0"/>
                <a:cs typeface="Arial" charset="0"/>
              </a:rPr>
              <a:t>Coal miners in Pennsylvania went on strike for better pay and shorter day. Mine owners refused collective bargaining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>
                <a:solidFill>
                  <a:srgbClr val="FFFF00"/>
                </a:solidFill>
                <a:latin typeface="Arial" charset="0"/>
                <a:cs typeface="Arial" charset="0"/>
              </a:rPr>
              <a:t>Roosevelt threatened to send in troops to run the mines if owners wouldn’t agree to arbitration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>
                <a:solidFill>
                  <a:srgbClr val="FFFF00"/>
                </a:solidFill>
                <a:latin typeface="Arial" charset="0"/>
                <a:cs typeface="Arial" charset="0"/>
              </a:rPr>
              <a:t>Strike was settled peacefully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  <a:latin typeface="Arial" charset="0"/>
                <a:cs typeface="Arial" charset="0"/>
              </a:rPr>
              <a:t>This was a change in gov’t policy because the government helped settle the strike without using the military against striking workers</a:t>
            </a:r>
            <a:r>
              <a:rPr lang="en-US" sz="200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Roosevelt ran for and won the Presidency in 1904. He promised all American a </a:t>
            </a:r>
            <a:r>
              <a:rPr lang="en-US" sz="2800" b="1">
                <a:solidFill>
                  <a:schemeClr val="folHlink"/>
                </a:solidFill>
                <a:latin typeface="Arial" charset="0"/>
                <a:cs typeface="Arial" charset="0"/>
              </a:rPr>
              <a:t>SQUARE DEAL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  <a:cs typeface="Arial" charset="0"/>
              </a:rPr>
              <a:t>all people rich and poor, native born and immigrant should have an equal opportunity and be treated fairly</a:t>
            </a:r>
          </a:p>
        </p:txBody>
      </p:sp>
      <p:pic>
        <p:nvPicPr>
          <p:cNvPr id="12296" name="Picture 8" descr="Roosevelt, T 2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5046" r="9947" b="19272"/>
          <a:stretch>
            <a:fillRect/>
          </a:stretch>
        </p:blipFill>
        <p:spPr>
          <a:xfrm>
            <a:off x="6019800" y="2057400"/>
            <a:ext cx="3025775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64513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osevelt, Teddy Square D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C’S OF SQUARE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Corporations</a:t>
            </a:r>
          </a:p>
          <a:p>
            <a:pPr lvl="1"/>
            <a:r>
              <a:rPr lang="en-US" dirty="0" smtClean="0"/>
              <a:t>Attacked ‘irresponsible’ trusts</a:t>
            </a:r>
          </a:p>
          <a:p>
            <a:r>
              <a:rPr lang="en-US" dirty="0" smtClean="0"/>
              <a:t>Consumer Protection</a:t>
            </a:r>
          </a:p>
          <a:p>
            <a:pPr lvl="1"/>
            <a:r>
              <a:rPr lang="en-US" dirty="0" smtClean="0"/>
              <a:t>Unchecked business created dangers for consumers</a:t>
            </a:r>
          </a:p>
          <a:p>
            <a:pPr lvl="2"/>
            <a:r>
              <a:rPr lang="en-US" dirty="0" smtClean="0"/>
              <a:t>FDA, Meat Inspection…</a:t>
            </a:r>
          </a:p>
          <a:p>
            <a:r>
              <a:rPr lang="en-US" dirty="0" smtClean="0"/>
              <a:t>Conservation of Natural Resources</a:t>
            </a:r>
          </a:p>
          <a:p>
            <a:pPr lvl="1"/>
            <a:r>
              <a:rPr lang="en-US" dirty="0" smtClean="0"/>
              <a:t>Expanded national parks and forests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0163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80" b="7332"/>
          <a:stretch/>
        </p:blipFill>
        <p:spPr>
          <a:xfrm>
            <a:off x="457200" y="-201558"/>
            <a:ext cx="8229600" cy="7578569"/>
          </a:xfrm>
        </p:spPr>
      </p:pic>
    </p:spTree>
    <p:extLst>
      <p:ext uri="{BB962C8B-B14F-4D97-AF65-F5344CB8AC3E}">
        <p14:creationId xmlns:p14="http://schemas.microsoft.com/office/powerpoint/2010/main" val="3651471947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Other Roosevelt Accomplishments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CC00"/>
                </a:solidFill>
                <a:latin typeface="Arial" charset="0"/>
                <a:cs typeface="Arial" charset="0"/>
              </a:rPr>
              <a:t>Elkins Act</a:t>
            </a:r>
            <a:r>
              <a:rPr lang="en-US" sz="2800">
                <a:latin typeface="Arial" charset="0"/>
                <a:cs typeface="Arial" charset="0"/>
              </a:rPr>
              <a:t> (1903) Ended Rebates</a:t>
            </a:r>
          </a:p>
          <a:p>
            <a:pPr eaLnBrk="1" hangingPunct="1"/>
            <a:r>
              <a:rPr lang="en-US" sz="2800" b="1">
                <a:solidFill>
                  <a:srgbClr val="FFCC00"/>
                </a:solidFill>
                <a:latin typeface="Arial" charset="0"/>
                <a:cs typeface="Arial" charset="0"/>
              </a:rPr>
              <a:t>Hepburn Act</a:t>
            </a:r>
            <a:r>
              <a:rPr lang="en-US" sz="2800">
                <a:latin typeface="Arial" charset="0"/>
                <a:cs typeface="Arial" charset="0"/>
              </a:rPr>
              <a:t> (1906) Gave the ICC greater power including the authority to set railroad rates</a:t>
            </a:r>
          </a:p>
          <a:p>
            <a:pPr eaLnBrk="1" hangingPunct="1"/>
            <a:r>
              <a:rPr lang="en-US" sz="2800" b="1">
                <a:solidFill>
                  <a:srgbClr val="FFCC00"/>
                </a:solidFill>
                <a:latin typeface="Arial" charset="0"/>
                <a:cs typeface="Arial" charset="0"/>
              </a:rPr>
              <a:t>Meat Inspection Act</a:t>
            </a:r>
            <a:r>
              <a:rPr lang="en-US" sz="2800">
                <a:latin typeface="Arial" charset="0"/>
                <a:cs typeface="Arial" charset="0"/>
              </a:rPr>
              <a:t>  (Passed After TR read the Jungle) Forced Meat packing Plants to open their doors to government inspectors</a:t>
            </a:r>
          </a:p>
          <a:p>
            <a:pPr eaLnBrk="1" hangingPunct="1"/>
            <a:r>
              <a:rPr lang="en-US" sz="2800" b="1">
                <a:solidFill>
                  <a:srgbClr val="FFCC00"/>
                </a:solidFill>
                <a:latin typeface="Arial" charset="0"/>
                <a:cs typeface="Arial" charset="0"/>
              </a:rPr>
              <a:t>Pure Food and Drug Act</a:t>
            </a:r>
            <a:r>
              <a:rPr lang="en-US" sz="2800">
                <a:latin typeface="Arial" charset="0"/>
                <a:cs typeface="Arial" charset="0"/>
              </a:rPr>
              <a:t> required food and drug companies to list all ingredients on their package and monitored untrue claims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First </a:t>
            </a:r>
            <a:r>
              <a:rPr lang="en-US" sz="2800" b="1">
                <a:solidFill>
                  <a:srgbClr val="FFCC00"/>
                </a:solidFill>
                <a:latin typeface="Arial" charset="0"/>
                <a:cs typeface="Arial" charset="0"/>
              </a:rPr>
              <a:t>CONSERVATIONIST</a:t>
            </a:r>
            <a:r>
              <a:rPr lang="en-US" sz="2800">
                <a:latin typeface="Arial" charset="0"/>
                <a:cs typeface="Arial" charset="0"/>
              </a:rPr>
              <a:t> President</a:t>
            </a:r>
          </a:p>
          <a:p>
            <a:pPr lvl="1" eaLnBrk="1" hangingPunct="1"/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Created 5 Natural Wilderness areas and Convinced Congress to ban lumbering in 150 million acres of Govt. land</a:t>
            </a:r>
          </a:p>
        </p:txBody>
      </p:sp>
    </p:spTree>
    <p:extLst>
      <p:ext uri="{BB962C8B-B14F-4D97-AF65-F5344CB8AC3E}">
        <p14:creationId xmlns:p14="http://schemas.microsoft.com/office/powerpoint/2010/main" val="1077999564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6588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William Howard Taft/Continuation of TR Policies</a:t>
            </a:r>
            <a:r>
              <a:rPr lang="en-US" b="1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219200"/>
            <a:ext cx="510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cs typeface="Arial" charset="0"/>
              </a:rPr>
              <a:t>Chosen by TR to run for Republican nomination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cs typeface="Arial" charset="0"/>
              </a:rPr>
              <a:t>Wins the election of 1908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1" dirty="0">
                <a:solidFill>
                  <a:srgbClr val="FFCC00"/>
                </a:solidFill>
                <a:latin typeface="Arial" charset="0"/>
                <a:cs typeface="Arial" charset="0"/>
              </a:rPr>
              <a:t>Busted two times as many trusts as TR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cs typeface="Arial" charset="0"/>
              </a:rPr>
              <a:t>Taft lacks TR’s political skill</a:t>
            </a:r>
            <a:r>
              <a:rPr lang="en-US" sz="2800" b="1">
                <a:latin typeface="Arial" charset="0"/>
                <a:cs typeface="Arial" charset="0"/>
              </a:rPr>
              <a:t>; </a:t>
            </a:r>
            <a:r>
              <a:rPr lang="en-US" sz="2800" b="1" smtClean="0">
                <a:latin typeface="Arial" charset="0"/>
                <a:cs typeface="Arial" charset="0"/>
              </a:rPr>
              <a:t>loses </a:t>
            </a:r>
            <a:r>
              <a:rPr lang="en-US" sz="2800" b="1">
                <a:latin typeface="Arial" charset="0"/>
                <a:cs typeface="Arial" charset="0"/>
              </a:rPr>
              <a:t>Progressive support when he backs a high tariff bill 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cs typeface="Arial" charset="0"/>
            </a:endParaRPr>
          </a:p>
        </p:txBody>
      </p:sp>
      <p:pic>
        <p:nvPicPr>
          <p:cNvPr id="15367" name="Picture 7" descr="Taft, W 3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3363" r="4974" b="4135"/>
          <a:stretch>
            <a:fillRect/>
          </a:stretch>
        </p:blipFill>
        <p:spPr>
          <a:xfrm>
            <a:off x="76200" y="1219200"/>
            <a:ext cx="3657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05531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ft 1908 Post Off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am">
  <a:themeElements>
    <a:clrScheme name="Beam 12">
      <a:dk1>
        <a:srgbClr val="CC3300"/>
      </a:dk1>
      <a:lt1>
        <a:srgbClr val="99CCFF"/>
      </a:lt1>
      <a:dk2>
        <a:srgbClr val="000066"/>
      </a:dk2>
      <a:lt2>
        <a:srgbClr val="FFFFFF"/>
      </a:lt2>
      <a:accent1>
        <a:srgbClr val="FF3300"/>
      </a:accent1>
      <a:accent2>
        <a:srgbClr val="6600CC"/>
      </a:accent2>
      <a:accent3>
        <a:srgbClr val="AAAAB8"/>
      </a:accent3>
      <a:accent4>
        <a:srgbClr val="82AEDA"/>
      </a:accent4>
      <a:accent5>
        <a:srgbClr val="FFADAA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0">
        <a:dk1>
          <a:srgbClr val="FF3300"/>
        </a:dk1>
        <a:lt1>
          <a:srgbClr val="FFFF00"/>
        </a:lt1>
        <a:dk2>
          <a:srgbClr val="000066"/>
        </a:dk2>
        <a:lt2>
          <a:srgbClr val="FFFFFF"/>
        </a:lt2>
        <a:accent1>
          <a:srgbClr val="FF3300"/>
        </a:accent1>
        <a:accent2>
          <a:srgbClr val="6600CC"/>
        </a:accent2>
        <a:accent3>
          <a:srgbClr val="AAAAB8"/>
        </a:accent3>
        <a:accent4>
          <a:srgbClr val="DADA00"/>
        </a:accent4>
        <a:accent5>
          <a:srgbClr val="FFADAA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1">
        <a:dk1>
          <a:srgbClr val="FF3300"/>
        </a:dk1>
        <a:lt1>
          <a:srgbClr val="99CCFF"/>
        </a:lt1>
        <a:dk2>
          <a:srgbClr val="000066"/>
        </a:dk2>
        <a:lt2>
          <a:srgbClr val="FFFFFF"/>
        </a:lt2>
        <a:accent1>
          <a:srgbClr val="FF3300"/>
        </a:accent1>
        <a:accent2>
          <a:srgbClr val="6600CC"/>
        </a:accent2>
        <a:accent3>
          <a:srgbClr val="AAAAB8"/>
        </a:accent3>
        <a:accent4>
          <a:srgbClr val="82AEDA"/>
        </a:accent4>
        <a:accent5>
          <a:srgbClr val="FFADAA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2">
        <a:dk1>
          <a:srgbClr val="CC3300"/>
        </a:dk1>
        <a:lt1>
          <a:srgbClr val="99CCFF"/>
        </a:lt1>
        <a:dk2>
          <a:srgbClr val="000066"/>
        </a:dk2>
        <a:lt2>
          <a:srgbClr val="FFFFFF"/>
        </a:lt2>
        <a:accent1>
          <a:srgbClr val="FF3300"/>
        </a:accent1>
        <a:accent2>
          <a:srgbClr val="6600CC"/>
        </a:accent2>
        <a:accent3>
          <a:srgbClr val="AAAAB8"/>
        </a:accent3>
        <a:accent4>
          <a:srgbClr val="82AEDA"/>
        </a:accent4>
        <a:accent5>
          <a:srgbClr val="FFADAA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51</TotalTime>
  <Words>1425</Words>
  <Application>Microsoft Macintosh PowerPoint</Application>
  <PresentationFormat>On-screen Show (4:3)</PresentationFormat>
  <Paragraphs>133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Perception</vt:lpstr>
      <vt:lpstr>Beam</vt:lpstr>
      <vt:lpstr>Presidents of the Progressive Era</vt:lpstr>
      <vt:lpstr>Do Now</vt:lpstr>
      <vt:lpstr>Roosevelt’s View of the Presidency</vt:lpstr>
      <vt:lpstr>Theodore Roosevelt/Assumes Presidency After the  McKinley Assassination  1901</vt:lpstr>
      <vt:lpstr>Theodore Roosevelt/The Square Deal  </vt:lpstr>
      <vt:lpstr>3 C’S OF SQUARE DEAL</vt:lpstr>
      <vt:lpstr>PowerPoint Presentation</vt:lpstr>
      <vt:lpstr>Other Roosevelt Accomplishments</vt:lpstr>
      <vt:lpstr>William Howard Taft/Continuation of TR Policies  </vt:lpstr>
      <vt:lpstr>Progressivism under Taft</vt:lpstr>
      <vt:lpstr>Trouble in Taft’s Presidency</vt:lpstr>
      <vt:lpstr>The Republican Party Splits</vt:lpstr>
      <vt:lpstr>The Taft Tub </vt:lpstr>
      <vt:lpstr>Woodrow Wilson/New Freedom </vt:lpstr>
      <vt:lpstr>Woodrow Wilson: Financial Reforms</vt:lpstr>
      <vt:lpstr>Progressivism and African Americans</vt:lpstr>
      <vt:lpstr>PowerPoint Presentation</vt:lpstr>
      <vt:lpstr>CONCLUSION:</vt:lpstr>
      <vt:lpstr>Bye-Bye Progressives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Presidents of the Progressive Era</dc:title>
  <dc:creator>Craig Winchell</dc:creator>
  <cp:lastModifiedBy>Craig Winchell</cp:lastModifiedBy>
  <cp:revision>6</cp:revision>
  <dcterms:created xsi:type="dcterms:W3CDTF">2016-02-01T18:21:35Z</dcterms:created>
  <dcterms:modified xsi:type="dcterms:W3CDTF">2016-02-01T19:13:20Z</dcterms:modified>
</cp:coreProperties>
</file>