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7" r:id="rId2"/>
    <p:sldId id="256" r:id="rId3"/>
    <p:sldId id="28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83" r:id="rId12"/>
    <p:sldId id="287" r:id="rId13"/>
    <p:sldId id="276" r:id="rId14"/>
    <p:sldId id="277" r:id="rId15"/>
    <p:sldId id="278" r:id="rId16"/>
    <p:sldId id="279" r:id="rId17"/>
    <p:sldId id="280" r:id="rId18"/>
    <p:sldId id="281" r:id="rId19"/>
    <p:sldId id="274" r:id="rId20"/>
    <p:sldId id="282" r:id="rId21"/>
    <p:sldId id="284" r:id="rId22"/>
    <p:sldId id="285" r:id="rId23"/>
    <p:sldId id="286" r:id="rId24"/>
    <p:sldId id="275" r:id="rId25"/>
    <p:sldId id="266" r:id="rId26"/>
    <p:sldId id="267" r:id="rId27"/>
    <p:sldId id="269" r:id="rId28"/>
    <p:sldId id="268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32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24A0-43AB-FE4B-AE53-7C52C445CEB6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28E4-ACB2-D44E-847C-6CBC4ED4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8AFD2-007F-0145-83BE-6126153F0524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9A6A1-879B-1E4B-9502-9475A6440515}" type="slidenum">
              <a:rPr lang="en-US"/>
              <a:pPr/>
              <a:t>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94542-07FC-6E43-9CF1-04B17BB2EBE8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CA407-5A9A-E541-8140-9CEE7FDB1187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EACB0-EF32-654B-A9B1-FC10A9800F4A}" type="slidenum">
              <a:rPr lang="en-US"/>
              <a:pPr/>
              <a:t>24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8904E-C59D-D04D-AE40-440895CA3523}" type="slidenum">
              <a:rPr lang="en-US">
                <a:latin typeface="Times" charset="0"/>
              </a:rPr>
              <a:pPr/>
              <a:t>25</a:t>
            </a:fld>
            <a:endParaRPr lang="en-US"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AFCE88-E7BE-B74A-8814-D4F3FC7F1E81}" type="slidenum">
              <a:rPr lang="en-US">
                <a:latin typeface="Times" charset="0"/>
              </a:rPr>
              <a:pPr/>
              <a:t>26</a:t>
            </a:fld>
            <a:endParaRPr lang="en-US"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305E53-6B15-4F43-BF90-F98FF94C5636}" type="slidenum">
              <a:rPr lang="en-US">
                <a:latin typeface="Times" charset="0"/>
              </a:rPr>
              <a:pPr/>
              <a:t>27</a:t>
            </a:fld>
            <a:endParaRPr lang="en-US">
              <a:latin typeface="Times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FC0367-970F-8641-9F29-7CEF13083DFD}" type="slidenum">
              <a:rPr lang="en-US">
                <a:latin typeface="Times" charset="0"/>
              </a:rPr>
              <a:pPr/>
              <a:t>28</a:t>
            </a:fld>
            <a:endParaRPr lang="en-US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8DA9DB-58C8-C742-B912-4FD89FF7742D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F053FD-0716-9C4E-B58A-ECAF3E5D7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600200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Now Presented by Alex (FOR THE LAST TIME!!!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What were some key successes of Reconstruction?</a:t>
            </a:r>
          </a:p>
          <a:p>
            <a:r>
              <a:rPr lang="en-US" dirty="0" smtClean="0"/>
              <a:t>What were some key weaknesses of Reconstruction?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8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" y="2168525"/>
            <a:ext cx="8305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Civil Rights Cases </a:t>
            </a:r>
            <a:r>
              <a:rPr lang="en-US" sz="3200" b="0">
                <a:solidFill>
                  <a:schemeClr val="tx1"/>
                </a:solidFill>
              </a:rPr>
              <a:t>(1883) 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declared the 1875 Civil Rights Act unconstitutional.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Court held that the 14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 gave Congress the power to outlaw discriminations by the states, but NOT by private individuals.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Black people must no longer </a:t>
            </a:r>
            <a:r>
              <a:rPr lang="ja-JP" altLang="en-US" sz="2200" b="0">
                <a:solidFill>
                  <a:schemeClr val="tx1"/>
                </a:solidFill>
              </a:rPr>
              <a:t>“</a:t>
            </a:r>
            <a:r>
              <a:rPr lang="en-US" sz="2200" b="0">
                <a:solidFill>
                  <a:schemeClr val="tx1"/>
                </a:solidFill>
              </a:rPr>
              <a:t>be the special favorites of the laws.</a:t>
            </a:r>
            <a:r>
              <a:rPr lang="ja-JP" altLang="en-US" sz="2200" b="0">
                <a:solidFill>
                  <a:schemeClr val="tx1"/>
                </a:solidFill>
              </a:rPr>
              <a:t>”</a:t>
            </a:r>
            <a:endParaRPr lang="en-US" sz="2200" b="0">
              <a:solidFill>
                <a:schemeClr val="tx1"/>
              </a:solidFill>
            </a:endParaRP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this marked the end of federal attempts to protect African American rights until well into the 20</a:t>
            </a:r>
            <a:r>
              <a:rPr lang="en-US" sz="1800" b="0" baseline="30000">
                <a:solidFill>
                  <a:schemeClr val="tx1"/>
                </a:solidFill>
              </a:rPr>
              <a:t>c</a:t>
            </a:r>
            <a:r>
              <a:rPr lang="en-US" sz="1800" b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313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1868 Presidential Election</a:t>
            </a:r>
          </a:p>
        </p:txBody>
      </p:sp>
      <p:pic>
        <p:nvPicPr>
          <p:cNvPr id="48132" name="Picture 5" descr="1868 Election-1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4625975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1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6700"/>
            <a:ext cx="7239000" cy="1143000"/>
          </a:xfrm>
        </p:spPr>
        <p:txBody>
          <a:bodyPr/>
          <a:lstStyle/>
          <a:p>
            <a:r>
              <a:rPr lang="en-US" sz="4000" dirty="0"/>
              <a:t>Ulysses S. </a:t>
            </a:r>
            <a:r>
              <a:rPr lang="en-US" sz="4000" dirty="0" smtClean="0"/>
              <a:t>Grant’s </a:t>
            </a:r>
            <a:r>
              <a:rPr lang="en-US" sz="4000" dirty="0"/>
              <a:t>Presidency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 </a:t>
            </a:r>
            <a:r>
              <a:rPr lang="en-US" dirty="0" smtClean="0"/>
              <a:t>Grant’s </a:t>
            </a:r>
            <a:r>
              <a:rPr lang="en-US" dirty="0"/>
              <a:t>(a Republican) cabinet is corrupt and scandals break out</a:t>
            </a:r>
          </a:p>
          <a:p>
            <a:r>
              <a:rPr lang="en-US" dirty="0"/>
              <a:t>People move away from Republican party as a result</a:t>
            </a:r>
          </a:p>
          <a:p>
            <a:r>
              <a:rPr lang="en-US" dirty="0"/>
              <a:t>Grant thought of as one of worst Presidents </a:t>
            </a:r>
          </a:p>
        </p:txBody>
      </p:sp>
    </p:spTree>
    <p:extLst>
      <p:ext uri="{BB962C8B-B14F-4D97-AF65-F5344CB8AC3E}">
        <p14:creationId xmlns:p14="http://schemas.microsoft.com/office/powerpoint/2010/main" val="365860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Grant Administration Scandals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5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800" b="0">
                <a:solidFill>
                  <a:schemeClr val="tx1"/>
                </a:solidFill>
              </a:rPr>
              <a:t>Grant presided over an era of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unprecedented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growth and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corruption.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219200" y="3200400"/>
            <a:ext cx="2819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</a:rPr>
              <a:t>Credit Mobilier </a:t>
            </a:r>
            <a:br>
              <a:rPr lang="en-US" b="0">
                <a:solidFill>
                  <a:schemeClr val="tx1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Scandal.</a:t>
            </a:r>
          </a:p>
          <a:p>
            <a:pPr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</a:rPr>
              <a:t>Whiskey Ring.</a:t>
            </a:r>
          </a:p>
          <a:p>
            <a:pPr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</a:rPr>
              <a:t>The </a:t>
            </a:r>
            <a:r>
              <a:rPr lang="ja-JP" altLang="en-US" b="0">
                <a:solidFill>
                  <a:schemeClr val="tx1"/>
                </a:solidFill>
              </a:rPr>
              <a:t>“</a:t>
            </a:r>
            <a:r>
              <a:rPr lang="en-US" b="0">
                <a:solidFill>
                  <a:schemeClr val="tx1"/>
                </a:solidFill>
              </a:rPr>
              <a:t>Indian Ring.</a:t>
            </a:r>
            <a:r>
              <a:rPr lang="ja-JP" altLang="en-US" b="0">
                <a:solidFill>
                  <a:schemeClr val="tx1"/>
                </a:solidFill>
              </a:rPr>
              <a:t>”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50182" name="Picture 11" descr="pol_cartoon-Grant Scandal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12950"/>
            <a:ext cx="4343400" cy="4235450"/>
          </a:xfrm>
          <a:prstGeom prst="rect">
            <a:avLst/>
          </a:prstGeom>
          <a:noFill/>
          <a:ln w="9525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200">
                <a:solidFill>
                  <a:srgbClr val="000099"/>
                </a:solidFill>
                <a:latin typeface="Insula" pitchFamily="66" charset="0"/>
                <a:ea typeface="+mn-ea"/>
              </a:rPr>
              <a:t>The Tweed Ring</a:t>
            </a:r>
            <a:br>
              <a:rPr lang="en-US" sz="420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200">
                <a:solidFill>
                  <a:srgbClr val="000099"/>
                </a:solidFill>
                <a:latin typeface="Insula" pitchFamily="66" charset="0"/>
                <a:ea typeface="+mn-ea"/>
              </a:rPr>
              <a:t>      in NYC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8077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SzPct val="80000"/>
              <a:buFont typeface="Wingdings" charset="0"/>
              <a:buNone/>
            </a:pPr>
            <a:r>
              <a:rPr lang="en-US" sz="2800">
                <a:solidFill>
                  <a:srgbClr val="3333FF"/>
                </a:solidFill>
              </a:rPr>
              <a:t>William Marcy Tweed </a:t>
            </a:r>
            <a:br>
              <a:rPr lang="en-US" sz="2800">
                <a:solidFill>
                  <a:srgbClr val="3333FF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(n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otorious head of 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Tammany Hall</a:t>
            </a:r>
            <a:r>
              <a:rPr lang="ja-JP" altLang="en-US">
                <a:solidFill>
                  <a:srgbClr val="F02E00"/>
                </a:solidFill>
                <a:sym typeface="Wingdings" charset="0"/>
              </a:rPr>
              <a:t>’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s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 political machine)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endParaRPr lang="en-US" b="0">
              <a:solidFill>
                <a:schemeClr val="tx1"/>
              </a:solidFill>
              <a:sym typeface="Wingdings" charset="0"/>
            </a:endParaRP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SzPct val="80000"/>
              <a:buFont typeface="Wingdings" charset="0"/>
              <a:buNone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[</a:t>
            </a:r>
            <a:r>
              <a:rPr lang="en-US">
                <a:solidFill>
                  <a:srgbClr val="3333FF"/>
                </a:solidFill>
                <a:sym typeface="Wingdings" charset="0"/>
              </a:rPr>
              <a:t>Thomas Nast</a:t>
            </a:r>
            <a:r>
              <a:rPr lang="en-US" b="0">
                <a:solidFill>
                  <a:srgbClr val="3333FF"/>
                </a:solidFill>
                <a:sym typeface="Wingdings" charset="0"/>
              </a:rPr>
              <a:t> 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 crusading cartoonist/reporter]</a:t>
            </a:r>
            <a:endParaRPr lang="en-US" b="0">
              <a:solidFill>
                <a:srgbClr val="3333FF"/>
              </a:solidFill>
              <a:sym typeface="Wingdings" charset="0"/>
            </a:endParaRPr>
          </a:p>
        </p:txBody>
      </p:sp>
      <p:pic>
        <p:nvPicPr>
          <p:cNvPr id="51205" name="Picture 7" descr="BossTweed-polcartoo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681288" cy="28194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8" descr="pol_cartoon-Nast-Tweed &amp; the Ballot Box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066800"/>
            <a:ext cx="3473450" cy="38100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7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52400" y="50165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i="1">
                <a:solidFill>
                  <a:srgbClr val="000099"/>
                </a:solidFill>
                <a:latin typeface="Insula" charset="0"/>
              </a:rPr>
              <a:t>Who Stole the People</a:t>
            </a:r>
            <a:r>
              <a:rPr lang="ja-JP" altLang="en-US" sz="4000" i="1">
                <a:solidFill>
                  <a:srgbClr val="000099"/>
                </a:solidFill>
                <a:latin typeface="Insula" charset="0"/>
              </a:rPr>
              <a:t>’</a:t>
            </a:r>
            <a:r>
              <a:rPr lang="en-US" sz="4000" i="1">
                <a:solidFill>
                  <a:srgbClr val="000099"/>
                </a:solidFill>
                <a:latin typeface="Insula" charset="0"/>
              </a:rPr>
              <a:t>s Money?</a:t>
            </a:r>
          </a:p>
        </p:txBody>
      </p:sp>
      <p:pic>
        <p:nvPicPr>
          <p:cNvPr id="52228" name="Picture 5" descr="pol_cartoon-Tweed-Who Stole the People's Mone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57913" cy="4400550"/>
          </a:xfrm>
          <a:prstGeom prst="rect">
            <a:avLst/>
          </a:prstGeom>
          <a:noFill/>
          <a:ln w="9525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6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The Election of 1872</a:t>
            </a:r>
          </a:p>
        </p:txBody>
      </p:sp>
      <p:pic>
        <p:nvPicPr>
          <p:cNvPr id="54276" name="Picture 4" descr="RealElephant12w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3703" r="5394" b="4938"/>
          <a:stretch>
            <a:fillRect/>
          </a:stretch>
        </p:blipFill>
        <p:spPr bwMode="auto">
          <a:xfrm>
            <a:off x="474663" y="1524000"/>
            <a:ext cx="4021137" cy="41910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724400" y="1317625"/>
            <a:ext cx="4191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Rumors of corruption 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during Grant</a:t>
            </a:r>
            <a:r>
              <a:rPr lang="ja-JP" altLang="en-US" sz="2500" b="0">
                <a:solidFill>
                  <a:schemeClr val="tx1"/>
                </a:solidFill>
              </a:rPr>
              <a:t>’</a:t>
            </a:r>
            <a:r>
              <a:rPr lang="en-US" sz="2500" b="0">
                <a:solidFill>
                  <a:schemeClr val="tx1"/>
                </a:solidFill>
              </a:rPr>
              <a:t>s first 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term discredit Republicans.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Horace Greeley runs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as a Democrat/Liberal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Republican candidate.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Greeley attacked as a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fool and a crank. 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Greeley died on 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November 29, 1872!</a:t>
            </a:r>
            <a:endParaRPr lang="en-US" sz="2500" b="0">
              <a:solidFill>
                <a:schemeClr val="tx1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9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1872 Presidential Election</a:t>
            </a:r>
          </a:p>
        </p:txBody>
      </p:sp>
      <p:pic>
        <p:nvPicPr>
          <p:cNvPr id="55300" name="Picture 4" descr="1872 Election-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25975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3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Popular Vote for President:  1872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22375"/>
            <a:ext cx="81153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4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Panic of 1873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 economy goes into a severe </a:t>
            </a:r>
            <a:r>
              <a:rPr lang="en-US">
                <a:solidFill>
                  <a:schemeClr val="accent2"/>
                </a:solidFill>
              </a:rPr>
              <a:t>recession</a:t>
            </a:r>
            <a:r>
              <a:rPr lang="en-US"/>
              <a:t> (2 million unemployed of 36 million)</a:t>
            </a:r>
          </a:p>
          <a:p>
            <a:r>
              <a:rPr lang="en-US"/>
              <a:t>People increasingly choose Democrats to try to fix the problems</a:t>
            </a:r>
          </a:p>
        </p:txBody>
      </p:sp>
    </p:spTree>
    <p:extLst>
      <p:ext uri="{BB962C8B-B14F-4D97-AF65-F5344CB8AC3E}">
        <p14:creationId xmlns:p14="http://schemas.microsoft.com/office/powerpoint/2010/main" val="22356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Collapses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3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The Panic of 1873</a:t>
            </a:r>
          </a:p>
        </p:txBody>
      </p:sp>
      <p:pic>
        <p:nvPicPr>
          <p:cNvPr id="57348" name="Picture 4" descr="1873 depress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40767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648200" y="1146175"/>
            <a:ext cx="42672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76313" indent="-341313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02800"/>
              </a:buClr>
              <a:buFont typeface="Wingdings" charset="0"/>
              <a:buChar char="«"/>
            </a:pPr>
            <a:r>
              <a:rPr lang="en-US" b="0">
                <a:solidFill>
                  <a:schemeClr val="tx1"/>
                </a:solidFill>
              </a:rPr>
              <a:t>It raises </a:t>
            </a:r>
            <a:r>
              <a:rPr lang="ja-JP" altLang="en-US" b="0">
                <a:solidFill>
                  <a:schemeClr val="tx1"/>
                </a:solidFill>
              </a:rPr>
              <a:t>“</a:t>
            </a:r>
            <a:r>
              <a:rPr lang="en-US" b="0">
                <a:solidFill>
                  <a:schemeClr val="tx1"/>
                </a:solidFill>
              </a:rPr>
              <a:t>the money</a:t>
            </a:r>
            <a:br>
              <a:rPr lang="en-US" b="0">
                <a:solidFill>
                  <a:schemeClr val="tx1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question.</a:t>
            </a:r>
            <a:r>
              <a:rPr lang="ja-JP" altLang="en-US" b="0">
                <a:solidFill>
                  <a:schemeClr val="tx1"/>
                </a:solidFill>
              </a:rPr>
              <a:t>”</a:t>
            </a:r>
            <a:endParaRPr lang="en-US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sz="2200" b="0">
                <a:solidFill>
                  <a:schemeClr val="tx1"/>
                </a:solidFill>
              </a:rPr>
              <a:t>debtors seek inflationary</a:t>
            </a:r>
            <a:br>
              <a:rPr lang="en-US" sz="2200" b="0">
                <a:solidFill>
                  <a:schemeClr val="tx1"/>
                </a:solidFill>
              </a:rPr>
            </a:br>
            <a:r>
              <a:rPr lang="en-US" sz="2200" b="0">
                <a:solidFill>
                  <a:schemeClr val="tx1"/>
                </a:solidFill>
              </a:rPr>
              <a:t>monetary policy by</a:t>
            </a:r>
            <a:br>
              <a:rPr lang="en-US" sz="2200" b="0">
                <a:solidFill>
                  <a:schemeClr val="tx1"/>
                </a:solidFill>
              </a:rPr>
            </a:br>
            <a:r>
              <a:rPr lang="en-US" sz="2200" b="0">
                <a:solidFill>
                  <a:schemeClr val="tx1"/>
                </a:solidFill>
              </a:rPr>
              <a:t>continuing circulation of greenbacks.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sz="2200" b="0">
                <a:solidFill>
                  <a:schemeClr val="tx1"/>
                </a:solidFill>
              </a:rPr>
              <a:t>creditors, intellectuals support hard money.</a:t>
            </a:r>
          </a:p>
          <a:p>
            <a:pPr eaLnBrk="1" hangingPunct="1">
              <a:spcBef>
                <a:spcPct val="50000"/>
              </a:spcBef>
              <a:buClr>
                <a:srgbClr val="D02800"/>
              </a:buClr>
              <a:buFont typeface="Wingdings" charset="0"/>
              <a:buChar char="«"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1875  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Specie                 Redemption Act.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02800"/>
              </a:buClr>
              <a:buFont typeface="Wingdings" charset="0"/>
              <a:buChar char="«"/>
            </a:pPr>
            <a:r>
              <a:rPr lang="en-US" b="0">
                <a:solidFill>
                  <a:schemeClr val="tx1"/>
                </a:solidFill>
              </a:rPr>
              <a:t>1876 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 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Greenback Party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 formed &amp; makes gains in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en-US" b="0">
                <a:solidFill>
                  <a:schemeClr val="tx1"/>
                </a:solidFill>
                <a:sym typeface="Wingdings" charset="0"/>
              </a:rPr>
              <a:t>             congressional races  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The </a:t>
            </a:r>
            <a:r>
              <a:rPr lang="ja-JP" altLang="en-US" i="1">
                <a:solidFill>
                  <a:srgbClr val="3333FF"/>
                </a:solidFill>
                <a:sym typeface="Wingdings" charset="0"/>
              </a:rPr>
              <a:t>“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Crime of </a:t>
            </a:r>
            <a:r>
              <a:rPr lang="ja-JP" altLang="en-US" i="1">
                <a:solidFill>
                  <a:srgbClr val="3333FF"/>
                </a:solidFill>
                <a:sym typeface="Wingdings" charset="0"/>
              </a:rPr>
              <a:t>’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73</a:t>
            </a:r>
            <a:r>
              <a:rPr lang="ja-JP" altLang="en-US" i="1">
                <a:solidFill>
                  <a:srgbClr val="3333FF"/>
                </a:solidFill>
                <a:sym typeface="Wingdings" charset="0"/>
              </a:rPr>
              <a:t>’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824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Northern Support Wanes</a:t>
            </a:r>
          </a:p>
        </p:txBody>
      </p:sp>
      <p:pic>
        <p:nvPicPr>
          <p:cNvPr id="64516" name="Picture 7" descr="Grantscandal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371600"/>
            <a:ext cx="2935288" cy="3505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73152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1022350" indent="-3873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ja-JP" altLang="en-US" sz="2600" b="0">
                <a:solidFill>
                  <a:schemeClr val="tx1"/>
                </a:solidFill>
              </a:rPr>
              <a:t>“</a:t>
            </a:r>
            <a:r>
              <a:rPr lang="en-US" sz="2600" b="0">
                <a:solidFill>
                  <a:schemeClr val="tx1"/>
                </a:solidFill>
              </a:rPr>
              <a:t>Grantism</a:t>
            </a:r>
            <a:r>
              <a:rPr lang="ja-JP" altLang="en-US" sz="2600" b="0">
                <a:solidFill>
                  <a:schemeClr val="tx1"/>
                </a:solidFill>
              </a:rPr>
              <a:t>”</a:t>
            </a:r>
            <a:r>
              <a:rPr lang="en-US" sz="2600" b="0">
                <a:solidFill>
                  <a:schemeClr val="tx1"/>
                </a:solidFill>
              </a:rPr>
              <a:t> &amp; corruption.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600">
                <a:solidFill>
                  <a:srgbClr val="F02E00"/>
                </a:solidFill>
              </a:rPr>
              <a:t>Panic of 1873</a:t>
            </a:r>
            <a:r>
              <a:rPr lang="en-US" sz="2600" b="0">
                <a:solidFill>
                  <a:schemeClr val="tx1"/>
                </a:solidFill>
              </a:rPr>
              <a:t> [6-year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depression].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600" b="0">
                <a:solidFill>
                  <a:schemeClr val="tx1"/>
                </a:solidFill>
              </a:rPr>
              <a:t>Concern over westward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expansion and Indian wars.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600" b="0">
                <a:solidFill>
                  <a:schemeClr val="tx1"/>
                </a:solidFill>
              </a:rPr>
              <a:t>Key monetary issues: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should the government 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en-US" b="0">
                <a:solidFill>
                  <a:schemeClr val="tx1"/>
                </a:solidFill>
                <a:sym typeface="Wingdings" charset="0"/>
              </a:rPr>
              <a:t>retire $432m worth of 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ja-JP" altLang="en-US" b="0">
                <a:solidFill>
                  <a:schemeClr val="tx1"/>
                </a:solidFill>
                <a:sym typeface="Wingdings" charset="0"/>
              </a:rPr>
              <a:t>“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greenbacks</a:t>
            </a:r>
            <a:r>
              <a:rPr lang="ja-JP" altLang="en-US" b="0">
                <a:solidFill>
                  <a:schemeClr val="tx1"/>
                </a:solidFill>
                <a:sym typeface="Wingdings" charset="0"/>
              </a:rPr>
              <a:t>”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 issued during the Civil War.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should war bonds be paid back in specie or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en-US" b="0">
                <a:solidFill>
                  <a:schemeClr val="tx1"/>
                </a:solidFill>
                <a:sym typeface="Wingdings" charset="0"/>
              </a:rPr>
              <a:t>greenbacks.  </a:t>
            </a:r>
          </a:p>
        </p:txBody>
      </p:sp>
    </p:spTree>
    <p:extLst>
      <p:ext uri="{BB962C8B-B14F-4D97-AF65-F5344CB8AC3E}">
        <p14:creationId xmlns:p14="http://schemas.microsoft.com/office/powerpoint/2010/main" val="25899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1876 Presidential Election</a:t>
            </a:r>
          </a:p>
        </p:txBody>
      </p:sp>
      <p:pic>
        <p:nvPicPr>
          <p:cNvPr id="67588" name="Picture 4" descr="1876 Election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24875" cy="4579938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The Political Crisis of 1877</a:t>
            </a:r>
          </a:p>
        </p:txBody>
      </p:sp>
      <p:pic>
        <p:nvPicPr>
          <p:cNvPr id="68612" name="Picture 5" descr="CountingVotes12w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181600" cy="3481388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6" descr="NatlGame12w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173" r="4167" b="6087"/>
          <a:stretch>
            <a:fillRect/>
          </a:stretch>
        </p:blipFill>
        <p:spPr bwMode="auto">
          <a:xfrm>
            <a:off x="5410200" y="3048000"/>
            <a:ext cx="3352800" cy="32766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ja-JP" altLang="en-US" sz="3200" b="0">
                <a:solidFill>
                  <a:schemeClr val="tx1"/>
                </a:solidFill>
              </a:rPr>
              <a:t>“</a:t>
            </a:r>
            <a:r>
              <a:rPr lang="en-US" sz="3200" b="0">
                <a:solidFill>
                  <a:schemeClr val="tx1"/>
                </a:solidFill>
              </a:rPr>
              <a:t>Corrupt Bargain</a:t>
            </a:r>
            <a:r>
              <a:rPr lang="ja-JP" altLang="en-US" sz="3200" b="0">
                <a:solidFill>
                  <a:schemeClr val="tx1"/>
                </a:solidFill>
              </a:rPr>
              <a:t>”</a:t>
            </a:r>
            <a:r>
              <a:rPr lang="en-US" sz="3200" b="0">
                <a:solidFill>
                  <a:schemeClr val="tx1"/>
                </a:solidFill>
              </a:rPr>
              <a:t/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Part II?</a:t>
            </a:r>
            <a:endParaRPr lang="en-US" sz="3200" b="0">
              <a:solidFill>
                <a:schemeClr val="tx1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Troops Recalled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Hayes wins support of the House in exchange for removing federal troops from South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Army </a:t>
            </a:r>
            <a:r>
              <a:rPr lang="en-US" dirty="0"/>
              <a:t>that Congress sent to South to supervise Reconstruction were called back in 1877 by President Rutherford B. Hayes</a:t>
            </a:r>
          </a:p>
          <a:p>
            <a:pPr>
              <a:lnSpc>
                <a:spcPct val="90000"/>
              </a:lnSpc>
            </a:pPr>
            <a:r>
              <a:rPr lang="en-US" dirty="0"/>
              <a:t>Effectively ends supervision in the South</a:t>
            </a:r>
          </a:p>
          <a:p>
            <a:pPr>
              <a:lnSpc>
                <a:spcPct val="90000"/>
              </a:lnSpc>
            </a:pPr>
            <a:r>
              <a:rPr lang="en-US" dirty="0"/>
              <a:t>Southern Democrats (segregationists) are now in control</a:t>
            </a:r>
          </a:p>
        </p:txBody>
      </p:sp>
    </p:spTree>
    <p:extLst>
      <p:ext uri="{BB962C8B-B14F-4D97-AF65-F5344CB8AC3E}">
        <p14:creationId xmlns:p14="http://schemas.microsoft.com/office/powerpoint/2010/main" val="106252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Problems with Reconstruction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Terrorist Groups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Reconstruction brought  violent opposition  throughout the South.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 KKK and similar organizations wanted to restore the old political order.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Their methods included threats, house burnings, and killings against not only blacks but whites as well.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State governments were unable to control violence.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Enforcement Acts</a:t>
            </a:r>
            <a:endParaRPr lang="en-US" sz="2000">
              <a:solidFill>
                <a:srgbClr val="FFFF99"/>
              </a:solidFill>
              <a:latin typeface="Verdana" charset="0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Three </a:t>
            </a:r>
            <a:r>
              <a:rPr lang="en-US" sz="2000" b="1">
                <a:solidFill>
                  <a:srgbClr val="FFFF99"/>
                </a:solidFill>
                <a:latin typeface="Verdana" charset="0"/>
              </a:rPr>
              <a:t>Enforcement Acts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 were passed, setting heavy penalties for anyone attempting to prevent a qualified person from voting.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They gave the  army and federal courts power to capture and punish KKK members.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While the KKK was soon brought under control, other groups continued to operate.  </a:t>
            </a:r>
          </a:p>
          <a:p>
            <a:pPr marL="228600" indent="-228600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>
              <a:solidFill>
                <a:srgbClr val="FFFF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Problems with Reconstruction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Support declines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White southerners felt the Acts threatened individual freedoms.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Northerners were dismayed that the army was still needed to keep the peace in the South.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State governments were seen as ineffective.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There was widespread poverty and lack of land reform for African Americans.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Lost faith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Costly building programs raised taxes and put state governments in debt.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Verdana" charset="0"/>
              </a:rPr>
              <a:t>Liberal Republicans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helped the Democrats regain control of the House of Representatives.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Economic factors came into play, with the depression that began in 1873 taking more attention.   </a:t>
            </a:r>
          </a:p>
        </p:txBody>
      </p:sp>
    </p:spTree>
    <p:extLst>
      <p:ext uri="{BB962C8B-B14F-4D97-AF65-F5344CB8AC3E}">
        <p14:creationId xmlns:p14="http://schemas.microsoft.com/office/powerpoint/2010/main" val="7395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Success and Failures of Reconstruction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Successes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Union restored and South rebuilt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14</a:t>
            </a:r>
            <a:r>
              <a:rPr lang="en-US" sz="2000" baseline="30000">
                <a:solidFill>
                  <a:srgbClr val="FFFF99"/>
                </a:solidFill>
                <a:latin typeface="Verdana" charset="0"/>
              </a:rPr>
              <a:t>th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and 15</a:t>
            </a:r>
            <a:r>
              <a:rPr lang="en-US" sz="2000" baseline="30000">
                <a:solidFill>
                  <a:srgbClr val="FFFF99"/>
                </a:solidFill>
                <a:latin typeface="Verdana" charset="0"/>
              </a:rPr>
              <a:t>th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amendments guaranteed African Americans equal protection under the law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Freedman</a:t>
            </a:r>
            <a:r>
              <a:rPr lang="ja-JP" altLang="en-US" sz="2000">
                <a:solidFill>
                  <a:srgbClr val="FFFF99"/>
                </a:solidFill>
                <a:latin typeface="Verdana" charset="0"/>
              </a:rPr>
              <a:t>’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s Bureau helped many black families get housing, jobs, and schooling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South adopted mandatory tax-supported education for blacks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Failures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Blacks remained in cycle of poverty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KKK kept blacks from voting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Racist attitudes remained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Long lasting bitterness in South towards Republicans and the North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South economy continued to emphasize agriculture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Did not address concerns of other groups such as women</a:t>
            </a:r>
          </a:p>
        </p:txBody>
      </p:sp>
    </p:spTree>
    <p:extLst>
      <p:ext uri="{BB962C8B-B14F-4D97-AF65-F5344CB8AC3E}">
        <p14:creationId xmlns:p14="http://schemas.microsoft.com/office/powerpoint/2010/main" val="10421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4572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erdana" charset="0"/>
              </a:rPr>
              <a:t>The End of Reconstruction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33600" y="2743200"/>
            <a:ext cx="6248400" cy="16002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Violence increased, and southern Democrats grew stronger and bolder. Grant refused assistance since the northern public was </a:t>
            </a:r>
            <a:r>
              <a:rPr lang="ja-JP" altLang="en-US">
                <a:solidFill>
                  <a:srgbClr val="003300"/>
                </a:solidFill>
                <a:latin typeface="Verdana" charset="0"/>
              </a:rPr>
              <a:t>“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tired out</a:t>
            </a:r>
            <a:r>
              <a:rPr lang="ja-JP" altLang="en-US">
                <a:solidFill>
                  <a:srgbClr val="003300"/>
                </a:solidFill>
                <a:latin typeface="Verdana" charset="0"/>
              </a:rPr>
              <a:t>”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by South</a:t>
            </a:r>
            <a:r>
              <a:rPr lang="ja-JP" altLang="en-US">
                <a:solidFill>
                  <a:srgbClr val="003300"/>
                </a:solidFill>
                <a:latin typeface="Verdana" charset="0"/>
              </a:rPr>
              <a:t>’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s continuing problems. By 1876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Redeemers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had won back almost all of the states.  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36538" y="1295400"/>
            <a:ext cx="18970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Supreme Court decisions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133600" y="1143000"/>
            <a:ext cx="6248400" cy="15240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Three Supreme Court decisions seriously weakened the goals and operations of Reconstruction. The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Slaughterhouse Cases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,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United States 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v.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 Cruikshank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, and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United States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v.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Reese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served to limit the impact of the 14</a:t>
            </a:r>
            <a:r>
              <a:rPr lang="en-US" baseline="30000">
                <a:solidFill>
                  <a:srgbClr val="003300"/>
                </a:solidFill>
                <a:latin typeface="Verdana" charset="0"/>
              </a:rPr>
              <a:t>th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and 15</a:t>
            </a:r>
            <a:r>
              <a:rPr lang="en-US" baseline="30000">
                <a:solidFill>
                  <a:srgbClr val="003300"/>
                </a:solidFill>
                <a:latin typeface="Verdana" charset="0"/>
              </a:rPr>
              <a:t>th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Amendments.   </a:t>
            </a:r>
            <a:endParaRPr lang="en-US" b="1">
              <a:solidFill>
                <a:srgbClr val="003300"/>
              </a:solidFill>
              <a:latin typeface="Verdana" charset="0"/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71463" y="3046413"/>
            <a:ext cx="1862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Redeeming the South 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2133600" y="4419600"/>
            <a:ext cx="6248400" cy="14478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The presidential election was disputed with charges of massive voting fraud. With the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Compromise of 1877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Republicans agreed to withdraw federal troops in the South, and in return,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Rutherford B. Hayes 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became president.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266700" y="4648200"/>
            <a:ext cx="179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The election of 1876</a:t>
            </a:r>
          </a:p>
        </p:txBody>
      </p:sp>
    </p:spTree>
    <p:extLst>
      <p:ext uri="{BB962C8B-B14F-4D97-AF65-F5344CB8AC3E}">
        <p14:creationId xmlns:p14="http://schemas.microsoft.com/office/powerpoint/2010/main" val="30230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6" grpId="0"/>
      <p:bldP spid="146437" grpId="0" animBg="1"/>
      <p:bldP spid="146438" grpId="0"/>
      <p:bldP spid="146441" grpId="0" animBg="1"/>
      <p:bldP spid="1464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9" descr="12-430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238"/>
            <a:ext cx="8382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Politics and Power: How successful was Reconstruction in achieving its goals? Account for the successes and shortcomings of the effort to rebuild the nation and to guarantee the slaves rights and opportunities?</a:t>
            </a:r>
          </a:p>
          <a:p>
            <a:r>
              <a:rPr lang="en-US" dirty="0" smtClean="0"/>
              <a:t>Identity: How did the Civil War and its aftermath change people’s views about what it means to </a:t>
            </a:r>
            <a:r>
              <a:rPr lang="en-US" smtClean="0"/>
              <a:t>be American?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761" y="884574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Reasons For End of Reconstruction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3962400"/>
          </a:xfrm>
        </p:spPr>
        <p:txBody>
          <a:bodyPr/>
          <a:lstStyle/>
          <a:p>
            <a:pPr marL="609600" indent="-609600">
              <a:buFont typeface="Arial" charset="0"/>
              <a:buAutoNum type="arabicParenR"/>
            </a:pPr>
            <a:r>
              <a:rPr lang="en-US" dirty="0" smtClean="0"/>
              <a:t>Legal challenges to Reconstruction</a:t>
            </a:r>
            <a:endParaRPr lang="en-US" dirty="0"/>
          </a:p>
          <a:p>
            <a:pPr marL="609600" indent="-609600">
              <a:buFont typeface="Arial" charset="0"/>
              <a:buAutoNum type="arabicParenR"/>
            </a:pPr>
            <a:r>
              <a:rPr lang="en-US" dirty="0"/>
              <a:t>Grant</a:t>
            </a:r>
            <a:r>
              <a:rPr lang="ja-JP" altLang="en-US" dirty="0"/>
              <a:t>’</a:t>
            </a:r>
            <a:r>
              <a:rPr lang="en-US" dirty="0"/>
              <a:t>s </a:t>
            </a:r>
            <a:r>
              <a:rPr lang="en-US" dirty="0" smtClean="0"/>
              <a:t>Presidency (he sucks)</a:t>
            </a:r>
            <a:endParaRPr lang="en-US" dirty="0"/>
          </a:p>
          <a:p>
            <a:pPr marL="609600" indent="-609600">
              <a:buFont typeface="Arial" charset="0"/>
              <a:buAutoNum type="arabicParenR"/>
            </a:pPr>
            <a:r>
              <a:rPr lang="en-US" dirty="0"/>
              <a:t>Panic of 1873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en-US" dirty="0"/>
              <a:t>Recall of troops in </a:t>
            </a:r>
            <a:r>
              <a:rPr lang="en-US" dirty="0" smtClean="0"/>
              <a:t>1877/Compromise of 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3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90600"/>
            <a:ext cx="7315200" cy="762000"/>
          </a:xfrm>
        </p:spPr>
        <p:txBody>
          <a:bodyPr>
            <a:normAutofit fontScale="90000"/>
          </a:bodyPr>
          <a:lstStyle/>
          <a:p>
            <a:r>
              <a:rPr lang="en-US" sz="4000"/>
              <a:t>General Amnesty Act of 1872</a:t>
            </a:r>
            <a:r>
              <a:rPr lang="en-US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South claims US </a:t>
            </a:r>
            <a:r>
              <a:rPr lang="en-US" dirty="0" smtClean="0"/>
              <a:t>isn’t </a:t>
            </a:r>
            <a:r>
              <a:rPr lang="en-US" dirty="0"/>
              <a:t>a democracy because they cannot elect some Democrats - </a:t>
            </a:r>
            <a:r>
              <a:rPr lang="en-US" i="1" dirty="0">
                <a:solidFill>
                  <a:schemeClr val="accent2"/>
                </a:solidFill>
              </a:rPr>
              <a:t>Valid Point</a:t>
            </a:r>
            <a:endParaRPr lang="en-US" dirty="0"/>
          </a:p>
          <a:p>
            <a:r>
              <a:rPr lang="en-US" dirty="0"/>
              <a:t>Congress allows former CSA officials to hold public office</a:t>
            </a:r>
          </a:p>
          <a:p>
            <a:r>
              <a:rPr lang="en-US" dirty="0"/>
              <a:t>Southern Democrats take hold of state positions</a:t>
            </a:r>
          </a:p>
        </p:txBody>
      </p:sp>
    </p:spTree>
    <p:extLst>
      <p:ext uri="{BB962C8B-B14F-4D97-AF65-F5344CB8AC3E}">
        <p14:creationId xmlns:p14="http://schemas.microsoft.com/office/powerpoint/2010/main" val="202144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8077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The Slaughterhouse Cases</a:t>
            </a:r>
            <a:r>
              <a:rPr lang="en-US" sz="3200" b="0">
                <a:solidFill>
                  <a:schemeClr val="tx1"/>
                </a:solidFill>
              </a:rPr>
              <a:t> (1873)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offered a narrow definition of the 14</a:t>
            </a:r>
            <a:r>
              <a:rPr lang="en-US" sz="2600" b="0" baseline="30000">
                <a:solidFill>
                  <a:schemeClr val="tx1"/>
                </a:solidFill>
              </a:rPr>
              <a:t>th</a:t>
            </a:r>
            <a:r>
              <a:rPr lang="en-US" sz="2600" b="0">
                <a:solidFill>
                  <a:schemeClr val="tx1"/>
                </a:solidFill>
              </a:rPr>
              <a:t> Amendment.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It distinguished between national and state citizenship.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It gave the states primary authority over citizens</a:t>
            </a:r>
            <a:r>
              <a:rPr lang="ja-JP" altLang="en-US" sz="2200" b="0">
                <a:solidFill>
                  <a:schemeClr val="tx1"/>
                </a:solidFill>
              </a:rPr>
              <a:t>’</a:t>
            </a:r>
            <a:r>
              <a:rPr lang="en-US" sz="2200" b="0">
                <a:solidFill>
                  <a:schemeClr val="tx1"/>
                </a:solidFill>
              </a:rPr>
              <a:t> rights.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the courts weakened civil rights enforcement!</a:t>
            </a:r>
          </a:p>
        </p:txBody>
      </p:sp>
    </p:spTree>
    <p:extLst>
      <p:ext uri="{BB962C8B-B14F-4D97-AF65-F5344CB8AC3E}">
        <p14:creationId xmlns:p14="http://schemas.microsoft.com/office/powerpoint/2010/main" val="313707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Bradwell vs. Illinois </a:t>
            </a:r>
            <a:r>
              <a:rPr lang="en-US" sz="3200" b="0">
                <a:solidFill>
                  <a:schemeClr val="tx1"/>
                </a:solidFill>
              </a:rPr>
              <a:t>(1873)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Myra Bradwell, a female attorney, 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had been denied the right to 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practice law in Illinois.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She argued that in the 14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Amendment, it said that the state had unconstitutionally abridged her </a:t>
            </a:r>
            <a:r>
              <a:rPr lang="ja-JP" altLang="en-US" sz="2200" b="0">
                <a:solidFill>
                  <a:schemeClr val="tx1"/>
                </a:solidFill>
              </a:rPr>
              <a:t>“</a:t>
            </a:r>
            <a:r>
              <a:rPr lang="en-US" sz="2200" b="0">
                <a:solidFill>
                  <a:schemeClr val="tx1"/>
                </a:solidFill>
              </a:rPr>
              <a:t>privileges and immunities</a:t>
            </a:r>
            <a:r>
              <a:rPr lang="ja-JP" altLang="en-US" sz="2200" b="0">
                <a:solidFill>
                  <a:schemeClr val="tx1"/>
                </a:solidFill>
              </a:rPr>
              <a:t>”</a:t>
            </a:r>
            <a:r>
              <a:rPr lang="en-US" sz="2200" b="0">
                <a:solidFill>
                  <a:schemeClr val="tx1"/>
                </a:solidFill>
              </a:rPr>
              <a:t> as a citizen.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Supreme Court rejected her claim, alluding to women</a:t>
            </a:r>
            <a:r>
              <a:rPr lang="ja-JP" altLang="en-US" sz="2200" b="0">
                <a:solidFill>
                  <a:schemeClr val="tx1"/>
                </a:solidFill>
              </a:rPr>
              <a:t>’</a:t>
            </a:r>
            <a:r>
              <a:rPr lang="en-US" sz="2200" b="0">
                <a:solidFill>
                  <a:schemeClr val="tx1"/>
                </a:solidFill>
              </a:rPr>
              <a:t>s traditional role in the home.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she should NOT be practicing law!</a:t>
            </a:r>
          </a:p>
        </p:txBody>
      </p:sp>
      <p:pic>
        <p:nvPicPr>
          <p:cNvPr id="59398" name="Picture 6" descr="http://upload.wikimedia.org/wikipedia/en/d/da/Myra_Bradwell_18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412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9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305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U. S. vs. Reese, et. al.</a:t>
            </a:r>
            <a:r>
              <a:rPr lang="en-US" sz="3200" b="0">
                <a:solidFill>
                  <a:schemeClr val="tx1"/>
                </a:solidFill>
              </a:rPr>
              <a:t> (1876)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restricted congressional power to enforce the KKK Act.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ruled that the STATE alone could confer voting rights on individuals.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15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 did NOT guarantee a citizen</a:t>
            </a:r>
            <a:r>
              <a:rPr lang="ja-JP" altLang="en-US" sz="2200" b="0">
                <a:solidFill>
                  <a:schemeClr val="tx1"/>
                </a:solidFill>
              </a:rPr>
              <a:t>’</a:t>
            </a:r>
            <a:r>
              <a:rPr lang="en-US" sz="2200" b="0">
                <a:solidFill>
                  <a:schemeClr val="tx1"/>
                </a:solidFill>
              </a:rPr>
              <a:t>s right to vote, but just listed certain impermissible grounds to deny suffrage.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a path lay open for Southern states to disenfranchise blacks for supposedly non-racial reasons [like lack of education, lack of property, etc.]</a:t>
            </a:r>
          </a:p>
        </p:txBody>
      </p:sp>
    </p:spTree>
    <p:extLst>
      <p:ext uri="{BB962C8B-B14F-4D97-AF65-F5344CB8AC3E}">
        <p14:creationId xmlns:p14="http://schemas.microsoft.com/office/powerpoint/2010/main" val="42322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3058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U. S. vs. Cruickshank</a:t>
            </a:r>
            <a:r>
              <a:rPr lang="en-US" sz="3200" b="0">
                <a:solidFill>
                  <a:schemeClr val="tx1"/>
                </a:solidFill>
              </a:rPr>
              <a:t> (1876) 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LA white supremacists accused of attacking a meeting of Blacks &amp; were convicted under the 1870 Enforcement Acts.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Court held that the 14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 extended the federal power to protect civil rights ONLY in cases involving discrimination by STATES.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discrimination by individuals or groups were NOT covered.</a:t>
            </a:r>
          </a:p>
        </p:txBody>
      </p:sp>
    </p:spTree>
    <p:extLst>
      <p:ext uri="{BB962C8B-B14F-4D97-AF65-F5344CB8AC3E}">
        <p14:creationId xmlns:p14="http://schemas.microsoft.com/office/powerpoint/2010/main" val="63467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67</TotalTime>
  <Words>1093</Words>
  <Application>Microsoft Macintosh PowerPoint</Application>
  <PresentationFormat>On-screen Show (4:3)</PresentationFormat>
  <Paragraphs>142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Do Now Presented by Alex (FOR THE LAST TIME!!! </vt:lpstr>
      <vt:lpstr>Reconstruction Collapses</vt:lpstr>
      <vt:lpstr>Questions to Consider</vt:lpstr>
      <vt:lpstr>Four Reasons For End of Reconstruction</vt:lpstr>
      <vt:lpstr>General Amnesty Act of 1872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Ulysses S. Grant’s Presidency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Panic of 1873</vt:lpstr>
      <vt:lpstr>PowerPoint Presentation</vt:lpstr>
      <vt:lpstr>PowerPoint Presentation</vt:lpstr>
      <vt:lpstr>PowerPoint Presentation</vt:lpstr>
      <vt:lpstr>PowerPoint Presentation</vt:lpstr>
      <vt:lpstr>U.S. Troops Recalled</vt:lpstr>
      <vt:lpstr>Problems with Reconstruction</vt:lpstr>
      <vt:lpstr>Problems with Reconstruction</vt:lpstr>
      <vt:lpstr>Success and Failures of Reconstruction</vt:lpstr>
      <vt:lpstr>The End of Reconstruction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Collapses</dc:title>
  <dc:creator>Craig Winchell</dc:creator>
  <cp:lastModifiedBy>Craig Winchell</cp:lastModifiedBy>
  <cp:revision>6</cp:revision>
  <dcterms:created xsi:type="dcterms:W3CDTF">2015-12-10T19:16:25Z</dcterms:created>
  <dcterms:modified xsi:type="dcterms:W3CDTF">2015-12-11T16:32:29Z</dcterms:modified>
</cp:coreProperties>
</file>