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8" d="100"/>
          <a:sy n="58" d="100"/>
        </p:scale>
        <p:origin x="-5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1/28/15</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1/28/15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1/28/15</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1/28/15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1/28/15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1/28/15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1/28/15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1/28/15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1/28/15</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1/28/15</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normAutofit lnSpcReduction="10000"/>
          </a:bodyPr>
          <a:lstStyle/>
          <a:p>
            <a:r>
              <a:rPr lang="en-US" dirty="0" smtClean="0"/>
              <a:t>Get out: </a:t>
            </a:r>
          </a:p>
          <a:p>
            <a:pPr lvl="1"/>
            <a:r>
              <a:rPr lang="en-US" dirty="0" smtClean="0"/>
              <a:t>Reconstruction Reading Questions</a:t>
            </a:r>
          </a:p>
          <a:p>
            <a:pPr lvl="1"/>
            <a:r>
              <a:rPr lang="en-US" dirty="0" smtClean="0"/>
              <a:t>APPARTS on Reconstruction</a:t>
            </a:r>
          </a:p>
          <a:p>
            <a:pPr lvl="1"/>
            <a:r>
              <a:rPr lang="en-US" dirty="0" smtClean="0"/>
              <a:t>Reconstruction Report Cards</a:t>
            </a:r>
          </a:p>
          <a:p>
            <a:r>
              <a:rPr lang="en-US" dirty="0" smtClean="0"/>
              <a:t>Identify key components of both Presidential Reconstruction and Congressional Reconstruction.</a:t>
            </a:r>
          </a:p>
          <a:p>
            <a:r>
              <a:rPr lang="en-US" dirty="0" smtClean="0"/>
              <a:t>Identify a key weakness of both approaches to Reconstruction.</a:t>
            </a:r>
          </a:p>
          <a:p>
            <a:r>
              <a:rPr lang="en-US" dirty="0" smtClean="0"/>
              <a:t>Spend 15 minutes with your Report Card group to complete the ‘group grade’ aspect</a:t>
            </a:r>
          </a:p>
        </p:txBody>
      </p:sp>
    </p:spTree>
    <p:extLst>
      <p:ext uri="{BB962C8B-B14F-4D97-AF65-F5344CB8AC3E}">
        <p14:creationId xmlns:p14="http://schemas.microsoft.com/office/powerpoint/2010/main" val="4222496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1868</a:t>
            </a:r>
            <a:endParaRPr lang="en-US" dirty="0"/>
          </a:p>
        </p:txBody>
      </p:sp>
      <p:sp>
        <p:nvSpPr>
          <p:cNvPr id="3" name="Content Placeholder 2"/>
          <p:cNvSpPr>
            <a:spLocks noGrp="1"/>
          </p:cNvSpPr>
          <p:nvPr>
            <p:ph idx="1"/>
          </p:nvPr>
        </p:nvSpPr>
        <p:spPr>
          <a:xfrm>
            <a:off x="779463" y="1828800"/>
            <a:ext cx="7847262" cy="5029200"/>
          </a:xfrm>
        </p:spPr>
        <p:txBody>
          <a:bodyPr>
            <a:normAutofit lnSpcReduction="10000"/>
          </a:bodyPr>
          <a:lstStyle/>
          <a:p>
            <a:r>
              <a:rPr lang="en-US" dirty="0" smtClean="0"/>
              <a:t>Democrats nominated Horatio Seymour instead of Johnson, so his presidency would’ve ended either way.</a:t>
            </a:r>
          </a:p>
          <a:p>
            <a:r>
              <a:rPr lang="en-US" dirty="0" smtClean="0"/>
              <a:t>Republicans nominated war hero General Ulysses S Grant, even though Grant had zero political experience.</a:t>
            </a:r>
          </a:p>
          <a:p>
            <a:r>
              <a:rPr lang="en-US" dirty="0" smtClean="0"/>
              <a:t>Despite Grant’s popularity in the North, he managed to win only 300,000 more popular votes than Seymour.</a:t>
            </a:r>
          </a:p>
          <a:p>
            <a:pPr lvl="1"/>
            <a:r>
              <a:rPr lang="en-US" dirty="0" smtClean="0"/>
              <a:t>The votes of 500,000 blacks gave the Republican Party the victory. </a:t>
            </a:r>
          </a:p>
          <a:p>
            <a:r>
              <a:rPr lang="en-US" dirty="0" smtClean="0"/>
              <a:t>Even the most moderate of Republicans began to realize that the voting rights of the freedmen needed federal protection if their party hoped to keep control of the White House in future elections.</a:t>
            </a:r>
            <a:endParaRPr lang="en-US" dirty="0"/>
          </a:p>
        </p:txBody>
      </p:sp>
    </p:spTree>
    <p:extLst>
      <p:ext uri="{BB962C8B-B14F-4D97-AF65-F5344CB8AC3E}">
        <p14:creationId xmlns:p14="http://schemas.microsoft.com/office/powerpoint/2010/main" val="2562974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Act of 1875</a:t>
            </a:r>
            <a:endParaRPr lang="en-US" dirty="0"/>
          </a:p>
        </p:txBody>
      </p:sp>
      <p:sp>
        <p:nvSpPr>
          <p:cNvPr id="3" name="Content Placeholder 2"/>
          <p:cNvSpPr>
            <a:spLocks noGrp="1"/>
          </p:cNvSpPr>
          <p:nvPr>
            <p:ph idx="1"/>
          </p:nvPr>
        </p:nvSpPr>
        <p:spPr>
          <a:xfrm>
            <a:off x="779463" y="1828800"/>
            <a:ext cx="7583488" cy="5029200"/>
          </a:xfrm>
        </p:spPr>
        <p:txBody>
          <a:bodyPr>
            <a:normAutofit lnSpcReduction="10000"/>
          </a:bodyPr>
          <a:lstStyle/>
          <a:p>
            <a:r>
              <a:rPr lang="en-US" dirty="0" smtClean="0"/>
              <a:t>Last civil rights reform enacted by Congress during Reconstruction (and last until the Civil Rights movement of the 1960’s).</a:t>
            </a:r>
          </a:p>
          <a:p>
            <a:r>
              <a:rPr lang="en-US" dirty="0" smtClean="0"/>
              <a:t>This law guaranteed equal accommodations in public places and prohibited courts from excluding African   Americans from juries. </a:t>
            </a:r>
          </a:p>
          <a:p>
            <a:r>
              <a:rPr lang="en-US" dirty="0" smtClean="0"/>
              <a:t>Law was poorly enforced because moderate and conservative Republicans felt frustrated trying to reform an unwilling South and feared losing white votes in the North.</a:t>
            </a:r>
          </a:p>
          <a:p>
            <a:r>
              <a:rPr lang="en-US" dirty="0" smtClean="0"/>
              <a:t>By 1877, Congress would abandon Reconstruction completely.</a:t>
            </a:r>
            <a:endParaRPr lang="en-US" dirty="0"/>
          </a:p>
        </p:txBody>
      </p:sp>
    </p:spTree>
    <p:extLst>
      <p:ext uri="{BB962C8B-B14F-4D97-AF65-F5344CB8AC3E}">
        <p14:creationId xmlns:p14="http://schemas.microsoft.com/office/powerpoint/2010/main" val="3843555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 in the South</a:t>
            </a:r>
            <a:endParaRPr lang="en-US" dirty="0"/>
          </a:p>
        </p:txBody>
      </p:sp>
      <p:sp>
        <p:nvSpPr>
          <p:cNvPr id="3" name="Content Placeholder 2"/>
          <p:cNvSpPr>
            <a:spLocks noGrp="1"/>
          </p:cNvSpPr>
          <p:nvPr>
            <p:ph idx="1"/>
          </p:nvPr>
        </p:nvSpPr>
        <p:spPr/>
        <p:txBody>
          <a:bodyPr/>
          <a:lstStyle/>
          <a:p>
            <a:r>
              <a:rPr lang="en-US" dirty="0" smtClean="0"/>
              <a:t>During Congressional Reconstruction, the Republican party in the South dominated the governments of the ex-Confederate states, due to military protection.</a:t>
            </a:r>
          </a:p>
          <a:p>
            <a:r>
              <a:rPr lang="en-US" dirty="0" smtClean="0"/>
              <a:t>They stayed in power until each state had met its requirements. Then, the troops were withdrawn.</a:t>
            </a:r>
          </a:p>
          <a:p>
            <a:r>
              <a:rPr lang="en-US" dirty="0" smtClean="0"/>
              <a:t>The period of Republican rule in a Southern state lasted from as little as one year (Tennessee) to as much as nine years (Florida), depending on how long it took conservative Democrats to regain control.</a:t>
            </a:r>
            <a:endParaRPr lang="en-US" dirty="0"/>
          </a:p>
        </p:txBody>
      </p:sp>
    </p:spTree>
    <p:extLst>
      <p:ext uri="{BB962C8B-B14F-4D97-AF65-F5344CB8AC3E}">
        <p14:creationId xmlns:p14="http://schemas.microsoft.com/office/powerpoint/2010/main" val="201169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Scalawags and Carpetbaggers</a:t>
            </a:r>
            <a:endParaRPr lang="en-US" dirty="0"/>
          </a:p>
        </p:txBody>
      </p:sp>
      <p:sp>
        <p:nvSpPr>
          <p:cNvPr id="3" name="Content Placeholder 2"/>
          <p:cNvSpPr>
            <a:spLocks noGrp="1"/>
          </p:cNvSpPr>
          <p:nvPr>
            <p:ph idx="1"/>
          </p:nvPr>
        </p:nvSpPr>
        <p:spPr/>
        <p:txBody>
          <a:bodyPr/>
          <a:lstStyle/>
          <a:p>
            <a:r>
              <a:rPr lang="en-US" dirty="0" smtClean="0"/>
              <a:t>Democratic opponents gave nicknames to their hated Republican rivals.</a:t>
            </a:r>
          </a:p>
          <a:p>
            <a:pPr lvl="1"/>
            <a:r>
              <a:rPr lang="en-US" dirty="0" smtClean="0"/>
              <a:t>Scalawags: Southern Republicans. The South couldn’t believe that their own people would join a party that was as committed to reforming their society.</a:t>
            </a:r>
          </a:p>
          <a:p>
            <a:pPr lvl="1"/>
            <a:r>
              <a:rPr lang="en-US" dirty="0" smtClean="0"/>
              <a:t>Carpetbaggers: Northern newcomers, coming South to invest in business, teach, or take economic advantage of a struggling society.</a:t>
            </a:r>
            <a:endParaRPr lang="en-US" dirty="0"/>
          </a:p>
        </p:txBody>
      </p:sp>
    </p:spTree>
    <p:extLst>
      <p:ext uri="{BB962C8B-B14F-4D97-AF65-F5344CB8AC3E}">
        <p14:creationId xmlns:p14="http://schemas.microsoft.com/office/powerpoint/2010/main" val="1114106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1872</a:t>
            </a:r>
            <a:endParaRPr lang="en-US" dirty="0"/>
          </a:p>
        </p:txBody>
      </p:sp>
      <p:sp>
        <p:nvSpPr>
          <p:cNvPr id="3" name="Content Placeholder 2"/>
          <p:cNvSpPr>
            <a:spLocks noGrp="1"/>
          </p:cNvSpPr>
          <p:nvPr>
            <p:ph idx="1"/>
          </p:nvPr>
        </p:nvSpPr>
        <p:spPr/>
        <p:txBody>
          <a:bodyPr/>
          <a:lstStyle/>
          <a:p>
            <a:r>
              <a:rPr lang="en-US" dirty="0" smtClean="0"/>
              <a:t>Scandals almost destroyed Grant’s presidency (we’ll cover that later), but he was re-elected in a landslide anyway, thanks again to the ‘waving the bloody shirt’ campaign strategy.</a:t>
            </a:r>
          </a:p>
          <a:p>
            <a:r>
              <a:rPr lang="en-US" dirty="0" smtClean="0"/>
              <a:t>Grant’s second term began with an economic disaster that rendered thousands of Northern laborers both jobless and homeless. Overspeculation by financiers and overbuilding by industry and railroads led to widespread business failures and depression.</a:t>
            </a:r>
            <a:endParaRPr lang="en-US" dirty="0"/>
          </a:p>
        </p:txBody>
      </p:sp>
    </p:spTree>
    <p:extLst>
      <p:ext uri="{BB962C8B-B14F-4D97-AF65-F5344CB8AC3E}">
        <p14:creationId xmlns:p14="http://schemas.microsoft.com/office/powerpoint/2010/main" val="2894343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of Reconstruction</a:t>
            </a:r>
            <a:endParaRPr lang="en-US" dirty="0"/>
          </a:p>
        </p:txBody>
      </p:sp>
      <p:sp>
        <p:nvSpPr>
          <p:cNvPr id="3" name="Content Placeholder 2"/>
          <p:cNvSpPr>
            <a:spLocks noGrp="1"/>
          </p:cNvSpPr>
          <p:nvPr>
            <p:ph idx="1"/>
          </p:nvPr>
        </p:nvSpPr>
        <p:spPr/>
        <p:txBody>
          <a:bodyPr/>
          <a:lstStyle/>
          <a:p>
            <a:r>
              <a:rPr lang="en-US" dirty="0" smtClean="0"/>
              <a:t>During Grant’s second term, it was clear that Reconstruction had entered it’s third and final phase.</a:t>
            </a:r>
          </a:p>
          <a:p>
            <a:pPr lvl="1"/>
            <a:r>
              <a:rPr lang="en-US" dirty="0" smtClean="0"/>
              <a:t>Radical Republicanism was in decline and Southern conservatives, called redeemers, took control of one state government after another.</a:t>
            </a:r>
          </a:p>
          <a:p>
            <a:pPr lvl="1"/>
            <a:r>
              <a:rPr lang="en-US" dirty="0" smtClean="0"/>
              <a:t>This process was completed by 1877.</a:t>
            </a:r>
          </a:p>
          <a:p>
            <a:r>
              <a:rPr lang="en-US" dirty="0" smtClean="0"/>
              <a:t>The redeemers had different social and economic backgrounds, but agreed on their political program: states’ rights, reduced taxes, reduced spending on social programs, and white supremacy.</a:t>
            </a:r>
            <a:endParaRPr lang="en-US" dirty="0"/>
          </a:p>
        </p:txBody>
      </p:sp>
    </p:spTree>
    <p:extLst>
      <p:ext uri="{BB962C8B-B14F-4D97-AF65-F5344CB8AC3E}">
        <p14:creationId xmlns:p14="http://schemas.microsoft.com/office/powerpoint/2010/main" val="1351939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Supremacy and the KKK</a:t>
            </a:r>
            <a:endParaRPr lang="en-US" dirty="0"/>
          </a:p>
        </p:txBody>
      </p:sp>
      <p:sp>
        <p:nvSpPr>
          <p:cNvPr id="3" name="Content Placeholder 2"/>
          <p:cNvSpPr>
            <a:spLocks noGrp="1"/>
          </p:cNvSpPr>
          <p:nvPr>
            <p:ph idx="1"/>
          </p:nvPr>
        </p:nvSpPr>
        <p:spPr>
          <a:xfrm>
            <a:off x="779463" y="1828800"/>
            <a:ext cx="7583488" cy="5029200"/>
          </a:xfrm>
        </p:spPr>
        <p:txBody>
          <a:bodyPr>
            <a:normAutofit fontScale="92500" lnSpcReduction="20000"/>
          </a:bodyPr>
          <a:lstStyle/>
          <a:p>
            <a:r>
              <a:rPr lang="en-US" dirty="0" smtClean="0"/>
              <a:t>During the period that Republicans controlled state governments in the South, groups of Southern whites organized secret societies to intimidate blacks and white reformers.</a:t>
            </a:r>
          </a:p>
          <a:p>
            <a:pPr lvl="1"/>
            <a:r>
              <a:rPr lang="en-US" dirty="0" smtClean="0"/>
              <a:t>The most prominent of these was the KKK, founded in 1867 by an ex-Confederate general Nathaniel Bedford Forrest.</a:t>
            </a:r>
          </a:p>
          <a:p>
            <a:r>
              <a:rPr lang="en-US" dirty="0" smtClean="0"/>
              <a:t>This ‘invisible empire’ burned black owned building s and flogged and murdered freedmen to keep them from exercising their voting rights.</a:t>
            </a:r>
          </a:p>
          <a:p>
            <a:r>
              <a:rPr lang="en-US" dirty="0" smtClean="0"/>
              <a:t>In 1877, the last of the federal troops protecting African Americans and other Republicans was withdrawn from the South, ending Reconstruction.</a:t>
            </a:r>
          </a:p>
          <a:p>
            <a:r>
              <a:rPr lang="en-US" dirty="0" smtClean="0"/>
              <a:t>Further, in the 1880’s and 1890’s, the Supreme Court struck down one Reconstruction law after another that protected blacks from discrimination.</a:t>
            </a:r>
            <a:endParaRPr lang="en-US" dirty="0"/>
          </a:p>
        </p:txBody>
      </p:sp>
    </p:spTree>
    <p:extLst>
      <p:ext uri="{BB962C8B-B14F-4D97-AF65-F5344CB8AC3E}">
        <p14:creationId xmlns:p14="http://schemas.microsoft.com/office/powerpoint/2010/main" val="55206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Reconstruction fails…miserably</a:t>
            </a:r>
            <a:endParaRPr lang="en-US" dirty="0"/>
          </a:p>
        </p:txBody>
      </p:sp>
      <p:sp>
        <p:nvSpPr>
          <p:cNvPr id="3" name="Subtitle 2"/>
          <p:cNvSpPr>
            <a:spLocks noGrp="1"/>
          </p:cNvSpPr>
          <p:nvPr>
            <p:ph type="subTitle" idx="1"/>
          </p:nvPr>
        </p:nvSpPr>
        <p:spPr/>
        <p:txBody>
          <a:bodyPr/>
          <a:lstStyle/>
          <a:p>
            <a:r>
              <a:rPr lang="en-US" dirty="0" smtClean="0"/>
              <a:t>Mr. Winchell</a:t>
            </a:r>
          </a:p>
          <a:p>
            <a:r>
              <a:rPr lang="en-US" dirty="0" smtClean="0"/>
              <a:t>APUSH</a:t>
            </a:r>
          </a:p>
          <a:p>
            <a:r>
              <a:rPr lang="en-US" dirty="0" smtClean="0"/>
              <a:t>College Board Period 5</a:t>
            </a:r>
            <a:endParaRPr lang="en-US" dirty="0"/>
          </a:p>
        </p:txBody>
      </p:sp>
    </p:spTree>
    <p:extLst>
      <p:ext uri="{BB962C8B-B14F-4D97-AF65-F5344CB8AC3E}">
        <p14:creationId xmlns:p14="http://schemas.microsoft.com/office/powerpoint/2010/main" val="1599092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Election of 1866</a:t>
            </a:r>
            <a:endParaRPr lang="en-US" dirty="0"/>
          </a:p>
        </p:txBody>
      </p:sp>
      <p:sp>
        <p:nvSpPr>
          <p:cNvPr id="3" name="Content Placeholder 2"/>
          <p:cNvSpPr>
            <a:spLocks noGrp="1"/>
          </p:cNvSpPr>
          <p:nvPr>
            <p:ph idx="1"/>
          </p:nvPr>
        </p:nvSpPr>
        <p:spPr>
          <a:xfrm>
            <a:off x="779463" y="1828800"/>
            <a:ext cx="7583488" cy="5029200"/>
          </a:xfrm>
        </p:spPr>
        <p:txBody>
          <a:bodyPr>
            <a:normAutofit lnSpcReduction="10000"/>
          </a:bodyPr>
          <a:lstStyle/>
          <a:p>
            <a:r>
              <a:rPr lang="en-US" dirty="0" smtClean="0"/>
              <a:t>Unable to work with Congress, Johnson took to the road in the fall of 1866 with his infamous ‘swing around the circle’ to attack his opponents.</a:t>
            </a:r>
          </a:p>
          <a:p>
            <a:pPr lvl="1"/>
            <a:r>
              <a:rPr lang="en-US" dirty="0" smtClean="0"/>
              <a:t>His speeches appealed to the racial prejudices of whites by arguing that equal rights for blacks would result in an ‘Africanized’ society.</a:t>
            </a:r>
          </a:p>
          <a:p>
            <a:r>
              <a:rPr lang="en-US" dirty="0" smtClean="0"/>
              <a:t>Republicans counterattacked by accusing Johnson of being a drunkard and a traitor.</a:t>
            </a:r>
          </a:p>
          <a:p>
            <a:pPr lvl="1"/>
            <a:r>
              <a:rPr lang="en-US" dirty="0" smtClean="0"/>
              <a:t>They appealed to anti-Southern prejudices by employing a campaign tactic called ‘waving the bloody shirt,’ reminding Northern voters of the hardships of war.</a:t>
            </a:r>
          </a:p>
          <a:p>
            <a:pPr lvl="1"/>
            <a:r>
              <a:rPr lang="en-US" dirty="0" smtClean="0"/>
              <a:t>Republican propaganda emphasized that Southerners were Democrats and tried to brand the entire Democratic party as a party of rebellion and treason.</a:t>
            </a:r>
            <a:endParaRPr lang="en-US" dirty="0"/>
          </a:p>
        </p:txBody>
      </p:sp>
    </p:spTree>
    <p:extLst>
      <p:ext uri="{BB962C8B-B14F-4D97-AF65-F5344CB8AC3E}">
        <p14:creationId xmlns:p14="http://schemas.microsoft.com/office/powerpoint/2010/main" val="871742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results</a:t>
            </a:r>
            <a:endParaRPr lang="en-US" dirty="0"/>
          </a:p>
        </p:txBody>
      </p:sp>
      <p:sp>
        <p:nvSpPr>
          <p:cNvPr id="3" name="Content Placeholder 2"/>
          <p:cNvSpPr>
            <a:spLocks noGrp="1"/>
          </p:cNvSpPr>
          <p:nvPr>
            <p:ph idx="1"/>
          </p:nvPr>
        </p:nvSpPr>
        <p:spPr/>
        <p:txBody>
          <a:bodyPr/>
          <a:lstStyle/>
          <a:p>
            <a:r>
              <a:rPr lang="en-US" dirty="0" smtClean="0"/>
              <a:t>Republicans scored an overwhelming victory.</a:t>
            </a:r>
          </a:p>
          <a:p>
            <a:r>
              <a:rPr lang="en-US" dirty="0" smtClean="0"/>
              <a:t>After 1866, Johnson’s political adversaries, both moderate and Radical Republicans, had more than a 2/3 majority in both the House and the Senate.</a:t>
            </a:r>
          </a:p>
          <a:p>
            <a:pPr lvl="1"/>
            <a:r>
              <a:rPr lang="en-US" dirty="0" smtClean="0"/>
              <a:t>This enabled Congress to override any legislation or veto from Johnson.</a:t>
            </a:r>
            <a:endParaRPr lang="en-US" dirty="0"/>
          </a:p>
        </p:txBody>
      </p:sp>
    </p:spTree>
    <p:extLst>
      <p:ext uri="{BB962C8B-B14F-4D97-AF65-F5344CB8AC3E}">
        <p14:creationId xmlns:p14="http://schemas.microsoft.com/office/powerpoint/2010/main" val="3677129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Congressional Reconstruction begins</a:t>
            </a:r>
            <a:endParaRPr lang="en-US" sz="4000" dirty="0"/>
          </a:p>
        </p:txBody>
      </p:sp>
      <p:sp>
        <p:nvSpPr>
          <p:cNvPr id="3" name="Content Placeholder 2"/>
          <p:cNvSpPr>
            <a:spLocks noGrp="1"/>
          </p:cNvSpPr>
          <p:nvPr>
            <p:ph idx="1"/>
          </p:nvPr>
        </p:nvSpPr>
        <p:spPr>
          <a:xfrm>
            <a:off x="779463" y="1828800"/>
            <a:ext cx="7583488" cy="5029200"/>
          </a:xfrm>
        </p:spPr>
        <p:txBody>
          <a:bodyPr>
            <a:normAutofit fontScale="85000" lnSpcReduction="10000"/>
          </a:bodyPr>
          <a:lstStyle/>
          <a:p>
            <a:r>
              <a:rPr lang="en-US" dirty="0" smtClean="0"/>
              <a:t>The Republican Party had to come together to establish power because of fear that a unified Democrat party would again become dominant.	</a:t>
            </a:r>
          </a:p>
          <a:p>
            <a:pPr lvl="1"/>
            <a:r>
              <a:rPr lang="en-US" dirty="0" smtClean="0"/>
              <a:t>This was especially troublesome because now freed slaves counted as 1 person for representation, now 3/5.</a:t>
            </a:r>
          </a:p>
          <a:p>
            <a:r>
              <a:rPr lang="en-US" dirty="0" smtClean="0"/>
              <a:t>Leading Radical Republicans:</a:t>
            </a:r>
          </a:p>
          <a:p>
            <a:pPr lvl="1"/>
            <a:r>
              <a:rPr lang="en-US" sz="2400" dirty="0" smtClean="0"/>
              <a:t>Charles Sumner (same dude who got beat with a cane in the Senate) of Massachusetts.</a:t>
            </a:r>
          </a:p>
          <a:p>
            <a:pPr lvl="1"/>
            <a:r>
              <a:rPr lang="en-US" sz="2400" dirty="0" smtClean="0"/>
              <a:t>Thaddeus Stevens (Pennsylvania): hoped to revolutionize Southern Society through an extended period of military rule in which African Americans would be free to exercise their civil rights, be educated in schools operated by the fed </a:t>
            </a:r>
            <a:r>
              <a:rPr lang="en-US" sz="2400" dirty="0" err="1" smtClean="0"/>
              <a:t>gov</a:t>
            </a:r>
            <a:r>
              <a:rPr lang="en-US" sz="2400" dirty="0" smtClean="0"/>
              <a:t>, and would receive lands confiscated from the planter class.</a:t>
            </a:r>
          </a:p>
          <a:p>
            <a:pPr lvl="1"/>
            <a:r>
              <a:rPr lang="en-US" sz="2400" dirty="0" smtClean="0"/>
              <a:t>Other Radical Republicans endorsed more liberal causes like women’s suffrage, rights for labor unions, and civil rights for Northern African Americans.</a:t>
            </a:r>
          </a:p>
          <a:p>
            <a:pPr lvl="1"/>
            <a:endParaRPr lang="en-US" dirty="0" smtClean="0"/>
          </a:p>
          <a:p>
            <a:pPr lvl="1"/>
            <a:endParaRPr lang="en-US" dirty="0"/>
          </a:p>
        </p:txBody>
      </p:sp>
    </p:spTree>
    <p:extLst>
      <p:ext uri="{BB962C8B-B14F-4D97-AF65-F5344CB8AC3E}">
        <p14:creationId xmlns:p14="http://schemas.microsoft.com/office/powerpoint/2010/main" val="1975304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act of 1866</a:t>
            </a:r>
            <a:endParaRPr lang="en-US" dirty="0"/>
          </a:p>
        </p:txBody>
      </p:sp>
      <p:sp>
        <p:nvSpPr>
          <p:cNvPr id="3" name="Content Placeholder 2"/>
          <p:cNvSpPr>
            <a:spLocks noGrp="1"/>
          </p:cNvSpPr>
          <p:nvPr>
            <p:ph idx="1"/>
          </p:nvPr>
        </p:nvSpPr>
        <p:spPr/>
        <p:txBody>
          <a:bodyPr/>
          <a:lstStyle/>
          <a:p>
            <a:r>
              <a:rPr lang="en-US" dirty="0" smtClean="0"/>
              <a:t>Johnson had previously vetoed the Freedmen’s Bureau Act and first Civil Rights Act. First act of the new Congress was to override these vetoes.</a:t>
            </a:r>
          </a:p>
          <a:p>
            <a:r>
              <a:rPr lang="en-US" dirty="0" smtClean="0"/>
              <a:t>This Civil Rights Act pronounced all African Americans to be US citizens, thereby repudiating the decision in the Dred Scott case, and attempted to provide a legal shield against the operation of the Southern states’ Black Codes.</a:t>
            </a:r>
          </a:p>
          <a:p>
            <a:r>
              <a:rPr lang="en-US" dirty="0" smtClean="0"/>
              <a:t>Fourteenth Amendment reinforced this act.</a:t>
            </a:r>
          </a:p>
        </p:txBody>
      </p:sp>
    </p:spTree>
    <p:extLst>
      <p:ext uri="{BB962C8B-B14F-4D97-AF65-F5344CB8AC3E}">
        <p14:creationId xmlns:p14="http://schemas.microsoft.com/office/powerpoint/2010/main" val="3681038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 acts of 1867</a:t>
            </a:r>
            <a:endParaRPr lang="en-US" dirty="0"/>
          </a:p>
        </p:txBody>
      </p:sp>
      <p:sp>
        <p:nvSpPr>
          <p:cNvPr id="3" name="Content Placeholder 2"/>
          <p:cNvSpPr>
            <a:spLocks noGrp="1"/>
          </p:cNvSpPr>
          <p:nvPr>
            <p:ph idx="1"/>
          </p:nvPr>
        </p:nvSpPr>
        <p:spPr/>
        <p:txBody>
          <a:bodyPr/>
          <a:lstStyle/>
          <a:p>
            <a:r>
              <a:rPr lang="en-US" dirty="0" smtClean="0"/>
              <a:t>Despite Johnson’s vetoes, Congressed passed 3 Reconstruction acts in early 1867, putting the South under military occupation.</a:t>
            </a:r>
          </a:p>
          <a:p>
            <a:r>
              <a:rPr lang="en-US" dirty="0" smtClean="0"/>
              <a:t>The Acts also increased the requirements for gaining readmission to the Union.</a:t>
            </a:r>
          </a:p>
          <a:p>
            <a:pPr lvl="1"/>
            <a:r>
              <a:rPr lang="en-US" dirty="0" smtClean="0"/>
              <a:t>Now, states had to ratify the 14</a:t>
            </a:r>
            <a:r>
              <a:rPr lang="en-US" baseline="30000" dirty="0" smtClean="0"/>
              <a:t>th</a:t>
            </a:r>
            <a:r>
              <a:rPr lang="en-US" dirty="0" smtClean="0"/>
              <a:t> Amendment and place guarantees in its constitution for granting franchise (the right to vote) to all adult males, regardless of race.</a:t>
            </a:r>
          </a:p>
          <a:p>
            <a:pPr marL="0" indent="0">
              <a:buNone/>
            </a:pPr>
            <a:endParaRPr lang="en-US" dirty="0" smtClean="0"/>
          </a:p>
          <a:p>
            <a:endParaRPr lang="en-US" dirty="0" smtClean="0"/>
          </a:p>
        </p:txBody>
      </p:sp>
    </p:spTree>
    <p:extLst>
      <p:ext uri="{BB962C8B-B14F-4D97-AF65-F5344CB8AC3E}">
        <p14:creationId xmlns:p14="http://schemas.microsoft.com/office/powerpoint/2010/main" val="703958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Impeachment of Johnson</a:t>
            </a:r>
            <a:endParaRPr lang="en-US" dirty="0"/>
          </a:p>
        </p:txBody>
      </p:sp>
      <p:sp>
        <p:nvSpPr>
          <p:cNvPr id="3" name="Content Placeholder 2"/>
          <p:cNvSpPr>
            <a:spLocks noGrp="1"/>
          </p:cNvSpPr>
          <p:nvPr>
            <p:ph idx="1"/>
          </p:nvPr>
        </p:nvSpPr>
        <p:spPr/>
        <p:txBody>
          <a:bodyPr>
            <a:normAutofit lnSpcReduction="10000"/>
          </a:bodyPr>
          <a:lstStyle/>
          <a:p>
            <a:r>
              <a:rPr lang="en-US" dirty="0" smtClean="0"/>
              <a:t>Congress…didn’t like Johnson.</a:t>
            </a:r>
          </a:p>
          <a:p>
            <a:r>
              <a:rPr lang="en-US" dirty="0" smtClean="0"/>
              <a:t>In 1867, over Johnson’s veto, Congress passed the Tenure of Office Act.</a:t>
            </a:r>
          </a:p>
          <a:p>
            <a:r>
              <a:rPr lang="en-US" dirty="0" smtClean="0"/>
              <a:t>This law prohibited the president from removing a federal official or military commander without the approval of the Senate.</a:t>
            </a:r>
          </a:p>
          <a:p>
            <a:r>
              <a:rPr lang="en-US" dirty="0" smtClean="0"/>
              <a:t>The purpose of the law was strictly political. Congress wanted to protect the Radical Republicans in Johnson’s cabinet, like Secretary of War Edwin Stanton who was in charge of new military rule in the South.</a:t>
            </a:r>
            <a:endParaRPr lang="en-US" dirty="0"/>
          </a:p>
        </p:txBody>
      </p:sp>
    </p:spTree>
    <p:extLst>
      <p:ext uri="{BB962C8B-B14F-4D97-AF65-F5344CB8AC3E}">
        <p14:creationId xmlns:p14="http://schemas.microsoft.com/office/powerpoint/2010/main" val="3276428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Impeachment of Johnson</a:t>
            </a:r>
            <a:endParaRPr lang="en-US" dirty="0"/>
          </a:p>
        </p:txBody>
      </p:sp>
      <p:sp>
        <p:nvSpPr>
          <p:cNvPr id="3" name="Content Placeholder 2"/>
          <p:cNvSpPr>
            <a:spLocks noGrp="1"/>
          </p:cNvSpPr>
          <p:nvPr>
            <p:ph idx="1"/>
          </p:nvPr>
        </p:nvSpPr>
        <p:spPr>
          <a:xfrm>
            <a:off x="779463" y="1828800"/>
            <a:ext cx="7583488" cy="5029200"/>
          </a:xfrm>
        </p:spPr>
        <p:txBody>
          <a:bodyPr>
            <a:normAutofit/>
          </a:bodyPr>
          <a:lstStyle/>
          <a:p>
            <a:r>
              <a:rPr lang="en-US" dirty="0" smtClean="0"/>
              <a:t>Believing this new rule to be unconstitutional, Johnson challenged it by dismissing Stanton anyway. </a:t>
            </a:r>
            <a:endParaRPr lang="en-US" dirty="0"/>
          </a:p>
          <a:p>
            <a:r>
              <a:rPr lang="en-US" dirty="0" smtClean="0"/>
              <a:t>The House responded by impeaching Johnson, charging him with 11 ‘high crimes and misdemeanors,’ making Johnson the first president to get impeached.</a:t>
            </a:r>
          </a:p>
          <a:p>
            <a:r>
              <a:rPr lang="en-US" dirty="0" smtClean="0"/>
              <a:t>In 1868, after a 3 month trial in the Senate, Johnson’s political enemies fell 1 vote short of the necessary 2/3 vote required to remove a president from office, because 7 moderate Republicans joined the Democrats in voting against conviction, because they thought it was a bad precedent to remove a president for political reasons.</a:t>
            </a:r>
          </a:p>
        </p:txBody>
      </p:sp>
    </p:spTree>
    <p:extLst>
      <p:ext uri="{BB962C8B-B14F-4D97-AF65-F5344CB8AC3E}">
        <p14:creationId xmlns:p14="http://schemas.microsoft.com/office/powerpoint/2010/main" val="102760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1313</TotalTime>
  <Words>1222</Words>
  <Application>Microsoft Macintosh PowerPoint</Application>
  <PresentationFormat>On-screen Show (4:3)</PresentationFormat>
  <Paragraphs>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Precedent</vt:lpstr>
      <vt:lpstr>Do Now:</vt:lpstr>
      <vt:lpstr>Reconstruction fails…miserably</vt:lpstr>
      <vt:lpstr>The Election of 1866</vt:lpstr>
      <vt:lpstr>Election results</vt:lpstr>
      <vt:lpstr>Congressional Reconstruction begins</vt:lpstr>
      <vt:lpstr>Civil rights act of 1866</vt:lpstr>
      <vt:lpstr>Reconstruction acts of 1867</vt:lpstr>
      <vt:lpstr>Impeachment of Johnson</vt:lpstr>
      <vt:lpstr>Impeachment of Johnson</vt:lpstr>
      <vt:lpstr>Election of 1868</vt:lpstr>
      <vt:lpstr>Civil Rights Act of 1875</vt:lpstr>
      <vt:lpstr>Reconstruction in the South</vt:lpstr>
      <vt:lpstr>Scalawags and Carpetbaggers</vt:lpstr>
      <vt:lpstr>Election of 1872</vt:lpstr>
      <vt:lpstr>The end of Reconstruction</vt:lpstr>
      <vt:lpstr>White Supremacy and the KKK</vt:lpstr>
    </vt:vector>
  </TitlesOfParts>
  <Company>Alliance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Reconstruction fails…miserably</dc:title>
  <dc:creator>Craig Winchell</dc:creator>
  <cp:lastModifiedBy>Craig Winchell</cp:lastModifiedBy>
  <cp:revision>7</cp:revision>
  <dcterms:created xsi:type="dcterms:W3CDTF">2015-01-28T18:52:38Z</dcterms:created>
  <dcterms:modified xsi:type="dcterms:W3CDTF">2015-01-29T16:45:39Z</dcterms:modified>
</cp:coreProperties>
</file>