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2"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9" r:id="rId14"/>
    <p:sldId id="270" r:id="rId15"/>
    <p:sldId id="271" r:id="rId16"/>
    <p:sldId id="272" r:id="rId17"/>
    <p:sldId id="26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2" d="100"/>
          <a:sy n="62" d="100"/>
        </p:scale>
        <p:origin x="-144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2D8731D-C8D8-0541-94DC-55EFB1EDFAD4}" type="datetimeFigureOut">
              <a:rPr lang="en-US" smtClean="0"/>
              <a:t>1/23/15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54ED01-E2A0-4C1E-8E21-014B9904157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D8731D-C8D8-0541-94DC-55EFB1EDFAD4}" type="datetimeFigureOut">
              <a:rPr lang="en-US" smtClean="0"/>
              <a:t>1/23/15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FD4D2-3E98-AB4C-84CE-5D25C6C2665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6AFD4D2-3E98-AB4C-84CE-5D25C6C2665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D8731D-C8D8-0541-94DC-55EFB1EDFAD4}" type="datetimeFigureOut">
              <a:rPr lang="en-US" smtClean="0"/>
              <a:t>1/23/15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2D8731D-C8D8-0541-94DC-55EFB1EDFAD4}" type="datetimeFigureOut">
              <a:rPr lang="en-US" smtClean="0"/>
              <a:t>1/23/15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6AFD4D2-3E98-AB4C-84CE-5D25C6C2665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2D8731D-C8D8-0541-94DC-55EFB1EDFAD4}" type="datetimeFigureOut">
              <a:rPr lang="en-US" smtClean="0"/>
              <a:t>1/23/15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AFD4D2-3E98-AB4C-84CE-5D25C6C2665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2D8731D-C8D8-0541-94DC-55EFB1EDFAD4}" type="datetimeFigureOut">
              <a:rPr lang="en-US" smtClean="0"/>
              <a:t>1/23/15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FD4D2-3E98-AB4C-84CE-5D25C6C2665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2D8731D-C8D8-0541-94DC-55EFB1EDFAD4}" type="datetimeFigureOut">
              <a:rPr lang="en-US" smtClean="0"/>
              <a:t>1/23/15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6AFD4D2-3E98-AB4C-84CE-5D25C6C2665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D8731D-C8D8-0541-94DC-55EFB1EDFAD4}" type="datetimeFigureOut">
              <a:rPr lang="en-US" smtClean="0"/>
              <a:t>1/23/15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6AFD4D2-3E98-AB4C-84CE-5D25C6C266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2D8731D-C8D8-0541-94DC-55EFB1EDFAD4}" type="datetimeFigureOut">
              <a:rPr lang="en-US" smtClean="0"/>
              <a:t>1/23/15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6AFD4D2-3E98-AB4C-84CE-5D25C6C266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754ED01-E2A0-4C1E-8E21-014B99041579}"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2D8731D-C8D8-0541-94DC-55EFB1EDFAD4}" type="datetimeFigureOut">
              <a:rPr lang="en-US" smtClean="0"/>
              <a:t>1/23/15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6AFD4D2-3E98-AB4C-84CE-5D25C6C2665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2D8731D-C8D8-0541-94DC-55EFB1EDFAD4}" type="datetimeFigureOut">
              <a:rPr lang="en-US" smtClean="0"/>
              <a:t>1/23/15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2D8731D-C8D8-0541-94DC-55EFB1EDFAD4}" type="datetimeFigureOut">
              <a:rPr lang="en-US" smtClean="0"/>
              <a:t>1/23/15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6AFD4D2-3E98-AB4C-84CE-5D25C6C2665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Mr. Winchell</a:t>
            </a:r>
          </a:p>
          <a:p>
            <a:r>
              <a:rPr lang="en-US" dirty="0" smtClean="0"/>
              <a:t>APUSH</a:t>
            </a:r>
          </a:p>
          <a:p>
            <a:r>
              <a:rPr lang="en-US" dirty="0" smtClean="0"/>
              <a:t>College Board Period 5</a:t>
            </a:r>
            <a:endParaRPr lang="en-US" dirty="0"/>
          </a:p>
        </p:txBody>
      </p:sp>
      <p:sp>
        <p:nvSpPr>
          <p:cNvPr id="2" name="Title 1"/>
          <p:cNvSpPr>
            <a:spLocks noGrp="1"/>
          </p:cNvSpPr>
          <p:nvPr>
            <p:ph type="ctrTitle"/>
          </p:nvPr>
        </p:nvSpPr>
        <p:spPr/>
        <p:txBody>
          <a:bodyPr/>
          <a:lstStyle/>
          <a:p>
            <a:r>
              <a:rPr lang="en-US" dirty="0" smtClean="0"/>
              <a:t>Reconstruction</a:t>
            </a:r>
            <a:endParaRPr lang="en-US" dirty="0"/>
          </a:p>
        </p:txBody>
      </p:sp>
    </p:spTree>
    <p:extLst>
      <p:ext uri="{BB962C8B-B14F-4D97-AF65-F5344CB8AC3E}">
        <p14:creationId xmlns:p14="http://schemas.microsoft.com/office/powerpoint/2010/main" val="408880545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(Congressional) Reconstruction Plan</a:t>
            </a:r>
            <a:endParaRPr lang="en-US" dirty="0"/>
          </a:p>
        </p:txBody>
      </p:sp>
      <p:sp>
        <p:nvSpPr>
          <p:cNvPr id="3" name="Content Placeholder 2"/>
          <p:cNvSpPr>
            <a:spLocks noGrp="1"/>
          </p:cNvSpPr>
          <p:nvPr>
            <p:ph sz="quarter" idx="1"/>
          </p:nvPr>
        </p:nvSpPr>
        <p:spPr>
          <a:xfrm>
            <a:off x="301752" y="1527048"/>
            <a:ext cx="8503920" cy="5135404"/>
          </a:xfrm>
        </p:spPr>
        <p:txBody>
          <a:bodyPr>
            <a:normAutofit fontScale="92500"/>
          </a:bodyPr>
          <a:lstStyle/>
          <a:p>
            <a:r>
              <a:rPr lang="en-US" dirty="0" smtClean="0"/>
              <a:t>Congress, in an effort to protect freed people, passed the 14</a:t>
            </a:r>
            <a:r>
              <a:rPr lang="en-US" baseline="30000" dirty="0" smtClean="0"/>
              <a:t>th</a:t>
            </a:r>
            <a:r>
              <a:rPr lang="en-US" dirty="0" smtClean="0"/>
              <a:t> Amendment in 1868. It declared:</a:t>
            </a:r>
          </a:p>
          <a:p>
            <a:pPr lvl="1"/>
            <a:r>
              <a:rPr lang="en-US" dirty="0" smtClean="0"/>
              <a:t>‘All persons born or naturalized in the United States were citizens. No state could abridge the privileges or immunities of citizens of the United States or deprive any person of live, liberty of property without due process of law.’</a:t>
            </a:r>
          </a:p>
          <a:p>
            <a:r>
              <a:rPr lang="en-US" dirty="0" smtClean="0"/>
              <a:t>The strongly Republican Congress believed Southerners should be harshly punished so they would rebel again.</a:t>
            </a:r>
          </a:p>
          <a:p>
            <a:pPr lvl="1"/>
            <a:r>
              <a:rPr lang="en-US" dirty="0" smtClean="0"/>
              <a:t>Some believed plantation land should be taken away and divided among the freed slaves.</a:t>
            </a:r>
          </a:p>
          <a:p>
            <a:r>
              <a:rPr lang="en-US" dirty="0" smtClean="0"/>
              <a:t>Leaders of the Confederacy should lose their power, and a new set of officials should be brought in to ensure enforcement of the 14</a:t>
            </a:r>
            <a:r>
              <a:rPr lang="en-US" baseline="30000" dirty="0" smtClean="0"/>
              <a:t>th</a:t>
            </a:r>
            <a:r>
              <a:rPr lang="en-US" dirty="0" smtClean="0"/>
              <a:t> Amendment.</a:t>
            </a:r>
            <a:endParaRPr lang="en-US" dirty="0"/>
          </a:p>
        </p:txBody>
      </p:sp>
    </p:spTree>
    <p:extLst>
      <p:ext uri="{BB962C8B-B14F-4D97-AF65-F5344CB8AC3E}">
        <p14:creationId xmlns:p14="http://schemas.microsoft.com/office/powerpoint/2010/main" val="30089565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dirty="0" smtClean="0"/>
              <a:t>The South During Congressional </a:t>
            </a:r>
            <a:br>
              <a:rPr lang="en-US" sz="2600" dirty="0" smtClean="0"/>
            </a:br>
            <a:r>
              <a:rPr lang="en-US" sz="2600" dirty="0" smtClean="0"/>
              <a:t>Reconstruction</a:t>
            </a:r>
            <a:endParaRPr lang="en-US" sz="2600" dirty="0"/>
          </a:p>
        </p:txBody>
      </p:sp>
      <p:sp>
        <p:nvSpPr>
          <p:cNvPr id="3" name="Content Placeholder 2"/>
          <p:cNvSpPr>
            <a:spLocks noGrp="1"/>
          </p:cNvSpPr>
          <p:nvPr>
            <p:ph sz="quarter" idx="1"/>
          </p:nvPr>
        </p:nvSpPr>
        <p:spPr/>
        <p:txBody>
          <a:bodyPr/>
          <a:lstStyle/>
          <a:p>
            <a:r>
              <a:rPr lang="en-US" dirty="0" smtClean="0"/>
              <a:t>Despite Congressional support for integration and equal rights, the South would not be swayed by legislation.</a:t>
            </a:r>
          </a:p>
          <a:p>
            <a:r>
              <a:rPr lang="en-US" dirty="0" smtClean="0"/>
              <a:t>Without land made available to them, former slaves were left poor and vulnerable.</a:t>
            </a:r>
          </a:p>
          <a:p>
            <a:pPr lvl="1"/>
            <a:r>
              <a:rPr lang="en-US" dirty="0" smtClean="0"/>
              <a:t>Most freed slaves had few options other than working for former slave owners.</a:t>
            </a:r>
          </a:p>
          <a:p>
            <a:pPr lvl="1"/>
            <a:r>
              <a:rPr lang="en-US" dirty="0" smtClean="0"/>
              <a:t>Instead of food, clothing, and shelter the slaves had received before the Civil War, they were not given minimal wages.</a:t>
            </a:r>
          </a:p>
          <a:p>
            <a:pPr lvl="1"/>
            <a:r>
              <a:rPr lang="en-US" dirty="0" smtClean="0"/>
              <a:t>This system of cotton agriculture became known as ‘sharecropping.’</a:t>
            </a:r>
            <a:endParaRPr lang="en-US" dirty="0"/>
          </a:p>
        </p:txBody>
      </p:sp>
    </p:spTree>
    <p:extLst>
      <p:ext uri="{BB962C8B-B14F-4D97-AF65-F5344CB8AC3E}">
        <p14:creationId xmlns:p14="http://schemas.microsoft.com/office/powerpoint/2010/main" val="7673224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a:t>
            </a:r>
            <a:r>
              <a:rPr lang="en-US" baseline="30000" dirty="0" smtClean="0"/>
              <a:t>th</a:t>
            </a:r>
            <a:r>
              <a:rPr lang="en-US" dirty="0" smtClean="0"/>
              <a:t> Amendment</a:t>
            </a:r>
            <a:endParaRPr lang="en-US" dirty="0"/>
          </a:p>
        </p:txBody>
      </p:sp>
      <p:sp>
        <p:nvSpPr>
          <p:cNvPr id="3" name="Content Placeholder 2"/>
          <p:cNvSpPr>
            <a:spLocks noGrp="1"/>
          </p:cNvSpPr>
          <p:nvPr>
            <p:ph sz="quarter" idx="1"/>
          </p:nvPr>
        </p:nvSpPr>
        <p:spPr/>
        <p:txBody>
          <a:bodyPr/>
          <a:lstStyle/>
          <a:p>
            <a:r>
              <a:rPr lang="en-US" dirty="0" smtClean="0"/>
              <a:t>In 1869, Republicans produced the last Constitutional Amendment of what became known as the Reconstruction Amendments.</a:t>
            </a:r>
          </a:p>
          <a:p>
            <a:pPr lvl="1"/>
            <a:r>
              <a:rPr lang="en-US" dirty="0" smtClean="0"/>
              <a:t>It protected male citizens’ right to vote irrespective of race, color, or previous condition of servitude.</a:t>
            </a:r>
          </a:p>
          <a:p>
            <a:pPr lvl="1"/>
            <a:r>
              <a:rPr lang="en-US" dirty="0" smtClean="0"/>
              <a:t>Unfortunately, the amendment left room for a poll tax and literacy requirements.</a:t>
            </a:r>
          </a:p>
          <a:p>
            <a:pPr lvl="1"/>
            <a:r>
              <a:rPr lang="en-US" dirty="0" smtClean="0"/>
              <a:t>Predict: Why would Northern legislators approve a poll tax or literacy requirements, knowing this would hurt the voting chances of the freed slaves?</a:t>
            </a:r>
            <a:endParaRPr lang="en-US" dirty="0"/>
          </a:p>
        </p:txBody>
      </p:sp>
    </p:spTree>
    <p:extLst>
      <p:ext uri="{BB962C8B-B14F-4D97-AF65-F5344CB8AC3E}">
        <p14:creationId xmlns:p14="http://schemas.microsoft.com/office/powerpoint/2010/main" val="185101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See What You Know!</a:t>
            </a:r>
            <a:endParaRPr lang="en-US" dirty="0"/>
          </a:p>
        </p:txBody>
      </p:sp>
      <p:sp>
        <p:nvSpPr>
          <p:cNvPr id="3" name="Content Placeholder 2"/>
          <p:cNvSpPr>
            <a:spLocks noGrp="1"/>
          </p:cNvSpPr>
          <p:nvPr>
            <p:ph sz="quarter" idx="1"/>
          </p:nvPr>
        </p:nvSpPr>
        <p:spPr/>
        <p:txBody>
          <a:bodyPr/>
          <a:lstStyle/>
          <a:p>
            <a:r>
              <a:rPr lang="en-US" dirty="0" smtClean="0"/>
              <a:t>Quiz time. This quiz will NOT be used for your grade, but simply as a way for YOU to decide if you’re ready for the next steps of today’s lesson. So do your best!</a:t>
            </a:r>
          </a:p>
        </p:txBody>
      </p:sp>
    </p:spTree>
    <p:extLst>
      <p:ext uri="{BB962C8B-B14F-4D97-AF65-F5344CB8AC3E}">
        <p14:creationId xmlns:p14="http://schemas.microsoft.com/office/powerpoint/2010/main" val="388368709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Analysis</a:t>
            </a:r>
            <a:endParaRPr lang="en-US" dirty="0"/>
          </a:p>
        </p:txBody>
      </p:sp>
      <p:sp>
        <p:nvSpPr>
          <p:cNvPr id="3" name="Content Placeholder 2"/>
          <p:cNvSpPr>
            <a:spLocks noGrp="1"/>
          </p:cNvSpPr>
          <p:nvPr>
            <p:ph sz="quarter" idx="1"/>
          </p:nvPr>
        </p:nvSpPr>
        <p:spPr/>
        <p:txBody>
          <a:bodyPr/>
          <a:lstStyle/>
          <a:p>
            <a:r>
              <a:rPr lang="en-US" dirty="0" smtClean="0"/>
              <a:t>With your partner, discuss and analyze the perspectives on the two different approaches to Reconstruction. You will use these sources to craft your argumentative paragraph.</a:t>
            </a:r>
            <a:endParaRPr lang="en-US" dirty="0"/>
          </a:p>
        </p:txBody>
      </p:sp>
    </p:spTree>
    <p:extLst>
      <p:ext uri="{BB962C8B-B14F-4D97-AF65-F5344CB8AC3E}">
        <p14:creationId xmlns:p14="http://schemas.microsoft.com/office/powerpoint/2010/main" val="280923195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Cards on Reconstruction</a:t>
            </a:r>
            <a:endParaRPr lang="en-US" dirty="0"/>
          </a:p>
        </p:txBody>
      </p:sp>
      <p:sp>
        <p:nvSpPr>
          <p:cNvPr id="3" name="Content Placeholder 2"/>
          <p:cNvSpPr>
            <a:spLocks noGrp="1"/>
          </p:cNvSpPr>
          <p:nvPr>
            <p:ph sz="quarter" idx="1"/>
          </p:nvPr>
        </p:nvSpPr>
        <p:spPr/>
        <p:txBody>
          <a:bodyPr/>
          <a:lstStyle/>
          <a:p>
            <a:r>
              <a:rPr lang="en-US" dirty="0" smtClean="0"/>
              <a:t>With your group of 4, discuss and grade each aspect of Reconstruction.</a:t>
            </a:r>
          </a:p>
          <a:p>
            <a:r>
              <a:rPr lang="en-US" dirty="0" smtClean="0"/>
              <a:t>When y0u are done, create your own plan for Reconstruction that you feel is best.</a:t>
            </a:r>
            <a:endParaRPr lang="en-US" dirty="0"/>
          </a:p>
        </p:txBody>
      </p:sp>
    </p:spTree>
    <p:extLst>
      <p:ext uri="{BB962C8B-B14F-4D97-AF65-F5344CB8AC3E}">
        <p14:creationId xmlns:p14="http://schemas.microsoft.com/office/powerpoint/2010/main" val="41029970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Argue!</a:t>
            </a:r>
            <a:endParaRPr lang="en-US" dirty="0"/>
          </a:p>
        </p:txBody>
      </p:sp>
      <p:sp>
        <p:nvSpPr>
          <p:cNvPr id="3" name="Content Placeholder 2"/>
          <p:cNvSpPr>
            <a:spLocks noGrp="1"/>
          </p:cNvSpPr>
          <p:nvPr>
            <p:ph sz="quarter" idx="1"/>
          </p:nvPr>
        </p:nvSpPr>
        <p:spPr/>
        <p:txBody>
          <a:bodyPr/>
          <a:lstStyle/>
          <a:p>
            <a:r>
              <a:rPr lang="en-US" dirty="0" smtClean="0"/>
              <a:t>Reconstruction would have been most successful if done ‘Radically.’ </a:t>
            </a:r>
            <a:r>
              <a:rPr lang="en-US" i="1" dirty="0" smtClean="0"/>
              <a:t>Support, modify, or refute this statement.</a:t>
            </a:r>
          </a:p>
          <a:p>
            <a:pPr lvl="1"/>
            <a:r>
              <a:rPr lang="en-US" dirty="0" smtClean="0"/>
              <a:t>Reference the rubric at the bottom of your quiz from earlier while writing.</a:t>
            </a:r>
          </a:p>
          <a:p>
            <a:r>
              <a:rPr lang="en-US" dirty="0" smtClean="0"/>
              <a:t>When done, please answer the 2 questions at the bottom of the rubric to help yourself further your learning in this unit!</a:t>
            </a:r>
            <a:endParaRPr lang="en-US" dirty="0"/>
          </a:p>
        </p:txBody>
      </p:sp>
    </p:spTree>
    <p:extLst>
      <p:ext uri="{BB962C8B-B14F-4D97-AF65-F5344CB8AC3E}">
        <p14:creationId xmlns:p14="http://schemas.microsoft.com/office/powerpoint/2010/main" val="407307817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TIME!</a:t>
            </a:r>
            <a:endParaRPr lang="en-US" dirty="0"/>
          </a:p>
        </p:txBody>
      </p:sp>
      <p:sp>
        <p:nvSpPr>
          <p:cNvPr id="3" name="Content Placeholder 2"/>
          <p:cNvSpPr>
            <a:spLocks noGrp="1"/>
          </p:cNvSpPr>
          <p:nvPr>
            <p:ph sz="quarter" idx="1"/>
          </p:nvPr>
        </p:nvSpPr>
        <p:spPr/>
        <p:txBody>
          <a:bodyPr/>
          <a:lstStyle/>
          <a:p>
            <a:r>
              <a:rPr lang="en-US" sz="4000" dirty="0" err="1" smtClean="0"/>
              <a:t>bit.ly</a:t>
            </a:r>
            <a:r>
              <a:rPr lang="en-US" sz="4000" dirty="0" smtClean="0"/>
              <a:t>/mcquiz127 </a:t>
            </a:r>
            <a:r>
              <a:rPr lang="en-US" dirty="0" smtClean="0"/>
              <a:t>if you want to take your assessment in multiple choice format</a:t>
            </a:r>
          </a:p>
          <a:p>
            <a:endParaRPr lang="en-US" dirty="0"/>
          </a:p>
          <a:p>
            <a:r>
              <a:rPr lang="en-US" sz="4000" dirty="0" err="1" smtClean="0"/>
              <a:t>bit.ly</a:t>
            </a:r>
            <a:r>
              <a:rPr lang="en-US" sz="4000" dirty="0" smtClean="0"/>
              <a:t>/saquiz127 </a:t>
            </a:r>
            <a:r>
              <a:rPr lang="en-US" dirty="0" smtClean="0"/>
              <a:t>if you want to take your assessment in short answer format</a:t>
            </a:r>
            <a:endParaRPr lang="en-US" dirty="0"/>
          </a:p>
        </p:txBody>
      </p:sp>
    </p:spTree>
    <p:extLst>
      <p:ext uri="{BB962C8B-B14F-4D97-AF65-F5344CB8AC3E}">
        <p14:creationId xmlns:p14="http://schemas.microsoft.com/office/powerpoint/2010/main" val="781461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04446"/>
            <a:ext cx="8534400" cy="758952"/>
          </a:xfrm>
        </p:spPr>
        <p:txBody>
          <a:bodyPr>
            <a:normAutofit fontScale="90000"/>
          </a:bodyPr>
          <a:lstStyle/>
          <a:p>
            <a:r>
              <a:rPr lang="en-US" dirty="0" smtClean="0"/>
              <a:t>Do NOW!</a:t>
            </a:r>
            <a:br>
              <a:rPr lang="en-US" dirty="0" smtClean="0"/>
            </a:br>
            <a:r>
              <a:rPr lang="en-US" dirty="0" smtClean="0"/>
              <a:t>Presented by</a:t>
            </a:r>
            <a:r>
              <a:rPr lang="en-US" dirty="0" smtClean="0"/>
              <a:t>…</a:t>
            </a:r>
            <a:r>
              <a:rPr lang="en-US" dirty="0" err="1" smtClean="0"/>
              <a:t>Shantrell</a:t>
            </a:r>
            <a:endParaRPr lang="en-US" dirty="0"/>
          </a:p>
        </p:txBody>
      </p:sp>
      <p:sp>
        <p:nvSpPr>
          <p:cNvPr id="3" name="Content Placeholder 2"/>
          <p:cNvSpPr>
            <a:spLocks noGrp="1"/>
          </p:cNvSpPr>
          <p:nvPr>
            <p:ph sz="quarter" idx="1"/>
          </p:nvPr>
        </p:nvSpPr>
        <p:spPr/>
        <p:txBody>
          <a:bodyPr/>
          <a:lstStyle/>
          <a:p>
            <a:r>
              <a:rPr lang="en-US" dirty="0" smtClean="0"/>
              <a:t>Briefly, what issues between North and South helped lead to the Civil War?</a:t>
            </a:r>
          </a:p>
          <a:p>
            <a:r>
              <a:rPr lang="en-US" dirty="0" smtClean="0"/>
              <a:t>Should the losing side in any war be ‘punished,’ simply because they lost the war? Why or why not?</a:t>
            </a:r>
          </a:p>
          <a:p>
            <a:r>
              <a:rPr lang="en-US" dirty="0" smtClean="0"/>
              <a:t>Why was Lincoln assassinated?</a:t>
            </a:r>
          </a:p>
          <a:p>
            <a:r>
              <a:rPr lang="en-US" dirty="0" smtClean="0"/>
              <a:t>Predict: What issues would the nation face in putting the Union back together?</a:t>
            </a:r>
            <a:endParaRPr lang="en-US" dirty="0"/>
          </a:p>
        </p:txBody>
      </p:sp>
    </p:spTree>
    <p:extLst>
      <p:ext uri="{BB962C8B-B14F-4D97-AF65-F5344CB8AC3E}">
        <p14:creationId xmlns:p14="http://schemas.microsoft.com/office/powerpoint/2010/main" val="37136184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sz="quarter" idx="1"/>
          </p:nvPr>
        </p:nvSpPr>
        <p:spPr/>
        <p:txBody>
          <a:bodyPr/>
          <a:lstStyle/>
          <a:p>
            <a:r>
              <a:rPr lang="en-US" dirty="0"/>
              <a:t>Students will be able to analyze the differing viewpoints </a:t>
            </a:r>
            <a:r>
              <a:rPr lang="en-US" dirty="0" smtClean="0"/>
              <a:t>regarding </a:t>
            </a:r>
            <a:r>
              <a:rPr lang="en-US" dirty="0" smtClean="0"/>
              <a:t>Reconstruction </a:t>
            </a:r>
            <a:r>
              <a:rPr lang="en-US" dirty="0" smtClean="0"/>
              <a:t>by </a:t>
            </a:r>
            <a:r>
              <a:rPr lang="en-US" dirty="0"/>
              <a:t>taking guided notes, analyzing primary source documents </a:t>
            </a:r>
            <a:r>
              <a:rPr lang="en-US" dirty="0" smtClean="0"/>
              <a:t>that </a:t>
            </a:r>
            <a:r>
              <a:rPr lang="en-US" dirty="0" smtClean="0"/>
              <a:t>reflect </a:t>
            </a:r>
            <a:r>
              <a:rPr lang="en-US" dirty="0" smtClean="0"/>
              <a:t>these viewpoints</a:t>
            </a:r>
            <a:r>
              <a:rPr lang="en-US" dirty="0"/>
              <a:t>, writing an argumentative </a:t>
            </a:r>
            <a:r>
              <a:rPr lang="en-US" dirty="0" smtClean="0"/>
              <a:t>paragraph, </a:t>
            </a:r>
            <a:r>
              <a:rPr lang="en-US" dirty="0"/>
              <a:t>and creating their own ‘A+ Plan for </a:t>
            </a:r>
            <a:r>
              <a:rPr lang="en-US" dirty="0" smtClean="0"/>
              <a:t>Reconstruction.’</a:t>
            </a:r>
            <a:endParaRPr lang="en-US" dirty="0"/>
          </a:p>
          <a:p>
            <a:pPr marL="0" indent="0">
              <a:buNone/>
            </a:pPr>
            <a:endParaRPr lang="en-US" dirty="0"/>
          </a:p>
        </p:txBody>
      </p:sp>
    </p:spTree>
    <p:extLst>
      <p:ext uri="{BB962C8B-B14F-4D97-AF65-F5344CB8AC3E}">
        <p14:creationId xmlns:p14="http://schemas.microsoft.com/office/powerpoint/2010/main" val="22617148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sz="quarter" idx="1"/>
          </p:nvPr>
        </p:nvSpPr>
        <p:spPr/>
        <p:txBody>
          <a:bodyPr/>
          <a:lstStyle/>
          <a:p>
            <a:r>
              <a:rPr lang="en-US" dirty="0"/>
              <a:t>APUSH Standard 12.1 Students will be able to determine the </a:t>
            </a:r>
            <a:r>
              <a:rPr lang="en-US" dirty="0" smtClean="0"/>
              <a:t>effectiveness </a:t>
            </a:r>
            <a:r>
              <a:rPr lang="en-US" dirty="0"/>
              <a:t>of Reconstruction, presidential and Radical Reconstruction </a:t>
            </a:r>
          </a:p>
          <a:p>
            <a:pPr marL="0" indent="0">
              <a:buNone/>
            </a:pPr>
            <a:endParaRPr lang="en-US" dirty="0"/>
          </a:p>
        </p:txBody>
      </p:sp>
    </p:spTree>
    <p:extLst>
      <p:ext uri="{BB962C8B-B14F-4D97-AF65-F5344CB8AC3E}">
        <p14:creationId xmlns:p14="http://schemas.microsoft.com/office/powerpoint/2010/main" val="31802820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How </a:t>
            </a:r>
            <a:r>
              <a:rPr lang="en-US" dirty="0" smtClean="0"/>
              <a:t>should the </a:t>
            </a:r>
            <a:r>
              <a:rPr lang="en-US" dirty="0" smtClean="0"/>
              <a:t>US allow the South back into the Union?</a:t>
            </a:r>
          </a:p>
          <a:p>
            <a:pPr marL="514350" indent="-514350">
              <a:buFont typeface="+mj-lt"/>
              <a:buAutoNum type="arabicPeriod"/>
            </a:pPr>
            <a:r>
              <a:rPr lang="en-US" dirty="0" smtClean="0"/>
              <a:t>How should the </a:t>
            </a:r>
            <a:r>
              <a:rPr lang="en-US" dirty="0" smtClean="0"/>
              <a:t>US integrate and protect newly emancipated slaves</a:t>
            </a:r>
            <a:r>
              <a:rPr lang="en-US" dirty="0" smtClean="0"/>
              <a:t>?</a:t>
            </a:r>
            <a:endParaRPr lang="en-US" dirty="0" smtClean="0"/>
          </a:p>
        </p:txBody>
      </p:sp>
    </p:spTree>
    <p:extLst>
      <p:ext uri="{BB962C8B-B14F-4D97-AF65-F5344CB8AC3E}">
        <p14:creationId xmlns:p14="http://schemas.microsoft.com/office/powerpoint/2010/main" val="34372838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Presidential (</a:t>
            </a:r>
            <a:r>
              <a:rPr lang="en-US" dirty="0" smtClean="0"/>
              <a:t>Johnson’s) </a:t>
            </a:r>
            <a:r>
              <a:rPr lang="en-US" dirty="0" smtClean="0"/>
              <a:t>Reconstruction</a:t>
            </a:r>
            <a:endParaRPr lang="en-US" dirty="0"/>
          </a:p>
        </p:txBody>
      </p:sp>
      <p:sp>
        <p:nvSpPr>
          <p:cNvPr id="3" name="Content Placeholder 2"/>
          <p:cNvSpPr>
            <a:spLocks noGrp="1"/>
          </p:cNvSpPr>
          <p:nvPr>
            <p:ph sz="quarter" idx="1"/>
          </p:nvPr>
        </p:nvSpPr>
        <p:spPr/>
        <p:txBody>
          <a:bodyPr/>
          <a:lstStyle/>
          <a:p>
            <a:r>
              <a:rPr lang="en-US" dirty="0" smtClean="0"/>
              <a:t>Johnson was a strict Unionist and a States’ Rights supporter</a:t>
            </a:r>
            <a:r>
              <a:rPr lang="en-US" dirty="0" smtClean="0"/>
              <a:t>. He was also from the South (Tennessee). </a:t>
            </a:r>
            <a:endParaRPr lang="en-US" dirty="0" smtClean="0"/>
          </a:p>
          <a:p>
            <a:pPr lvl="1"/>
            <a:r>
              <a:rPr lang="en-US" dirty="0" smtClean="0"/>
              <a:t>Unfortunately, he was also a White Supremacist.</a:t>
            </a:r>
          </a:p>
          <a:p>
            <a:r>
              <a:rPr lang="en-US" dirty="0" smtClean="0"/>
              <a:t>He identified as a Jacksonian Democrat.</a:t>
            </a:r>
          </a:p>
          <a:p>
            <a:pPr lvl="1"/>
            <a:r>
              <a:rPr lang="en-US" dirty="0" smtClean="0"/>
              <a:t>What policies did Jackson fight for when in office? How might that impact Reconstruction?</a:t>
            </a:r>
          </a:p>
          <a:p>
            <a:r>
              <a:rPr lang="en-US" dirty="0" smtClean="0"/>
              <a:t>Johnson supported a lenient (moderate) Reconstruction plan that was more aligned with the Moderate Republicans in Congress.</a:t>
            </a:r>
          </a:p>
          <a:p>
            <a:pPr marL="274320" lvl="1" indent="0">
              <a:buNone/>
            </a:pPr>
            <a:endParaRPr lang="en-US" dirty="0"/>
          </a:p>
        </p:txBody>
      </p:sp>
    </p:spTree>
    <p:extLst>
      <p:ext uri="{BB962C8B-B14F-4D97-AF65-F5344CB8AC3E}">
        <p14:creationId xmlns:p14="http://schemas.microsoft.com/office/powerpoint/2010/main" val="53489654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a:t>
            </a:r>
            <a:r>
              <a:rPr lang="en-US" baseline="30000" dirty="0" smtClean="0"/>
              <a:t>th</a:t>
            </a:r>
            <a:r>
              <a:rPr lang="en-US" dirty="0" smtClean="0"/>
              <a:t> Amendment</a:t>
            </a:r>
            <a:endParaRPr lang="en-US" dirty="0"/>
          </a:p>
        </p:txBody>
      </p:sp>
      <p:sp>
        <p:nvSpPr>
          <p:cNvPr id="3" name="Content Placeholder 2"/>
          <p:cNvSpPr>
            <a:spLocks noGrp="1"/>
          </p:cNvSpPr>
          <p:nvPr>
            <p:ph sz="quarter" idx="1"/>
          </p:nvPr>
        </p:nvSpPr>
        <p:spPr/>
        <p:txBody>
          <a:bodyPr/>
          <a:lstStyle/>
          <a:p>
            <a:r>
              <a:rPr lang="en-US" dirty="0" smtClean="0"/>
              <a:t>Ratified in December, 1865.</a:t>
            </a:r>
          </a:p>
          <a:p>
            <a:pPr lvl="1"/>
            <a:r>
              <a:rPr lang="en-US" dirty="0" smtClean="0"/>
              <a:t>“Neither slavery nor involuntary servitude, except as punishment for a crime whereof the party shall have been duly convicted, shall exist within the United States or any place subject to their jurisdiction.</a:t>
            </a:r>
          </a:p>
          <a:p>
            <a:pPr lvl="1"/>
            <a:r>
              <a:rPr lang="en-US" dirty="0" smtClean="0"/>
              <a:t>Congress shall have the power to enforce this article by appropriate legislation.	</a:t>
            </a:r>
            <a:endParaRPr lang="en-US" dirty="0"/>
          </a:p>
          <a:p>
            <a:endParaRPr lang="en-US" dirty="0" smtClean="0"/>
          </a:p>
          <a:p>
            <a:r>
              <a:rPr lang="en-US" dirty="0" smtClean="0"/>
              <a:t>What pre-Civil War conflict does this amendment solve? What problems does it leave unsolved?</a:t>
            </a:r>
            <a:endParaRPr lang="en-US" dirty="0"/>
          </a:p>
        </p:txBody>
      </p:sp>
    </p:spTree>
    <p:extLst>
      <p:ext uri="{BB962C8B-B14F-4D97-AF65-F5344CB8AC3E}">
        <p14:creationId xmlns:p14="http://schemas.microsoft.com/office/powerpoint/2010/main" val="9802499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Johnson’s Reconstruction Plan</a:t>
            </a:r>
            <a:endParaRPr lang="en-US" dirty="0"/>
          </a:p>
        </p:txBody>
      </p:sp>
      <p:sp>
        <p:nvSpPr>
          <p:cNvPr id="3" name="Content Placeholder 2"/>
          <p:cNvSpPr>
            <a:spLocks noGrp="1"/>
          </p:cNvSpPr>
          <p:nvPr>
            <p:ph sz="quarter" idx="1"/>
          </p:nvPr>
        </p:nvSpPr>
        <p:spPr>
          <a:xfrm>
            <a:off x="301752" y="1527047"/>
            <a:ext cx="8503920" cy="5172214"/>
          </a:xfrm>
        </p:spPr>
        <p:txBody>
          <a:bodyPr>
            <a:normAutofit/>
          </a:bodyPr>
          <a:lstStyle/>
          <a:p>
            <a:r>
              <a:rPr lang="en-US" dirty="0"/>
              <a:t>Johnson’s Reconstruction Plan</a:t>
            </a:r>
          </a:p>
          <a:p>
            <a:pPr lvl="1"/>
            <a:r>
              <a:rPr lang="en-US" dirty="0"/>
              <a:t>Amnesty (forgiveness) to </a:t>
            </a:r>
            <a:r>
              <a:rPr lang="en-US" dirty="0" smtClean="0"/>
              <a:t>most Southerners </a:t>
            </a:r>
            <a:r>
              <a:rPr lang="en-US" dirty="0"/>
              <a:t>if they take an oath of loyalty</a:t>
            </a:r>
            <a:r>
              <a:rPr lang="en-US" dirty="0" smtClean="0"/>
              <a:t>.</a:t>
            </a:r>
          </a:p>
          <a:p>
            <a:pPr lvl="2"/>
            <a:r>
              <a:rPr lang="en-US" dirty="0" smtClean="0"/>
              <a:t>Confederate military officers and rich property owners had to apply directly to Johnson for readmission. </a:t>
            </a:r>
          </a:p>
          <a:p>
            <a:pPr lvl="1"/>
            <a:r>
              <a:rPr lang="en-US" dirty="0" smtClean="0"/>
              <a:t>States had to write new constitutions in which they outlaw slavery and secession</a:t>
            </a:r>
            <a:r>
              <a:rPr lang="en-US" dirty="0" smtClean="0"/>
              <a:t>.</a:t>
            </a:r>
          </a:p>
          <a:p>
            <a:pPr lvl="1"/>
            <a:r>
              <a:rPr lang="en-US" dirty="0" smtClean="0"/>
              <a:t>He returned confiscated lands to Southern landowners, removing freed slaves who had seized the land during the War.</a:t>
            </a:r>
            <a:endParaRPr lang="en-US" dirty="0" smtClean="0"/>
          </a:p>
          <a:p>
            <a:pPr lvl="1"/>
            <a:r>
              <a:rPr lang="en-US" dirty="0" smtClean="0"/>
              <a:t>Johnson named provisional governors in Confederate states.</a:t>
            </a:r>
          </a:p>
          <a:p>
            <a:pPr marL="274320" lvl="1" indent="0">
              <a:buNone/>
            </a:pPr>
            <a:r>
              <a:rPr lang="en-US" dirty="0" smtClean="0"/>
              <a:t>Predict: What will the reaction of Northern Republicans be to Johnson’s Reconstruction plan?</a:t>
            </a:r>
            <a:endParaRPr lang="en-US" dirty="0"/>
          </a:p>
          <a:p>
            <a:pPr marL="274320" lvl="1" indent="0">
              <a:buNone/>
            </a:pPr>
            <a:endParaRPr lang="en-US" dirty="0"/>
          </a:p>
        </p:txBody>
      </p:sp>
    </p:spTree>
    <p:extLst>
      <p:ext uri="{BB962C8B-B14F-4D97-AF65-F5344CB8AC3E}">
        <p14:creationId xmlns:p14="http://schemas.microsoft.com/office/powerpoint/2010/main" val="309972306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The South During Presidential </a:t>
            </a:r>
            <a:br>
              <a:rPr lang="en-US" sz="2800" dirty="0" smtClean="0"/>
            </a:br>
            <a:r>
              <a:rPr lang="en-US" sz="2800" dirty="0" smtClean="0"/>
              <a:t>Reconstruction</a:t>
            </a:r>
            <a:endParaRPr lang="en-US" sz="2800" dirty="0"/>
          </a:p>
        </p:txBody>
      </p:sp>
      <p:sp>
        <p:nvSpPr>
          <p:cNvPr id="3" name="Content Placeholder 2"/>
          <p:cNvSpPr>
            <a:spLocks noGrp="1"/>
          </p:cNvSpPr>
          <p:nvPr>
            <p:ph sz="quarter" idx="1"/>
          </p:nvPr>
        </p:nvSpPr>
        <p:spPr>
          <a:xfrm>
            <a:off x="301752" y="1527048"/>
            <a:ext cx="8503920" cy="4572000"/>
          </a:xfrm>
        </p:spPr>
        <p:txBody>
          <a:bodyPr/>
          <a:lstStyle/>
          <a:p>
            <a:r>
              <a:rPr lang="en-US" dirty="0" smtClean="0"/>
              <a:t>Once former slave owners took back control of local governments in the South, they began passing ‘Black Codes’ that legalized segregation and discrimination.</a:t>
            </a:r>
          </a:p>
          <a:p>
            <a:r>
              <a:rPr lang="en-US" dirty="0" smtClean="0"/>
              <a:t>‘Radical’s’ in Congress were disgusted at this development, as they pushed for full racial equality for African Americans.</a:t>
            </a:r>
          </a:p>
          <a:p>
            <a:endParaRPr lang="en-US" dirty="0"/>
          </a:p>
          <a:p>
            <a:pPr lvl="1"/>
            <a:r>
              <a:rPr lang="en-US" dirty="0"/>
              <a:t>Why do you think the South was able to enact these laws despite the results of the War and presence of Constitutional Amendments outlawing segregation?</a:t>
            </a:r>
          </a:p>
          <a:p>
            <a:pPr lvl="1"/>
            <a:endParaRPr lang="en-US" dirty="0" smtClean="0"/>
          </a:p>
        </p:txBody>
      </p:sp>
    </p:spTree>
    <p:extLst>
      <p:ext uri="{BB962C8B-B14F-4D97-AF65-F5344CB8AC3E}">
        <p14:creationId xmlns:p14="http://schemas.microsoft.com/office/powerpoint/2010/main" val="56825141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6089</TotalTime>
  <Words>963</Words>
  <Application>Microsoft Macintosh PowerPoint</Application>
  <PresentationFormat>On-screen Show (4:3)</PresentationFormat>
  <Paragraphs>73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Reconstruction</vt:lpstr>
      <vt:lpstr>Do NOW! Presented by…Shantrell</vt:lpstr>
      <vt:lpstr>Objective</vt:lpstr>
      <vt:lpstr>Standards</vt:lpstr>
      <vt:lpstr>Essential Questions</vt:lpstr>
      <vt:lpstr>Presidential (Johnson’s) Reconstruction</vt:lpstr>
      <vt:lpstr>13th Amendment</vt:lpstr>
      <vt:lpstr>Johnson’s Reconstruction Plan</vt:lpstr>
      <vt:lpstr>The South During Presidential  Reconstruction</vt:lpstr>
      <vt:lpstr>Radical (Congressional) Reconstruction Plan</vt:lpstr>
      <vt:lpstr>The South During Congressional  Reconstruction</vt:lpstr>
      <vt:lpstr>15th Amendment</vt:lpstr>
      <vt:lpstr>Let’s See What You Know!</vt:lpstr>
      <vt:lpstr>Document Analysis</vt:lpstr>
      <vt:lpstr>Report Cards on Reconstruction</vt:lpstr>
      <vt:lpstr>Argue!</vt:lpstr>
      <vt:lpstr>QUIZ TIME!</vt:lpstr>
    </vt:vector>
  </TitlesOfParts>
  <Company>Alliance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Reconstruction</dc:title>
  <dc:creator>Craig Winchell</dc:creator>
  <cp:lastModifiedBy>Craig Winchell</cp:lastModifiedBy>
  <cp:revision>22</cp:revision>
  <dcterms:created xsi:type="dcterms:W3CDTF">2015-01-19T22:36:26Z</dcterms:created>
  <dcterms:modified xsi:type="dcterms:W3CDTF">2015-01-27T23:00:30Z</dcterms:modified>
</cp:coreProperties>
</file>