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5"/>
  </p:notesMasterIdLst>
  <p:sldIdLst>
    <p:sldId id="258" r:id="rId2"/>
    <p:sldId id="256" r:id="rId3"/>
    <p:sldId id="257" r:id="rId4"/>
    <p:sldId id="275" r:id="rId5"/>
    <p:sldId id="259" r:id="rId6"/>
    <p:sldId id="276" r:id="rId7"/>
    <p:sldId id="261" r:id="rId8"/>
    <p:sldId id="277" r:id="rId9"/>
    <p:sldId id="278" r:id="rId10"/>
    <p:sldId id="279" r:id="rId11"/>
    <p:sldId id="280" r:id="rId12"/>
    <p:sldId id="266" r:id="rId13"/>
    <p:sldId id="269" r:id="rId14"/>
    <p:sldId id="270" r:id="rId15"/>
    <p:sldId id="271" r:id="rId16"/>
    <p:sldId id="273" r:id="rId17"/>
    <p:sldId id="281" r:id="rId18"/>
    <p:sldId id="274" r:id="rId19"/>
    <p:sldId id="260" r:id="rId20"/>
    <p:sldId id="262" r:id="rId21"/>
    <p:sldId id="268" r:id="rId22"/>
    <p:sldId id="263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1BFF7-D744-134E-9A49-5ABC21D11AEE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3E3D1-B036-4A4C-BB5D-3CD5E4B27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3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NYC 60,000</a:t>
            </a:r>
          </a:p>
          <a:p>
            <a:r>
              <a:rPr lang="en-US" dirty="0" smtClean="0"/>
              <a:t>PHI had 41,000 and life expectancy was</a:t>
            </a:r>
            <a:r>
              <a:rPr lang="en-US" baseline="0" dirty="0" smtClean="0"/>
              <a:t> 25 years.</a:t>
            </a:r>
          </a:p>
          <a:p>
            <a:r>
              <a:rPr lang="en-US" baseline="0" dirty="0" smtClean="0"/>
              <a:t>By 1840, NYC 312,000</a:t>
            </a:r>
          </a:p>
          <a:p>
            <a:r>
              <a:rPr lang="en-US" baseline="0" dirty="0" smtClean="0"/>
              <a:t>PHI 150,000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3E3D1-B036-4A4C-BB5D-3CD5E4B270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0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1C1-E5B7-7641-B571-19FF3A8A35C1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7700-AC32-EC4F-B294-0673A9BD27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1C1-E5B7-7641-B571-19FF3A8A35C1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7700-AC32-EC4F-B294-0673A9BD27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1C1-E5B7-7641-B571-19FF3A8A35C1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7700-AC32-EC4F-B294-0673A9BD27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1C1-E5B7-7641-B571-19FF3A8A35C1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7700-AC32-EC4F-B294-0673A9BD27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1C1-E5B7-7641-B571-19FF3A8A35C1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7700-AC32-EC4F-B294-0673A9BD27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1C1-E5B7-7641-B571-19FF3A8A35C1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7700-AC32-EC4F-B294-0673A9BD27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1C1-E5B7-7641-B571-19FF3A8A35C1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7700-AC32-EC4F-B294-0673A9BD27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1C1-E5B7-7641-B571-19FF3A8A35C1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7700-AC32-EC4F-B294-0673A9BD27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1C1-E5B7-7641-B571-19FF3A8A35C1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7700-AC32-EC4F-B294-0673A9BD27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1C1-E5B7-7641-B571-19FF3A8A35C1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7700-AC32-EC4F-B294-0673A9BD27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1C1-E5B7-7641-B571-19FF3A8A35C1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7700-AC32-EC4F-B294-0673A9BD27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1C1-E5B7-7641-B571-19FF3A8A35C1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7700-AC32-EC4F-B294-0673A9BD27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2B71C1-E5B7-7641-B571-19FF3A8A35C1}" type="datetimeFigureOut">
              <a:rPr lang="en-US" smtClean="0"/>
              <a:t>11/3/14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A2C97700-AC32-EC4F-B294-0673A9BD272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69906"/>
            <a:ext cx="8042276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Please </a:t>
            </a:r>
            <a:r>
              <a:rPr lang="en-US" dirty="0" smtClean="0"/>
              <a:t>define the following:</a:t>
            </a:r>
          </a:p>
          <a:p>
            <a:pPr lvl="1"/>
            <a:r>
              <a:rPr lang="en-US" dirty="0" smtClean="0"/>
              <a:t>Reform</a:t>
            </a:r>
          </a:p>
          <a:p>
            <a:pPr lvl="1"/>
            <a:r>
              <a:rPr lang="en-US" dirty="0" smtClean="0"/>
              <a:t>Temperance</a:t>
            </a:r>
          </a:p>
          <a:p>
            <a:pPr lvl="1"/>
            <a:r>
              <a:rPr lang="en-US" dirty="0" smtClean="0"/>
              <a:t>Abolition</a:t>
            </a:r>
          </a:p>
          <a:p>
            <a:pPr lvl="1"/>
            <a:r>
              <a:rPr lang="en-US" dirty="0" smtClean="0"/>
              <a:t>Suffrage</a:t>
            </a:r>
          </a:p>
          <a:p>
            <a:pPr lvl="1"/>
            <a:endParaRPr lang="en-US" dirty="0"/>
          </a:p>
          <a:p>
            <a:pPr marL="349250" lvl="1" indent="0">
              <a:buNone/>
            </a:pPr>
            <a:r>
              <a:rPr lang="en-US" dirty="0" smtClean="0"/>
              <a:t>“The spirit of reform is in every place…”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r>
              <a:rPr lang="en-US" dirty="0" smtClean="0"/>
              <a:t>What aspects of society in the 1800’s do you think needed reforming? Why?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Popular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Minstrel shows became popular.</a:t>
            </a:r>
          </a:p>
          <a:p>
            <a:pPr lvl="1"/>
            <a:r>
              <a:rPr lang="en-US" dirty="0" smtClean="0"/>
              <a:t>White actors in blackface presenting comic routines that combined racist ideas with social criticism.</a:t>
            </a:r>
          </a:p>
          <a:p>
            <a:r>
              <a:rPr lang="en-US" dirty="0" smtClean="0"/>
              <a:t>By the 1840’s, there were hundreds of minstrel troupes.</a:t>
            </a:r>
          </a:p>
          <a:p>
            <a:r>
              <a:rPr lang="en-US" dirty="0" smtClean="0"/>
              <a:t>Ridiculed the drunkenness of Irish immigrants, the halting English of German immigrants, denounced women’s demands for political rights and mocked the arrogance of upper-class 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9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Immigrants and Nativism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233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By 1850, immigrants played a huge role in the Northeast.</a:t>
            </a:r>
          </a:p>
          <a:p>
            <a:r>
              <a:rPr lang="en-US" dirty="0" smtClean="0"/>
              <a:t>200,000 Irish men and women in NYC.</a:t>
            </a:r>
          </a:p>
          <a:p>
            <a:r>
              <a:rPr lang="en-US" dirty="0" smtClean="0"/>
              <a:t>110,000 German men and women in NYC.</a:t>
            </a:r>
          </a:p>
          <a:p>
            <a:r>
              <a:rPr lang="en-US" dirty="0" smtClean="0"/>
              <a:t>The American Catholic Church became Irish dominated and the Democratic Party gave them a foothold in the political process.</a:t>
            </a:r>
          </a:p>
          <a:p>
            <a:r>
              <a:rPr lang="en-US" dirty="0" smtClean="0"/>
              <a:t>Native-born New Yorkers were alarmed at the new minorities and established the nativist movement.</a:t>
            </a:r>
          </a:p>
          <a:p>
            <a:r>
              <a:rPr lang="en-US" dirty="0" smtClean="0"/>
              <a:t>Called for a halt to immigration.</a:t>
            </a:r>
          </a:p>
          <a:p>
            <a:r>
              <a:rPr lang="en-US" dirty="0" smtClean="0"/>
              <a:t>In 1844, the American Republican Party swept the city elections by focusing on temperance, anti-Catholicism, and nativism.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5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Abolitionism and the Crusade Against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74897"/>
          </a:xfrm>
        </p:spPr>
        <p:txBody>
          <a:bodyPr>
            <a:normAutofit/>
          </a:bodyPr>
          <a:lstStyle/>
          <a:p>
            <a:r>
              <a:rPr lang="en-US" dirty="0" smtClean="0"/>
              <a:t>In 1831, William Lloyd Garrison started a weekly Abolitionist newspaper called the ‘Liberator.’</a:t>
            </a:r>
          </a:p>
          <a:p>
            <a:r>
              <a:rPr lang="en-US" dirty="0" smtClean="0"/>
              <a:t>Garrison’s point of view was simple, but revolutionary.</a:t>
            </a:r>
          </a:p>
          <a:p>
            <a:pPr lvl="1"/>
            <a:r>
              <a:rPr lang="en-US" dirty="0" smtClean="0"/>
              <a:t>‘Opponents of slavery should view the institution from the point of view of the black man, not the white </a:t>
            </a:r>
            <a:r>
              <a:rPr lang="en-US" dirty="0" smtClean="0"/>
              <a:t>slave-owner.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Garrison attracted a large group of followers in the North and founded the New England Antislavery Society in 1832 and the American Antislavery Society the following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4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Abolitionism and the Crusade Against Slavery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5202295" cy="5049226"/>
          </a:xfrm>
        </p:spPr>
        <p:txBody>
          <a:bodyPr/>
          <a:lstStyle/>
          <a:p>
            <a:r>
              <a:rPr lang="en-US" dirty="0" smtClean="0"/>
              <a:t>By 1835, there were more than 400 chapters of the two societies.</a:t>
            </a:r>
          </a:p>
          <a:p>
            <a:r>
              <a:rPr lang="en-US" dirty="0" smtClean="0"/>
              <a:t>By 1838, there were 1,350 chapters with over 250,000 members.</a:t>
            </a:r>
          </a:p>
          <a:p>
            <a:r>
              <a:rPr lang="en-US" dirty="0" smtClean="0"/>
              <a:t>Garrison stressed that to truly end slavery, America must extend to African Americans all the rights of American citizenship.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112" y="1965232"/>
            <a:ext cx="3197888" cy="48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8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Abolitionism and the Crusade Against Slavery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75280"/>
          </a:xfrm>
        </p:spPr>
        <p:txBody>
          <a:bodyPr>
            <a:normAutofit/>
          </a:bodyPr>
          <a:lstStyle/>
          <a:p>
            <a:r>
              <a:rPr lang="en-US" dirty="0" smtClean="0"/>
              <a:t>Abolition was obviously very appealing to free African Americans in the North.</a:t>
            </a:r>
          </a:p>
          <a:p>
            <a:r>
              <a:rPr lang="en-US" dirty="0" smtClean="0"/>
              <a:t>In 1850, 250,000 free African Americans lived in the North, mostly concentrated in cities in areas of extreme poverty.</a:t>
            </a:r>
          </a:p>
          <a:p>
            <a:r>
              <a:rPr lang="en-US" dirty="0" smtClean="0"/>
              <a:t>Northern blacks had little access to education, could rarely vote, and weren’t able to get good jobs.</a:t>
            </a:r>
          </a:p>
          <a:p>
            <a:r>
              <a:rPr lang="en-US" dirty="0" smtClean="0"/>
              <a:t>They were often victimized by mob violence.</a:t>
            </a:r>
          </a:p>
          <a:p>
            <a:r>
              <a:rPr lang="en-US" dirty="0" smtClean="0"/>
              <a:t>Despite these conditions, they were very aware of and very proud of their freedom.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1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Abolitionism and the Crusade Against Slavery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Frederick Douglass, an escaped slave, became a very popular and vocal crusader against slavery.</a:t>
            </a:r>
          </a:p>
          <a:p>
            <a:r>
              <a:rPr lang="en-US" dirty="0" smtClean="0"/>
              <a:t>He was a fantastic speaker and spent two years lecturing in England to prominent British anti-slavery groups.</a:t>
            </a:r>
          </a:p>
          <a:p>
            <a:r>
              <a:rPr lang="en-US" dirty="0" smtClean="0"/>
              <a:t>He founded the antislavery newspaper, ‘The North Star’ in 1847.</a:t>
            </a:r>
          </a:p>
          <a:p>
            <a:r>
              <a:rPr lang="en-US" dirty="0" smtClean="0"/>
              <a:t>He demanded not only freedom, but full social and economic equality as well.</a:t>
            </a:r>
          </a:p>
          <a:p>
            <a:r>
              <a:rPr lang="en-US" dirty="0" smtClean="0"/>
              <a:t>With Douglass’ leadership, black and white abolitionists became more organized and influential.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7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Abolitionism and the Crusade Against Slavery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7" b="13507"/>
          <a:stretch/>
        </p:blipFill>
        <p:spPr>
          <a:xfrm>
            <a:off x="0" y="1625561"/>
            <a:ext cx="4530033" cy="52324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033" y="1386571"/>
            <a:ext cx="4613967" cy="54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46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Opposition to Abolition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9743" t="-25629" r="-29250" b="-16504"/>
          <a:stretch/>
        </p:blipFill>
        <p:spPr>
          <a:xfrm>
            <a:off x="549275" y="107576"/>
            <a:ext cx="8042276" cy="7414731"/>
          </a:xfrm>
        </p:spPr>
      </p:pic>
    </p:spTree>
    <p:extLst>
      <p:ext uri="{BB962C8B-B14F-4D97-AF65-F5344CB8AC3E}">
        <p14:creationId xmlns:p14="http://schemas.microsoft.com/office/powerpoint/2010/main" val="1706270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Railroad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708" b="3708"/>
          <a:stretch>
            <a:fillRect/>
          </a:stretch>
        </p:blipFill>
        <p:spPr>
          <a:xfrm>
            <a:off x="549275" y="1794402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155068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Redefining Gender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745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Feminism begins taking a role in society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Women began fighting for abolition and realized they were also limited with their rights in society</a:t>
            </a:r>
            <a:endParaRPr lang="en-US" dirty="0" smtClean="0"/>
          </a:p>
          <a:p>
            <a:r>
              <a:rPr lang="en-US" dirty="0" smtClean="0"/>
              <a:t>As some aspects of society (Like the Transcendentalists) questioned the traditional role of women in society.</a:t>
            </a:r>
          </a:p>
          <a:p>
            <a:r>
              <a:rPr lang="en-US" dirty="0" smtClean="0"/>
              <a:t>Women taking a role in the workplace helped change society’s perception of them and their perception of themselves.</a:t>
            </a:r>
          </a:p>
          <a:p>
            <a:r>
              <a:rPr lang="en-US" dirty="0" smtClean="0"/>
              <a:t>Seneca Falls Convention, 1848</a:t>
            </a:r>
          </a:p>
          <a:p>
            <a:pPr lvl="1"/>
            <a:r>
              <a:rPr lang="en-US" dirty="0" smtClean="0"/>
              <a:t>Grew out of the Abolition Movement. </a:t>
            </a:r>
          </a:p>
          <a:p>
            <a:pPr lvl="1"/>
            <a:r>
              <a:rPr lang="en-US" dirty="0" smtClean="0"/>
              <a:t>Created a ‘Declaration of Sentiments’ similar to the Declaration of Independence.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Antebellum Culture and Reform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  <a:endParaRPr lang="en-US" dirty="0" smtClean="0"/>
          </a:p>
          <a:p>
            <a:r>
              <a:rPr lang="en-US" dirty="0" smtClean="0"/>
              <a:t>Westward Expansion 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44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influential reform movements of this time was against alcohol.</a:t>
            </a:r>
          </a:p>
          <a:p>
            <a:r>
              <a:rPr lang="en-US" dirty="0" smtClean="0"/>
              <a:t>Many argued that no social vice was more responsible for crime, disorder, and poverty than the excessive use of alcohol.</a:t>
            </a:r>
          </a:p>
          <a:p>
            <a:r>
              <a:rPr lang="en-US" dirty="0" smtClean="0"/>
              <a:t>Women played a prominent role in this movement.</a:t>
            </a:r>
          </a:p>
          <a:p>
            <a:pPr lvl="1"/>
            <a:r>
              <a:rPr lang="en-US" dirty="0" smtClean="0"/>
              <a:t>‘Men are spending money on alcohol that their families needed for necessities and drunken husbands often abused their families.’</a:t>
            </a:r>
          </a:p>
        </p:txBody>
      </p:sp>
    </p:spTree>
    <p:extLst>
      <p:ext uri="{BB962C8B-B14F-4D97-AF65-F5344CB8AC3E}">
        <p14:creationId xmlns:p14="http://schemas.microsoft.com/office/powerpoint/2010/main" val="898368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of alcohol increased greatly.</a:t>
            </a:r>
          </a:p>
          <a:p>
            <a:pPr lvl="1"/>
            <a:r>
              <a:rPr lang="en-US" dirty="0" smtClean="0"/>
              <a:t>Farmers in the west grew more grain than they sold, so much of it was made into whiskey.</a:t>
            </a:r>
          </a:p>
          <a:p>
            <a:r>
              <a:rPr lang="en-US" dirty="0" smtClean="0"/>
              <a:t>Drinking became much more of a social pastime. </a:t>
            </a:r>
          </a:p>
          <a:p>
            <a:r>
              <a:rPr lang="en-US" dirty="0" smtClean="0"/>
              <a:t>The average male in the 1830’s drank almost 3 times as much alcohol as today.</a:t>
            </a:r>
          </a:p>
          <a:p>
            <a:r>
              <a:rPr lang="en-US" dirty="0" smtClean="0"/>
              <a:t>1826: The American Society for the Promotion of Temperance emerged as an agency to push for limiting of alcohol in society.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Reforming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74513"/>
          </a:xfrm>
        </p:spPr>
        <p:txBody>
          <a:bodyPr>
            <a:normAutofit/>
          </a:bodyPr>
          <a:lstStyle/>
          <a:p>
            <a:r>
              <a:rPr lang="en-US" dirty="0" smtClean="0"/>
              <a:t>In 1830, no states had a system in place for universal education.</a:t>
            </a:r>
          </a:p>
          <a:p>
            <a:r>
              <a:rPr lang="en-US" dirty="0" smtClean="0"/>
              <a:t>Education was emphasized as a way to encourage social stability.</a:t>
            </a:r>
          </a:p>
          <a:p>
            <a:r>
              <a:rPr lang="en-US" dirty="0" smtClean="0"/>
              <a:t>‘The only way to protect democracy is to create an educated electorate’ –Horace Mann, Massachusetts Board of Education.</a:t>
            </a:r>
          </a:p>
          <a:p>
            <a:r>
              <a:rPr lang="en-US" dirty="0" smtClean="0"/>
              <a:t>Schools were somewhat created in response to industrialization: order, discipline, punctuality, respect for authority, but also tended to emphasize democracy and individual opportunity.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38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what extent did individualism, new religious sects, abolitionism, and women’s rights change American culture between 1820 and 1860?</a:t>
            </a:r>
          </a:p>
          <a:p>
            <a:endParaRPr lang="en-US" dirty="0"/>
          </a:p>
          <a:p>
            <a:r>
              <a:rPr lang="en-US" dirty="0" smtClean="0"/>
              <a:t>How did these changes reflect changes in other aspects of society during this time period?</a:t>
            </a:r>
          </a:p>
        </p:txBody>
      </p:sp>
    </p:spTree>
    <p:extLst>
      <p:ext uri="{BB962C8B-B14F-4D97-AF65-F5344CB8AC3E}">
        <p14:creationId xmlns:p14="http://schemas.microsoft.com/office/powerpoint/2010/main" val="79599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 identify specific reform movements in the pre-Civil War Era and explain how they impacted America by utilizing guided notes, a review and recall worksheet, and reflection questions</a:t>
            </a:r>
          </a:p>
          <a:p>
            <a:r>
              <a:rPr lang="en-US" dirty="0" smtClean="0"/>
              <a:t>Students will be able to continue to identify how society reflected growing tension between North and South towards a Civil War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5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what extent did individualism, new religious sects, abolitionism, and women’s rights (as the movement was called in the nineteenth century) change American culture between 1820 and 1860?</a:t>
            </a:r>
          </a:p>
          <a:p>
            <a:endParaRPr lang="en-US" dirty="0"/>
          </a:p>
          <a:p>
            <a:r>
              <a:rPr lang="en-US" dirty="0" smtClean="0"/>
              <a:t>How did the economic and democratic revolution in the early 1800’s impact reform movements?</a:t>
            </a:r>
          </a:p>
        </p:txBody>
      </p:sp>
    </p:spTree>
    <p:extLst>
      <p:ext uri="{BB962C8B-B14F-4D97-AF65-F5344CB8AC3E}">
        <p14:creationId xmlns:p14="http://schemas.microsoft.com/office/powerpoint/2010/main" val="225296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Transcendentalists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4532"/>
            <a:ext cx="4706571" cy="4886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“Nothing is at last sacred but the integrity of your own mind.”</a:t>
            </a:r>
          </a:p>
          <a:p>
            <a:pPr lvl="1"/>
            <a:r>
              <a:rPr lang="en-US" dirty="0" smtClean="0"/>
              <a:t>-Ralph Waldo Emerson</a:t>
            </a:r>
          </a:p>
          <a:p>
            <a:r>
              <a:rPr lang="en-US" dirty="0" smtClean="0"/>
              <a:t>“I went to the woods because I wished to live deliberately, to front only the essential facts of life and see if I could not learn what it had to teach, and not, when I came to die, discover that I had not lived.”</a:t>
            </a:r>
          </a:p>
          <a:p>
            <a:pPr lvl="1"/>
            <a:r>
              <a:rPr lang="en-US" dirty="0" smtClean="0"/>
              <a:t>-Henry David Thoreau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538" y="1367885"/>
            <a:ext cx="4298462" cy="54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Transcendentalists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Intellectual movement rooted in religion.</a:t>
            </a:r>
          </a:p>
          <a:p>
            <a:r>
              <a:rPr lang="en-US" dirty="0" smtClean="0"/>
              <a:t>Questioned the constraint of the church.</a:t>
            </a:r>
          </a:p>
          <a:p>
            <a:r>
              <a:rPr lang="en-US" dirty="0" smtClean="0"/>
              <a:t>Embraced human passion and sought deeper insight into the mysteries of existence.</a:t>
            </a:r>
          </a:p>
          <a:p>
            <a:r>
              <a:rPr lang="en-US" dirty="0" smtClean="0"/>
              <a:t>Rejected organized religion.</a:t>
            </a:r>
          </a:p>
          <a:p>
            <a:r>
              <a:rPr lang="en-US" dirty="0" smtClean="0"/>
              <a:t>Wanted to rediscover relations with nature.</a:t>
            </a:r>
          </a:p>
          <a:p>
            <a:r>
              <a:rPr lang="en-US" dirty="0" smtClean="0"/>
              <a:t>Emerson worried that the new market society was destroying Americans’ spiritual lives.</a:t>
            </a:r>
          </a:p>
        </p:txBody>
      </p:sp>
    </p:spTree>
    <p:extLst>
      <p:ext uri="{BB962C8B-B14F-4D97-AF65-F5344CB8AC3E}">
        <p14:creationId xmlns:p14="http://schemas.microsoft.com/office/powerpoint/2010/main" val="127966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Mormons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Joseph Smith: young, energetic, economically unsuccessful (or poor…).</a:t>
            </a:r>
          </a:p>
          <a:p>
            <a:r>
              <a:rPr lang="en-US" dirty="0" smtClean="0"/>
              <a:t>Religious utopians with a conservative social agenda: to pursue close-knit communities and patriarchal power.</a:t>
            </a:r>
          </a:p>
          <a:p>
            <a:r>
              <a:rPr lang="en-US" dirty="0" smtClean="0"/>
              <a:t>Provoked a lot of animosity.</a:t>
            </a:r>
          </a:p>
          <a:p>
            <a:r>
              <a:rPr lang="en-US" dirty="0" smtClean="0"/>
              <a:t>Smith believed God had chosen him to be a prophet of the </a:t>
            </a:r>
            <a:r>
              <a:rPr lang="en-US" i="1" dirty="0" smtClean="0"/>
              <a:t>Book of Mormon</a:t>
            </a:r>
            <a:r>
              <a:rPr lang="en-US" dirty="0" smtClean="0"/>
              <a:t>, which he published in 1830. </a:t>
            </a:r>
          </a:p>
          <a:p>
            <a:r>
              <a:rPr lang="en-US" dirty="0" smtClean="0"/>
              <a:t>Harassed by anti-Mormons, Smith moved his people from New York, all the way to Utah, with a few stops.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002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Mormons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876" r="-1700" b="342"/>
          <a:stretch/>
        </p:blipFill>
        <p:spPr>
          <a:xfrm>
            <a:off x="549275" y="506046"/>
            <a:ext cx="8179045" cy="5726723"/>
          </a:xfrm>
        </p:spPr>
      </p:pic>
    </p:spTree>
    <p:extLst>
      <p:ext uri="{BB962C8B-B14F-4D97-AF65-F5344CB8AC3E}">
        <p14:creationId xmlns:p14="http://schemas.microsoft.com/office/powerpoint/2010/main" val="111040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Popular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Utopian movements fled the city, rural migrants and foreign immigrants created a new urban culture.</a:t>
            </a:r>
          </a:p>
          <a:p>
            <a:r>
              <a:rPr lang="en-US" dirty="0" smtClean="0"/>
              <a:t>In 1800, American cities were overgrown towns with rising death rates.</a:t>
            </a:r>
          </a:p>
          <a:p>
            <a:r>
              <a:rPr lang="en-US" dirty="0" smtClean="0"/>
              <a:t>Jobs were hard to come by and didn’t pay well.</a:t>
            </a:r>
          </a:p>
          <a:p>
            <a:r>
              <a:rPr lang="en-US" dirty="0" smtClean="0"/>
              <a:t>Much of population was between 15-20</a:t>
            </a:r>
          </a:p>
          <a:p>
            <a:r>
              <a:rPr lang="en-US" dirty="0" smtClean="0"/>
              <a:t>Many turned to sex for income.</a:t>
            </a:r>
          </a:p>
          <a:p>
            <a:r>
              <a:rPr lang="en-US" dirty="0" smtClean="0"/>
              <a:t>In 1855, NYC had 500 brothels</a:t>
            </a:r>
          </a:p>
        </p:txBody>
      </p:sp>
    </p:spTree>
    <p:extLst>
      <p:ext uri="{BB962C8B-B14F-4D97-AF65-F5344CB8AC3E}">
        <p14:creationId xmlns:p14="http://schemas.microsoft.com/office/powerpoint/2010/main" val="1554197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1917</TotalTime>
  <Words>1310</Words>
  <Application>Microsoft Macintosh PowerPoint</Application>
  <PresentationFormat>On-screen Show (4:3)</PresentationFormat>
  <Paragraphs>117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Breeze</vt:lpstr>
      <vt:lpstr>Do Now</vt:lpstr>
      <vt:lpstr>Antebellum Culture and Reform</vt:lpstr>
      <vt:lpstr>Objectives</vt:lpstr>
      <vt:lpstr>Essential Question</vt:lpstr>
      <vt:lpstr>The Transcendentalists</vt:lpstr>
      <vt:lpstr>The Transcendentalists</vt:lpstr>
      <vt:lpstr>The Mormons</vt:lpstr>
      <vt:lpstr>Mormons</vt:lpstr>
      <vt:lpstr>Urban Popular Culture</vt:lpstr>
      <vt:lpstr>Urban Popular Culture</vt:lpstr>
      <vt:lpstr>Immigrants and Nativism</vt:lpstr>
      <vt:lpstr>Abolitionism and the Crusade Against Slavery</vt:lpstr>
      <vt:lpstr>Abolitionism and the Crusade Against Slavery</vt:lpstr>
      <vt:lpstr>Abolitionism and the Crusade Against Slavery</vt:lpstr>
      <vt:lpstr>Abolitionism and the Crusade Against Slavery</vt:lpstr>
      <vt:lpstr>Abolitionism and the Crusade Against Slavery</vt:lpstr>
      <vt:lpstr>Opposition to Abolition</vt:lpstr>
      <vt:lpstr>Underground Railroad</vt:lpstr>
      <vt:lpstr>Redefining Gender Roles</vt:lpstr>
      <vt:lpstr>Temperance</vt:lpstr>
      <vt:lpstr>Temperance</vt:lpstr>
      <vt:lpstr>Reforming Education</vt:lpstr>
      <vt:lpstr>Reflection</vt:lpstr>
    </vt:vector>
  </TitlesOfParts>
  <Company>Alliance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20</cp:revision>
  <dcterms:created xsi:type="dcterms:W3CDTF">2014-10-18T14:31:02Z</dcterms:created>
  <dcterms:modified xsi:type="dcterms:W3CDTF">2014-11-04T03:53:32Z</dcterms:modified>
</cp:coreProperties>
</file>