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4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6226-6147-3848-B949-61C38DB3D12A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7B398-F3DE-BB47-A79E-63760AD98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 also becomes much less</a:t>
            </a:r>
            <a:r>
              <a:rPr lang="en-US" baseline="0" dirty="0" smtClean="0"/>
              <a:t> popular in England.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7B398-F3DE-BB47-A79E-63760AD983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28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32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 eaLnBrk="0" hangingPunct="0"/>
            <a:r>
              <a:rPr lang="en-US" sz="1000" i="1"/>
              <a:t>29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542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2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FFEF2335-0615-824F-A2B7-C5127D9BF4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24C62-97C3-BC4C-9F0E-CBBE9FF2B6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81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0AA1-2210-6943-A2D5-59092A9654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94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99BD-090C-4547-95B0-4D4BB1B8E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3A2B4-B66A-DE43-82B4-246798F2E7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8326-7CAB-1C4A-9BF3-A1B106C2C1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662D2-C1E1-0648-A115-5027202F10A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15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7FC7-CE51-5043-A71B-B79E4C0F7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96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10F3-164A-354D-8998-9D01424BE1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1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EE1FF-06C7-284F-A1DF-E34FCFE2C3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52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F88A5-CC3E-D841-AE32-8EEE0708E79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5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1B54F-0A5A-B24E-8C29-DF55B93110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495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39CEC-0983-DC46-B4C5-ABCE985D0D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23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0BCA-9031-9E41-A80D-CB47772FC9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6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6034-BFE4-0A4E-8D1B-12053C1097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247CF-9FCC-9546-8FA5-6FDE1E4C8D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3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9/7/16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mtClean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42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0D770-34E9-8B40-BA55-3B13EBF53EFE}" type="slidenum">
              <a:rPr lang="en-US">
                <a:solidFill>
                  <a:srgbClr val="FFFFFF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2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1626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by: Andy </a:t>
            </a:r>
            <a:r>
              <a:rPr lang="en-US" dirty="0" err="1" smtClean="0"/>
              <a:t>Sazo</a:t>
            </a:r>
            <a:endParaRPr lang="en-US" dirty="0" smtClean="0"/>
          </a:p>
          <a:p>
            <a:pPr lvl="1"/>
            <a:r>
              <a:rPr lang="en-US" dirty="0" smtClean="0"/>
              <a:t>Identify key strengths and weaknesses for the British entering the conflict.</a:t>
            </a:r>
          </a:p>
          <a:p>
            <a:pPr lvl="1"/>
            <a:r>
              <a:rPr lang="en-US" dirty="0"/>
              <a:t>Identify key strengths and weaknesses for the </a:t>
            </a:r>
            <a:r>
              <a:rPr lang="en-US" dirty="0" smtClean="0"/>
              <a:t>Colonists entering </a:t>
            </a:r>
            <a:r>
              <a:rPr lang="en-US" dirty="0"/>
              <a:t>the conflict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8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British: Convince the Colonists they have no chance and they should just give up.</a:t>
            </a:r>
          </a:p>
          <a:p>
            <a:r>
              <a:rPr lang="en-US" dirty="0" smtClean="0"/>
              <a:t>Colonists: Play Defense. String the British Out. Counter Attack.</a:t>
            </a:r>
          </a:p>
        </p:txBody>
      </p:sp>
    </p:spTree>
    <p:extLst>
      <p:ext uri="{BB962C8B-B14F-4D97-AF65-F5344CB8AC3E}">
        <p14:creationId xmlns:p14="http://schemas.microsoft.com/office/powerpoint/2010/main" val="381111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Saratoga: 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by British.</a:t>
            </a:r>
          </a:p>
          <a:p>
            <a:pPr lvl="1"/>
            <a:r>
              <a:rPr lang="en-US" dirty="0" smtClean="0"/>
              <a:t>Goal: Isolate New England by attacking Albany, NY with 3 groups.</a:t>
            </a:r>
          </a:p>
          <a:p>
            <a:r>
              <a:rPr lang="en-US" dirty="0" smtClean="0"/>
              <a:t>Howe takes Philadelphia.</a:t>
            </a:r>
          </a:p>
          <a:p>
            <a:pPr lvl="1"/>
            <a:r>
              <a:rPr lang="en-US" dirty="0" smtClean="0"/>
              <a:t>Doesn’t mean surrender.</a:t>
            </a:r>
          </a:p>
          <a:p>
            <a:pPr lvl="1"/>
            <a:r>
              <a:rPr lang="en-US" dirty="0" smtClean="0"/>
              <a:t>Continental Congress fled to countryside.</a:t>
            </a:r>
          </a:p>
          <a:p>
            <a:r>
              <a:rPr lang="en-US" dirty="0" smtClean="0"/>
              <a:t>Other group, led by Burgoyne, gets stuck and isolated, surrounded by Colonists. </a:t>
            </a:r>
          </a:p>
          <a:p>
            <a:pPr lvl="1"/>
            <a:r>
              <a:rPr lang="en-US" dirty="0" smtClean="0"/>
              <a:t>Patriots captures more than 5,000 British troops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9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59" b="-10896"/>
          <a:stretch/>
        </p:blipFill>
        <p:spPr>
          <a:xfrm>
            <a:off x="1114424" y="423306"/>
            <a:ext cx="7610476" cy="6938520"/>
          </a:xfrm>
        </p:spPr>
      </p:pic>
    </p:spTree>
    <p:extLst>
      <p:ext uri="{BB962C8B-B14F-4D97-AF65-F5344CB8AC3E}">
        <p14:creationId xmlns:p14="http://schemas.microsoft.com/office/powerpoint/2010/main" val="283485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Saratoga?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259111"/>
            <a:ext cx="8724900" cy="42280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…was a great turning point of the war, because it won for Americans the foreign assistance which was the last element needed for victory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France wanted to help the Patriots.</a:t>
            </a:r>
          </a:p>
          <a:p>
            <a:r>
              <a:rPr lang="en-US" dirty="0" smtClean="0"/>
              <a:t>Worried Patriots had no shot to win.</a:t>
            </a:r>
          </a:p>
          <a:p>
            <a:pPr lvl="1"/>
            <a:r>
              <a:rPr lang="en-US" dirty="0" smtClean="0"/>
              <a:t>Saratoga convinced France there was a chance.</a:t>
            </a:r>
          </a:p>
          <a:p>
            <a:r>
              <a:rPr lang="en-US" dirty="0" smtClean="0"/>
              <a:t>King Louis XVI wanted revenge on Britain, saw this as a change, sent aid, military support, supplies, etc. and forced Britain to divert resources.</a:t>
            </a:r>
          </a:p>
          <a:p>
            <a:r>
              <a:rPr lang="en-US" dirty="0" smtClean="0"/>
              <a:t>Franklin and other diplomats pledged that neither would sign a separate peace.</a:t>
            </a:r>
          </a:p>
        </p:txBody>
      </p:sp>
    </p:spTree>
    <p:extLst>
      <p:ext uri="{BB962C8B-B14F-4D97-AF65-F5344CB8AC3E}">
        <p14:creationId xmlns:p14="http://schemas.microsoft.com/office/powerpoint/2010/main" val="113218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 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Winter of 1777</a:t>
            </a:r>
          </a:p>
          <a:p>
            <a:r>
              <a:rPr lang="en-US" dirty="0" smtClean="0"/>
              <a:t>“The army now begins to grow sickly.”</a:t>
            </a:r>
          </a:p>
          <a:p>
            <a:r>
              <a:rPr lang="en-US" dirty="0" smtClean="0"/>
              <a:t>Terrible location</a:t>
            </a:r>
          </a:p>
          <a:p>
            <a:pPr lvl="1"/>
            <a:r>
              <a:rPr lang="en-US" dirty="0" smtClean="0"/>
              <a:t>Army lost over 4,000 soldiers in one winter.</a:t>
            </a:r>
          </a:p>
          <a:p>
            <a:r>
              <a:rPr lang="en-US" dirty="0" smtClean="0"/>
              <a:t>Baron Von Steuben saved the day.</a:t>
            </a:r>
          </a:p>
          <a:p>
            <a:pPr lvl="1"/>
            <a:r>
              <a:rPr lang="en-US" dirty="0" smtClean="0"/>
              <a:t>Smaller army, but better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7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Yorktown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Washington’s troops marched towards the coast of Virginia.</a:t>
            </a:r>
          </a:p>
          <a:p>
            <a:r>
              <a:rPr lang="en-US" dirty="0" smtClean="0"/>
              <a:t>French fleet took control of the Chesapeake.</a:t>
            </a:r>
          </a:p>
          <a:p>
            <a:r>
              <a:rPr lang="en-US" dirty="0" smtClean="0"/>
              <a:t>Cornwallis surrendered in October, 1781.</a:t>
            </a:r>
          </a:p>
          <a:p>
            <a:pPr lvl="1"/>
            <a:r>
              <a:rPr lang="en-US" dirty="0" smtClean="0"/>
              <a:t>“Isolated diplomatically in Europe, stymied diplomatically in America, and lacking public support at home…”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0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9144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 Treaty of Paris (1783)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8229600" cy="60198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>
                <a:latin typeface="+mj-lt"/>
              </a:rPr>
              <a:t>The Treaty of Paris in 1783 was negotiated with England by Franklin, John Adams, John Jay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3200" dirty="0">
                <a:latin typeface="+mj-lt"/>
              </a:rPr>
              <a:t>The terms included: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SzPct val="75000"/>
            </a:pPr>
            <a:r>
              <a:rPr lang="en-US" sz="3200" dirty="0">
                <a:latin typeface="+mj-lt"/>
              </a:rPr>
              <a:t>Full American independence 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SzPct val="75000"/>
            </a:pPr>
            <a:r>
              <a:rPr lang="en-US" sz="3200" dirty="0">
                <a:latin typeface="+mj-lt"/>
              </a:rPr>
              <a:t>All territory east of Mississippi River, between Canada &amp; FL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SzPct val="75000"/>
            </a:pPr>
            <a:r>
              <a:rPr lang="en-US" sz="3200" dirty="0">
                <a:latin typeface="+mj-lt"/>
              </a:rPr>
              <a:t>The removal of the British army from U.S. claims in America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SzPct val="75000"/>
            </a:pPr>
            <a:r>
              <a:rPr lang="en-US" sz="3200" dirty="0">
                <a:latin typeface="+mj-lt"/>
              </a:rPr>
              <a:t>Fishing rights in the </a:t>
            </a:r>
            <a:r>
              <a:rPr lang="en-US" sz="3200" dirty="0" smtClean="0">
                <a:latin typeface="+mj-lt"/>
              </a:rPr>
              <a:t>Atlantic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  <a:buSzPct val="75000"/>
            </a:pPr>
            <a:r>
              <a:rPr lang="en-US" sz="3200" dirty="0" smtClean="0">
                <a:latin typeface="+mj-lt"/>
              </a:rPr>
              <a:t>Florida back to Spain (T. of Versailles)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496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2772" name="Picture 5" descr="DIVI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t="2803" r="18750" b="31750"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70104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000" dirty="0">
                <a:solidFill>
                  <a:schemeClr val="tx2"/>
                </a:solidFill>
              </a:rPr>
              <a:t>North America after the </a:t>
            </a:r>
            <a:r>
              <a:rPr lang="en-US" sz="30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Treaty of Paris, 1763</a:t>
            </a:r>
          </a:p>
        </p:txBody>
      </p:sp>
      <p:pic>
        <p:nvPicPr>
          <p:cNvPr id="32774" name="Picture 7" descr="DIVI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3" r="75977" b="5556"/>
          <a:stretch>
            <a:fillRect/>
          </a:stretch>
        </p:blipFill>
        <p:spPr bwMode="auto">
          <a:xfrm>
            <a:off x="3657600" y="5334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50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 descr="ch07_03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7030" r="1826" b="2676"/>
          <a:stretch>
            <a:fillRect/>
          </a:stretch>
        </p:blipFill>
        <p:spPr bwMode="auto">
          <a:xfrm>
            <a:off x="7938" y="1588"/>
            <a:ext cx="6850062" cy="68564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2" name="Rectangle 4"/>
          <p:cNvSpPr>
            <a:spLocks noGrp="1" noChangeArrowheads="1"/>
          </p:cNvSpPr>
          <p:nvPr>
            <p:ph type="title"/>
          </p:nvPr>
        </p:nvSpPr>
        <p:spPr>
          <a:xfrm>
            <a:off x="6405862" y="0"/>
            <a:ext cx="2738138" cy="6858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dirty="0" smtClean="0"/>
              <a:t>After the TOP</a:t>
            </a:r>
            <a:br>
              <a:rPr lang="en-US" dirty="0" smtClean="0"/>
            </a:br>
            <a:r>
              <a:rPr lang="en-US" dirty="0" smtClean="0"/>
              <a:t>1783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51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10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>
                <a:latin typeface="Times New Roman" charset="0"/>
              </a:rPr>
              <a:t>Preserving Independence</a:t>
            </a:r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8229600" cy="5867400"/>
          </a:xfrm>
        </p:spPr>
        <p:txBody>
          <a:bodyPr lIns="90488" tIns="44450" rIns="90488" bIns="44450">
            <a:normAutofit fontScale="92500"/>
          </a:bodyPr>
          <a:lstStyle/>
          <a:p>
            <a:pPr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sz="4000" dirty="0" smtClean="0">
                <a:ea typeface="+mn-ea"/>
              </a:rPr>
              <a:t>After 176 years of British rule, the American Revolution began the construction of a new form of government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sz="4000" dirty="0" smtClean="0">
                <a:ea typeface="+mn-ea"/>
              </a:rPr>
              <a:t>But...</a:t>
            </a:r>
            <a:r>
              <a:rPr lang="en-US" sz="4000" dirty="0" smtClean="0">
                <a:solidFill>
                  <a:schemeClr val="tx2"/>
                </a:solidFill>
                <a:ea typeface="+mn-ea"/>
              </a:rPr>
              <a:t>will the new United States be a government of the 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elite</a:t>
            </a:r>
            <a:r>
              <a:rPr lang="en-US" sz="4000" dirty="0" smtClean="0">
                <a:solidFill>
                  <a:schemeClr val="tx2"/>
                </a:solidFill>
                <a:ea typeface="+mn-ea"/>
              </a:rPr>
              <a:t> or a government of the </a:t>
            </a:r>
            <a:r>
              <a:rPr lang="en-US" sz="40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people</a:t>
            </a:r>
            <a:r>
              <a:rPr lang="en-US" sz="4000" dirty="0" smtClean="0">
                <a:solidFill>
                  <a:schemeClr val="tx2"/>
                </a:solidFill>
                <a:ea typeface="+mn-ea"/>
              </a:rPr>
              <a:t>?</a:t>
            </a:r>
          </a:p>
          <a:p>
            <a:pPr eaLnBrk="1" hangingPunct="1">
              <a:lnSpc>
                <a:spcPct val="95000"/>
              </a:lnSpc>
              <a:buFont typeface="Wingdings" pitchFamily="2" charset="2"/>
              <a:buChar char="n"/>
              <a:defRPr/>
            </a:pPr>
            <a:r>
              <a:rPr lang="en-US" sz="4000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Next:</a:t>
            </a:r>
            <a:r>
              <a:rPr lang="en-US" sz="4000" dirty="0" smtClean="0">
                <a:solidFill>
                  <a:schemeClr val="folHlink"/>
                </a:solidFill>
                <a:ea typeface="+mn-ea"/>
              </a:rPr>
              <a:t> To what degree did 1776 bring about a </a:t>
            </a:r>
            <a:r>
              <a:rPr lang="en-US" sz="4000" i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social revolution</a:t>
            </a:r>
            <a:r>
              <a:rPr lang="en-US" sz="4000" dirty="0" smtClean="0">
                <a:solidFill>
                  <a:schemeClr val="folHlink"/>
                </a:solidFill>
                <a:ea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6788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Revolutionary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  <a:br>
              <a:rPr lang="en-US" dirty="0" smtClean="0"/>
            </a:br>
            <a:r>
              <a:rPr lang="en-US" dirty="0" smtClean="0"/>
              <a:t>APUSH</a:t>
            </a:r>
          </a:p>
          <a:p>
            <a:r>
              <a:rPr lang="en-US" dirty="0" smtClean="0"/>
              <a:t>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Tahoma" charset="0"/>
                <a:cs typeface="+mj-cs"/>
              </a:rPr>
              <a:t>Articles of Confederation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" y="1295400"/>
            <a:ext cx="4267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Tahoma" charset="0"/>
                <a:cs typeface="+mn-cs"/>
              </a:rPr>
              <a:t>Each state retains its “sovereignty, freedom, and independence”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Tahoma" charset="0"/>
                <a:cs typeface="+mn-cs"/>
              </a:rPr>
              <a:t>Unicameral legislature and weak national government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ahoma" charset="0"/>
              </a:rPr>
              <a:t>No executive or judicial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ahoma" charset="0"/>
              </a:rPr>
              <a:t>Could not regulate interstate commerce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ahoma" charset="0"/>
              </a:rPr>
              <a:t>Limited taxation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>
                <a:latin typeface="Tahoma" charset="0"/>
                <a:cs typeface="+mn-cs"/>
              </a:rPr>
              <a:t>Voting and Ratification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ahoma" charset="0"/>
              </a:rPr>
              <a:t>Each state received one vote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>
                <a:latin typeface="Tahoma" charset="0"/>
              </a:rPr>
              <a:t>No new tax or amendments without unanimous consent</a:t>
            </a:r>
          </a:p>
        </p:txBody>
      </p:sp>
      <p:pic>
        <p:nvPicPr>
          <p:cNvPr id="20483" name="Picture 5" descr="articles.jpg                                                   000A84C2Macintosh HD                   C5A9507E: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3716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45840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1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Politics and Power: </a:t>
            </a:r>
            <a:r>
              <a:rPr lang="en-US" dirty="0" smtClean="0"/>
              <a:t>What accounted for the colonial victory over the British?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60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838200"/>
          </a:xfrm>
          <a:noFill/>
        </p:spPr>
        <p:txBody>
          <a:bodyPr lIns="90488" tIns="44450" rIns="90488" bIns="44450"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  <a:latin typeface="Times New Roman" charset="0"/>
              </a:rPr>
              <a:t>The Outbreak of Revolution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417" y="1369351"/>
            <a:ext cx="8305800" cy="6096000"/>
          </a:xfrm>
          <a:noFill/>
        </p:spPr>
        <p:txBody>
          <a:bodyPr lIns="90488" tIns="44450" rIns="90488" bIns="4445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The British entered the war confident of a complete victory: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Their army was 400% larger; well-trained solders, experienced officers, &amp; Hessian mercenaries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Strong manufacturing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The world</a:t>
            </a:r>
            <a:r>
              <a:rPr lang="ja-JP" altLang="en-US" sz="3200" dirty="0">
                <a:latin typeface="Arial" charset="0"/>
              </a:rPr>
              <a:t>’</a:t>
            </a:r>
            <a:r>
              <a:rPr lang="en-US" sz="3200" dirty="0">
                <a:latin typeface="Arial" charset="0"/>
              </a:rPr>
              <a:t>s most dominant navy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Believed the 1776 battles were a </a:t>
            </a:r>
            <a:r>
              <a:rPr lang="ja-JP" altLang="en-US" sz="3200" dirty="0">
                <a:latin typeface="Arial" charset="0"/>
              </a:rPr>
              <a:t>“</a:t>
            </a:r>
            <a:r>
              <a:rPr lang="en-US" sz="3200" dirty="0">
                <a:latin typeface="Arial" charset="0"/>
              </a:rPr>
              <a:t>police action</a:t>
            </a:r>
            <a:r>
              <a:rPr lang="ja-JP" altLang="en-US" sz="3200" dirty="0">
                <a:latin typeface="Arial" charset="0"/>
              </a:rPr>
              <a:t>”</a:t>
            </a:r>
            <a:r>
              <a:rPr lang="en-US" sz="3200" dirty="0">
                <a:latin typeface="Arial" charset="0"/>
              </a:rPr>
              <a:t> &amp; the show of force would force rebels to submit</a:t>
            </a:r>
          </a:p>
        </p:txBody>
      </p:sp>
    </p:spTree>
    <p:extLst>
      <p:ext uri="{BB962C8B-B14F-4D97-AF65-F5344CB8AC3E}">
        <p14:creationId xmlns:p14="http://schemas.microsoft.com/office/powerpoint/2010/main" val="2516653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</a:rPr>
              <a:t>The Outbreak of Revolution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943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10000"/>
              </a:spcBef>
              <a:buSzPct val="75000"/>
              <a:buFont typeface="Wingdings" pitchFamily="2" charset="2"/>
              <a:buChar char="n"/>
              <a:defRPr/>
            </a:pPr>
            <a:r>
              <a:rPr lang="en-US" sz="3300" dirty="0" smtClean="0"/>
              <a:t>In reality, England faced an impossible task: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SzPct val="75000"/>
              <a:defRPr/>
            </a:pPr>
            <a:r>
              <a:rPr lang="en-US" sz="3300" dirty="0" smtClean="0"/>
              <a:t>Their long supply lines across the Atlantic would not be able to provide timely provisions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SzPct val="75000"/>
              <a:defRPr/>
            </a:pPr>
            <a:r>
              <a:rPr lang="en-US" sz="3300" dirty="0" smtClean="0"/>
              <a:t>The American terrain was large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SzPct val="75000"/>
              <a:defRPr/>
            </a:pPr>
            <a:r>
              <a:rPr lang="en-US" sz="3300" dirty="0" smtClean="0"/>
              <a:t>To win, the English had to </a:t>
            </a:r>
            <a:r>
              <a:rPr lang="en-US" sz="33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find &amp; defeat</a:t>
            </a:r>
            <a:r>
              <a:rPr lang="en-US" sz="3300" dirty="0" smtClean="0"/>
              <a:t> the Continental Army  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  <a:buSzPct val="75000"/>
              <a:defRPr/>
            </a:pPr>
            <a:r>
              <a:rPr lang="en-US" sz="3300" dirty="0" smtClean="0"/>
              <a:t>Underestimated the colonial commitment to independence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9810" y="70489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04800"/>
            <a:ext cx="4495800" cy="2667000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sz="4800">
                <a:latin typeface="Times New Roman" charset="0"/>
              </a:rPr>
              <a:t>The American Revolution,   1775-1781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72200" y="3200400"/>
            <a:ext cx="2971800" cy="3124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4000" i="1">
                <a:solidFill>
                  <a:schemeClr val="fol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Where   was the American Revolution fought?</a:t>
            </a:r>
          </a:p>
        </p:txBody>
      </p:sp>
      <p:pic>
        <p:nvPicPr>
          <p:cNvPr id="141315" name="Picture 3" descr="DIVI72331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44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5261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131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08334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William Howe captured NYC.</a:t>
            </a:r>
          </a:p>
          <a:p>
            <a:pPr lvl="1"/>
            <a:r>
              <a:rPr lang="en-US" dirty="0" smtClean="0"/>
              <a:t>Goal: Seize Hudson River and isolate New England.</a:t>
            </a:r>
          </a:p>
          <a:p>
            <a:r>
              <a:rPr lang="en-US" dirty="0" smtClean="0"/>
              <a:t>August 1776, Howe defeats the Americans in the Battle of Long Island. </a:t>
            </a:r>
          </a:p>
          <a:p>
            <a:pPr lvl="1"/>
            <a:r>
              <a:rPr lang="en-US" dirty="0" smtClean="0"/>
              <a:t>War almost ended on Manhattan Island with the Continental Army almost trapped. </a:t>
            </a:r>
          </a:p>
          <a:p>
            <a:r>
              <a:rPr lang="en-US" dirty="0" smtClean="0"/>
              <a:t>Winter came just in time for Patriots.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8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Inflation.</a:t>
            </a:r>
          </a:p>
          <a:p>
            <a:r>
              <a:rPr lang="en-US" dirty="0" smtClean="0"/>
              <a:t>Blockades.</a:t>
            </a:r>
          </a:p>
          <a:p>
            <a:r>
              <a:rPr lang="en-US" dirty="0" smtClean="0"/>
              <a:t>Lack of Taxable Income</a:t>
            </a:r>
          </a:p>
          <a:p>
            <a:r>
              <a:rPr lang="en-US" dirty="0" smtClean="0"/>
              <a:t>Smaller than promised military force.</a:t>
            </a:r>
          </a:p>
          <a:p>
            <a:r>
              <a:rPr lang="en-US" dirty="0" smtClean="0"/>
              <a:t>Scarcity</a:t>
            </a:r>
          </a:p>
          <a:p>
            <a:pPr lvl="1"/>
            <a:r>
              <a:rPr lang="en-US" dirty="0" smtClean="0"/>
              <a:t>Basically life sucks…</a:t>
            </a:r>
          </a:p>
          <a:p>
            <a:r>
              <a:rPr lang="en-US" dirty="0" smtClean="0"/>
              <a:t>Taxes?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Washington! America!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649" y="2206851"/>
            <a:ext cx="6350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0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689</TotalTime>
  <Words>732</Words>
  <Application>Microsoft Macintosh PowerPoint</Application>
  <PresentationFormat>On-screen Show (4:3)</PresentationFormat>
  <Paragraphs>97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Perception</vt:lpstr>
      <vt:lpstr>Compass</vt:lpstr>
      <vt:lpstr>Do Now:</vt:lpstr>
      <vt:lpstr>The Revolutionary War</vt:lpstr>
      <vt:lpstr>Questions to Consider</vt:lpstr>
      <vt:lpstr>The Outbreak of Revolution</vt:lpstr>
      <vt:lpstr>The Outbreak of Revolution</vt:lpstr>
      <vt:lpstr>The American Revolution,   1775-1781</vt:lpstr>
      <vt:lpstr>Early Battles</vt:lpstr>
      <vt:lpstr>Wartime Economy</vt:lpstr>
      <vt:lpstr>Washington! America!</vt:lpstr>
      <vt:lpstr>Strategy</vt:lpstr>
      <vt:lpstr>Saratoga: Turning Point</vt:lpstr>
      <vt:lpstr>PowerPoint Presentation</vt:lpstr>
      <vt:lpstr>Why Saratoga?</vt:lpstr>
      <vt:lpstr>Valley Forge</vt:lpstr>
      <vt:lpstr>Yorktown</vt:lpstr>
      <vt:lpstr>The Treaty of Paris (1783)</vt:lpstr>
      <vt:lpstr>PowerPoint Presentation</vt:lpstr>
      <vt:lpstr>After the TOP 1783</vt:lpstr>
      <vt:lpstr>Preserving Independence</vt:lpstr>
      <vt:lpstr>Articles of Confederation</vt:lpstr>
      <vt:lpstr>Articles of Confederation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Craig Winchell</dc:creator>
  <cp:lastModifiedBy>Craig Winchell</cp:lastModifiedBy>
  <cp:revision>18</cp:revision>
  <dcterms:created xsi:type="dcterms:W3CDTF">2015-09-09T17:58:28Z</dcterms:created>
  <dcterms:modified xsi:type="dcterms:W3CDTF">2016-09-07T16:05:41Z</dcterms:modified>
</cp:coreProperties>
</file>