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67" r:id="rId4"/>
    <p:sldId id="268" r:id="rId5"/>
    <p:sldId id="258" r:id="rId6"/>
    <p:sldId id="259" r:id="rId7"/>
    <p:sldId id="260" r:id="rId8"/>
    <p:sldId id="261" r:id="rId9"/>
    <p:sldId id="269"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373" autoAdjust="0"/>
  </p:normalViewPr>
  <p:slideViewPr>
    <p:cSldViewPr snapToGrid="0" snapToObjects="1">
      <p:cViewPr varScale="1">
        <p:scale>
          <a:sx n="70" d="100"/>
          <a:sy n="70" d="100"/>
        </p:scale>
        <p:origin x="-15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ECDFC7-E2F7-E144-AF19-96CB3B5FB888}" type="datetimeFigureOut">
              <a:rPr lang="en-US" smtClean="0"/>
              <a:t>8/17/15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09550-F4A5-2D47-A5F7-982563987778}" type="slidenum">
              <a:rPr lang="en-US" smtClean="0"/>
              <a:t>‹#›</a:t>
            </a:fld>
            <a:endParaRPr lang="en-US"/>
          </a:p>
        </p:txBody>
      </p:sp>
    </p:spTree>
    <p:extLst>
      <p:ext uri="{BB962C8B-B14F-4D97-AF65-F5344CB8AC3E}">
        <p14:creationId xmlns:p14="http://schemas.microsoft.com/office/powerpoint/2010/main" val="17742548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458" indent="-285458">
              <a:spcBef>
                <a:spcPct val="0"/>
              </a:spcBef>
              <a:buFontTx/>
              <a:buAutoNum type="romanUcPeriod" startAt="4"/>
            </a:pPr>
            <a:r>
              <a:rPr lang="en-US" b="1">
                <a:latin typeface="Arial" charset="0"/>
                <a:cs typeface="Arial" charset="0"/>
              </a:rPr>
              <a:t>The Northern Maritime Economy</a:t>
            </a:r>
          </a:p>
          <a:p>
            <a:pPr marL="285458" indent="-285458">
              <a:spcBef>
                <a:spcPct val="0"/>
              </a:spcBef>
              <a:buFontTx/>
              <a:buAutoNum type="romanUcPeriod" startAt="4"/>
            </a:pPr>
            <a:endParaRPr lang="en-US" b="1">
              <a:latin typeface="Arial" charset="0"/>
              <a:cs typeface="Arial" charset="0"/>
            </a:endParaRPr>
          </a:p>
          <a:p>
            <a:pPr marL="285458" indent="-285458">
              <a:spcBef>
                <a:spcPct val="0"/>
              </a:spcBef>
            </a:pPr>
            <a:r>
              <a:rPr lang="en-US" b="1">
                <a:latin typeface="Arial" charset="0"/>
                <a:cs typeface="Arial" charset="0"/>
              </a:rPr>
              <a:t>A. The Urban Economy</a:t>
            </a:r>
          </a:p>
          <a:p>
            <a:pPr lvl="1">
              <a:spcBef>
                <a:spcPct val="0"/>
              </a:spcBef>
            </a:pPr>
            <a:r>
              <a:rPr lang="en-US">
                <a:latin typeface="Arial" charset="0"/>
                <a:cs typeface="Arial" charset="0"/>
              </a:rPr>
              <a:t>1. American merchants – West Indian trade created American merchant fortunes and urban industries among sugar producers, distillers, fishermen, and export businesses.</a:t>
            </a:r>
          </a:p>
          <a:p>
            <a:pPr lvl="1">
              <a:spcBef>
                <a:spcPct val="0"/>
              </a:spcBef>
            </a:pPr>
            <a:r>
              <a:rPr lang="en-US">
                <a:latin typeface="Arial" charset="0"/>
                <a:cs typeface="Arial" charset="0"/>
              </a:rPr>
              <a:t>2. American cities – Transatlantic commerce spurred the growth of port cities; by 1750, major cities included Newport and Charleston with 10,000 people each; Boston had 15,000 residents; and New York had nearly 18,000. The largest port was Philadelphia, whose population reached 30,000 by 1776.</a:t>
            </a:r>
          </a:p>
          <a:p>
            <a:pPr lvl="1">
              <a:spcBef>
                <a:spcPct val="0"/>
              </a:spcBef>
            </a:pPr>
            <a:r>
              <a:rPr lang="en-US">
                <a:latin typeface="Arial" charset="0"/>
                <a:cs typeface="Arial" charset="0"/>
              </a:rPr>
              <a:t>3. American shippers and teamsters – American shippers traversed Atlantic but also the Hudson and Delaware rivers; teamsters transported wheat, corn and flour to urban markets; transportation spurred new businesses such as taverns, horse stables, and barrel-making shops.</a:t>
            </a:r>
          </a:p>
          <a:p>
            <a:pPr marL="285458" indent="-285458">
              <a:spcBef>
                <a:spcPct val="0"/>
              </a:spcBef>
            </a:pPr>
            <a:r>
              <a:rPr lang="en-US">
                <a:latin typeface="Arial" charset="0"/>
                <a:cs typeface="Arial" charset="0"/>
              </a:rPr>
              <a:t>. 	</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34035" indent="-282321" eaLnBrk="0" hangingPunct="0">
              <a:defRPr>
                <a:solidFill>
                  <a:schemeClr val="tx1"/>
                </a:solidFill>
                <a:latin typeface="Arial" charset="0"/>
                <a:ea typeface="Arial" charset="0"/>
                <a:cs typeface="Arial" charset="0"/>
              </a:defRPr>
            </a:lvl2pPr>
            <a:lvl3pPr marL="1129284" indent="-225857" eaLnBrk="0" hangingPunct="0">
              <a:defRPr>
                <a:solidFill>
                  <a:schemeClr val="tx1"/>
                </a:solidFill>
                <a:latin typeface="Arial" charset="0"/>
                <a:ea typeface="Arial" charset="0"/>
                <a:cs typeface="Arial" charset="0"/>
              </a:defRPr>
            </a:lvl3pPr>
            <a:lvl4pPr marL="1580998" indent="-225857" eaLnBrk="0" hangingPunct="0">
              <a:defRPr>
                <a:solidFill>
                  <a:schemeClr val="tx1"/>
                </a:solidFill>
                <a:latin typeface="Arial" charset="0"/>
                <a:ea typeface="Arial" charset="0"/>
                <a:cs typeface="Arial" charset="0"/>
              </a:defRPr>
            </a:lvl4pPr>
            <a:lvl5pPr marL="2032711" indent="-225857" eaLnBrk="0" hangingPunct="0">
              <a:defRPr>
                <a:solidFill>
                  <a:schemeClr val="tx1"/>
                </a:solidFill>
                <a:latin typeface="Arial" charset="0"/>
                <a:ea typeface="Arial" charset="0"/>
                <a:cs typeface="Arial" charset="0"/>
              </a:defRPr>
            </a:lvl5pPr>
            <a:lvl6pPr marL="2484425" indent="-225857" eaLnBrk="0" fontAlgn="base" hangingPunct="0">
              <a:spcBef>
                <a:spcPct val="0"/>
              </a:spcBef>
              <a:spcAft>
                <a:spcPct val="0"/>
              </a:spcAft>
              <a:defRPr>
                <a:solidFill>
                  <a:schemeClr val="tx1"/>
                </a:solidFill>
                <a:latin typeface="Arial" charset="0"/>
                <a:ea typeface="Arial" charset="0"/>
                <a:cs typeface="Arial" charset="0"/>
              </a:defRPr>
            </a:lvl6pPr>
            <a:lvl7pPr marL="2936138" indent="-225857" eaLnBrk="0" fontAlgn="base" hangingPunct="0">
              <a:spcBef>
                <a:spcPct val="0"/>
              </a:spcBef>
              <a:spcAft>
                <a:spcPct val="0"/>
              </a:spcAft>
              <a:defRPr>
                <a:solidFill>
                  <a:schemeClr val="tx1"/>
                </a:solidFill>
                <a:latin typeface="Arial" charset="0"/>
                <a:ea typeface="Arial" charset="0"/>
                <a:cs typeface="Arial" charset="0"/>
              </a:defRPr>
            </a:lvl7pPr>
            <a:lvl8pPr marL="3387852" indent="-225857" eaLnBrk="0" fontAlgn="base" hangingPunct="0">
              <a:spcBef>
                <a:spcPct val="0"/>
              </a:spcBef>
              <a:spcAft>
                <a:spcPct val="0"/>
              </a:spcAft>
              <a:defRPr>
                <a:solidFill>
                  <a:schemeClr val="tx1"/>
                </a:solidFill>
                <a:latin typeface="Arial" charset="0"/>
                <a:ea typeface="Arial" charset="0"/>
                <a:cs typeface="Arial" charset="0"/>
              </a:defRPr>
            </a:lvl8pPr>
            <a:lvl9pPr marL="3839566" indent="-225857"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933284C-7255-034D-8D30-34962572866D}" type="slidenum">
              <a:rPr lang="en-US">
                <a:latin typeface="Calibri" charset="0"/>
              </a:rPr>
              <a:pPr eaLnBrk="1" hangingPunct="1"/>
              <a:t>5</a:t>
            </a:fld>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Arial" charset="0"/>
              <a:cs typeface="Arial" charset="0"/>
            </a:endParaRPr>
          </a:p>
        </p:txBody>
      </p:sp>
      <p:sp>
        <p:nvSpPr>
          <p:cNvPr id="4" name="Slide Number Placeholder 3"/>
          <p:cNvSpPr txBox="1">
            <a:spLocks noGrp="1"/>
          </p:cNvSpPr>
          <p:nvPr/>
        </p:nvSpPr>
        <p:spPr>
          <a:xfrm>
            <a:off x="3885313" y="8685308"/>
            <a:ext cx="2971121" cy="457121"/>
          </a:xfrm>
          <a:prstGeom prst="rect">
            <a:avLst/>
          </a:prstGeom>
          <a:noFill/>
        </p:spPr>
        <p:txBody>
          <a:bodyPr lIns="91435" tIns="45718" rIns="91435" bIns="45718"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67D47F3E-FF2F-2743-9995-5C5533ACDD64}" type="slidenum">
              <a:rPr lang="en-US" sz="1200">
                <a:latin typeface="Calibri" charset="0"/>
              </a:rPr>
              <a:pPr algn="r" eaLnBrk="1" hangingPunct="1"/>
              <a:t>6</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88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b="1" dirty="0">
                <a:latin typeface="Arial" charset="0"/>
                <a:cs typeface="Arial" charset="0"/>
              </a:rPr>
              <a:t>V.  The New Politics of Empire, 1713</a:t>
            </a:r>
            <a:r>
              <a:rPr lang="en-US" dirty="0">
                <a:latin typeface="Arial" charset="0"/>
                <a:cs typeface="Arial" charset="0"/>
              </a:rPr>
              <a:t>–</a:t>
            </a:r>
            <a:r>
              <a:rPr lang="en-US" b="1" dirty="0">
                <a:latin typeface="Arial" charset="0"/>
                <a:cs typeface="Arial" charset="0"/>
              </a:rPr>
              <a:t>1750</a:t>
            </a:r>
          </a:p>
          <a:p>
            <a:pPr>
              <a:spcBef>
                <a:spcPct val="0"/>
              </a:spcBef>
            </a:pPr>
            <a:endParaRPr lang="en-US" dirty="0">
              <a:latin typeface="Arial" charset="0"/>
              <a:cs typeface="Arial" charset="0"/>
            </a:endParaRPr>
          </a:p>
          <a:p>
            <a:pPr>
              <a:spcBef>
                <a:spcPct val="0"/>
              </a:spcBef>
            </a:pPr>
            <a:endParaRPr lang="en-US" dirty="0">
              <a:latin typeface="Arial" charset="0"/>
              <a:cs typeface="Arial" charset="0"/>
            </a:endParaRPr>
          </a:p>
          <a:p>
            <a:pPr>
              <a:spcBef>
                <a:spcPct val="0"/>
              </a:spcBef>
            </a:pPr>
            <a:endParaRPr lang="en-US" b="1" dirty="0">
              <a:latin typeface="Arial" charset="0"/>
              <a:cs typeface="Arial" charset="0"/>
            </a:endParaRPr>
          </a:p>
          <a:p>
            <a:pPr>
              <a:spcBef>
                <a:spcPct val="0"/>
              </a:spcBef>
            </a:pPr>
            <a:r>
              <a:rPr lang="en-US" b="1" dirty="0">
                <a:latin typeface="Arial" charset="0"/>
                <a:cs typeface="Arial" charset="0"/>
              </a:rPr>
              <a:t>B.  Salutary Neglect</a:t>
            </a:r>
            <a:endParaRPr lang="en-US" dirty="0">
              <a:latin typeface="Arial" charset="0"/>
              <a:cs typeface="Arial" charset="0"/>
            </a:endParaRPr>
          </a:p>
          <a:p>
            <a:pPr lvl="1">
              <a:spcBef>
                <a:spcPct val="0"/>
              </a:spcBef>
            </a:pPr>
            <a:r>
              <a:rPr lang="en-US" dirty="0">
                <a:latin typeface="Arial" charset="0"/>
                <a:cs typeface="Arial" charset="0"/>
              </a:rPr>
              <a:t>1. Salutary Neglect – Bureaucrats in England relaxed control over colonies when they were happy with the relationship (pleased by financial benefits); colonists took advantage of this relationship by increasing the power of their representative assemblies.</a:t>
            </a:r>
          </a:p>
          <a:p>
            <a:pPr>
              <a:spcBef>
                <a:spcPct val="0"/>
              </a:spcBef>
            </a:pPr>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34035" indent="-282321" eaLnBrk="0" hangingPunct="0">
              <a:defRPr>
                <a:solidFill>
                  <a:schemeClr val="tx1"/>
                </a:solidFill>
                <a:latin typeface="Arial" charset="0"/>
                <a:ea typeface="Arial" charset="0"/>
                <a:cs typeface="Arial" charset="0"/>
              </a:defRPr>
            </a:lvl2pPr>
            <a:lvl3pPr marL="1129284" indent="-225857" eaLnBrk="0" hangingPunct="0">
              <a:defRPr>
                <a:solidFill>
                  <a:schemeClr val="tx1"/>
                </a:solidFill>
                <a:latin typeface="Arial" charset="0"/>
                <a:ea typeface="Arial" charset="0"/>
                <a:cs typeface="Arial" charset="0"/>
              </a:defRPr>
            </a:lvl3pPr>
            <a:lvl4pPr marL="1580998" indent="-225857" eaLnBrk="0" hangingPunct="0">
              <a:defRPr>
                <a:solidFill>
                  <a:schemeClr val="tx1"/>
                </a:solidFill>
                <a:latin typeface="Arial" charset="0"/>
                <a:ea typeface="Arial" charset="0"/>
                <a:cs typeface="Arial" charset="0"/>
              </a:defRPr>
            </a:lvl4pPr>
            <a:lvl5pPr marL="2032711" indent="-225857" eaLnBrk="0" hangingPunct="0">
              <a:defRPr>
                <a:solidFill>
                  <a:schemeClr val="tx1"/>
                </a:solidFill>
                <a:latin typeface="Arial" charset="0"/>
                <a:ea typeface="Arial" charset="0"/>
                <a:cs typeface="Arial" charset="0"/>
              </a:defRPr>
            </a:lvl5pPr>
            <a:lvl6pPr marL="2484425" indent="-225857" eaLnBrk="0" fontAlgn="base" hangingPunct="0">
              <a:spcBef>
                <a:spcPct val="0"/>
              </a:spcBef>
              <a:spcAft>
                <a:spcPct val="0"/>
              </a:spcAft>
              <a:defRPr>
                <a:solidFill>
                  <a:schemeClr val="tx1"/>
                </a:solidFill>
                <a:latin typeface="Arial" charset="0"/>
                <a:ea typeface="Arial" charset="0"/>
                <a:cs typeface="Arial" charset="0"/>
              </a:defRPr>
            </a:lvl6pPr>
            <a:lvl7pPr marL="2936138" indent="-225857" eaLnBrk="0" fontAlgn="base" hangingPunct="0">
              <a:spcBef>
                <a:spcPct val="0"/>
              </a:spcBef>
              <a:spcAft>
                <a:spcPct val="0"/>
              </a:spcAft>
              <a:defRPr>
                <a:solidFill>
                  <a:schemeClr val="tx1"/>
                </a:solidFill>
                <a:latin typeface="Arial" charset="0"/>
                <a:ea typeface="Arial" charset="0"/>
                <a:cs typeface="Arial" charset="0"/>
              </a:defRPr>
            </a:lvl7pPr>
            <a:lvl8pPr marL="3387852" indent="-225857" eaLnBrk="0" fontAlgn="base" hangingPunct="0">
              <a:spcBef>
                <a:spcPct val="0"/>
              </a:spcBef>
              <a:spcAft>
                <a:spcPct val="0"/>
              </a:spcAft>
              <a:defRPr>
                <a:solidFill>
                  <a:schemeClr val="tx1"/>
                </a:solidFill>
                <a:latin typeface="Arial" charset="0"/>
                <a:ea typeface="Arial" charset="0"/>
                <a:cs typeface="Arial" charset="0"/>
              </a:defRPr>
            </a:lvl8pPr>
            <a:lvl9pPr marL="3839566" indent="-225857"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5862661-0B84-9548-83C1-5EA8D8096AD3}" type="slidenum">
              <a:rPr lang="en-US">
                <a:latin typeface="Calibri" charset="0"/>
              </a:rPr>
              <a:pPr eaLnBrk="1" hangingPunct="1"/>
              <a:t>8</a:t>
            </a:fld>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8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34035" indent="-282321" eaLnBrk="0" hangingPunct="0">
              <a:defRPr>
                <a:solidFill>
                  <a:schemeClr val="tx1"/>
                </a:solidFill>
                <a:latin typeface="Arial" charset="0"/>
                <a:ea typeface="Arial" charset="0"/>
                <a:cs typeface="Arial" charset="0"/>
              </a:defRPr>
            </a:lvl2pPr>
            <a:lvl3pPr marL="1129284" indent="-225857" eaLnBrk="0" hangingPunct="0">
              <a:defRPr>
                <a:solidFill>
                  <a:schemeClr val="tx1"/>
                </a:solidFill>
                <a:latin typeface="Arial" charset="0"/>
                <a:ea typeface="Arial" charset="0"/>
                <a:cs typeface="Arial" charset="0"/>
              </a:defRPr>
            </a:lvl3pPr>
            <a:lvl4pPr marL="1580998" indent="-225857" eaLnBrk="0" hangingPunct="0">
              <a:defRPr>
                <a:solidFill>
                  <a:schemeClr val="tx1"/>
                </a:solidFill>
                <a:latin typeface="Arial" charset="0"/>
                <a:ea typeface="Arial" charset="0"/>
                <a:cs typeface="Arial" charset="0"/>
              </a:defRPr>
            </a:lvl4pPr>
            <a:lvl5pPr marL="2032711" indent="-225857" eaLnBrk="0" hangingPunct="0">
              <a:defRPr>
                <a:solidFill>
                  <a:schemeClr val="tx1"/>
                </a:solidFill>
                <a:latin typeface="Arial" charset="0"/>
                <a:ea typeface="Arial" charset="0"/>
                <a:cs typeface="Arial" charset="0"/>
              </a:defRPr>
            </a:lvl5pPr>
            <a:lvl6pPr marL="2484425" indent="-225857" eaLnBrk="0" fontAlgn="base" hangingPunct="0">
              <a:spcBef>
                <a:spcPct val="0"/>
              </a:spcBef>
              <a:spcAft>
                <a:spcPct val="0"/>
              </a:spcAft>
              <a:defRPr>
                <a:solidFill>
                  <a:schemeClr val="tx1"/>
                </a:solidFill>
                <a:latin typeface="Arial" charset="0"/>
                <a:ea typeface="Arial" charset="0"/>
                <a:cs typeface="Arial" charset="0"/>
              </a:defRPr>
            </a:lvl6pPr>
            <a:lvl7pPr marL="2936138" indent="-225857" eaLnBrk="0" fontAlgn="base" hangingPunct="0">
              <a:spcBef>
                <a:spcPct val="0"/>
              </a:spcBef>
              <a:spcAft>
                <a:spcPct val="0"/>
              </a:spcAft>
              <a:defRPr>
                <a:solidFill>
                  <a:schemeClr val="tx1"/>
                </a:solidFill>
                <a:latin typeface="Arial" charset="0"/>
                <a:ea typeface="Arial" charset="0"/>
                <a:cs typeface="Arial" charset="0"/>
              </a:defRPr>
            </a:lvl7pPr>
            <a:lvl8pPr marL="3387852" indent="-225857" eaLnBrk="0" fontAlgn="base" hangingPunct="0">
              <a:spcBef>
                <a:spcPct val="0"/>
              </a:spcBef>
              <a:spcAft>
                <a:spcPct val="0"/>
              </a:spcAft>
              <a:defRPr>
                <a:solidFill>
                  <a:schemeClr val="tx1"/>
                </a:solidFill>
                <a:latin typeface="Arial" charset="0"/>
                <a:ea typeface="Arial" charset="0"/>
                <a:cs typeface="Arial" charset="0"/>
              </a:defRPr>
            </a:lvl8pPr>
            <a:lvl9pPr marL="3839566" indent="-225857"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1069645-2639-E44D-B075-6744988C8500}" type="slidenum">
              <a:rPr lang="en-US">
                <a:latin typeface="Calibri" charset="0"/>
              </a:rPr>
              <a:pPr eaLnBrk="1" hangingPunct="1"/>
              <a:t>11</a:t>
            </a:fld>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8/17/15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8/17/15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8/17/15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8/17/15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8/17/15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8/17/15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8/17/15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Rise of Colonial Assemblies</a:t>
            </a:r>
            <a:endParaRPr lang="en-US" dirty="0"/>
          </a:p>
        </p:txBody>
      </p:sp>
      <p:sp>
        <p:nvSpPr>
          <p:cNvPr id="3" name="Subtitle 2"/>
          <p:cNvSpPr>
            <a:spLocks noGrp="1"/>
          </p:cNvSpPr>
          <p:nvPr>
            <p:ph type="subTitle" idx="1"/>
          </p:nvPr>
        </p:nvSpPr>
        <p:spPr/>
        <p:txBody>
          <a:bodyPr/>
          <a:lstStyle/>
          <a:p>
            <a:r>
              <a:rPr lang="en-US" dirty="0" smtClean="0"/>
              <a:t>Mr. Winchell</a:t>
            </a:r>
          </a:p>
          <a:p>
            <a:r>
              <a:rPr lang="en-US" dirty="0" smtClean="0"/>
              <a:t>APUSH </a:t>
            </a:r>
            <a:br>
              <a:rPr lang="en-US" dirty="0" smtClean="0"/>
            </a:br>
            <a:r>
              <a:rPr lang="en-US" dirty="0" smtClean="0"/>
              <a:t>Period 2 Day 4</a:t>
            </a:r>
          </a:p>
          <a:p>
            <a:endParaRPr lang="en-US" dirty="0" smtClean="0"/>
          </a:p>
        </p:txBody>
      </p:sp>
    </p:spTree>
    <p:extLst>
      <p:ext uri="{BB962C8B-B14F-4D97-AF65-F5344CB8AC3E}">
        <p14:creationId xmlns:p14="http://schemas.microsoft.com/office/powerpoint/2010/main" val="2797926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img_03_09_robert_walp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1400" y="342900"/>
            <a:ext cx="4533900" cy="618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289421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38100"/>
            <a:ext cx="8229600" cy="1143000"/>
          </a:xfrm>
        </p:spPr>
        <p:txBody>
          <a:bodyPr>
            <a:normAutofit fontScale="90000"/>
          </a:bodyPr>
          <a:lstStyle/>
          <a:p>
            <a:r>
              <a:rPr lang="en-US" sz="3600" dirty="0" smtClean="0">
                <a:latin typeface="Arial" charset="0"/>
                <a:cs typeface="Arial" charset="0"/>
              </a:rPr>
              <a:t>Mercantilism and the American Colonies</a:t>
            </a:r>
            <a:endParaRPr lang="en-US" sz="3600" dirty="0">
              <a:latin typeface="Arial" charset="0"/>
              <a:cs typeface="Arial" charset="0"/>
            </a:endParaRPr>
          </a:p>
        </p:txBody>
      </p:sp>
      <p:sp>
        <p:nvSpPr>
          <p:cNvPr id="34819" name="Content Placeholder 2"/>
          <p:cNvSpPr>
            <a:spLocks noGrp="1"/>
          </p:cNvSpPr>
          <p:nvPr>
            <p:ph idx="1"/>
          </p:nvPr>
        </p:nvSpPr>
        <p:spPr>
          <a:xfrm>
            <a:off x="0" y="1188357"/>
            <a:ext cx="9144000" cy="5669643"/>
          </a:xfrm>
        </p:spPr>
        <p:txBody>
          <a:bodyPr>
            <a:normAutofit/>
          </a:bodyPr>
          <a:lstStyle/>
          <a:p>
            <a:pPr lvl="1">
              <a:spcBef>
                <a:spcPct val="0"/>
              </a:spcBef>
            </a:pPr>
            <a:r>
              <a:rPr lang="en-US" sz="2200" dirty="0">
                <a:latin typeface="Arial" charset="0"/>
                <a:cs typeface="Arial" charset="0"/>
              </a:rPr>
              <a:t>Britain allowed Americans to own ships and transport </a:t>
            </a:r>
            <a:r>
              <a:rPr lang="en-US" sz="2200" dirty="0" smtClean="0">
                <a:latin typeface="Arial" charset="0"/>
                <a:cs typeface="Arial" charset="0"/>
              </a:rPr>
              <a:t>goods </a:t>
            </a:r>
          </a:p>
          <a:p>
            <a:pPr lvl="1">
              <a:spcBef>
                <a:spcPct val="0"/>
              </a:spcBef>
            </a:pPr>
            <a:r>
              <a:rPr lang="en-US" sz="2200" dirty="0">
                <a:latin typeface="Arial" charset="0"/>
                <a:cs typeface="Arial" charset="0"/>
              </a:rPr>
              <a:t>C</a:t>
            </a:r>
            <a:r>
              <a:rPr lang="en-US" sz="2200" dirty="0" smtClean="0">
                <a:latin typeface="Arial" charset="0"/>
                <a:cs typeface="Arial" charset="0"/>
              </a:rPr>
              <a:t>olonists </a:t>
            </a:r>
            <a:r>
              <a:rPr lang="en-US" sz="2200" dirty="0">
                <a:latin typeface="Arial" charset="0"/>
                <a:cs typeface="Arial" charset="0"/>
              </a:rPr>
              <a:t>made significant gains in control of exports during 18th </a:t>
            </a:r>
            <a:r>
              <a:rPr lang="en-US" sz="2200" dirty="0" smtClean="0">
                <a:latin typeface="Arial" charset="0"/>
                <a:cs typeface="Arial" charset="0"/>
              </a:rPr>
              <a:t>century</a:t>
            </a:r>
            <a:r>
              <a:rPr lang="en-US" sz="2200" dirty="0">
                <a:latin typeface="Arial" charset="0"/>
                <a:cs typeface="Arial" charset="0"/>
              </a:rPr>
              <a:t> </a:t>
            </a:r>
            <a:endParaRPr lang="en-US" sz="2200" dirty="0" smtClean="0">
              <a:latin typeface="Arial" charset="0"/>
              <a:cs typeface="Arial" charset="0"/>
            </a:endParaRPr>
          </a:p>
          <a:p>
            <a:pPr lvl="1">
              <a:spcBef>
                <a:spcPct val="0"/>
              </a:spcBef>
            </a:pPr>
            <a:r>
              <a:rPr lang="en-US" sz="2200" dirty="0">
                <a:latin typeface="Arial" charset="0"/>
                <a:cs typeface="Arial" charset="0"/>
              </a:rPr>
              <a:t>I</a:t>
            </a:r>
            <a:r>
              <a:rPr lang="en-US" sz="2200" dirty="0" smtClean="0">
                <a:latin typeface="Arial" charset="0"/>
                <a:cs typeface="Arial" charset="0"/>
              </a:rPr>
              <a:t>ncreased </a:t>
            </a:r>
            <a:r>
              <a:rPr lang="en-US" sz="2200" dirty="0">
                <a:latin typeface="Arial" charset="0"/>
                <a:cs typeface="Arial" charset="0"/>
              </a:rPr>
              <a:t>trade relationship with the French sugar islands. </a:t>
            </a:r>
            <a:endParaRPr lang="en-US" sz="2200" dirty="0" smtClean="0">
              <a:latin typeface="Arial" charset="0"/>
              <a:cs typeface="Arial" charset="0"/>
            </a:endParaRPr>
          </a:p>
          <a:p>
            <a:pPr lvl="1">
              <a:spcBef>
                <a:spcPct val="0"/>
              </a:spcBef>
            </a:pPr>
            <a:r>
              <a:rPr lang="en-US" sz="2200" dirty="0" smtClean="0">
                <a:latin typeface="Arial" charset="0"/>
                <a:cs typeface="Arial" charset="0"/>
              </a:rPr>
              <a:t>Lack </a:t>
            </a:r>
            <a:r>
              <a:rPr lang="en-US" sz="2200" dirty="0">
                <a:latin typeface="Arial" charset="0"/>
                <a:cs typeface="Arial" charset="0"/>
              </a:rPr>
              <a:t>of currency in colonies further complicated financial </a:t>
            </a:r>
            <a:r>
              <a:rPr lang="en-US" sz="2200" dirty="0" smtClean="0">
                <a:latin typeface="Arial" charset="0"/>
                <a:cs typeface="Arial" charset="0"/>
              </a:rPr>
              <a:t>relationships</a:t>
            </a:r>
          </a:p>
          <a:p>
            <a:pPr lvl="1">
              <a:spcBef>
                <a:spcPct val="0"/>
              </a:spcBef>
            </a:pPr>
            <a:r>
              <a:rPr lang="en-US" sz="2200" dirty="0" smtClean="0">
                <a:latin typeface="Arial" charset="0"/>
                <a:cs typeface="Arial" charset="0"/>
              </a:rPr>
              <a:t>In </a:t>
            </a:r>
            <a:r>
              <a:rPr lang="en-US" sz="2200" dirty="0">
                <a:latin typeface="Arial" charset="0"/>
                <a:cs typeface="Arial" charset="0"/>
              </a:rPr>
              <a:t>1751, Parliament passed the Currency Act, which barred New Englanders from establishing new </a:t>
            </a:r>
            <a:r>
              <a:rPr lang="en-US" sz="2200" dirty="0" smtClean="0">
                <a:latin typeface="Arial" charset="0"/>
                <a:cs typeface="Arial" charset="0"/>
              </a:rPr>
              <a:t>banks </a:t>
            </a:r>
            <a:r>
              <a:rPr lang="en-US" sz="2200" dirty="0">
                <a:latin typeface="Arial" charset="0"/>
                <a:cs typeface="Arial" charset="0"/>
              </a:rPr>
              <a:t>and prohibited the use of publicly issued paper money to pay for private </a:t>
            </a:r>
            <a:r>
              <a:rPr lang="en-US" sz="2200" dirty="0" smtClean="0">
                <a:latin typeface="Arial" charset="0"/>
                <a:cs typeface="Arial" charset="0"/>
              </a:rPr>
              <a:t>debts </a:t>
            </a:r>
          </a:p>
          <a:p>
            <a:pPr lvl="1">
              <a:spcBef>
                <a:spcPct val="0"/>
              </a:spcBef>
            </a:pPr>
            <a:r>
              <a:rPr lang="en-US" sz="2200" dirty="0">
                <a:latin typeface="Arial" charset="0"/>
                <a:cs typeface="Arial" charset="0"/>
              </a:rPr>
              <a:t>T</a:t>
            </a:r>
            <a:r>
              <a:rPr lang="en-US" sz="2200" dirty="0" smtClean="0">
                <a:latin typeface="Arial" charset="0"/>
                <a:cs typeface="Arial" charset="0"/>
              </a:rPr>
              <a:t>he </a:t>
            </a:r>
            <a:r>
              <a:rPr lang="en-US" sz="2200" dirty="0">
                <a:latin typeface="Arial" charset="0"/>
                <a:cs typeface="Arial" charset="0"/>
              </a:rPr>
              <a:t>English attempted to regain control of colonial economic pursuits. In the late 1740s, British officials vowed to reassert their power in America</a:t>
            </a:r>
            <a:r>
              <a:rPr lang="en-US" sz="2200" dirty="0">
                <a:latin typeface="Calibri" charset="0"/>
              </a:rPr>
              <a:t>—</a:t>
            </a:r>
            <a:r>
              <a:rPr lang="en-US" sz="2200" dirty="0">
                <a:latin typeface="Arial" charset="0"/>
                <a:cs typeface="Arial" charset="0"/>
              </a:rPr>
              <a:t>an initiative that proved to have disastrous results.</a:t>
            </a:r>
          </a:p>
          <a:p>
            <a:pPr marL="0" indent="0">
              <a:spcBef>
                <a:spcPct val="0"/>
              </a:spcBef>
              <a:buNone/>
            </a:pPr>
            <a:endParaRPr lang="en-US" sz="2200" dirty="0">
              <a:latin typeface="Arial" charset="0"/>
              <a:cs typeface="Arial" charset="0"/>
            </a:endParaRPr>
          </a:p>
        </p:txBody>
      </p:sp>
    </p:spTree>
    <p:extLst>
      <p:ext uri="{BB962C8B-B14F-4D97-AF65-F5344CB8AC3E}">
        <p14:creationId xmlns:p14="http://schemas.microsoft.com/office/powerpoint/2010/main" val="97143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Presented by:</a:t>
            </a:r>
          </a:p>
          <a:p>
            <a:r>
              <a:rPr lang="en-US" dirty="0" smtClean="0"/>
              <a:t>What was the South Atlantic System and how did it impact economic development in the Northern Colonies?</a:t>
            </a:r>
          </a:p>
          <a:p>
            <a:r>
              <a:rPr lang="en-US" dirty="0" smtClean="0"/>
              <a:t>What was salutary neglect and how did it impact colonial society?</a:t>
            </a:r>
            <a:endParaRPr lang="en-US" dirty="0"/>
          </a:p>
        </p:txBody>
      </p:sp>
    </p:spTree>
    <p:extLst>
      <p:ext uri="{BB962C8B-B14F-4D97-AF65-F5344CB8AC3E}">
        <p14:creationId xmlns:p14="http://schemas.microsoft.com/office/powerpoint/2010/main" val="3321965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p:txBody>
          <a:bodyPr/>
          <a:lstStyle/>
          <a:p>
            <a:r>
              <a:rPr lang="en-US" b="1" dirty="0" smtClean="0"/>
              <a:t>IDENTITY: </a:t>
            </a:r>
            <a:r>
              <a:rPr lang="en-US" dirty="0" smtClean="0"/>
              <a:t>To what extend did British American colonists develop a sense of identity separate from that of English men and women?</a:t>
            </a:r>
          </a:p>
          <a:p>
            <a:r>
              <a:rPr lang="en-US" b="1" dirty="0" smtClean="0"/>
              <a:t>IDENTITY: </a:t>
            </a:r>
            <a:r>
              <a:rPr lang="en-US" dirty="0" smtClean="0"/>
              <a:t>What factors encouraged and what factors impeded the development of an ‘American’ identity?</a:t>
            </a:r>
          </a:p>
          <a:p>
            <a:r>
              <a:rPr lang="en-US" b="1" dirty="0" smtClean="0"/>
              <a:t>POLITICS AND POWER: </a:t>
            </a:r>
            <a:r>
              <a:rPr lang="en-US" dirty="0" smtClean="0"/>
              <a:t>In what ways did British American colonists model their political institutions on England? How did these colonists adapt these institutions in a way that seemed uniquely ‘American’?</a:t>
            </a:r>
            <a:endParaRPr lang="en-US" b="1" dirty="0"/>
          </a:p>
        </p:txBody>
      </p:sp>
    </p:spTree>
    <p:extLst>
      <p:ext uri="{BB962C8B-B14F-4D97-AF65-F5344CB8AC3E}">
        <p14:creationId xmlns:p14="http://schemas.microsoft.com/office/powerpoint/2010/main" val="151849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Concepts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8872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3600" dirty="0" smtClean="0">
                <a:latin typeface="Arial" charset="0"/>
                <a:cs typeface="Arial" charset="0"/>
              </a:rPr>
              <a:t>SOUTH ATLANTIC SYSTEM</a:t>
            </a:r>
            <a:endParaRPr lang="en-US" sz="3600" dirty="0">
              <a:latin typeface="Arial" charset="0"/>
              <a:cs typeface="Arial" charset="0"/>
            </a:endParaRPr>
          </a:p>
        </p:txBody>
      </p:sp>
      <p:sp>
        <p:nvSpPr>
          <p:cNvPr id="13315" name="Content Placeholder 2"/>
          <p:cNvSpPr>
            <a:spLocks noGrp="1"/>
          </p:cNvSpPr>
          <p:nvPr>
            <p:ph idx="1"/>
          </p:nvPr>
        </p:nvSpPr>
        <p:spPr/>
        <p:txBody>
          <a:bodyPr>
            <a:normAutofit fontScale="92500"/>
          </a:bodyPr>
          <a:lstStyle/>
          <a:p>
            <a:pPr>
              <a:defRPr/>
            </a:pPr>
            <a:r>
              <a:rPr lang="en-US" altLang="en-US" sz="2600" dirty="0" smtClean="0">
                <a:latin typeface="Arial" panose="020B0604020202020204" pitchFamily="34" charset="0"/>
                <a:cs typeface="Arial" panose="020B0604020202020204" pitchFamily="34" charset="0"/>
              </a:rPr>
              <a:t>New England Farmers: Bread, Lumber, Fish, Meat, Wheat, Corn to the West Indies.</a:t>
            </a:r>
          </a:p>
          <a:p>
            <a:pPr>
              <a:defRPr/>
            </a:pPr>
            <a:r>
              <a:rPr lang="en-US" altLang="en-US" sz="2600" dirty="0" smtClean="0">
                <a:latin typeface="Arial" panose="020B0604020202020204" pitchFamily="34" charset="0"/>
                <a:cs typeface="Arial" panose="020B0604020202020204" pitchFamily="34" charset="0"/>
              </a:rPr>
              <a:t>1750’s: 2/3 of New England’s Exports and ½ of Middle Colonies Exports went to the West Indies.</a:t>
            </a:r>
          </a:p>
          <a:p>
            <a:pPr>
              <a:defRPr/>
            </a:pPr>
            <a:r>
              <a:rPr lang="en-US" altLang="en-US" sz="2600" dirty="0" smtClean="0">
                <a:latin typeface="Arial" panose="020B0604020202020204" pitchFamily="34" charset="0"/>
                <a:ea typeface="+mn-ea"/>
                <a:cs typeface="Arial" panose="020B0604020202020204" pitchFamily="34" charset="0"/>
              </a:rPr>
              <a:t>Sugar from the Indies to England.</a:t>
            </a:r>
          </a:p>
          <a:p>
            <a:pPr>
              <a:defRPr/>
            </a:pPr>
            <a:r>
              <a:rPr lang="en-US" altLang="en-US" sz="2600" dirty="0" smtClean="0">
                <a:latin typeface="Arial" panose="020B0604020202020204" pitchFamily="34" charset="0"/>
                <a:cs typeface="Arial" panose="020B0604020202020204" pitchFamily="34" charset="0"/>
              </a:rPr>
              <a:t>Slaves to the West Indies.</a:t>
            </a:r>
          </a:p>
          <a:p>
            <a:pPr>
              <a:defRPr/>
            </a:pPr>
            <a:r>
              <a:rPr lang="en-US" altLang="en-US" sz="2600" dirty="0" smtClean="0">
                <a:latin typeface="Arial" panose="020B0604020202020204" pitchFamily="34" charset="0"/>
                <a:ea typeface="+mn-ea"/>
                <a:cs typeface="Arial" panose="020B0604020202020204" pitchFamily="34" charset="0"/>
              </a:rPr>
              <a:t>Manufactured Goods, textiles, iron goods to the US.</a:t>
            </a:r>
            <a:endParaRPr lang="en-US" altLang="en-US" sz="2600" dirty="0" smtClean="0">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4179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0" y="234856"/>
            <a:ext cx="8913813" cy="914400"/>
          </a:xfrm>
        </p:spPr>
        <p:txBody>
          <a:bodyPr/>
          <a:lstStyle/>
          <a:p>
            <a:r>
              <a:rPr lang="en-US" sz="3600" dirty="0" smtClean="0">
                <a:latin typeface="Arial" charset="0"/>
                <a:cs typeface="Arial" charset="0"/>
              </a:rPr>
              <a:t>Urban Economy</a:t>
            </a:r>
            <a:endParaRPr lang="en-US" sz="3600" dirty="0">
              <a:latin typeface="Arial" charset="0"/>
              <a:cs typeface="Arial" charset="0"/>
            </a:endParaRPr>
          </a:p>
        </p:txBody>
      </p:sp>
      <p:sp>
        <p:nvSpPr>
          <p:cNvPr id="14339" name="Content Placeholder 2"/>
          <p:cNvSpPr>
            <a:spLocks noGrp="1"/>
          </p:cNvSpPr>
          <p:nvPr>
            <p:ph idx="4294967295"/>
          </p:nvPr>
        </p:nvSpPr>
        <p:spPr>
          <a:xfrm>
            <a:off x="0" y="1206174"/>
            <a:ext cx="9144000" cy="5651826"/>
          </a:xfrm>
        </p:spPr>
        <p:txBody>
          <a:bodyPr>
            <a:normAutofit fontScale="85000" lnSpcReduction="20000"/>
          </a:bodyPr>
          <a:lstStyle/>
          <a:p>
            <a:pPr marL="514350" indent="-514350">
              <a:buFont typeface="Arial" charset="0"/>
              <a:buNone/>
              <a:defRPr/>
            </a:pPr>
            <a:r>
              <a:rPr lang="en-US" altLang="en-US" sz="2800" dirty="0" smtClean="0">
                <a:latin typeface="Arial" panose="020B0604020202020204" pitchFamily="34" charset="0"/>
                <a:ea typeface="+mn-ea"/>
                <a:cs typeface="Arial" panose="020B0604020202020204" pitchFamily="34" charset="0"/>
              </a:rPr>
              <a:t>	1. </a:t>
            </a:r>
            <a:r>
              <a:rPr lang="en-US" altLang="en-US" sz="2800" dirty="0" smtClean="0">
                <a:latin typeface="Arial" panose="020B0604020202020204" pitchFamily="34" charset="0"/>
                <a:ea typeface="+mn-ea"/>
                <a:cs typeface="Arial" panose="020B0604020202020204" pitchFamily="34" charset="0"/>
              </a:rPr>
              <a:t>Upper </a:t>
            </a:r>
            <a:r>
              <a:rPr lang="en-US" altLang="en-US" sz="2800" dirty="0" smtClean="0">
                <a:latin typeface="Arial" panose="020B0604020202020204" pitchFamily="34" charset="0"/>
                <a:ea typeface="+mn-ea"/>
                <a:cs typeface="Arial" panose="020B0604020202020204" pitchFamily="34" charset="0"/>
              </a:rPr>
              <a:t>classes</a:t>
            </a:r>
          </a:p>
          <a:p>
            <a:pPr marL="514350" indent="-514350">
              <a:buFont typeface="Arial" charset="0"/>
              <a:buNone/>
              <a:defRPr/>
            </a:pP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	</a:t>
            </a:r>
            <a:r>
              <a:rPr lang="en-US" dirty="0" smtClean="0">
                <a:latin typeface="Arial" charset="0"/>
                <a:cs typeface="Arial" charset="0"/>
              </a:rPr>
              <a:t> </a:t>
            </a:r>
            <a:r>
              <a:rPr lang="en-US" sz="2200" dirty="0">
                <a:latin typeface="Arial" charset="0"/>
                <a:cs typeface="Arial" charset="0"/>
              </a:rPr>
              <a:t>Upper classes – Wealthy merchants dominated American cities; imitated British upper classes through architecture, consumption, and genteel culture</a:t>
            </a:r>
            <a:r>
              <a:rPr lang="en-US" dirty="0" smtClean="0">
                <a:latin typeface="Arial" charset="0"/>
                <a:cs typeface="Arial" charset="0"/>
              </a:rPr>
              <a:t>.</a:t>
            </a:r>
            <a:endParaRPr lang="en-US" altLang="en-US" sz="2600" dirty="0" smtClean="0">
              <a:latin typeface="Arial" panose="020B0604020202020204" pitchFamily="34" charset="0"/>
              <a:ea typeface="+mn-ea"/>
              <a:cs typeface="Arial" panose="020B0604020202020204" pitchFamily="34" charset="0"/>
            </a:endParaRPr>
          </a:p>
          <a:p>
            <a:pPr marL="514350" indent="-514350">
              <a:buFont typeface="Arial" charset="0"/>
              <a:buNone/>
              <a:defRPr/>
            </a:pPr>
            <a:r>
              <a:rPr lang="en-US" altLang="en-US" sz="2800" dirty="0" smtClean="0">
                <a:latin typeface="Arial" panose="020B0604020202020204" pitchFamily="34" charset="0"/>
                <a:ea typeface="+mn-ea"/>
                <a:cs typeface="Arial" panose="020B0604020202020204" pitchFamily="34" charset="0"/>
              </a:rPr>
              <a:t>	2. Middle ranks</a:t>
            </a:r>
          </a:p>
          <a:p>
            <a:pPr marL="514350" lvl="1" indent="-514350">
              <a:spcBef>
                <a:spcPts val="2000"/>
              </a:spcBef>
              <a:buClr>
                <a:schemeClr val="accent1"/>
              </a:buClr>
              <a:buNone/>
              <a:defRPr/>
            </a:pP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	</a:t>
            </a:r>
            <a:r>
              <a:rPr lang="en-US" sz="2200" dirty="0">
                <a:latin typeface="Arial" charset="0"/>
                <a:cs typeface="Arial" charset="0"/>
              </a:rPr>
              <a:t>Middle ranks –  Artisans and shopkeepers made up nearly half the population. Innkeepers, butchers, seamstresses, shoemakers, weavers, bakers, carpenters, masons and other skilled workers lived in modest comfort, but most artisans were not well-to-do</a:t>
            </a:r>
            <a:r>
              <a:rPr lang="en-US" sz="2200" dirty="0" smtClean="0">
                <a:latin typeface="Arial" charset="0"/>
                <a:cs typeface="Arial" charset="0"/>
              </a:rPr>
              <a:t>.</a:t>
            </a:r>
            <a:endParaRPr lang="en-US" altLang="en-US" sz="2200" dirty="0" smtClean="0">
              <a:latin typeface="Arial" panose="020B0604020202020204" pitchFamily="34" charset="0"/>
              <a:cs typeface="Arial" panose="020B0604020202020204" pitchFamily="34" charset="0"/>
            </a:endParaRPr>
          </a:p>
          <a:p>
            <a:pPr marL="514350" indent="-514350">
              <a:buFont typeface="Arial" charset="0"/>
              <a:buNone/>
              <a:defRPr/>
            </a:pPr>
            <a:r>
              <a:rPr lang="en-US" altLang="en-US" sz="2800" dirty="0" smtClean="0">
                <a:latin typeface="Arial" panose="020B0604020202020204" pitchFamily="34" charset="0"/>
                <a:ea typeface="+mn-ea"/>
                <a:cs typeface="Arial" panose="020B0604020202020204" pitchFamily="34" charset="0"/>
              </a:rPr>
              <a:t>	3. </a:t>
            </a:r>
            <a:r>
              <a:rPr lang="en-US" altLang="en-US" sz="2800" dirty="0" smtClean="0">
                <a:latin typeface="Arial" panose="020B0604020202020204" pitchFamily="34" charset="0"/>
                <a:ea typeface="+mn-ea"/>
                <a:cs typeface="Arial" panose="020B0604020202020204" pitchFamily="34" charset="0"/>
              </a:rPr>
              <a:t>Lower </a:t>
            </a:r>
            <a:r>
              <a:rPr lang="en-US" altLang="en-US" sz="2800" dirty="0" smtClean="0">
                <a:latin typeface="Arial" panose="020B0604020202020204" pitchFamily="34" charset="0"/>
                <a:ea typeface="+mn-ea"/>
                <a:cs typeface="Arial" panose="020B0604020202020204" pitchFamily="34" charset="0"/>
              </a:rPr>
              <a:t>classes</a:t>
            </a:r>
          </a:p>
          <a:p>
            <a:pPr marL="514350" lvl="1" indent="-514350">
              <a:spcBef>
                <a:spcPts val="2000"/>
              </a:spcBef>
              <a:buClr>
                <a:schemeClr val="accent1"/>
              </a:buClr>
              <a:buNone/>
              <a:defRPr/>
            </a:pPr>
            <a:r>
              <a:rPr lang="en-US" sz="2200" dirty="0">
                <a:latin typeface="Arial" charset="0"/>
                <a:cs typeface="Arial" charset="0"/>
              </a:rPr>
              <a:t>Lower classes – Laboring men and women made up 30 percent of urban population; they were dockworkers and unskilled wageworkers, washerwomen, wool-spinners, servants, or prostitutes.</a:t>
            </a:r>
          </a:p>
          <a:p>
            <a:pPr marL="514350" indent="-514350">
              <a:buFont typeface="Arial" charset="0"/>
              <a:buNone/>
              <a:defRPr/>
            </a:pPr>
            <a:endParaRPr lang="en-US" altLang="en-US" sz="2600" dirty="0" smtClean="0">
              <a:latin typeface="Arial" panose="020B0604020202020204" pitchFamily="34" charset="0"/>
              <a:ea typeface="+mn-ea"/>
              <a:cs typeface="Arial" panose="020B0604020202020204" pitchFamily="34" charset="0"/>
            </a:endParaRPr>
          </a:p>
          <a:p>
            <a:pPr marL="514350" indent="-514350">
              <a:buFont typeface="Arial" charset="0"/>
              <a:buNone/>
              <a:defRPr/>
            </a:pPr>
            <a:r>
              <a:rPr lang="en-US" altLang="en-US" sz="2600" dirty="0" smtClean="0">
                <a:latin typeface="Arial" panose="020B0604020202020204" pitchFamily="34" charset="0"/>
                <a:ea typeface="+mn-ea"/>
                <a:cs typeface="Arial" panose="020B0604020202020204" pitchFamily="34" charset="0"/>
              </a:rPr>
              <a:t>	</a:t>
            </a:r>
          </a:p>
          <a:p>
            <a:pPr marL="514350" indent="-514350">
              <a:buFont typeface="Arial" charset="0"/>
              <a:buNone/>
              <a:defRPr/>
            </a:pPr>
            <a:endParaRPr lang="en-US" altLang="en-US" sz="2600" dirty="0" smtClean="0">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7087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map_03_04_american_mercha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17500"/>
            <a:ext cx="8531225" cy="624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545016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609600"/>
            <a:ext cx="8229600" cy="1066800"/>
          </a:xfrm>
        </p:spPr>
        <p:txBody>
          <a:bodyPr>
            <a:normAutofit fontScale="90000"/>
          </a:bodyPr>
          <a:lstStyle/>
          <a:p>
            <a:r>
              <a:rPr lang="en-US" sz="3600" dirty="0" smtClean="0">
                <a:latin typeface="Arial" charset="0"/>
                <a:cs typeface="Arial" charset="0"/>
              </a:rPr>
              <a:t>The </a:t>
            </a:r>
            <a:r>
              <a:rPr lang="en-US" sz="3600" dirty="0">
                <a:latin typeface="Arial" charset="0"/>
                <a:cs typeface="Arial" charset="0"/>
              </a:rPr>
              <a:t>New Politics of Empire, </a:t>
            </a:r>
            <a:br>
              <a:rPr lang="en-US" sz="3600" dirty="0">
                <a:latin typeface="Arial" charset="0"/>
                <a:cs typeface="Arial" charset="0"/>
              </a:rPr>
            </a:br>
            <a:r>
              <a:rPr lang="en-US" sz="3600" dirty="0">
                <a:latin typeface="Arial" charset="0"/>
                <a:cs typeface="Arial" charset="0"/>
              </a:rPr>
              <a:t>1713–1750</a:t>
            </a:r>
          </a:p>
        </p:txBody>
      </p:sp>
      <p:sp>
        <p:nvSpPr>
          <p:cNvPr id="15363" name="Content Placeholder 2"/>
          <p:cNvSpPr>
            <a:spLocks noGrp="1"/>
          </p:cNvSpPr>
          <p:nvPr>
            <p:ph idx="1"/>
          </p:nvPr>
        </p:nvSpPr>
        <p:spPr>
          <a:xfrm>
            <a:off x="457200" y="2057400"/>
            <a:ext cx="8229600" cy="4221163"/>
          </a:xfrm>
        </p:spPr>
        <p:txBody>
          <a:bodyPr>
            <a:normAutofit lnSpcReduction="10000"/>
          </a:bodyPr>
          <a:lstStyle/>
          <a:p>
            <a:pPr marL="514350" indent="-514350">
              <a:buFont typeface="Arial" charset="0"/>
              <a:buAutoNum type="alphaUcPeriod"/>
              <a:defRPr/>
            </a:pPr>
            <a:r>
              <a:rPr lang="en-US" altLang="en-US" sz="2600" dirty="0" smtClean="0">
                <a:latin typeface="Arial" charset="0"/>
                <a:ea typeface="+mn-ea"/>
                <a:cs typeface="Arial" charset="0"/>
              </a:rPr>
              <a:t>The </a:t>
            </a:r>
            <a:r>
              <a:rPr lang="en-US" altLang="en-US" sz="2600" dirty="0" smtClean="0">
                <a:latin typeface="Arial" charset="0"/>
                <a:ea typeface="+mn-ea"/>
                <a:cs typeface="Arial" charset="0"/>
              </a:rPr>
              <a:t>Rise of Colonial Assemblies</a:t>
            </a:r>
          </a:p>
          <a:p>
            <a:pPr marL="0" lvl="1" indent="0">
              <a:spcBef>
                <a:spcPts val="2000"/>
              </a:spcBef>
              <a:buClr>
                <a:schemeClr val="accent1"/>
              </a:buClr>
              <a:buNone/>
              <a:defRPr/>
            </a:pPr>
            <a:r>
              <a:rPr lang="en-US" altLang="en-US" sz="2600" dirty="0" smtClean="0">
                <a:latin typeface="Arial" charset="0"/>
                <a:ea typeface="+mn-ea"/>
                <a:cs typeface="Arial" charset="0"/>
              </a:rPr>
              <a:t>	</a:t>
            </a:r>
            <a:r>
              <a:rPr lang="en-US" dirty="0" smtClean="0">
                <a:latin typeface="Arial" charset="0"/>
                <a:cs typeface="Arial" charset="0"/>
              </a:rPr>
              <a:t>– Post-Glorious </a:t>
            </a:r>
            <a:r>
              <a:rPr lang="en-US" dirty="0">
                <a:latin typeface="Arial" charset="0"/>
                <a:cs typeface="Arial" charset="0"/>
              </a:rPr>
              <a:t>Revolution, assemblies in the colonies sought to limit the power of the crown; colonial elite led assemblies; men of wealth could be elected, but all men who owned property could vote. </a:t>
            </a:r>
          </a:p>
          <a:p>
            <a:pPr marL="0" lvl="1" indent="0">
              <a:spcBef>
                <a:spcPts val="2000"/>
              </a:spcBef>
              <a:buClr>
                <a:schemeClr val="accent1"/>
              </a:buClr>
              <a:buNone/>
              <a:defRPr/>
            </a:pPr>
            <a:r>
              <a:rPr lang="en-US" altLang="en-US" sz="2600" dirty="0" smtClean="0">
                <a:latin typeface="Arial" charset="0"/>
                <a:cs typeface="Arial" charset="0"/>
              </a:rPr>
              <a:t>MA, NC, NJ, PA: Assembly ignored king’s requirement to pay the royal governor.</a:t>
            </a:r>
          </a:p>
          <a:p>
            <a:pPr marL="514350" indent="-514350">
              <a:buFont typeface="Arial" charset="0"/>
              <a:buNone/>
              <a:defRPr/>
            </a:pPr>
            <a:r>
              <a:rPr lang="en-US" altLang="en-US" sz="2600" dirty="0" smtClean="0">
                <a:latin typeface="Arial" charset="0"/>
                <a:ea typeface="+mn-ea"/>
                <a:cs typeface="Arial" charset="0"/>
              </a:rPr>
              <a:t>Took control of taxation</a:t>
            </a:r>
          </a:p>
          <a:p>
            <a:pPr marL="514350" indent="-514350">
              <a:buFont typeface="Arial" charset="0"/>
              <a:buNone/>
              <a:defRPr/>
            </a:pPr>
            <a:r>
              <a:rPr lang="en-US" altLang="en-US" sz="2600" dirty="0" smtClean="0">
                <a:latin typeface="Arial" charset="0"/>
                <a:cs typeface="Arial" charset="0"/>
              </a:rPr>
              <a:t>Assemblies were ruled by the colonial elite, but common people had input.</a:t>
            </a:r>
            <a:endParaRPr lang="en-US" altLang="en-US" sz="2600" dirty="0" smtClean="0">
              <a:latin typeface="Arial" charset="0"/>
              <a:ea typeface="+mn-ea"/>
              <a:cs typeface="Arial" charset="0"/>
            </a:endParaRPr>
          </a:p>
        </p:txBody>
      </p:sp>
    </p:spTree>
    <p:extLst>
      <p:ext uri="{BB962C8B-B14F-4D97-AF65-F5344CB8AC3E}">
        <p14:creationId xmlns:p14="http://schemas.microsoft.com/office/powerpoint/2010/main" val="154742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287"/>
            <a:ext cx="8913813" cy="914400"/>
          </a:xfrm>
        </p:spPr>
        <p:txBody>
          <a:bodyPr/>
          <a:lstStyle/>
          <a:p>
            <a:r>
              <a:rPr lang="en-US" dirty="0" smtClean="0"/>
              <a:t>Salutary Neglect</a:t>
            </a:r>
            <a:endParaRPr lang="en-US" dirty="0"/>
          </a:p>
        </p:txBody>
      </p:sp>
      <p:sp>
        <p:nvSpPr>
          <p:cNvPr id="3" name="Content Placeholder 2"/>
          <p:cNvSpPr>
            <a:spLocks noGrp="1"/>
          </p:cNvSpPr>
          <p:nvPr>
            <p:ph idx="1"/>
          </p:nvPr>
        </p:nvSpPr>
        <p:spPr>
          <a:xfrm>
            <a:off x="0" y="877114"/>
            <a:ext cx="9144000" cy="5980886"/>
          </a:xfrm>
        </p:spPr>
        <p:txBody>
          <a:bodyPr/>
          <a:lstStyle/>
          <a:p>
            <a:pPr>
              <a:spcBef>
                <a:spcPct val="0"/>
              </a:spcBef>
            </a:pPr>
            <a:r>
              <a:rPr lang="en-US" sz="2500" dirty="0">
                <a:cs typeface="Arial" charset="0"/>
              </a:rPr>
              <a:t>Bureaucrats in England relaxed control over colonies when they were happy with the relationship (pleased by financial benefits); colonists took advantage of this relationship by increasing the power of their representative assemblies.</a:t>
            </a:r>
          </a:p>
          <a:p>
            <a:pPr>
              <a:spcBef>
                <a:spcPct val="0"/>
              </a:spcBef>
            </a:pPr>
            <a:endParaRPr lang="en-US" dirty="0">
              <a:latin typeface="Arial" charset="0"/>
              <a:cs typeface="Arial" charset="0"/>
            </a:endParaRPr>
          </a:p>
          <a:p>
            <a:r>
              <a:rPr lang="en-US" sz="2500" dirty="0" smtClean="0"/>
              <a:t>Sir Robert Walpole (Leader of the House of Commons post Glorious Revolution) practice a policy of patronage.</a:t>
            </a:r>
          </a:p>
          <a:p>
            <a:pPr lvl="1"/>
            <a:r>
              <a:rPr lang="en-US" dirty="0" smtClean="0"/>
              <a:t>Patronage: giving offices and salaries to political friends.</a:t>
            </a:r>
          </a:p>
          <a:p>
            <a:r>
              <a:rPr lang="en-US" sz="2500" dirty="0" smtClean="0"/>
              <a:t>Walpole: “Let sleeping dogs lie.”</a:t>
            </a:r>
          </a:p>
          <a:p>
            <a:r>
              <a:rPr lang="en-US" sz="2500" dirty="0" smtClean="0"/>
              <a:t>These policies accidentally created a developing American identity.</a:t>
            </a:r>
            <a:endParaRPr lang="en-US" sz="2500" dirty="0"/>
          </a:p>
        </p:txBody>
      </p:sp>
    </p:spTree>
    <p:extLst>
      <p:ext uri="{BB962C8B-B14F-4D97-AF65-F5344CB8AC3E}">
        <p14:creationId xmlns:p14="http://schemas.microsoft.com/office/powerpoint/2010/main" val="3189117923"/>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187</TotalTime>
  <Words>601</Words>
  <Application>Microsoft Macintosh PowerPoint</Application>
  <PresentationFormat>On-screen Show (4:3)</PresentationFormat>
  <Paragraphs>64</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Perception</vt:lpstr>
      <vt:lpstr>The Rise of Colonial Assemblies</vt:lpstr>
      <vt:lpstr>Do Now</vt:lpstr>
      <vt:lpstr>Questions to Consider…</vt:lpstr>
      <vt:lpstr>AP Concepts</vt:lpstr>
      <vt:lpstr>SOUTH ATLANTIC SYSTEM</vt:lpstr>
      <vt:lpstr>Urban Economy</vt:lpstr>
      <vt:lpstr>PowerPoint Presentation</vt:lpstr>
      <vt:lpstr>The New Politics of Empire,  1713–1750</vt:lpstr>
      <vt:lpstr>Salutary Neglect</vt:lpstr>
      <vt:lpstr>PowerPoint Presentation</vt:lpstr>
      <vt:lpstr>Mercantilism and the American Colonies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Colonial Assemblies</dc:title>
  <dc:creator>Craig Winchell</dc:creator>
  <cp:lastModifiedBy>Craig Winchell</cp:lastModifiedBy>
  <cp:revision>7</cp:revision>
  <dcterms:created xsi:type="dcterms:W3CDTF">2015-08-17T14:26:47Z</dcterms:created>
  <dcterms:modified xsi:type="dcterms:W3CDTF">2015-08-17T17:34:06Z</dcterms:modified>
</cp:coreProperties>
</file>