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9" r:id="rId1"/>
  </p:sldMasterIdLst>
  <p:sldIdLst>
    <p:sldId id="257" r:id="rId2"/>
    <p:sldId id="256" r:id="rId3"/>
    <p:sldId id="258" r:id="rId4"/>
    <p:sldId id="259" r:id="rId5"/>
    <p:sldId id="261" r:id="rId6"/>
    <p:sldId id="260"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8" d="100"/>
          <a:sy n="68" d="100"/>
        </p:scale>
        <p:origin x="-1400"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E4C66FE1-E116-D149-8401-2CE019AFD88B}" type="datetimeFigureOut">
              <a:rPr lang="en-US" smtClean="0"/>
              <a:t>12/14/14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37E72B-025E-4744-AEC4-B24C55CD187D}" type="slidenum">
              <a:rPr lang="en-US" smtClean="0"/>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4C66FE1-E116-D149-8401-2CE019AFD88B}" type="datetimeFigureOut">
              <a:rPr lang="en-US" smtClean="0"/>
              <a:t>12/14/14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37E72B-025E-4744-AEC4-B24C55CD187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4C66FE1-E116-D149-8401-2CE019AFD88B}" type="datetimeFigureOut">
              <a:rPr lang="en-US" smtClean="0"/>
              <a:t>12/14/14</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F037E72B-025E-4744-AEC4-B24C55CD187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4C66FE1-E116-D149-8401-2CE019AFD88B}" type="datetimeFigureOut">
              <a:rPr lang="en-US" smtClean="0"/>
              <a:t>12/14/14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37E72B-025E-4744-AEC4-B24C55CD187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4C66FE1-E116-D149-8401-2CE019AFD88B}" type="datetimeFigureOut">
              <a:rPr lang="en-US" smtClean="0"/>
              <a:t>12/14/14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37E72B-025E-4744-AEC4-B24C55CD187D}"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4C66FE1-E116-D149-8401-2CE019AFD88B}" type="datetimeFigureOut">
              <a:rPr lang="en-US" smtClean="0"/>
              <a:t>12/14/14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37E72B-025E-4744-AEC4-B24C55CD187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4C66FE1-E116-D149-8401-2CE019AFD88B}" type="datetimeFigureOut">
              <a:rPr lang="en-US" smtClean="0"/>
              <a:t>12/14/14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37E72B-025E-4744-AEC4-B24C55CD187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4C66FE1-E116-D149-8401-2CE019AFD88B}" type="datetimeFigureOut">
              <a:rPr lang="en-US" smtClean="0"/>
              <a:t>12/14/14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37E72B-025E-4744-AEC4-B24C55CD187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C66FE1-E116-D149-8401-2CE019AFD88B}" type="datetimeFigureOut">
              <a:rPr lang="en-US" smtClean="0"/>
              <a:t>12/14/14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37E72B-025E-4744-AEC4-B24C55CD187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4C66FE1-E116-D149-8401-2CE019AFD88B}" type="datetimeFigureOut">
              <a:rPr lang="en-US" smtClean="0"/>
              <a:t>12/14/14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37E72B-025E-4744-AEC4-B24C55CD187D}" type="slidenum">
              <a:rPr lang="en-US" smtClean="0"/>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Drag picture to placeholder or click icon to add</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E4C66FE1-E116-D149-8401-2CE019AFD88B}" type="datetimeFigureOut">
              <a:rPr lang="en-US" smtClean="0"/>
              <a:t>12/14/14</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F037E72B-025E-4744-AEC4-B24C55CD187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E4C66FE1-E116-D149-8401-2CE019AFD88B}" type="datetimeFigureOut">
              <a:rPr lang="en-US" smtClean="0"/>
              <a:t>12/14/14</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F037E72B-025E-4744-AEC4-B24C55CD187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Do Now</a:t>
            </a:r>
            <a:br>
              <a:rPr lang="en-US" dirty="0" smtClean="0"/>
            </a:br>
            <a:r>
              <a:rPr lang="en-US" dirty="0" smtClean="0"/>
              <a:t>Presented by: Kevin Morales</a:t>
            </a:r>
            <a:endParaRPr lang="en-US" dirty="0"/>
          </a:p>
        </p:txBody>
      </p:sp>
      <p:sp>
        <p:nvSpPr>
          <p:cNvPr id="3" name="Content Placeholder 2"/>
          <p:cNvSpPr>
            <a:spLocks noGrp="1"/>
          </p:cNvSpPr>
          <p:nvPr>
            <p:ph idx="1"/>
          </p:nvPr>
        </p:nvSpPr>
        <p:spPr/>
        <p:txBody>
          <a:bodyPr/>
          <a:lstStyle/>
          <a:p>
            <a:r>
              <a:rPr lang="en-US" dirty="0" smtClean="0"/>
              <a:t>What did the Supreme Court decide in the Dred Scott v. </a:t>
            </a:r>
            <a:r>
              <a:rPr lang="en-US" dirty="0" err="1" smtClean="0"/>
              <a:t>Sandford</a:t>
            </a:r>
            <a:r>
              <a:rPr lang="en-US" dirty="0" smtClean="0"/>
              <a:t> case? Why was it significant?</a:t>
            </a:r>
          </a:p>
          <a:p>
            <a:r>
              <a:rPr lang="en-US" dirty="0" smtClean="0"/>
              <a:t>Why was the Republican party founded? Why was it able to grow so quickly?</a:t>
            </a:r>
          </a:p>
          <a:p>
            <a:pPr marL="118872" indent="0">
              <a:buNone/>
            </a:pPr>
            <a:endParaRPr lang="en-US" dirty="0"/>
          </a:p>
        </p:txBody>
      </p:sp>
    </p:spTree>
    <p:extLst>
      <p:ext uri="{BB962C8B-B14F-4D97-AF65-F5344CB8AC3E}">
        <p14:creationId xmlns:p14="http://schemas.microsoft.com/office/powerpoint/2010/main" val="186395407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 Brown Aftermath</a:t>
            </a:r>
            <a:endParaRPr lang="en-US" dirty="0"/>
          </a:p>
        </p:txBody>
      </p:sp>
      <p:sp>
        <p:nvSpPr>
          <p:cNvPr id="3" name="Content Placeholder 2"/>
          <p:cNvSpPr>
            <a:spLocks noGrp="1"/>
          </p:cNvSpPr>
          <p:nvPr>
            <p:ph idx="1"/>
          </p:nvPr>
        </p:nvSpPr>
        <p:spPr>
          <a:xfrm>
            <a:off x="457200" y="1775191"/>
            <a:ext cx="8229600" cy="5082809"/>
          </a:xfrm>
        </p:spPr>
        <p:txBody>
          <a:bodyPr>
            <a:normAutofit/>
          </a:bodyPr>
          <a:lstStyle/>
          <a:p>
            <a:r>
              <a:rPr lang="en-US" dirty="0" smtClean="0"/>
              <a:t>John Brown spoke very simply at his trial of his humanitarian motives in wanting to free the slaves, making him a martyr to many antislavery Northerners.</a:t>
            </a:r>
          </a:p>
          <a:p>
            <a:r>
              <a:rPr lang="en-US" dirty="0" smtClean="0"/>
              <a:t>After John Brown’s failed raid, more and more Americans understood that their country was moving to the brink of disintegration.</a:t>
            </a:r>
          </a:p>
          <a:p>
            <a:r>
              <a:rPr lang="en-US" dirty="0" smtClean="0"/>
              <a:t>The election of 1860 would be a test if the union could survive.</a:t>
            </a:r>
            <a:endParaRPr lang="en-US" dirty="0"/>
          </a:p>
        </p:txBody>
      </p:sp>
    </p:spTree>
    <p:extLst>
      <p:ext uri="{BB962C8B-B14F-4D97-AF65-F5344CB8AC3E}">
        <p14:creationId xmlns:p14="http://schemas.microsoft.com/office/powerpoint/2010/main" val="38019004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Election of 1860</a:t>
            </a:r>
            <a:endParaRPr lang="en-US" dirty="0"/>
          </a:p>
        </p:txBody>
      </p:sp>
      <p:sp>
        <p:nvSpPr>
          <p:cNvPr id="3" name="Content Placeholder 2"/>
          <p:cNvSpPr>
            <a:spLocks noGrp="1"/>
          </p:cNvSpPr>
          <p:nvPr>
            <p:ph idx="1"/>
          </p:nvPr>
        </p:nvSpPr>
        <p:spPr/>
        <p:txBody>
          <a:bodyPr/>
          <a:lstStyle/>
          <a:p>
            <a:r>
              <a:rPr lang="en-US" dirty="0" smtClean="0"/>
              <a:t>As 1860 began, the Democratic party was the last hope for compromise.</a:t>
            </a:r>
          </a:p>
          <a:p>
            <a:r>
              <a:rPr lang="en-US" dirty="0" smtClean="0"/>
              <a:t>At the national nominating convention in Charleston, SC, Stephen Douglas was the party’s leading candidate and the person most capable of winning the presidency.</a:t>
            </a:r>
          </a:p>
          <a:p>
            <a:r>
              <a:rPr lang="en-US" dirty="0" smtClean="0"/>
              <a:t>His nomination was blocked by angry Southerners who thought Douglas was too moderate.</a:t>
            </a:r>
            <a:endParaRPr lang="en-US" dirty="0"/>
          </a:p>
        </p:txBody>
      </p:sp>
    </p:spTree>
    <p:extLst>
      <p:ext uri="{BB962C8B-B14F-4D97-AF65-F5344CB8AC3E}">
        <p14:creationId xmlns:p14="http://schemas.microsoft.com/office/powerpoint/2010/main" val="15683037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Election of 1860</a:t>
            </a:r>
            <a:endParaRPr lang="en-US" dirty="0"/>
          </a:p>
        </p:txBody>
      </p:sp>
      <p:sp>
        <p:nvSpPr>
          <p:cNvPr id="3" name="Content Placeholder 2"/>
          <p:cNvSpPr>
            <a:spLocks noGrp="1"/>
          </p:cNvSpPr>
          <p:nvPr>
            <p:ph idx="1"/>
          </p:nvPr>
        </p:nvSpPr>
        <p:spPr/>
        <p:txBody>
          <a:bodyPr>
            <a:normAutofit lnSpcReduction="10000"/>
          </a:bodyPr>
          <a:lstStyle/>
          <a:p>
            <a:r>
              <a:rPr lang="en-US" dirty="0" smtClean="0"/>
              <a:t>Northern and Southern Democrats split, with the North nominating Stephen Douglas and the South nominating John C. Breckinridge of Kentucky.</a:t>
            </a:r>
          </a:p>
          <a:p>
            <a:pPr lvl="1"/>
            <a:r>
              <a:rPr lang="en-US" dirty="0" smtClean="0"/>
              <a:t>Northern Democrats and Douglas would run on a platform of popular sovereignty and enforcement of the Fugitive Slave Act.</a:t>
            </a:r>
          </a:p>
          <a:p>
            <a:pPr lvl="1"/>
            <a:r>
              <a:rPr lang="en-US" dirty="0" smtClean="0"/>
              <a:t>Southern Democrats and Breckinridge would run on a platform of unrestricted extension of slavery in the territories and the annexation of Cuba</a:t>
            </a:r>
            <a:endParaRPr lang="en-US" dirty="0"/>
          </a:p>
        </p:txBody>
      </p:sp>
    </p:spTree>
    <p:extLst>
      <p:ext uri="{BB962C8B-B14F-4D97-AF65-F5344CB8AC3E}">
        <p14:creationId xmlns:p14="http://schemas.microsoft.com/office/powerpoint/2010/main" val="2652944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Election of 1860</a:t>
            </a:r>
            <a:endParaRPr lang="en-US" dirty="0"/>
          </a:p>
        </p:txBody>
      </p:sp>
      <p:sp>
        <p:nvSpPr>
          <p:cNvPr id="3" name="Content Placeholder 2"/>
          <p:cNvSpPr>
            <a:spLocks noGrp="1"/>
          </p:cNvSpPr>
          <p:nvPr>
            <p:ph idx="1"/>
          </p:nvPr>
        </p:nvSpPr>
        <p:spPr/>
        <p:txBody>
          <a:bodyPr>
            <a:normAutofit lnSpcReduction="10000"/>
          </a:bodyPr>
          <a:lstStyle/>
          <a:p>
            <a:r>
              <a:rPr lang="en-US" dirty="0" smtClean="0"/>
              <a:t>The Republicans met to nominate their candidate with the strong possibility of defeating a divided Democratic Party.</a:t>
            </a:r>
          </a:p>
          <a:p>
            <a:r>
              <a:rPr lang="en-US" dirty="0" smtClean="0"/>
              <a:t>They created a platform that appealed to the economic self-interest of Northerners and Westerners.</a:t>
            </a:r>
          </a:p>
          <a:p>
            <a:pPr lvl="1"/>
            <a:r>
              <a:rPr lang="en-US" dirty="0" smtClean="0"/>
              <a:t>Exclusion of slavery in the territories, a protective tariff for industry, free land for settlers, internal improvements to encourage western settlement, and a railroad to the Pacific.</a:t>
            </a:r>
          </a:p>
        </p:txBody>
      </p:sp>
    </p:spTree>
    <p:extLst>
      <p:ext uri="{BB962C8B-B14F-4D97-AF65-F5344CB8AC3E}">
        <p14:creationId xmlns:p14="http://schemas.microsoft.com/office/powerpoint/2010/main" val="29016132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Election of 1860</a:t>
            </a:r>
            <a:endParaRPr lang="en-US" dirty="0"/>
          </a:p>
        </p:txBody>
      </p:sp>
      <p:sp>
        <p:nvSpPr>
          <p:cNvPr id="3" name="Content Placeholder 2"/>
          <p:cNvSpPr>
            <a:spLocks noGrp="1"/>
          </p:cNvSpPr>
          <p:nvPr>
            <p:ph idx="1"/>
          </p:nvPr>
        </p:nvSpPr>
        <p:spPr/>
        <p:txBody>
          <a:bodyPr/>
          <a:lstStyle/>
          <a:p>
            <a:r>
              <a:rPr lang="en-US" dirty="0" smtClean="0"/>
              <a:t>To help ensure victory, the Republicans nominated a more moderate Abraham Lincoln instead of Senator William H. Seward, a well-known leader who was more radical on slavery.</a:t>
            </a:r>
          </a:p>
          <a:p>
            <a:r>
              <a:rPr lang="en-US" dirty="0" smtClean="0"/>
              <a:t>In the South, secessionists warned that if Lincoln was elected, their states would leave the Union.</a:t>
            </a:r>
            <a:endParaRPr lang="en-US" dirty="0"/>
          </a:p>
        </p:txBody>
      </p:sp>
    </p:spTree>
    <p:extLst>
      <p:ext uri="{BB962C8B-B14F-4D97-AF65-F5344CB8AC3E}">
        <p14:creationId xmlns:p14="http://schemas.microsoft.com/office/powerpoint/2010/main" val="4213120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Election of 1860</a:t>
            </a:r>
            <a:endParaRPr lang="en-US" dirty="0"/>
          </a:p>
        </p:txBody>
      </p:sp>
      <p:sp>
        <p:nvSpPr>
          <p:cNvPr id="3" name="Content Placeholder 2"/>
          <p:cNvSpPr>
            <a:spLocks noGrp="1"/>
          </p:cNvSpPr>
          <p:nvPr>
            <p:ph idx="1"/>
          </p:nvPr>
        </p:nvSpPr>
        <p:spPr/>
        <p:txBody>
          <a:bodyPr/>
          <a:lstStyle/>
          <a:p>
            <a:r>
              <a:rPr lang="en-US" dirty="0"/>
              <a:t>F</a:t>
            </a:r>
            <a:r>
              <a:rPr lang="en-US" dirty="0" smtClean="0"/>
              <a:t>earing the consequences of a Republican victory, a fourth political party was created of former Whigs, Know-Nothings, and moderate Democrats, called the Constitutional Union Party.</a:t>
            </a:r>
          </a:p>
          <a:p>
            <a:r>
              <a:rPr lang="en-US" dirty="0" smtClean="0"/>
              <a:t>They nominated John Bell of Tennessee, pledging enforcement of the law and the Constitution, and above all, preserving the Union.</a:t>
            </a:r>
          </a:p>
          <a:p>
            <a:pPr marL="118872" indent="0">
              <a:buNone/>
            </a:pPr>
            <a:endParaRPr lang="en-US" dirty="0"/>
          </a:p>
        </p:txBody>
      </p:sp>
    </p:spTree>
    <p:extLst>
      <p:ext uri="{BB962C8B-B14F-4D97-AF65-F5344CB8AC3E}">
        <p14:creationId xmlns:p14="http://schemas.microsoft.com/office/powerpoint/2010/main" val="28509204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Election of 1860</a:t>
            </a:r>
            <a:endParaRPr lang="en-US" dirty="0"/>
          </a:p>
        </p:txBody>
      </p:sp>
      <p:sp>
        <p:nvSpPr>
          <p:cNvPr id="3" name="Content Placeholder 2"/>
          <p:cNvSpPr>
            <a:spLocks noGrp="1"/>
          </p:cNvSpPr>
          <p:nvPr>
            <p:ph idx="1"/>
          </p:nvPr>
        </p:nvSpPr>
        <p:spPr>
          <a:xfrm>
            <a:off x="457200" y="1408177"/>
            <a:ext cx="8229600" cy="5449824"/>
          </a:xfrm>
        </p:spPr>
        <p:txBody>
          <a:bodyPr>
            <a:normAutofit fontScale="92500" lnSpcReduction="20000"/>
          </a:bodyPr>
          <a:lstStyle/>
          <a:p>
            <a:r>
              <a:rPr lang="en-US" dirty="0" smtClean="0"/>
              <a:t>The election results were predictable.</a:t>
            </a:r>
          </a:p>
          <a:p>
            <a:pPr lvl="1"/>
            <a:r>
              <a:rPr lang="en-US" dirty="0" smtClean="0"/>
              <a:t>Lincoln won every free state in the North, which represented 59% of the electoral votes.</a:t>
            </a:r>
          </a:p>
          <a:p>
            <a:pPr lvl="1"/>
            <a:r>
              <a:rPr lang="en-US" dirty="0" smtClean="0"/>
              <a:t>He only won 39.8% of the popular votes however, meaning there would be a minority president.</a:t>
            </a:r>
          </a:p>
          <a:p>
            <a:pPr lvl="1"/>
            <a:r>
              <a:rPr lang="en-US" dirty="0" smtClean="0"/>
              <a:t>Breckinridge, the Southern Democrat, carried the Deep South.</a:t>
            </a:r>
          </a:p>
          <a:p>
            <a:pPr lvl="1"/>
            <a:r>
              <a:rPr lang="en-US" dirty="0" smtClean="0"/>
              <a:t>Douglas and Bell got a few electoral votes from the border states.</a:t>
            </a:r>
          </a:p>
          <a:p>
            <a:r>
              <a:rPr lang="en-US" dirty="0" smtClean="0"/>
              <a:t>Together, the 2 Democrats (Douglas and Breckinridge) received many more votes than Lincoln, but the populous free states had enough electoral votes to elect a president without the need for a single vote in the South.</a:t>
            </a:r>
            <a:endParaRPr lang="en-US" dirty="0"/>
          </a:p>
        </p:txBody>
      </p:sp>
    </p:spTree>
    <p:extLst>
      <p:ext uri="{BB962C8B-B14F-4D97-AF65-F5344CB8AC3E}">
        <p14:creationId xmlns:p14="http://schemas.microsoft.com/office/powerpoint/2010/main" val="33390980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0" y="1408176"/>
            <a:ext cx="9144000" cy="5314950"/>
          </a:xfrm>
          <a:prstGeom prst="rect">
            <a:avLst/>
          </a:prstGeom>
        </p:spPr>
      </p:pic>
    </p:spTree>
    <p:extLst>
      <p:ext uri="{BB962C8B-B14F-4D97-AF65-F5344CB8AC3E}">
        <p14:creationId xmlns:p14="http://schemas.microsoft.com/office/powerpoint/2010/main" val="8634907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Secession of the Deep South</a:t>
            </a:r>
            <a:endParaRPr lang="en-US" dirty="0"/>
          </a:p>
        </p:txBody>
      </p:sp>
      <p:sp>
        <p:nvSpPr>
          <p:cNvPr id="3" name="Content Placeholder 2"/>
          <p:cNvSpPr>
            <a:spLocks noGrp="1"/>
          </p:cNvSpPr>
          <p:nvPr>
            <p:ph idx="1"/>
          </p:nvPr>
        </p:nvSpPr>
        <p:spPr>
          <a:xfrm>
            <a:off x="457200" y="1408176"/>
            <a:ext cx="8229600" cy="5449823"/>
          </a:xfrm>
        </p:spPr>
        <p:txBody>
          <a:bodyPr>
            <a:normAutofit lnSpcReduction="10000"/>
          </a:bodyPr>
          <a:lstStyle/>
          <a:p>
            <a:r>
              <a:rPr lang="en-US" dirty="0" smtClean="0"/>
              <a:t>Despite the fact that Republicans controlled neither Congress nor the Supreme Court, the election of Lincoln was all that Southern secessionists needed to call for immediate disunion.</a:t>
            </a:r>
          </a:p>
          <a:p>
            <a:r>
              <a:rPr lang="en-US" dirty="0" smtClean="0"/>
              <a:t>In December 1860 (before Lincoln even took office), a special convention in South Carolina voted unanimously to secede. Within the next 6 weeks, Georgia, Florida, Alabama, Mississippi, Louisiana, and Texas did the same.</a:t>
            </a:r>
            <a:endParaRPr lang="en-US" dirty="0"/>
          </a:p>
        </p:txBody>
      </p:sp>
    </p:spTree>
    <p:extLst>
      <p:ext uri="{BB962C8B-B14F-4D97-AF65-F5344CB8AC3E}">
        <p14:creationId xmlns:p14="http://schemas.microsoft.com/office/powerpoint/2010/main" val="556545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Secession of the Deep South</a:t>
            </a:r>
            <a:endParaRPr lang="en-US" dirty="0"/>
          </a:p>
        </p:txBody>
      </p:sp>
      <p:sp>
        <p:nvSpPr>
          <p:cNvPr id="3" name="Content Placeholder 2"/>
          <p:cNvSpPr>
            <a:spLocks noGrp="1"/>
          </p:cNvSpPr>
          <p:nvPr>
            <p:ph idx="1"/>
          </p:nvPr>
        </p:nvSpPr>
        <p:spPr>
          <a:xfrm>
            <a:off x="457200" y="1775191"/>
            <a:ext cx="8229600" cy="5082809"/>
          </a:xfrm>
        </p:spPr>
        <p:txBody>
          <a:bodyPr>
            <a:normAutofit fontScale="92500" lnSpcReduction="10000"/>
          </a:bodyPr>
          <a:lstStyle/>
          <a:p>
            <a:r>
              <a:rPr lang="en-US" dirty="0" smtClean="0"/>
              <a:t>In February 1861, representatives of the 7 states of the Deep South met in Montgomery, Alabama and created the Confederate States of America.</a:t>
            </a:r>
          </a:p>
          <a:p>
            <a:r>
              <a:rPr lang="en-US" dirty="0" smtClean="0"/>
              <a:t>The constitution of this would-be Southern nation was similar to the US Constitution, except that the Confederacy placed limits on the government’s power to impose tariffs and restrict slavery.</a:t>
            </a:r>
          </a:p>
          <a:p>
            <a:r>
              <a:rPr lang="en-US" dirty="0" smtClean="0"/>
              <a:t>Elected president and VP of the Confederacy were Senator Jefferson Davis of Mississippi and Alexander Stephens of Georgia.</a:t>
            </a:r>
            <a:endParaRPr lang="en-US" dirty="0"/>
          </a:p>
        </p:txBody>
      </p:sp>
    </p:spTree>
    <p:extLst>
      <p:ext uri="{BB962C8B-B14F-4D97-AF65-F5344CB8AC3E}">
        <p14:creationId xmlns:p14="http://schemas.microsoft.com/office/powerpoint/2010/main" val="35814487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John Brown &amp; Secession!</a:t>
            </a:r>
            <a:endParaRPr lang="en-US" dirty="0"/>
          </a:p>
        </p:txBody>
      </p:sp>
      <p:sp>
        <p:nvSpPr>
          <p:cNvPr id="3" name="Subtitle 2"/>
          <p:cNvSpPr>
            <a:spLocks noGrp="1"/>
          </p:cNvSpPr>
          <p:nvPr>
            <p:ph type="subTitle" idx="1"/>
          </p:nvPr>
        </p:nvSpPr>
        <p:spPr/>
        <p:txBody>
          <a:bodyPr>
            <a:normAutofit/>
          </a:bodyPr>
          <a:lstStyle/>
          <a:p>
            <a:r>
              <a:rPr lang="en-US" dirty="0" smtClean="0"/>
              <a:t>Mr. Winchell</a:t>
            </a:r>
          </a:p>
          <a:p>
            <a:r>
              <a:rPr lang="en-US" dirty="0" smtClean="0"/>
              <a:t>APUSH</a:t>
            </a:r>
          </a:p>
          <a:p>
            <a:r>
              <a:rPr lang="en-US" dirty="0" smtClean="0"/>
              <a:t>Period 5</a:t>
            </a:r>
            <a:endParaRPr lang="en-US" dirty="0"/>
          </a:p>
        </p:txBody>
      </p:sp>
    </p:spTree>
    <p:extLst>
      <p:ext uri="{BB962C8B-B14F-4D97-AF65-F5344CB8AC3E}">
        <p14:creationId xmlns:p14="http://schemas.microsoft.com/office/powerpoint/2010/main" val="2924139165"/>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Crittenden Compromise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 lame-duck president (a leader completing a term after someone else has been elected to his or her office), Buchanan had 5 months in office before Lincoln was scheduled to take over.</a:t>
            </a:r>
          </a:p>
          <a:p>
            <a:pPr lvl="1"/>
            <a:r>
              <a:rPr lang="en-US" dirty="0" smtClean="0"/>
              <a:t>Buchanan did nothing to prevent the secession of the 7 states.</a:t>
            </a:r>
          </a:p>
          <a:p>
            <a:r>
              <a:rPr lang="en-US" dirty="0" smtClean="0"/>
              <a:t>Congress was more active. Senator John Crittenden of Kentucky proposed a constitutional amendment that would guarantee the right to hold slaves in all territories south of the 36’30 line.</a:t>
            </a:r>
          </a:p>
          <a:p>
            <a:r>
              <a:rPr lang="en-US" dirty="0" smtClean="0"/>
              <a:t>Lincoln said he could not accept this compromise because it violated the Republican position against extension of slavery into the territories.</a:t>
            </a:r>
            <a:endParaRPr lang="en-US" dirty="0"/>
          </a:p>
        </p:txBody>
      </p:sp>
    </p:spTree>
    <p:extLst>
      <p:ext uri="{BB962C8B-B14F-4D97-AF65-F5344CB8AC3E}">
        <p14:creationId xmlns:p14="http://schemas.microsoft.com/office/powerpoint/2010/main" val="42630153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Secession Complete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Southern whites who voted for secession believed they were acting in the tradition of the Revolution of 1776. </a:t>
            </a:r>
            <a:br>
              <a:rPr lang="en-US" dirty="0" smtClean="0"/>
            </a:br>
            <a:r>
              <a:rPr lang="en-US" dirty="0" smtClean="0"/>
              <a:t>They argued that they had a right and a responsibility to national independence and to dissolve a constitutional compact that no longer protected them from ‘tyranny.’</a:t>
            </a:r>
          </a:p>
          <a:p>
            <a:pPr lvl="1"/>
            <a:r>
              <a:rPr lang="en-US" dirty="0" smtClean="0"/>
              <a:t>The tyranny of Northern rule in this case.</a:t>
            </a:r>
          </a:p>
          <a:p>
            <a:r>
              <a:rPr lang="en-US" dirty="0" smtClean="0"/>
              <a:t>Many of them thought that Lincoln, like Buchanan had, might permit secession without a fight. They were badly mistaken.</a:t>
            </a:r>
            <a:endParaRPr lang="en-US" dirty="0"/>
          </a:p>
        </p:txBody>
      </p:sp>
    </p:spTree>
    <p:extLst>
      <p:ext uri="{BB962C8B-B14F-4D97-AF65-F5344CB8AC3E}">
        <p14:creationId xmlns:p14="http://schemas.microsoft.com/office/powerpoint/2010/main" val="17277760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rotWithShape="1">
          <a:blip r:embed="rId2"/>
          <a:srcRect b="-6467"/>
          <a:stretch/>
        </p:blipFill>
        <p:spPr>
          <a:xfrm>
            <a:off x="0" y="0"/>
            <a:ext cx="9144000" cy="7301505"/>
          </a:xfrm>
        </p:spPr>
      </p:pic>
    </p:spTree>
    <p:extLst>
      <p:ext uri="{BB962C8B-B14F-4D97-AF65-F5344CB8AC3E}">
        <p14:creationId xmlns:p14="http://schemas.microsoft.com/office/powerpoint/2010/main" val="2097596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10.2 Students will be able to analyze all cultural, economic, and political pro and antislavery arguments and conflicts.</a:t>
            </a:r>
          </a:p>
          <a:p>
            <a:r>
              <a:rPr lang="en-US" dirty="0" smtClean="0"/>
              <a:t>Students will be able to understand the rationale behind the compromise of 1850 and popular sovereignty.</a:t>
            </a:r>
          </a:p>
          <a:p>
            <a:r>
              <a:rPr lang="en-US" dirty="0" smtClean="0"/>
              <a:t>Students will be able to determine the impact of the Kansas Nebraska Act and relate it to the emergence of the Republican Party</a:t>
            </a:r>
          </a:p>
          <a:p>
            <a:r>
              <a:rPr lang="en-US" dirty="0" smtClean="0"/>
              <a:t>Students will be able to understand the cultural and political impact of the national career of Abraham Lincoln, the election of 1860, and secession by southern states.</a:t>
            </a:r>
            <a:endParaRPr lang="en-US" dirty="0"/>
          </a:p>
        </p:txBody>
      </p:sp>
    </p:spTree>
    <p:extLst>
      <p:ext uri="{BB962C8B-B14F-4D97-AF65-F5344CB8AC3E}">
        <p14:creationId xmlns:p14="http://schemas.microsoft.com/office/powerpoint/2010/main" val="860528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a:t>
            </a:r>
            <a:endParaRPr lang="en-US" dirty="0"/>
          </a:p>
        </p:txBody>
      </p:sp>
      <p:sp>
        <p:nvSpPr>
          <p:cNvPr id="3" name="Content Placeholder 2"/>
          <p:cNvSpPr>
            <a:spLocks noGrp="1"/>
          </p:cNvSpPr>
          <p:nvPr>
            <p:ph idx="1"/>
          </p:nvPr>
        </p:nvSpPr>
        <p:spPr/>
        <p:txBody>
          <a:bodyPr/>
          <a:lstStyle/>
          <a:p>
            <a:r>
              <a:rPr lang="en-US" dirty="0" smtClean="0"/>
              <a:t>Students will be able to identify the last steps to secession, including John Brown’s raid at Harpers Ferry and the election of Lincoln, by viewing a video clip, taking guided notes, &amp; filling in a timeline.</a:t>
            </a:r>
            <a:endParaRPr lang="en-US" dirty="0"/>
          </a:p>
        </p:txBody>
      </p:sp>
    </p:spTree>
    <p:extLst>
      <p:ext uri="{BB962C8B-B14F-4D97-AF65-F5344CB8AC3E}">
        <p14:creationId xmlns:p14="http://schemas.microsoft.com/office/powerpoint/2010/main" val="6112777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Southern Democrats’ Concerns</a:t>
            </a:r>
            <a:endParaRPr lang="en-US" dirty="0"/>
          </a:p>
        </p:txBody>
      </p:sp>
      <p:sp>
        <p:nvSpPr>
          <p:cNvPr id="3" name="Content Placeholder 2"/>
          <p:cNvSpPr>
            <a:spLocks noGrp="1"/>
          </p:cNvSpPr>
          <p:nvPr>
            <p:ph idx="1"/>
          </p:nvPr>
        </p:nvSpPr>
        <p:spPr>
          <a:xfrm>
            <a:off x="457200" y="1775191"/>
            <a:ext cx="8229600" cy="5082809"/>
          </a:xfrm>
        </p:spPr>
        <p:txBody>
          <a:bodyPr>
            <a:normAutofit fontScale="92500" lnSpcReduction="20000"/>
          </a:bodyPr>
          <a:lstStyle/>
          <a:p>
            <a:r>
              <a:rPr lang="en-US" dirty="0" smtClean="0"/>
              <a:t>Republican Party: gaining momentum and strongly anti-slavery.</a:t>
            </a:r>
          </a:p>
          <a:p>
            <a:r>
              <a:rPr lang="en-US" dirty="0" smtClean="0"/>
              <a:t>Republican Party: pushed an economic platform that favored the interests of northern industrialists at the expense of Southern farmers.</a:t>
            </a:r>
          </a:p>
          <a:p>
            <a:pPr lvl="1"/>
            <a:r>
              <a:rPr lang="en-US" dirty="0" smtClean="0"/>
              <a:t>High tariffs</a:t>
            </a:r>
          </a:p>
          <a:p>
            <a:r>
              <a:rPr lang="en-US" dirty="0" smtClean="0"/>
              <a:t>Southern Democrats feared that a Republican victory in the election of 1860  would spell disaster for their economic interests and also threaten their ‘constitutional right,’ as affirmed by the Supreme Court, to hold slaves as property.</a:t>
            </a:r>
          </a:p>
        </p:txBody>
      </p:sp>
    </p:spTree>
    <p:extLst>
      <p:ext uri="{BB962C8B-B14F-4D97-AF65-F5344CB8AC3E}">
        <p14:creationId xmlns:p14="http://schemas.microsoft.com/office/powerpoint/2010/main" val="3598336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8384"/>
            <a:ext cx="8229600" cy="1252728"/>
          </a:xfrm>
        </p:spPr>
        <p:txBody>
          <a:bodyPr>
            <a:normAutofit fontScale="90000"/>
          </a:bodyPr>
          <a:lstStyle/>
          <a:p>
            <a:r>
              <a:rPr lang="en-US" dirty="0" smtClean="0"/>
              <a:t>John Brown: Delusional Murderer or Martyr? </a:t>
            </a:r>
            <a:endParaRPr lang="en-US" dirty="0"/>
          </a:p>
        </p:txBody>
      </p:sp>
      <p:sp>
        <p:nvSpPr>
          <p:cNvPr id="3" name="Content Placeholder 2"/>
          <p:cNvSpPr>
            <a:spLocks noGrp="1"/>
          </p:cNvSpPr>
          <p:nvPr>
            <p:ph idx="1"/>
          </p:nvPr>
        </p:nvSpPr>
        <p:spPr/>
        <p:txBody>
          <a:bodyPr/>
          <a:lstStyle/>
          <a:p>
            <a:r>
              <a:rPr lang="en-US" dirty="0" smtClean="0"/>
              <a:t>The South feared that radical abolitionism would attempt to alter their way of life.</a:t>
            </a:r>
          </a:p>
          <a:p>
            <a:r>
              <a:rPr lang="en-US" dirty="0" smtClean="0"/>
              <a:t>Their fears came true with the actions of John Brown.</a:t>
            </a:r>
          </a:p>
          <a:p>
            <a:pPr lvl="1"/>
            <a:r>
              <a:rPr lang="en-US" dirty="0" smtClean="0"/>
              <a:t>The same John Brown responsible for killing 5 proslavery settlers in ‘Bleeding Kansas.’</a:t>
            </a:r>
            <a:endParaRPr lang="en-US" dirty="0"/>
          </a:p>
          <a:p>
            <a:r>
              <a:rPr lang="en-US" dirty="0" smtClean="0"/>
              <a:t>What is the definition of terrorist? </a:t>
            </a:r>
          </a:p>
          <a:p>
            <a:r>
              <a:rPr lang="en-US" dirty="0" smtClean="0"/>
              <a:t>What is the definition of hero?</a:t>
            </a:r>
          </a:p>
        </p:txBody>
      </p:sp>
    </p:spTree>
    <p:extLst>
      <p:ext uri="{BB962C8B-B14F-4D97-AF65-F5344CB8AC3E}">
        <p14:creationId xmlns:p14="http://schemas.microsoft.com/office/powerpoint/2010/main" val="27100110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 Brown at Harpers Ferry</a:t>
            </a:r>
            <a:endParaRPr lang="en-US" dirty="0"/>
          </a:p>
        </p:txBody>
      </p:sp>
      <p:sp>
        <p:nvSpPr>
          <p:cNvPr id="3" name="Content Placeholder 2"/>
          <p:cNvSpPr>
            <a:spLocks noGrp="1"/>
          </p:cNvSpPr>
          <p:nvPr>
            <p:ph idx="1"/>
          </p:nvPr>
        </p:nvSpPr>
        <p:spPr/>
        <p:txBody>
          <a:bodyPr/>
          <a:lstStyle/>
          <a:p>
            <a:r>
              <a:rPr lang="en-US" dirty="0" smtClean="0"/>
              <a:t>In October 1859, John Brown led a small group of followers, including his four sons and some former slaves, in an attack on the federal arsenal at Harpers Ferry.</a:t>
            </a:r>
          </a:p>
          <a:p>
            <a:r>
              <a:rPr lang="en-US" dirty="0" smtClean="0"/>
              <a:t>His ‘plan’ was to use guns from the arsenal to arm Virginia’s slaves, who he expected to rise up and join his revolt…</a:t>
            </a:r>
          </a:p>
          <a:p>
            <a:r>
              <a:rPr lang="en-US" dirty="0" smtClean="0"/>
              <a:t>It…didn’t work. Believe it or not.</a:t>
            </a:r>
            <a:endParaRPr lang="en-US" dirty="0"/>
          </a:p>
        </p:txBody>
      </p:sp>
    </p:spTree>
    <p:extLst>
      <p:ext uri="{BB962C8B-B14F-4D97-AF65-F5344CB8AC3E}">
        <p14:creationId xmlns:p14="http://schemas.microsoft.com/office/powerpoint/2010/main" val="21299316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John Brown at Harpers Ferry	</a:t>
            </a:r>
            <a:endParaRPr lang="en-US" dirty="0"/>
          </a:p>
        </p:txBody>
      </p:sp>
      <p:sp>
        <p:nvSpPr>
          <p:cNvPr id="3" name="Content Placeholder 2"/>
          <p:cNvSpPr>
            <a:spLocks noGrp="1"/>
          </p:cNvSpPr>
          <p:nvPr>
            <p:ph idx="1"/>
          </p:nvPr>
        </p:nvSpPr>
        <p:spPr/>
        <p:txBody>
          <a:bodyPr/>
          <a:lstStyle/>
          <a:p>
            <a:r>
              <a:rPr lang="en-US" dirty="0" smtClean="0"/>
              <a:t>Federal troops responded under the command of Robert E. Lee and captured Brown and his group after a 2 day siege.</a:t>
            </a:r>
          </a:p>
          <a:p>
            <a:r>
              <a:rPr lang="en-US" dirty="0" smtClean="0"/>
              <a:t>Brown and 6 of his followers were tried for treason, convicted, and hanged by the state of Virginia.</a:t>
            </a:r>
          </a:p>
          <a:p>
            <a:pPr marL="118872" indent="0">
              <a:buNone/>
            </a:pPr>
            <a:endParaRPr lang="en-US" dirty="0"/>
          </a:p>
        </p:txBody>
      </p:sp>
    </p:spTree>
    <p:extLst>
      <p:ext uri="{BB962C8B-B14F-4D97-AF65-F5344CB8AC3E}">
        <p14:creationId xmlns:p14="http://schemas.microsoft.com/office/powerpoint/2010/main" val="2641217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 Brown Aftermath</a:t>
            </a:r>
            <a:endParaRPr lang="en-US" dirty="0"/>
          </a:p>
        </p:txBody>
      </p:sp>
      <p:sp>
        <p:nvSpPr>
          <p:cNvPr id="3" name="Content Placeholder 2"/>
          <p:cNvSpPr>
            <a:spLocks noGrp="1"/>
          </p:cNvSpPr>
          <p:nvPr>
            <p:ph idx="1"/>
          </p:nvPr>
        </p:nvSpPr>
        <p:spPr/>
        <p:txBody>
          <a:bodyPr/>
          <a:lstStyle/>
          <a:p>
            <a:r>
              <a:rPr lang="en-US" dirty="0" smtClean="0"/>
              <a:t>Moderates in the North, including Republican leaders, condemned Brown’s use of violence.</a:t>
            </a:r>
          </a:p>
          <a:p>
            <a:r>
              <a:rPr lang="en-US" dirty="0" smtClean="0"/>
              <a:t>Southerners were not convinced by their words.</a:t>
            </a:r>
          </a:p>
          <a:p>
            <a:r>
              <a:rPr lang="en-US" dirty="0" smtClean="0"/>
              <a:t>Southern whites saw the raid as ‘final proof’ of the North’s true intentions—to use slave revolts to destroy the South.</a:t>
            </a:r>
            <a:endParaRPr lang="en-US" dirty="0"/>
          </a:p>
        </p:txBody>
      </p:sp>
    </p:spTree>
    <p:extLst>
      <p:ext uri="{BB962C8B-B14F-4D97-AF65-F5344CB8AC3E}">
        <p14:creationId xmlns:p14="http://schemas.microsoft.com/office/powerpoint/2010/main" val="395835804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Module.thmx</Template>
  <TotalTime>1217</TotalTime>
  <Words>1282</Words>
  <Application>Microsoft Macintosh PowerPoint</Application>
  <PresentationFormat>On-screen Show (4:3)</PresentationFormat>
  <Paragraphs>81</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Module</vt:lpstr>
      <vt:lpstr>Do Now Presented by: Kevin Morales</vt:lpstr>
      <vt:lpstr>John Brown &amp; Secession!</vt:lpstr>
      <vt:lpstr>Standards</vt:lpstr>
      <vt:lpstr>Objective</vt:lpstr>
      <vt:lpstr>Southern Democrats’ Concerns</vt:lpstr>
      <vt:lpstr>John Brown: Delusional Murderer or Martyr? </vt:lpstr>
      <vt:lpstr>John Brown at Harpers Ferry</vt:lpstr>
      <vt:lpstr>John Brown at Harpers Ferry </vt:lpstr>
      <vt:lpstr>John Brown Aftermath</vt:lpstr>
      <vt:lpstr>John Brown Aftermath</vt:lpstr>
      <vt:lpstr>The Election of 1860</vt:lpstr>
      <vt:lpstr>The Election of 1860</vt:lpstr>
      <vt:lpstr>The Election of 1860</vt:lpstr>
      <vt:lpstr>The Election of 1860</vt:lpstr>
      <vt:lpstr>The Election of 1860</vt:lpstr>
      <vt:lpstr>The Election of 1860</vt:lpstr>
      <vt:lpstr>PowerPoint Presentation</vt:lpstr>
      <vt:lpstr>Secession of the Deep South</vt:lpstr>
      <vt:lpstr>Secession of the Deep South</vt:lpstr>
      <vt:lpstr>Crittenden Compromise</vt:lpstr>
      <vt:lpstr>Secession Complete</vt:lpstr>
      <vt:lpstr>PowerPoint Presentation</vt:lpstr>
    </vt:vector>
  </TitlesOfParts>
  <Company>Alliance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 Now Presented by:</dc:title>
  <dc:creator>Craig Winchell</dc:creator>
  <cp:lastModifiedBy>Craig Winchell</cp:lastModifiedBy>
  <cp:revision>11</cp:revision>
  <dcterms:created xsi:type="dcterms:W3CDTF">2014-12-14T20:21:46Z</dcterms:created>
  <dcterms:modified xsi:type="dcterms:W3CDTF">2014-12-15T16:39:30Z</dcterms:modified>
</cp:coreProperties>
</file>