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1056"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717A7E-2C96-AC41-8ECC-4BC47E7CBAD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17A7E-2C96-AC41-8ECC-4BC47E7CBAD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17A7E-2C96-AC41-8ECC-4BC47E7CBAD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17A7E-2C96-AC41-8ECC-4BC47E7CBAD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17A7E-2C96-AC41-8ECC-4BC47E7CBAD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17A7E-2C96-AC41-8ECC-4BC47E7CBAD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17A7E-2C96-AC41-8ECC-4BC47E7CBAD2}" type="datetimeFigureOut">
              <a:rPr lang="en-US" smtClean="0"/>
              <a:t>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17A7E-2C96-AC41-8ECC-4BC47E7CBAD2}" type="datetimeFigureOut">
              <a:rPr lang="en-US" smtClean="0"/>
              <a:t>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17A7E-2C96-AC41-8ECC-4BC47E7CBAD2}" type="datetimeFigureOut">
              <a:rPr lang="en-US" smtClean="0"/>
              <a:t>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17A7E-2C96-AC41-8ECC-4BC47E7CBAD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17A7E-2C96-AC41-8ECC-4BC47E7CBAD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CB588-E50D-7346-A18B-D99433D8EF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17A7E-2C96-AC41-8ECC-4BC47E7CBAD2}" type="datetimeFigureOut">
              <a:rPr lang="en-US" smtClean="0"/>
              <a:t>11/1/15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CB588-E50D-7346-A18B-D99433D8EF6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were some reasons slavery was allowed to exist in the early to mid 1800’s?</a:t>
            </a:r>
          </a:p>
          <a:p>
            <a:r>
              <a:rPr lang="en-US" dirty="0" smtClean="0"/>
              <a:t>Why did acquiring territory make the slavery issue more controversial (think Missouri Compromise)</a:t>
            </a:r>
          </a:p>
          <a:p>
            <a:endParaRPr lang="en-US" dirty="0"/>
          </a:p>
        </p:txBody>
      </p:sp>
    </p:spTree>
    <p:extLst>
      <p:ext uri="{BB962C8B-B14F-4D97-AF65-F5344CB8AC3E}">
        <p14:creationId xmlns:p14="http://schemas.microsoft.com/office/powerpoint/2010/main" val="163699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the Nation Expands…</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So to does slavery.</a:t>
            </a:r>
          </a:p>
          <a:p>
            <a:r>
              <a:rPr lang="en-US" dirty="0" smtClean="0"/>
              <a:t>Louisiana acquired from the French in 1803.</a:t>
            </a:r>
          </a:p>
          <a:p>
            <a:r>
              <a:rPr lang="en-US" dirty="0" smtClean="0"/>
              <a:t>Mississippi into the Union in 1817.</a:t>
            </a:r>
          </a:p>
          <a:p>
            <a:r>
              <a:rPr lang="en-US" dirty="0" smtClean="0"/>
              <a:t>Alabama into the Union in 1819. </a:t>
            </a:r>
            <a:br>
              <a:rPr lang="en-US" dirty="0" smtClean="0"/>
            </a:br>
            <a:r>
              <a:rPr lang="en-US" dirty="0" smtClean="0"/>
              <a:t>Native Americans removed from the Southeast in the 1830’s</a:t>
            </a:r>
          </a:p>
          <a:p>
            <a:r>
              <a:rPr lang="en-US" dirty="0" smtClean="0"/>
              <a:t>Annexed Texas and Mexican lands in the 1840’s.</a:t>
            </a:r>
          </a:p>
        </p:txBody>
      </p:sp>
    </p:spTree>
    <p:extLst>
      <p:ext uri="{BB962C8B-B14F-4D97-AF65-F5344CB8AC3E}">
        <p14:creationId xmlns:p14="http://schemas.microsoft.com/office/powerpoint/2010/main" val="88635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Continued</a:t>
            </a:r>
            <a:endParaRPr lang="en-US" dirty="0"/>
          </a:p>
        </p:txBody>
      </p:sp>
      <p:sp>
        <p:nvSpPr>
          <p:cNvPr id="3" name="Content Placeholder 2"/>
          <p:cNvSpPr>
            <a:spLocks noGrp="1"/>
          </p:cNvSpPr>
          <p:nvPr>
            <p:ph idx="1"/>
          </p:nvPr>
        </p:nvSpPr>
        <p:spPr>
          <a:xfrm>
            <a:off x="457200" y="1600200"/>
            <a:ext cx="8229600" cy="4989610"/>
          </a:xfrm>
        </p:spPr>
        <p:txBody>
          <a:bodyPr>
            <a:normAutofit fontScale="85000" lnSpcReduction="10000"/>
          </a:bodyPr>
          <a:lstStyle/>
          <a:p>
            <a:r>
              <a:rPr lang="en-US" dirty="0" smtClean="0"/>
              <a:t>The slave trade took on 2 forms. Domestic and Atlantic. </a:t>
            </a:r>
          </a:p>
          <a:p>
            <a:r>
              <a:rPr lang="en-US" dirty="0" smtClean="0"/>
              <a:t>Atlantic Slave trade outlawed in 1809, so people had to buy their slaves domestically.</a:t>
            </a:r>
          </a:p>
          <a:p>
            <a:r>
              <a:rPr lang="en-US" dirty="0" smtClean="0"/>
              <a:t>Domestic slave trade becomes hugely profitable, as slaves in the Chesapeake region get sold and resold to the South and West, through the inland and coastal system.</a:t>
            </a:r>
            <a:endParaRPr lang="en-US" dirty="0"/>
          </a:p>
        </p:txBody>
      </p:sp>
    </p:spTree>
    <p:extLst>
      <p:ext uri="{BB962C8B-B14F-4D97-AF65-F5344CB8AC3E}">
        <p14:creationId xmlns:p14="http://schemas.microsoft.com/office/powerpoint/2010/main" val="318512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on African Americans</a:t>
            </a:r>
            <a:endParaRPr lang="en-US" dirty="0"/>
          </a:p>
        </p:txBody>
      </p:sp>
      <p:sp>
        <p:nvSpPr>
          <p:cNvPr id="3" name="Content Placeholder 2"/>
          <p:cNvSpPr>
            <a:spLocks noGrp="1"/>
          </p:cNvSpPr>
          <p:nvPr>
            <p:ph idx="1"/>
          </p:nvPr>
        </p:nvSpPr>
        <p:spPr>
          <a:xfrm>
            <a:off x="457200" y="1313583"/>
            <a:ext cx="8229600" cy="5544417"/>
          </a:xfrm>
        </p:spPr>
        <p:txBody>
          <a:bodyPr>
            <a:normAutofit fontScale="85000" lnSpcReduction="10000"/>
          </a:bodyPr>
          <a:lstStyle/>
          <a:p>
            <a:r>
              <a:rPr lang="en-US" dirty="0" smtClean="0"/>
              <a:t>Clearly, the impact was devastating.</a:t>
            </a:r>
          </a:p>
          <a:p>
            <a:r>
              <a:rPr lang="en-US" dirty="0" smtClean="0"/>
              <a:t>By law, they were the movable personal property of the whites who owned them.</a:t>
            </a:r>
          </a:p>
          <a:p>
            <a:r>
              <a:rPr lang="en-US" dirty="0" smtClean="0"/>
              <a:t>Slave property was the machine that made the whole Southern economy work.</a:t>
            </a:r>
          </a:p>
          <a:p>
            <a:r>
              <a:rPr lang="en-US" dirty="0" smtClean="0"/>
              <a:t>The sale of slaves destroyed over one in every four slave marriages, and separated almost a third of all slave children under 14 from their parents.</a:t>
            </a:r>
          </a:p>
        </p:txBody>
      </p:sp>
    </p:spTree>
    <p:extLst>
      <p:ext uri="{BB962C8B-B14F-4D97-AF65-F5344CB8AC3E}">
        <p14:creationId xmlns:p14="http://schemas.microsoft.com/office/powerpoint/2010/main" val="9498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Southern Whites</a:t>
            </a:r>
            <a:endParaRPr lang="en-US" dirty="0"/>
          </a:p>
        </p:txBody>
      </p:sp>
      <p:sp>
        <p:nvSpPr>
          <p:cNvPr id="3" name="Content Placeholder 2"/>
          <p:cNvSpPr>
            <a:spLocks noGrp="1"/>
          </p:cNvSpPr>
          <p:nvPr>
            <p:ph idx="1"/>
          </p:nvPr>
        </p:nvSpPr>
        <p:spPr>
          <a:xfrm>
            <a:off x="457200" y="1204118"/>
            <a:ext cx="8229600" cy="5653882"/>
          </a:xfrm>
        </p:spPr>
        <p:txBody>
          <a:bodyPr>
            <a:normAutofit fontScale="77500" lnSpcReduction="20000"/>
          </a:bodyPr>
          <a:lstStyle/>
          <a:p>
            <a:r>
              <a:rPr lang="en-US" dirty="0" smtClean="0"/>
              <a:t>Many owners considered themselves benevolent masters, committed to the welfare of ‘my family, black and white.’</a:t>
            </a:r>
          </a:p>
          <a:p>
            <a:r>
              <a:rPr lang="en-US" dirty="0" smtClean="0"/>
              <a:t>Some involved slaves in the raising of their families.</a:t>
            </a:r>
          </a:p>
          <a:p>
            <a:r>
              <a:rPr lang="en-US" dirty="0" smtClean="0"/>
              <a:t>Still, few Southern whites questioned the morality of the slave trade.</a:t>
            </a:r>
          </a:p>
          <a:p>
            <a:r>
              <a:rPr lang="en-US" dirty="0" smtClean="0"/>
              <a:t>Responding to abolitionists’ criticism, the city council of Charleston, SC said ‘the removal of slaves from place to place, and their transfer from master to master, by gift, purchase, or otherwise was completely consistent with moral principle and the highest order of civilization.</a:t>
            </a:r>
            <a:endParaRPr lang="en-US" dirty="0"/>
          </a:p>
        </p:txBody>
      </p:sp>
    </p:spTree>
    <p:extLst>
      <p:ext uri="{BB962C8B-B14F-4D97-AF65-F5344CB8AC3E}">
        <p14:creationId xmlns:p14="http://schemas.microsoft.com/office/powerpoint/2010/main" val="211974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of Southern Whites</a:t>
            </a:r>
            <a:endParaRPr lang="en-US" dirty="0"/>
          </a:p>
        </p:txBody>
      </p:sp>
      <p:sp>
        <p:nvSpPr>
          <p:cNvPr id="3" name="Content Placeholder 2"/>
          <p:cNvSpPr>
            <a:spLocks noGrp="1"/>
          </p:cNvSpPr>
          <p:nvPr>
            <p:ph idx="1"/>
          </p:nvPr>
        </p:nvSpPr>
        <p:spPr/>
        <p:txBody>
          <a:bodyPr>
            <a:normAutofit fontScale="92500"/>
          </a:bodyPr>
          <a:lstStyle/>
          <a:p>
            <a:r>
              <a:rPr lang="en-US" dirty="0" smtClean="0"/>
              <a:t>Slavery’s defenders increasingly used </a:t>
            </a:r>
            <a:r>
              <a:rPr lang="en-US" dirty="0" smtClean="0"/>
              <a:t>religious </a:t>
            </a:r>
            <a:r>
              <a:rPr lang="en-US" dirty="0" smtClean="0"/>
              <a:t>justifications for slavery.</a:t>
            </a:r>
          </a:p>
          <a:p>
            <a:r>
              <a:rPr lang="en-US" dirty="0" smtClean="0"/>
              <a:t>Argued the institution was a ‘positive good’ because it provided a life for ‘inferior Africans.’</a:t>
            </a:r>
          </a:p>
          <a:p>
            <a:r>
              <a:rPr lang="en-US" dirty="0" smtClean="0"/>
              <a:t>Southern ministers pointed to the bible, saying God’s chosen people had owned slaves. </a:t>
            </a:r>
            <a:endParaRPr lang="en-US" dirty="0"/>
          </a:p>
        </p:txBody>
      </p:sp>
    </p:spTree>
    <p:extLst>
      <p:ext uri="{BB962C8B-B14F-4D97-AF65-F5344CB8AC3E}">
        <p14:creationId xmlns:p14="http://schemas.microsoft.com/office/powerpoint/2010/main" val="89319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6422" t="-4514" r="-17758" b="-9017"/>
          <a:stretch/>
        </p:blipFill>
        <p:spPr>
          <a:xfrm>
            <a:off x="457200" y="-437861"/>
            <a:ext cx="8229600" cy="7925285"/>
          </a:xfrm>
        </p:spPr>
      </p:pic>
    </p:spTree>
    <p:extLst>
      <p:ext uri="{BB962C8B-B14F-4D97-AF65-F5344CB8AC3E}">
        <p14:creationId xmlns:p14="http://schemas.microsoft.com/office/powerpoint/2010/main" val="193047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in the South</a:t>
            </a:r>
            <a:endParaRPr lang="en-US" dirty="0"/>
          </a:p>
        </p:txBody>
      </p:sp>
      <p:sp>
        <p:nvSpPr>
          <p:cNvPr id="3" name="Content Placeholder 2"/>
          <p:cNvSpPr>
            <a:spLocks noGrp="1"/>
          </p:cNvSpPr>
          <p:nvPr>
            <p:ph idx="1"/>
          </p:nvPr>
        </p:nvSpPr>
        <p:spPr/>
        <p:txBody>
          <a:bodyPr>
            <a:normAutofit fontScale="92500"/>
          </a:bodyPr>
          <a:lstStyle/>
          <a:p>
            <a:r>
              <a:rPr lang="en-US" dirty="0" smtClean="0"/>
              <a:t>Despite the South being a slave society (a society in which slavery impacted all aspects of society), most white southerners did not own slaves.</a:t>
            </a:r>
          </a:p>
          <a:p>
            <a:r>
              <a:rPr lang="en-US" dirty="0" smtClean="0"/>
              <a:t>The percentage of white families who held slaves decreased from 36 percent in 1830, to 31 percent in 1850, to 25 percent in 1860.</a:t>
            </a:r>
            <a:endParaRPr lang="en-US" dirty="0"/>
          </a:p>
        </p:txBody>
      </p:sp>
    </p:spTree>
    <p:extLst>
      <p:ext uri="{BB962C8B-B14F-4D97-AF65-F5344CB8AC3E}">
        <p14:creationId xmlns:p14="http://schemas.microsoft.com/office/powerpoint/2010/main" val="378822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in the South</a:t>
            </a:r>
            <a:endParaRPr lang="en-US" dirty="0"/>
          </a:p>
        </p:txBody>
      </p:sp>
      <p:sp>
        <p:nvSpPr>
          <p:cNvPr id="3" name="Content Placeholder 2"/>
          <p:cNvSpPr>
            <a:spLocks noGrp="1"/>
          </p:cNvSpPr>
          <p:nvPr>
            <p:ph idx="1"/>
          </p:nvPr>
        </p:nvSpPr>
        <p:spPr/>
        <p:txBody>
          <a:bodyPr>
            <a:normAutofit fontScale="92500"/>
          </a:bodyPr>
          <a:lstStyle/>
          <a:p>
            <a:r>
              <a:rPr lang="en-US" dirty="0" smtClean="0"/>
              <a:t>Slavery still increased however, as the planter elites increasingly owned more and more slaves.</a:t>
            </a:r>
          </a:p>
          <a:p>
            <a:r>
              <a:rPr lang="en-US" dirty="0" smtClean="0"/>
              <a:t>The top 5 percent of the South’s white population owned over 50 percent of the slaves.</a:t>
            </a:r>
          </a:p>
          <a:p>
            <a:r>
              <a:rPr lang="en-US" dirty="0" smtClean="0"/>
              <a:t>Average wealth of these planters was $56,000 ($1.6 million today). </a:t>
            </a:r>
            <a:endParaRPr lang="en-US" dirty="0"/>
          </a:p>
        </p:txBody>
      </p:sp>
    </p:spTree>
    <p:extLst>
      <p:ext uri="{BB962C8B-B14F-4D97-AF65-F5344CB8AC3E}">
        <p14:creationId xmlns:p14="http://schemas.microsoft.com/office/powerpoint/2010/main" val="354806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39"/>
            <a:ext cx="8229600" cy="1143000"/>
          </a:xfrm>
        </p:spPr>
        <p:txBody>
          <a:bodyPr/>
          <a:lstStyle/>
          <a:p>
            <a:r>
              <a:rPr lang="en-US" dirty="0" smtClean="0"/>
              <a:t>Non-Slave-owners</a:t>
            </a:r>
            <a:endParaRPr lang="en-US" dirty="0"/>
          </a:p>
        </p:txBody>
      </p:sp>
      <p:sp>
        <p:nvSpPr>
          <p:cNvPr id="3" name="Content Placeholder 2"/>
          <p:cNvSpPr>
            <a:spLocks noGrp="1"/>
          </p:cNvSpPr>
          <p:nvPr>
            <p:ph idx="1"/>
          </p:nvPr>
        </p:nvSpPr>
        <p:spPr>
          <a:xfrm>
            <a:off x="457200" y="853829"/>
            <a:ext cx="8229600" cy="6004171"/>
          </a:xfrm>
        </p:spPr>
        <p:txBody>
          <a:bodyPr>
            <a:normAutofit fontScale="77500" lnSpcReduction="20000"/>
          </a:bodyPr>
          <a:lstStyle/>
          <a:p>
            <a:r>
              <a:rPr lang="en-US" dirty="0" smtClean="0"/>
              <a:t>Many poor whites also worked on plantations. </a:t>
            </a:r>
          </a:p>
          <a:p>
            <a:r>
              <a:rPr lang="en-US" dirty="0" smtClean="0"/>
              <a:t>Poorer white farmers got pushed out by plantations, had to sell their slaves and then farms to pay bills, and ended up working the same jobs slaves occupied.</a:t>
            </a:r>
          </a:p>
          <a:p>
            <a:r>
              <a:rPr lang="en-US" dirty="0" smtClean="0"/>
              <a:t>Propertyless whites suffered the consequences of living in a slave society without slaves.</a:t>
            </a:r>
          </a:p>
          <a:p>
            <a:r>
              <a:rPr lang="en-US" dirty="0" smtClean="0"/>
              <a:t>Slave-owners refused to pay taxes to fund public schools.</a:t>
            </a:r>
          </a:p>
          <a:p>
            <a:r>
              <a:rPr lang="en-US" dirty="0" smtClean="0"/>
              <a:t>Planter-dominated legislatures forced all white men to serve in the patrols and militias that deterred black uprisings.</a:t>
            </a:r>
            <a:endParaRPr lang="en-US" dirty="0"/>
          </a:p>
        </p:txBody>
      </p:sp>
    </p:spTree>
    <p:extLst>
      <p:ext uri="{BB962C8B-B14F-4D97-AF65-F5344CB8AC3E}">
        <p14:creationId xmlns:p14="http://schemas.microsoft.com/office/powerpoint/2010/main" val="268410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Still…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By the 1830’s, settlers from the South had carried slavery into Arkansas and Missouri. </a:t>
            </a:r>
          </a:p>
          <a:p>
            <a:r>
              <a:rPr lang="en-US" dirty="0" smtClean="0"/>
              <a:t>Between that area and the Rocky Mountains was great grasslands labeled ‘wholly unfit for cultivation,’ and was called the Great American Desert. </a:t>
            </a:r>
          </a:p>
          <a:p>
            <a:r>
              <a:rPr lang="en-US" dirty="0" smtClean="0"/>
              <a:t>Americans looking for land fit for slavery turned South, to </a:t>
            </a:r>
            <a:r>
              <a:rPr lang="en-US" smtClean="0"/>
              <a:t>Mexican territory. </a:t>
            </a:r>
            <a:endParaRPr lang="en-US" dirty="0"/>
          </a:p>
        </p:txBody>
      </p:sp>
    </p:spTree>
    <p:extLst>
      <p:ext uri="{BB962C8B-B14F-4D97-AF65-F5344CB8AC3E}">
        <p14:creationId xmlns:p14="http://schemas.microsoft.com/office/powerpoint/2010/main" val="228908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South Expands:</a:t>
            </a:r>
            <a:br>
              <a:rPr lang="en-US" dirty="0" smtClean="0"/>
            </a:br>
            <a:r>
              <a:rPr lang="en-US" dirty="0" smtClean="0"/>
              <a:t>Slavery and Society</a:t>
            </a:r>
            <a:br>
              <a:rPr lang="en-US" dirty="0" smtClean="0"/>
            </a:br>
            <a:r>
              <a:rPr lang="en-US" dirty="0" smtClean="0"/>
              <a:t>1800-1860</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Mr. Winchell</a:t>
            </a:r>
          </a:p>
          <a:p>
            <a:r>
              <a:rPr lang="en-US" dirty="0" smtClean="0"/>
              <a:t>APUSH</a:t>
            </a:r>
          </a:p>
          <a:p>
            <a:r>
              <a:rPr lang="en-US" dirty="0" smtClean="0"/>
              <a:t>Period 4</a:t>
            </a:r>
            <a:endParaRPr lang="en-US" dirty="0" smtClean="0"/>
          </a:p>
          <a:p>
            <a:r>
              <a:rPr lang="en-US" dirty="0" smtClean="0"/>
              <a:t>Overlapping Revolutions</a:t>
            </a:r>
            <a:endParaRPr lang="en-US" dirty="0"/>
          </a:p>
        </p:txBody>
      </p:sp>
    </p:spTree>
    <p:extLst>
      <p:ext uri="{BB962C8B-B14F-4D97-AF65-F5344CB8AC3E}">
        <p14:creationId xmlns:p14="http://schemas.microsoft.com/office/powerpoint/2010/main" val="215029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500" y="0"/>
            <a:ext cx="8237838" cy="6858000"/>
          </a:xfrm>
          <a:prstGeom prst="rect">
            <a:avLst/>
          </a:prstGeom>
        </p:spPr>
      </p:pic>
    </p:spTree>
    <p:extLst>
      <p:ext uri="{BB962C8B-B14F-4D97-AF65-F5344CB8AC3E}">
        <p14:creationId xmlns:p14="http://schemas.microsoft.com/office/powerpoint/2010/main" val="66722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p:txBody>
          <a:bodyPr>
            <a:normAutofit fontScale="92500"/>
          </a:bodyPr>
          <a:lstStyle/>
          <a:p>
            <a:r>
              <a:rPr lang="en-US" dirty="0" smtClean="0"/>
              <a:t>Students will be able to explain causes for the expansion of the institution of slavery by utilizing guided notes and watching a video (Today)</a:t>
            </a:r>
          </a:p>
          <a:p>
            <a:r>
              <a:rPr lang="en-US" dirty="0" smtClean="0"/>
              <a:t>Students will continue to identify how an expanding society contributed to growing tensions between North and South.</a:t>
            </a:r>
          </a:p>
          <a:p>
            <a:endParaRPr lang="en-US" dirty="0"/>
          </a:p>
        </p:txBody>
      </p:sp>
    </p:spTree>
    <p:extLst>
      <p:ext uri="{BB962C8B-B14F-4D97-AF65-F5344CB8AC3E}">
        <p14:creationId xmlns:p14="http://schemas.microsoft.com/office/powerpoint/2010/main" val="277129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Rewind:	</a:t>
            </a:r>
            <a:endParaRPr lang="en-US" dirty="0"/>
          </a:p>
        </p:txBody>
      </p:sp>
      <p:sp>
        <p:nvSpPr>
          <p:cNvPr id="3" name="Content Placeholder 2"/>
          <p:cNvSpPr>
            <a:spLocks noGrp="1"/>
          </p:cNvSpPr>
          <p:nvPr>
            <p:ph idx="1"/>
          </p:nvPr>
        </p:nvSpPr>
        <p:spPr/>
        <p:txBody>
          <a:bodyPr>
            <a:normAutofit fontScale="92500"/>
          </a:bodyPr>
          <a:lstStyle/>
          <a:p>
            <a:r>
              <a:rPr lang="en-US" dirty="0" smtClean="0"/>
              <a:t>Missouri Compromise: New land, new problems</a:t>
            </a:r>
          </a:p>
          <a:p>
            <a:r>
              <a:rPr lang="en-US" dirty="0" smtClean="0"/>
              <a:t>Do we allow slaves? Do we not allow slaves? WHAT DO WE DO???!?!!?!?!</a:t>
            </a:r>
          </a:p>
          <a:p>
            <a:r>
              <a:rPr lang="en-US" dirty="0" smtClean="0"/>
              <a:t>Slaves allowed in Missouri, outlawed in Maine, and never again allow slavery north of the 36’30 line.</a:t>
            </a:r>
            <a:endParaRPr lang="en-US" dirty="0"/>
          </a:p>
        </p:txBody>
      </p:sp>
    </p:spTree>
    <p:extLst>
      <p:ext uri="{BB962C8B-B14F-4D97-AF65-F5344CB8AC3E}">
        <p14:creationId xmlns:p14="http://schemas.microsoft.com/office/powerpoint/2010/main" val="41304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 is King”</a:t>
            </a:r>
            <a:endParaRPr lang="en-US" dirty="0"/>
          </a:p>
        </p:txBody>
      </p:sp>
      <p:sp>
        <p:nvSpPr>
          <p:cNvPr id="3" name="Content Placeholder 2"/>
          <p:cNvSpPr>
            <a:spLocks noGrp="1"/>
          </p:cNvSpPr>
          <p:nvPr>
            <p:ph idx="1"/>
          </p:nvPr>
        </p:nvSpPr>
        <p:spPr/>
        <p:txBody>
          <a:bodyPr/>
          <a:lstStyle/>
          <a:p>
            <a:r>
              <a:rPr lang="en-US" dirty="0" smtClean="0"/>
              <a:t>“To sell cotton in order to buy negroes—to make more cotton to buy more negroes, ‘ad infinitum,’ is the aim of the thorough-going cotton planter. His whole body is wrapped up in the pursuit.”</a:t>
            </a:r>
            <a:endParaRPr lang="en-US" dirty="0"/>
          </a:p>
        </p:txBody>
      </p:sp>
    </p:spTree>
    <p:extLst>
      <p:ext uri="{BB962C8B-B14F-4D97-AF65-F5344CB8AC3E}">
        <p14:creationId xmlns:p14="http://schemas.microsoft.com/office/powerpoint/2010/main" val="262109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337"/>
          <a:stretch/>
        </p:blipFill>
        <p:spPr>
          <a:xfrm>
            <a:off x="457200" y="1072760"/>
            <a:ext cx="8229600" cy="5560836"/>
          </a:xfrm>
        </p:spPr>
      </p:pic>
    </p:spTree>
    <p:extLst>
      <p:ext uri="{BB962C8B-B14F-4D97-AF65-F5344CB8AC3E}">
        <p14:creationId xmlns:p14="http://schemas.microsoft.com/office/powerpoint/2010/main" val="36183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57200" y="-218931"/>
            <a:ext cx="8229600" cy="7356067"/>
          </a:xfrm>
        </p:spPr>
      </p:pic>
    </p:spTree>
    <p:extLst>
      <p:ext uri="{BB962C8B-B14F-4D97-AF65-F5344CB8AC3E}">
        <p14:creationId xmlns:p14="http://schemas.microsoft.com/office/powerpoint/2010/main" val="35855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Domestic Slave Trade</a:t>
            </a:r>
            <a:endParaRPr lang="en-US" dirty="0"/>
          </a:p>
        </p:txBody>
      </p:sp>
      <p:sp>
        <p:nvSpPr>
          <p:cNvPr id="3" name="Content Placeholder 2"/>
          <p:cNvSpPr>
            <a:spLocks noGrp="1"/>
          </p:cNvSpPr>
          <p:nvPr>
            <p:ph idx="1"/>
          </p:nvPr>
        </p:nvSpPr>
        <p:spPr>
          <a:xfrm>
            <a:off x="457200" y="1401156"/>
            <a:ext cx="8229600" cy="5456844"/>
          </a:xfrm>
        </p:spPr>
        <p:txBody>
          <a:bodyPr>
            <a:normAutofit fontScale="85000" lnSpcReduction="10000"/>
          </a:bodyPr>
          <a:lstStyle/>
          <a:p>
            <a:r>
              <a:rPr lang="en-US" dirty="0" smtClean="0"/>
              <a:t>The cotton boom shifted the African American population to the South and West. By 1830, hundreds of thousands of slaves labored on the cotton and sugar lands of the Lower Mississippi Valley and on cotton plantations in Georgia and Northern Florida</a:t>
            </a:r>
          </a:p>
          <a:p>
            <a:r>
              <a:rPr lang="en-US" dirty="0" smtClean="0"/>
              <a:t>3 decades later, the majority of blacks lived and worked along the Mississippi River and in an arc of fertile cotton lands-the ‘black belt’, sweeping from Mississippi through South Carolina.</a:t>
            </a:r>
            <a:endParaRPr lang="en-US" dirty="0"/>
          </a:p>
        </p:txBody>
      </p:sp>
    </p:spTree>
    <p:extLst>
      <p:ext uri="{BB962C8B-B14F-4D97-AF65-F5344CB8AC3E}">
        <p14:creationId xmlns:p14="http://schemas.microsoft.com/office/powerpoint/2010/main" val="271602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090"/>
          <a:stretch/>
        </p:blipFill>
        <p:spPr>
          <a:xfrm>
            <a:off x="457200" y="766258"/>
            <a:ext cx="8229600" cy="6091742"/>
          </a:xfrm>
        </p:spPr>
      </p:pic>
    </p:spTree>
    <p:extLst>
      <p:ext uri="{BB962C8B-B14F-4D97-AF65-F5344CB8AC3E}">
        <p14:creationId xmlns:p14="http://schemas.microsoft.com/office/powerpoint/2010/main" val="1538546853"/>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96</TotalTime>
  <Words>856</Words>
  <Application>Microsoft Macintosh PowerPoint</Application>
  <PresentationFormat>On-screen Show (4:3)</PresentationFormat>
  <Paragraphs>61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Twilight</vt:lpstr>
      <vt:lpstr>Do Now:</vt:lpstr>
      <vt:lpstr>The South Expands: Slavery and Society 1800-1860</vt:lpstr>
      <vt:lpstr>Objective </vt:lpstr>
      <vt:lpstr>Rewind: </vt:lpstr>
      <vt:lpstr>“Cotton is King”</vt:lpstr>
      <vt:lpstr>PowerPoint Presentation</vt:lpstr>
      <vt:lpstr>PowerPoint Presentation</vt:lpstr>
      <vt:lpstr>The Domestic Slave Trade</vt:lpstr>
      <vt:lpstr>PowerPoint Presentation</vt:lpstr>
      <vt:lpstr>As the Nation Expands…</vt:lpstr>
      <vt:lpstr>Slavery Continued</vt:lpstr>
      <vt:lpstr>The Impact on African Americans</vt:lpstr>
      <vt:lpstr>The World of Southern Whites</vt:lpstr>
      <vt:lpstr>World of Southern Whites</vt:lpstr>
      <vt:lpstr>PowerPoint Presentation</vt:lpstr>
      <vt:lpstr>Slavery in the South</vt:lpstr>
      <vt:lpstr>Slavery in the South</vt:lpstr>
      <vt:lpstr>Non-Slave-owners</vt:lpstr>
      <vt:lpstr>Westward Still…</vt:lpstr>
      <vt:lpstr>PowerPoint Presentation</vt:lpstr>
    </vt:vector>
  </TitlesOfParts>
  <Company>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South Expands: Slavery and Society 1800-1860</dc:title>
  <dc:creator>Craig Winchell</dc:creator>
  <cp:lastModifiedBy>Craig Winchell</cp:lastModifiedBy>
  <cp:revision>11</cp:revision>
  <dcterms:created xsi:type="dcterms:W3CDTF">2014-11-06T17:02:01Z</dcterms:created>
  <dcterms:modified xsi:type="dcterms:W3CDTF">2015-11-02T00:42:14Z</dcterms:modified>
</cp:coreProperties>
</file>