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9"/>
  </p:notesMasterIdLst>
  <p:sldIdLst>
    <p:sldId id="355" r:id="rId3"/>
    <p:sldId id="356" r:id="rId4"/>
    <p:sldId id="357" r:id="rId5"/>
    <p:sldId id="358" r:id="rId6"/>
    <p:sldId id="256" r:id="rId7"/>
    <p:sldId id="333" r:id="rId8"/>
    <p:sldId id="359" r:id="rId9"/>
    <p:sldId id="353" r:id="rId10"/>
    <p:sldId id="354" r:id="rId11"/>
    <p:sldId id="344" r:id="rId12"/>
    <p:sldId id="351" r:id="rId13"/>
    <p:sldId id="343" r:id="rId14"/>
    <p:sldId id="345" r:id="rId15"/>
    <p:sldId id="324" r:id="rId16"/>
    <p:sldId id="336" r:id="rId17"/>
    <p:sldId id="260" r:id="rId18"/>
    <p:sldId id="347" r:id="rId19"/>
    <p:sldId id="352" r:id="rId20"/>
    <p:sldId id="346" r:id="rId21"/>
    <p:sldId id="342" r:id="rId22"/>
    <p:sldId id="328" r:id="rId23"/>
    <p:sldId id="304" r:id="rId24"/>
    <p:sldId id="348" r:id="rId25"/>
    <p:sldId id="257" r:id="rId26"/>
    <p:sldId id="360" r:id="rId27"/>
    <p:sldId id="3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B1E6"/>
    <a:srgbClr val="B2B2B2"/>
    <a:srgbClr val="EE5A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0" autoAdjust="0"/>
    <p:restoredTop sz="85837" autoAdjust="0"/>
  </p:normalViewPr>
  <p:slideViewPr>
    <p:cSldViewPr snapToGrid="0">
      <p:cViewPr>
        <p:scale>
          <a:sx n="50" d="100"/>
          <a:sy n="50" d="100"/>
        </p:scale>
        <p:origin x="-80"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1753F-E2CC-459A-A9E3-AEE6C619190D}" type="datetimeFigureOut">
              <a:rPr lang="en-US" smtClean="0"/>
              <a:t>10/25/16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EF9A5-F406-4E7B-87B9-A25F5762335D}" type="slidenum">
              <a:rPr lang="en-US" smtClean="0"/>
              <a:t>‹#›</a:t>
            </a:fld>
            <a:endParaRPr lang="en-US"/>
          </a:p>
        </p:txBody>
      </p:sp>
    </p:spTree>
    <p:extLst>
      <p:ext uri="{BB962C8B-B14F-4D97-AF65-F5344CB8AC3E}">
        <p14:creationId xmlns:p14="http://schemas.microsoft.com/office/powerpoint/2010/main" val="2733092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6F2FA-14AC-402A-B3A1-8668EF3FBE0A}" type="slidenum">
              <a:rPr lang="en-US" smtClean="0"/>
              <a:t>‹#›</a:t>
            </a:fld>
            <a:endParaRPr lang="en-US"/>
          </a:p>
        </p:txBody>
      </p:sp>
    </p:spTree>
    <p:extLst>
      <p:ext uri="{BB962C8B-B14F-4D97-AF65-F5344CB8AC3E}">
        <p14:creationId xmlns:p14="http://schemas.microsoft.com/office/powerpoint/2010/main" val="425254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6F2FA-14AC-402A-B3A1-8668EF3FBE0A}" type="slidenum">
              <a:rPr lang="en-US" smtClean="0"/>
              <a:t>‹#›</a:t>
            </a:fld>
            <a:endParaRPr lang="en-US"/>
          </a:p>
        </p:txBody>
      </p:sp>
    </p:spTree>
    <p:extLst>
      <p:ext uri="{BB962C8B-B14F-4D97-AF65-F5344CB8AC3E}">
        <p14:creationId xmlns:p14="http://schemas.microsoft.com/office/powerpoint/2010/main" val="1863214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6F2FA-14AC-402A-B3A1-8668EF3FBE0A}" type="slidenum">
              <a:rPr lang="en-US" smtClean="0"/>
              <a:t>‹#›</a:t>
            </a:fld>
            <a:endParaRPr lang="en-US"/>
          </a:p>
        </p:txBody>
      </p:sp>
    </p:spTree>
    <p:extLst>
      <p:ext uri="{BB962C8B-B14F-4D97-AF65-F5344CB8AC3E}">
        <p14:creationId xmlns:p14="http://schemas.microsoft.com/office/powerpoint/2010/main" val="3802870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5"/>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1"/>
          <p:cNvSpPr>
            <a:spLocks noGrp="1" noChangeArrowheads="1"/>
          </p:cNvSpPr>
          <p:nvPr>
            <p:ph type="sldNum" sz="quarter" idx="12"/>
          </p:nvPr>
        </p:nvSpPr>
        <p:spPr>
          <a:ln/>
        </p:spPr>
        <p:txBody>
          <a:bodyPr/>
          <a:lstStyle>
            <a:lvl1pPr>
              <a:defRPr/>
            </a:lvl1pPr>
          </a:lstStyle>
          <a:p>
            <a:pPr>
              <a:defRPr/>
            </a:pPr>
            <a:fld id="{15471DEB-B1C5-43EA-8EA3-61D600D44462}" type="slidenum">
              <a:rPr lang="en-US" altLang="en-US"/>
              <a:pPr>
                <a:defRPr/>
              </a:pPr>
              <a:t>‹#›</a:t>
            </a:fld>
            <a:endParaRPr lang="en-US" altLang="en-US"/>
          </a:p>
        </p:txBody>
      </p:sp>
    </p:spTree>
    <p:extLst>
      <p:ext uri="{BB962C8B-B14F-4D97-AF65-F5344CB8AC3E}">
        <p14:creationId xmlns:p14="http://schemas.microsoft.com/office/powerpoint/2010/main" val="1385126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717A7E-2C96-AC41-8ECC-4BC47E7CBAD2}" type="datetimeFigureOut">
              <a:rPr lang="en-US" smtClean="0">
                <a:solidFill>
                  <a:prstClr val="white">
                    <a:tint val="75000"/>
                  </a:prstClr>
                </a:solidFill>
                <a:latin typeface="Corbel"/>
              </a:rPr>
              <a:pPr/>
              <a:t>10/25/16</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18ECB588-E50D-7346-A18B-D99433D8EF6F}"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extLst>
      <p:ext uri="{BB962C8B-B14F-4D97-AF65-F5344CB8AC3E}">
        <p14:creationId xmlns:p14="http://schemas.microsoft.com/office/powerpoint/2010/main" val="2848244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717A7E-2C96-AC41-8ECC-4BC47E7CBAD2}" type="datetimeFigureOut">
              <a:rPr lang="en-US" smtClean="0">
                <a:solidFill>
                  <a:prstClr val="white">
                    <a:tint val="75000"/>
                  </a:prstClr>
                </a:solidFill>
                <a:latin typeface="Corbel"/>
              </a:rPr>
              <a:pPr/>
              <a:t>10/25/16</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18ECB588-E50D-7346-A18B-D99433D8EF6F}"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extLst>
      <p:ext uri="{BB962C8B-B14F-4D97-AF65-F5344CB8AC3E}">
        <p14:creationId xmlns:p14="http://schemas.microsoft.com/office/powerpoint/2010/main" val="63705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717A7E-2C96-AC41-8ECC-4BC47E7CBAD2}" type="datetimeFigureOut">
              <a:rPr lang="en-US" smtClean="0">
                <a:solidFill>
                  <a:prstClr val="white">
                    <a:tint val="75000"/>
                  </a:prstClr>
                </a:solidFill>
                <a:latin typeface="Corbel"/>
              </a:rPr>
              <a:pPr/>
              <a:t>10/25/16</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18ECB588-E50D-7346-A18B-D99433D8EF6F}"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extLst>
      <p:ext uri="{BB962C8B-B14F-4D97-AF65-F5344CB8AC3E}">
        <p14:creationId xmlns:p14="http://schemas.microsoft.com/office/powerpoint/2010/main" val="370335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717A7E-2C96-AC41-8ECC-4BC47E7CBAD2}" type="datetimeFigureOut">
              <a:rPr lang="en-US" smtClean="0">
                <a:solidFill>
                  <a:prstClr val="white">
                    <a:tint val="75000"/>
                  </a:prstClr>
                </a:solidFill>
                <a:latin typeface="Corbel"/>
              </a:rPr>
              <a:pPr/>
              <a:t>10/25/16</a:t>
            </a:fld>
            <a:endParaRPr lang="en-US">
              <a:solidFill>
                <a:prstClr val="white">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orbel"/>
            </a:endParaRPr>
          </a:p>
        </p:txBody>
      </p:sp>
      <p:sp>
        <p:nvSpPr>
          <p:cNvPr id="7" name="Slide Number Placeholder 6"/>
          <p:cNvSpPr>
            <a:spLocks noGrp="1"/>
          </p:cNvSpPr>
          <p:nvPr>
            <p:ph type="sldNum" sz="quarter" idx="12"/>
          </p:nvPr>
        </p:nvSpPr>
        <p:spPr/>
        <p:txBody>
          <a:bodyPr/>
          <a:lstStyle/>
          <a:p>
            <a:fld id="{18ECB588-E50D-7346-A18B-D99433D8EF6F}"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extLst>
      <p:ext uri="{BB962C8B-B14F-4D97-AF65-F5344CB8AC3E}">
        <p14:creationId xmlns:p14="http://schemas.microsoft.com/office/powerpoint/2010/main" val="2404343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717A7E-2C96-AC41-8ECC-4BC47E7CBAD2}" type="datetimeFigureOut">
              <a:rPr lang="en-US" smtClean="0">
                <a:solidFill>
                  <a:prstClr val="white">
                    <a:tint val="75000"/>
                  </a:prstClr>
                </a:solidFill>
                <a:latin typeface="Corbel"/>
              </a:rPr>
              <a:pPr/>
              <a:t>10/25/16</a:t>
            </a:fld>
            <a:endParaRPr lang="en-US">
              <a:solidFill>
                <a:prstClr val="white">
                  <a:tint val="75000"/>
                </a:prstClr>
              </a:solidFill>
              <a:latin typeface="Corbe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orbel"/>
            </a:endParaRPr>
          </a:p>
        </p:txBody>
      </p:sp>
      <p:sp>
        <p:nvSpPr>
          <p:cNvPr id="9" name="Slide Number Placeholder 8"/>
          <p:cNvSpPr>
            <a:spLocks noGrp="1"/>
          </p:cNvSpPr>
          <p:nvPr>
            <p:ph type="sldNum" sz="quarter" idx="12"/>
          </p:nvPr>
        </p:nvSpPr>
        <p:spPr/>
        <p:txBody>
          <a:bodyPr/>
          <a:lstStyle/>
          <a:p>
            <a:fld id="{18ECB588-E50D-7346-A18B-D99433D8EF6F}"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extLst>
      <p:ext uri="{BB962C8B-B14F-4D97-AF65-F5344CB8AC3E}">
        <p14:creationId xmlns:p14="http://schemas.microsoft.com/office/powerpoint/2010/main" val="3304140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717A7E-2C96-AC41-8ECC-4BC47E7CBAD2}" type="datetimeFigureOut">
              <a:rPr lang="en-US" smtClean="0">
                <a:solidFill>
                  <a:prstClr val="white">
                    <a:tint val="75000"/>
                  </a:prstClr>
                </a:solidFill>
                <a:latin typeface="Corbel"/>
              </a:rPr>
              <a:pPr/>
              <a:t>10/25/16</a:t>
            </a:fld>
            <a:endParaRPr lang="en-US">
              <a:solidFill>
                <a:prstClr val="white">
                  <a:tint val="75000"/>
                </a:prstClr>
              </a:solidFill>
              <a:latin typeface="Corbe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orbel"/>
            </a:endParaRPr>
          </a:p>
        </p:txBody>
      </p:sp>
      <p:sp>
        <p:nvSpPr>
          <p:cNvPr id="5" name="Slide Number Placeholder 4"/>
          <p:cNvSpPr>
            <a:spLocks noGrp="1"/>
          </p:cNvSpPr>
          <p:nvPr>
            <p:ph type="sldNum" sz="quarter" idx="12"/>
          </p:nvPr>
        </p:nvSpPr>
        <p:spPr/>
        <p:txBody>
          <a:bodyPr/>
          <a:lstStyle/>
          <a:p>
            <a:fld id="{18ECB588-E50D-7346-A18B-D99433D8EF6F}"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extLst>
      <p:ext uri="{BB962C8B-B14F-4D97-AF65-F5344CB8AC3E}">
        <p14:creationId xmlns:p14="http://schemas.microsoft.com/office/powerpoint/2010/main" val="2230031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17A7E-2C96-AC41-8ECC-4BC47E7CBAD2}" type="datetimeFigureOut">
              <a:rPr lang="en-US" smtClean="0">
                <a:solidFill>
                  <a:prstClr val="white">
                    <a:tint val="75000"/>
                  </a:prstClr>
                </a:solidFill>
                <a:latin typeface="Corbel"/>
              </a:rPr>
              <a:pPr/>
              <a:t>10/25/16</a:t>
            </a:fld>
            <a:endParaRPr lang="en-US">
              <a:solidFill>
                <a:prstClr val="white">
                  <a:tint val="75000"/>
                </a:prstClr>
              </a:solidFill>
              <a:latin typeface="Corbe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orbel"/>
            </a:endParaRPr>
          </a:p>
        </p:txBody>
      </p:sp>
      <p:sp>
        <p:nvSpPr>
          <p:cNvPr id="4" name="Slide Number Placeholder 3"/>
          <p:cNvSpPr>
            <a:spLocks noGrp="1"/>
          </p:cNvSpPr>
          <p:nvPr>
            <p:ph type="sldNum" sz="quarter" idx="12"/>
          </p:nvPr>
        </p:nvSpPr>
        <p:spPr/>
        <p:txBody>
          <a:bodyPr/>
          <a:lstStyle/>
          <a:p>
            <a:fld id="{18ECB588-E50D-7346-A18B-D99433D8EF6F}"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extLst>
      <p:ext uri="{BB962C8B-B14F-4D97-AF65-F5344CB8AC3E}">
        <p14:creationId xmlns:p14="http://schemas.microsoft.com/office/powerpoint/2010/main" val="366373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6F2FA-14AC-402A-B3A1-8668EF3FBE0A}" type="slidenum">
              <a:rPr lang="en-US" smtClean="0"/>
              <a:t>‹#›</a:t>
            </a:fld>
            <a:endParaRPr lang="en-US"/>
          </a:p>
        </p:txBody>
      </p:sp>
    </p:spTree>
    <p:extLst>
      <p:ext uri="{BB962C8B-B14F-4D97-AF65-F5344CB8AC3E}">
        <p14:creationId xmlns:p14="http://schemas.microsoft.com/office/powerpoint/2010/main" val="928714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717A7E-2C96-AC41-8ECC-4BC47E7CBAD2}" type="datetimeFigureOut">
              <a:rPr lang="en-US" smtClean="0">
                <a:solidFill>
                  <a:prstClr val="white">
                    <a:tint val="75000"/>
                  </a:prstClr>
                </a:solidFill>
                <a:latin typeface="Corbel"/>
              </a:rPr>
              <a:pPr/>
              <a:t>10/25/16</a:t>
            </a:fld>
            <a:endParaRPr lang="en-US">
              <a:solidFill>
                <a:prstClr val="white">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orbel"/>
            </a:endParaRPr>
          </a:p>
        </p:txBody>
      </p:sp>
      <p:sp>
        <p:nvSpPr>
          <p:cNvPr id="7" name="Slide Number Placeholder 6"/>
          <p:cNvSpPr>
            <a:spLocks noGrp="1"/>
          </p:cNvSpPr>
          <p:nvPr>
            <p:ph type="sldNum" sz="quarter" idx="12"/>
          </p:nvPr>
        </p:nvSpPr>
        <p:spPr/>
        <p:txBody>
          <a:bodyPr/>
          <a:lstStyle/>
          <a:p>
            <a:fld id="{18ECB588-E50D-7346-A18B-D99433D8EF6F}"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extLst>
      <p:ext uri="{BB962C8B-B14F-4D97-AF65-F5344CB8AC3E}">
        <p14:creationId xmlns:p14="http://schemas.microsoft.com/office/powerpoint/2010/main" val="1117433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717A7E-2C96-AC41-8ECC-4BC47E7CBAD2}" type="datetimeFigureOut">
              <a:rPr lang="en-US" smtClean="0">
                <a:solidFill>
                  <a:prstClr val="white">
                    <a:tint val="75000"/>
                  </a:prstClr>
                </a:solidFill>
                <a:latin typeface="Corbel"/>
              </a:rPr>
              <a:pPr/>
              <a:t>10/25/16</a:t>
            </a:fld>
            <a:endParaRPr lang="en-US">
              <a:solidFill>
                <a:prstClr val="white">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orbel"/>
            </a:endParaRPr>
          </a:p>
        </p:txBody>
      </p:sp>
      <p:sp>
        <p:nvSpPr>
          <p:cNvPr id="7" name="Slide Number Placeholder 6"/>
          <p:cNvSpPr>
            <a:spLocks noGrp="1"/>
          </p:cNvSpPr>
          <p:nvPr>
            <p:ph type="sldNum" sz="quarter" idx="12"/>
          </p:nvPr>
        </p:nvSpPr>
        <p:spPr/>
        <p:txBody>
          <a:bodyPr/>
          <a:lstStyle/>
          <a:p>
            <a:fld id="{18ECB588-E50D-7346-A18B-D99433D8EF6F}"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extLst>
      <p:ext uri="{BB962C8B-B14F-4D97-AF65-F5344CB8AC3E}">
        <p14:creationId xmlns:p14="http://schemas.microsoft.com/office/powerpoint/2010/main" val="1672709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17A7E-2C96-AC41-8ECC-4BC47E7CBAD2}" type="datetimeFigureOut">
              <a:rPr lang="en-US" smtClean="0">
                <a:solidFill>
                  <a:prstClr val="white">
                    <a:tint val="75000"/>
                  </a:prstClr>
                </a:solidFill>
                <a:latin typeface="Corbel"/>
              </a:rPr>
              <a:pPr/>
              <a:t>10/25/16</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18ECB588-E50D-7346-A18B-D99433D8EF6F}"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extLst>
      <p:ext uri="{BB962C8B-B14F-4D97-AF65-F5344CB8AC3E}">
        <p14:creationId xmlns:p14="http://schemas.microsoft.com/office/powerpoint/2010/main" val="1232318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43"/>
            <a:ext cx="80264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717A7E-2C96-AC41-8ECC-4BC47E7CBAD2}" type="datetimeFigureOut">
              <a:rPr lang="en-US" smtClean="0">
                <a:solidFill>
                  <a:prstClr val="white">
                    <a:tint val="75000"/>
                  </a:prstClr>
                </a:solidFill>
                <a:latin typeface="Corbel"/>
              </a:rPr>
              <a:pPr/>
              <a:t>10/25/16</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18ECB588-E50D-7346-A18B-D99433D8EF6F}" type="slidenum">
              <a:rPr lang="en-US" smtClean="0">
                <a:solidFill>
                  <a:prstClr val="white">
                    <a:tint val="75000"/>
                  </a:prstClr>
                </a:solidFill>
                <a:latin typeface="Corbel"/>
              </a:rPr>
              <a:pPr/>
              <a:t>‹#›</a:t>
            </a:fld>
            <a:endParaRPr lang="en-US">
              <a:solidFill>
                <a:prstClr val="white">
                  <a:tint val="75000"/>
                </a:prstClr>
              </a:solidFill>
              <a:latin typeface="Corbel"/>
            </a:endParaRPr>
          </a:p>
        </p:txBody>
      </p:sp>
    </p:spTree>
    <p:extLst>
      <p:ext uri="{BB962C8B-B14F-4D97-AF65-F5344CB8AC3E}">
        <p14:creationId xmlns:p14="http://schemas.microsoft.com/office/powerpoint/2010/main" val="2339192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C224E6-A689-469D-94A5-2EBCAA737ECE}" type="datetimeFigureOut">
              <a:rPr lang="en-US" smtClean="0"/>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6F2FA-14AC-402A-B3A1-8668EF3FBE0A}" type="slidenum">
              <a:rPr lang="en-US" smtClean="0"/>
              <a:t>‹#›</a:t>
            </a:fld>
            <a:endParaRPr lang="en-US"/>
          </a:p>
        </p:txBody>
      </p:sp>
    </p:spTree>
    <p:extLst>
      <p:ext uri="{BB962C8B-B14F-4D97-AF65-F5344CB8AC3E}">
        <p14:creationId xmlns:p14="http://schemas.microsoft.com/office/powerpoint/2010/main" val="34959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C224E6-A689-469D-94A5-2EBCAA737ECE}" type="datetimeFigureOut">
              <a:rPr lang="en-US" smtClean="0"/>
              <a:t>10/25/16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6F2FA-14AC-402A-B3A1-8668EF3FBE0A}" type="slidenum">
              <a:rPr lang="en-US" smtClean="0"/>
              <a:t>‹#›</a:t>
            </a:fld>
            <a:endParaRPr lang="en-US"/>
          </a:p>
        </p:txBody>
      </p:sp>
    </p:spTree>
    <p:extLst>
      <p:ext uri="{BB962C8B-B14F-4D97-AF65-F5344CB8AC3E}">
        <p14:creationId xmlns:p14="http://schemas.microsoft.com/office/powerpoint/2010/main" val="3703460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C224E6-A689-469D-94A5-2EBCAA737ECE}" type="datetimeFigureOut">
              <a:rPr lang="en-US" smtClean="0"/>
              <a:t>10/25/16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56F2FA-14AC-402A-B3A1-8668EF3FBE0A}" type="slidenum">
              <a:rPr lang="en-US" smtClean="0"/>
              <a:t>‹#›</a:t>
            </a:fld>
            <a:endParaRPr lang="en-US"/>
          </a:p>
        </p:txBody>
      </p:sp>
    </p:spTree>
    <p:extLst>
      <p:ext uri="{BB962C8B-B14F-4D97-AF65-F5344CB8AC3E}">
        <p14:creationId xmlns:p14="http://schemas.microsoft.com/office/powerpoint/2010/main" val="2287290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C224E6-A689-469D-94A5-2EBCAA737ECE}" type="datetimeFigureOut">
              <a:rPr lang="en-US" smtClean="0"/>
              <a:t>10/25/16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56F2FA-14AC-402A-B3A1-8668EF3FBE0A}" type="slidenum">
              <a:rPr lang="en-US" smtClean="0"/>
              <a:t>‹#›</a:t>
            </a:fld>
            <a:endParaRPr lang="en-US"/>
          </a:p>
        </p:txBody>
      </p:sp>
    </p:spTree>
    <p:extLst>
      <p:ext uri="{BB962C8B-B14F-4D97-AF65-F5344CB8AC3E}">
        <p14:creationId xmlns:p14="http://schemas.microsoft.com/office/powerpoint/2010/main" val="2808328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224E6-A689-469D-94A5-2EBCAA737ECE}" type="datetimeFigureOut">
              <a:rPr lang="en-US" smtClean="0"/>
              <a:t>10/25/16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56F2FA-14AC-402A-B3A1-8668EF3FBE0A}" type="slidenum">
              <a:rPr lang="en-US" smtClean="0"/>
              <a:t>‹#›</a:t>
            </a:fld>
            <a:endParaRPr lang="en-US"/>
          </a:p>
        </p:txBody>
      </p:sp>
    </p:spTree>
    <p:extLst>
      <p:ext uri="{BB962C8B-B14F-4D97-AF65-F5344CB8AC3E}">
        <p14:creationId xmlns:p14="http://schemas.microsoft.com/office/powerpoint/2010/main" val="2431457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224E6-A689-469D-94A5-2EBCAA737ECE}" type="datetimeFigureOut">
              <a:rPr lang="en-US" smtClean="0"/>
              <a:t>10/25/16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6F2FA-14AC-402A-B3A1-8668EF3FBE0A}" type="slidenum">
              <a:rPr lang="en-US" smtClean="0"/>
              <a:t>‹#›</a:t>
            </a:fld>
            <a:endParaRPr lang="en-US"/>
          </a:p>
        </p:txBody>
      </p:sp>
    </p:spTree>
    <p:extLst>
      <p:ext uri="{BB962C8B-B14F-4D97-AF65-F5344CB8AC3E}">
        <p14:creationId xmlns:p14="http://schemas.microsoft.com/office/powerpoint/2010/main" val="29998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224E6-A689-469D-94A5-2EBCAA737ECE}" type="datetimeFigureOut">
              <a:rPr lang="en-US" smtClean="0"/>
              <a:t>10/25/16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6F2FA-14AC-402A-B3A1-8668EF3FBE0A}" type="slidenum">
              <a:rPr lang="en-US" smtClean="0"/>
              <a:t>‹#›</a:t>
            </a:fld>
            <a:endParaRPr lang="en-US"/>
          </a:p>
        </p:txBody>
      </p:sp>
    </p:spTree>
    <p:extLst>
      <p:ext uri="{BB962C8B-B14F-4D97-AF65-F5344CB8AC3E}">
        <p14:creationId xmlns:p14="http://schemas.microsoft.com/office/powerpoint/2010/main" val="20416257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alpha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224E6-A689-469D-94A5-2EBCAA737ECE}" type="datetimeFigureOut">
              <a:rPr lang="en-US" smtClean="0"/>
              <a:t>10/25/16</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6F2FA-14AC-402A-B3A1-8668EF3FBE0A}" type="slidenum">
              <a:rPr lang="en-US" smtClean="0"/>
              <a:t>‹#›</a:t>
            </a:fld>
            <a:endParaRPr lang="en-US"/>
          </a:p>
        </p:txBody>
      </p:sp>
    </p:spTree>
    <p:extLst>
      <p:ext uri="{BB962C8B-B14F-4D97-AF65-F5344CB8AC3E}">
        <p14:creationId xmlns:p14="http://schemas.microsoft.com/office/powerpoint/2010/main" val="1868011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57200"/>
            <a:ext cx="109728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A717A7E-2C96-AC41-8ECC-4BC47E7CBAD2}" type="datetimeFigureOut">
              <a:rPr lang="en-US" smtClean="0">
                <a:solidFill>
                  <a:prstClr val="white">
                    <a:tint val="75000"/>
                  </a:prstClr>
                </a:solidFill>
                <a:latin typeface="Corbel"/>
              </a:rPr>
              <a:pPr defTabSz="457200"/>
              <a:t>10/25/16</a:t>
            </a:fld>
            <a:endParaRPr lang="en-US">
              <a:solidFill>
                <a:prstClr val="white">
                  <a:tint val="75000"/>
                </a:prstClr>
              </a:solidFill>
              <a:latin typeface="Corbe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white">
                  <a:tint val="75000"/>
                </a:prstClr>
              </a:solidFill>
              <a:latin typeface="Corbe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8ECB588-E50D-7346-A18B-D99433D8EF6F}" type="slidenum">
              <a:rPr lang="en-US" smtClean="0">
                <a:solidFill>
                  <a:prstClr val="white">
                    <a:tint val="75000"/>
                  </a:prstClr>
                </a:solidFill>
                <a:latin typeface="Corbel"/>
              </a:rPr>
              <a:pPr defTabSz="457200"/>
              <a:t>‹#›</a:t>
            </a:fld>
            <a:endParaRPr lang="en-US">
              <a:solidFill>
                <a:prstClr val="white">
                  <a:tint val="75000"/>
                </a:prstClr>
              </a:solidFill>
              <a:latin typeface="Corbel"/>
            </a:endParaRPr>
          </a:p>
        </p:txBody>
      </p:sp>
    </p:spTree>
    <p:extLst>
      <p:ext uri="{BB962C8B-B14F-4D97-AF65-F5344CB8AC3E}">
        <p14:creationId xmlns:p14="http://schemas.microsoft.com/office/powerpoint/2010/main" val="191345520"/>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3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3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South Expands:</a:t>
            </a:r>
            <a:br>
              <a:rPr lang="en-US" dirty="0" smtClean="0"/>
            </a:br>
            <a:r>
              <a:rPr lang="en-US" dirty="0" smtClean="0"/>
              <a:t>Slavery and Society</a:t>
            </a:r>
            <a:br>
              <a:rPr lang="en-US" dirty="0" smtClean="0"/>
            </a:br>
            <a:r>
              <a:rPr lang="en-US" dirty="0" smtClean="0"/>
              <a:t>1800-1860</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Mr. Winchell</a:t>
            </a:r>
          </a:p>
          <a:p>
            <a:r>
              <a:rPr lang="en-US" dirty="0" smtClean="0"/>
              <a:t>APUSH</a:t>
            </a:r>
          </a:p>
          <a:p>
            <a:r>
              <a:rPr lang="en-US" dirty="0" smtClean="0"/>
              <a:t>Period 4</a:t>
            </a:r>
          </a:p>
          <a:p>
            <a:r>
              <a:rPr lang="en-US" dirty="0" smtClean="0"/>
              <a:t>Overlapping Revolutions</a:t>
            </a:r>
            <a:endParaRPr lang="en-US" dirty="0"/>
          </a:p>
        </p:txBody>
      </p:sp>
    </p:spTree>
    <p:extLst>
      <p:ext uri="{BB962C8B-B14F-4D97-AF65-F5344CB8AC3E}">
        <p14:creationId xmlns:p14="http://schemas.microsoft.com/office/powerpoint/2010/main" val="4088777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51"/>
            <a:ext cx="10515600" cy="1325563"/>
          </a:xfrm>
        </p:spPr>
        <p:txBody>
          <a:bodyPr/>
          <a:lstStyle/>
          <a:p>
            <a:pPr algn="ctr"/>
            <a:r>
              <a:rPr lang="en-US" altLang="en-US" b="1" dirty="0" smtClean="0"/>
              <a:t>“Cotton is King”</a:t>
            </a:r>
            <a:endParaRPr lang="en-US" b="1" dirty="0"/>
          </a:p>
        </p:txBody>
      </p:sp>
      <p:sp>
        <p:nvSpPr>
          <p:cNvPr id="3" name="Content Placeholder 2"/>
          <p:cNvSpPr>
            <a:spLocks noGrp="1"/>
          </p:cNvSpPr>
          <p:nvPr>
            <p:ph idx="1"/>
          </p:nvPr>
        </p:nvSpPr>
        <p:spPr>
          <a:xfrm>
            <a:off x="167427" y="1143471"/>
            <a:ext cx="6139247" cy="5849946"/>
          </a:xfrm>
        </p:spPr>
        <p:txBody>
          <a:bodyPr>
            <a:noAutofit/>
          </a:bodyPr>
          <a:lstStyle/>
          <a:p>
            <a:r>
              <a:rPr lang="en-US" sz="2400" dirty="0"/>
              <a:t>C</a:t>
            </a:r>
            <a:r>
              <a:rPr lang="en-US" sz="2400" dirty="0" smtClean="0"/>
              <a:t>heap </a:t>
            </a:r>
            <a:r>
              <a:rPr lang="en-US" sz="2400" dirty="0"/>
              <a:t>cotton </a:t>
            </a:r>
            <a:r>
              <a:rPr lang="en-US" sz="2400" dirty="0" smtClean="0"/>
              <a:t>= the </a:t>
            </a:r>
            <a:r>
              <a:rPr lang="en-US" sz="2400" dirty="0"/>
              <a:t>textile boom of both the North and Great Britain.  </a:t>
            </a:r>
            <a:endParaRPr lang="en-US" sz="2400" dirty="0" smtClean="0"/>
          </a:p>
          <a:p>
            <a:r>
              <a:rPr lang="en-US" sz="2400" dirty="0" smtClean="0"/>
              <a:t>Southerners </a:t>
            </a:r>
            <a:r>
              <a:rPr lang="en-US" sz="2400" dirty="0"/>
              <a:t>raced to grow more </a:t>
            </a:r>
            <a:r>
              <a:rPr lang="en-US" sz="2400" dirty="0" smtClean="0"/>
              <a:t>- created </a:t>
            </a:r>
            <a:r>
              <a:rPr lang="en-US" sz="2400" dirty="0"/>
              <a:t>a HUGE demand for slave labor.</a:t>
            </a:r>
          </a:p>
          <a:p>
            <a:pPr lvl="1"/>
            <a:r>
              <a:rPr lang="en-US" b="1" dirty="0"/>
              <a:t>“King </a:t>
            </a:r>
            <a:r>
              <a:rPr lang="en-US" b="1" dirty="0" smtClean="0"/>
              <a:t>Cotton” </a:t>
            </a:r>
            <a:r>
              <a:rPr lang="en-US" dirty="0" smtClean="0"/>
              <a:t>-&gt; economic </a:t>
            </a:r>
            <a:r>
              <a:rPr lang="en-US" dirty="0"/>
              <a:t>growth in both the North and </a:t>
            </a:r>
            <a:r>
              <a:rPr lang="en-US" dirty="0" smtClean="0"/>
              <a:t>South (S. planters and N. shippers/manufacturers </a:t>
            </a:r>
            <a:r>
              <a:rPr lang="en-US" dirty="0"/>
              <a:t>made huge </a:t>
            </a:r>
            <a:r>
              <a:rPr lang="en-US" dirty="0" smtClean="0"/>
              <a:t>profits).</a:t>
            </a:r>
            <a:endParaRPr lang="en-US" dirty="0"/>
          </a:p>
          <a:p>
            <a:r>
              <a:rPr lang="en-US" sz="2400" dirty="0"/>
              <a:t>Cotton production </a:t>
            </a:r>
            <a:r>
              <a:rPr lang="en-US" sz="2400" dirty="0" smtClean="0"/>
              <a:t>skyrocketed.</a:t>
            </a:r>
          </a:p>
          <a:p>
            <a:r>
              <a:rPr lang="en-US" sz="2400" dirty="0" smtClean="0"/>
              <a:t>1840-60 - </a:t>
            </a:r>
            <a:r>
              <a:rPr lang="en-US" sz="2400" dirty="0"/>
              <a:t>South produced over </a:t>
            </a:r>
            <a:r>
              <a:rPr lang="en-US" sz="2400" dirty="0" smtClean="0"/>
              <a:t>half of the </a:t>
            </a:r>
            <a:r>
              <a:rPr lang="en-US" sz="2400" dirty="0"/>
              <a:t>world’s supply of cotton.</a:t>
            </a:r>
          </a:p>
          <a:p>
            <a:pPr lvl="1"/>
            <a:r>
              <a:rPr lang="en-US" dirty="0"/>
              <a:t>Cotton accounted for over half </a:t>
            </a:r>
            <a:r>
              <a:rPr lang="en-US" dirty="0" smtClean="0"/>
              <a:t>of </a:t>
            </a:r>
            <a:r>
              <a:rPr lang="en-US" dirty="0"/>
              <a:t>all US </a:t>
            </a:r>
            <a:r>
              <a:rPr lang="en-US" dirty="0" smtClean="0"/>
              <a:t>exports.</a:t>
            </a:r>
            <a:endParaRPr lang="en-US" dirty="0"/>
          </a:p>
          <a:p>
            <a:pPr lvl="1"/>
            <a:r>
              <a:rPr lang="en-US" dirty="0"/>
              <a:t>75% of the cotton used in British </a:t>
            </a:r>
            <a:r>
              <a:rPr lang="en-US" dirty="0" smtClean="0"/>
              <a:t>textile </a:t>
            </a:r>
            <a:r>
              <a:rPr lang="en-US" dirty="0"/>
              <a:t>mills came from the US </a:t>
            </a:r>
            <a:r>
              <a:rPr lang="en-US" dirty="0" smtClean="0"/>
              <a:t>South.</a:t>
            </a:r>
            <a:endParaRPr lang="en-US" dirty="0"/>
          </a:p>
        </p:txBody>
      </p:sp>
      <p:pic>
        <p:nvPicPr>
          <p:cNvPr id="3074" name="Picture 2" descr="http://teachers.henrico.k12.va.us/tucker/strusky_m/webquests/VUS6_Expansion/Cotton%20Production%201820-18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2092" y="525630"/>
            <a:ext cx="3921321" cy="61454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king_co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306675" y="2327520"/>
            <a:ext cx="2363975" cy="196171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851449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6"/>
          <p:cNvSpPr>
            <a:spLocks noGrp="1" noChangeArrowheads="1"/>
          </p:cNvSpPr>
          <p:nvPr>
            <p:ph type="title"/>
          </p:nvPr>
        </p:nvSpPr>
        <p:spPr>
          <a:xfrm>
            <a:off x="865095" y="-228599"/>
            <a:ext cx="10515600" cy="1325563"/>
          </a:xfrm>
        </p:spPr>
        <p:txBody>
          <a:bodyPr/>
          <a:lstStyle/>
          <a:p>
            <a:pPr algn="ctr"/>
            <a:r>
              <a:rPr lang="en-US" altLang="en-US" b="1" dirty="0"/>
              <a:t>The Effect of the Cotton Gin</a:t>
            </a:r>
          </a:p>
        </p:txBody>
      </p:sp>
      <p:pic>
        <p:nvPicPr>
          <p:cNvPr id="27653" name="Picture 5" descr="Growth_of_Slavery_and_Cotton_in_Amer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21917" y="753035"/>
            <a:ext cx="7401955" cy="59587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486933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51"/>
            <a:ext cx="10515600" cy="1325563"/>
          </a:xfrm>
        </p:spPr>
        <p:txBody>
          <a:bodyPr/>
          <a:lstStyle/>
          <a:p>
            <a:pPr algn="ctr"/>
            <a:r>
              <a:rPr lang="en-US" altLang="en-US" b="1" dirty="0" smtClean="0"/>
              <a:t>The Planters</a:t>
            </a:r>
            <a:endParaRPr lang="en-US" b="1" dirty="0"/>
          </a:p>
        </p:txBody>
      </p:sp>
      <p:sp>
        <p:nvSpPr>
          <p:cNvPr id="3" name="Content Placeholder 2"/>
          <p:cNvSpPr>
            <a:spLocks noGrp="1"/>
          </p:cNvSpPr>
          <p:nvPr>
            <p:ph idx="1"/>
          </p:nvPr>
        </p:nvSpPr>
        <p:spPr>
          <a:xfrm>
            <a:off x="167427" y="955213"/>
            <a:ext cx="7685657" cy="5849946"/>
          </a:xfrm>
        </p:spPr>
        <p:txBody>
          <a:bodyPr>
            <a:noAutofit/>
          </a:bodyPr>
          <a:lstStyle/>
          <a:p>
            <a:r>
              <a:rPr lang="en-US" sz="2400" dirty="0"/>
              <a:t>A</a:t>
            </a:r>
            <a:r>
              <a:rPr lang="en-US" sz="2400" dirty="0" smtClean="0"/>
              <a:t>ntebellum South image - nothing </a:t>
            </a:r>
            <a:r>
              <a:rPr lang="en-US" sz="2400" dirty="0"/>
              <a:t>but wealthy </a:t>
            </a:r>
            <a:r>
              <a:rPr lang="en-US" sz="2400" dirty="0" smtClean="0"/>
              <a:t>plantations</a:t>
            </a:r>
            <a:r>
              <a:rPr lang="en-US" sz="2400" dirty="0"/>
              <a:t>.</a:t>
            </a:r>
            <a:endParaRPr lang="en-US" sz="2400" dirty="0" smtClean="0"/>
          </a:p>
          <a:p>
            <a:r>
              <a:rPr lang="en-US" sz="2400" dirty="0" smtClean="0"/>
              <a:t>Reality - most </a:t>
            </a:r>
            <a:r>
              <a:rPr lang="en-US" sz="2400" dirty="0"/>
              <a:t>southerners were still poorer farmers, </a:t>
            </a:r>
            <a:r>
              <a:rPr lang="en-US" sz="2400" dirty="0" smtClean="0"/>
              <a:t>very </a:t>
            </a:r>
            <a:r>
              <a:rPr lang="en-US" sz="2400" dirty="0"/>
              <a:t>small merchant class in the few Southern “cities”.</a:t>
            </a:r>
          </a:p>
          <a:p>
            <a:pPr lvl="1"/>
            <a:r>
              <a:rPr lang="en-US" dirty="0" smtClean="0"/>
              <a:t>25</a:t>
            </a:r>
            <a:r>
              <a:rPr lang="en-US" dirty="0"/>
              <a:t>% of southern families owned </a:t>
            </a:r>
            <a:r>
              <a:rPr lang="en-US" dirty="0" smtClean="0"/>
              <a:t>slaves.</a:t>
            </a:r>
          </a:p>
          <a:p>
            <a:pPr lvl="1"/>
            <a:r>
              <a:rPr lang="en-US" dirty="0"/>
              <a:t>M</a:t>
            </a:r>
            <a:r>
              <a:rPr lang="en-US" dirty="0" smtClean="0"/>
              <a:t>ost </a:t>
            </a:r>
            <a:r>
              <a:rPr lang="en-US" dirty="0"/>
              <a:t>of these owned 1 to </a:t>
            </a:r>
            <a:r>
              <a:rPr lang="en-US" dirty="0" smtClean="0"/>
              <a:t>4.</a:t>
            </a:r>
          </a:p>
          <a:p>
            <a:pPr lvl="1"/>
            <a:r>
              <a:rPr lang="en-US" dirty="0" smtClean="0"/>
              <a:t>2</a:t>
            </a:r>
            <a:r>
              <a:rPr lang="en-US" dirty="0"/>
              <a:t>% owned plantations with more than 50 slaves.</a:t>
            </a:r>
          </a:p>
          <a:p>
            <a:r>
              <a:rPr lang="en-US" sz="2400" dirty="0"/>
              <a:t>T</a:t>
            </a:r>
            <a:r>
              <a:rPr lang="en-US" sz="2400" dirty="0" smtClean="0"/>
              <a:t>he </a:t>
            </a:r>
            <a:r>
              <a:rPr lang="en-US" sz="2400" dirty="0"/>
              <a:t>wealthy </a:t>
            </a:r>
            <a:r>
              <a:rPr lang="en-US" sz="2400" dirty="0" smtClean="0"/>
              <a:t>plantation owners - </a:t>
            </a:r>
            <a:r>
              <a:rPr lang="en-US" sz="2400" dirty="0"/>
              <a:t>dominant group. </a:t>
            </a:r>
            <a:endParaRPr lang="en-US" sz="2400" dirty="0" smtClean="0"/>
          </a:p>
          <a:p>
            <a:pPr lvl="1"/>
            <a:r>
              <a:rPr lang="en-US" dirty="0" smtClean="0"/>
              <a:t>Southern </a:t>
            </a:r>
            <a:r>
              <a:rPr lang="en-US" dirty="0"/>
              <a:t>politics worked more like an </a:t>
            </a:r>
            <a:r>
              <a:rPr lang="en-US" dirty="0" smtClean="0"/>
              <a:t>oligarchy</a:t>
            </a:r>
            <a:r>
              <a:rPr lang="en-US" dirty="0"/>
              <a:t> (</a:t>
            </a:r>
            <a:r>
              <a:rPr lang="en-US" dirty="0" smtClean="0"/>
              <a:t>rich </a:t>
            </a:r>
            <a:r>
              <a:rPr lang="en-US" dirty="0"/>
              <a:t>planters controlling most southern </a:t>
            </a:r>
            <a:r>
              <a:rPr lang="en-US" dirty="0" smtClean="0"/>
              <a:t>governments).  </a:t>
            </a:r>
            <a:endParaRPr lang="en-US" dirty="0"/>
          </a:p>
          <a:p>
            <a:r>
              <a:rPr lang="en-US" sz="2400" dirty="0"/>
              <a:t>Poorer white farmers </a:t>
            </a:r>
            <a:r>
              <a:rPr lang="en-US" sz="2400" dirty="0" smtClean="0"/>
              <a:t> - </a:t>
            </a:r>
            <a:r>
              <a:rPr lang="en-US" sz="2400" dirty="0"/>
              <a:t>“hillbillies” or “poor white </a:t>
            </a:r>
            <a:r>
              <a:rPr lang="en-US" sz="2400" dirty="0" smtClean="0"/>
              <a:t>trash” supported </a:t>
            </a:r>
            <a:r>
              <a:rPr lang="en-US" sz="2400" dirty="0"/>
              <a:t>the slave system </a:t>
            </a:r>
            <a:r>
              <a:rPr lang="en-US" sz="2400" dirty="0" smtClean="0"/>
              <a:t>(one </a:t>
            </a:r>
            <a:r>
              <a:rPr lang="en-US" sz="2400" dirty="0"/>
              <a:t>day </a:t>
            </a:r>
            <a:r>
              <a:rPr lang="en-US" sz="2400" dirty="0" smtClean="0"/>
              <a:t>they could buy </a:t>
            </a:r>
            <a:r>
              <a:rPr lang="en-US" sz="2400" dirty="0"/>
              <a:t>a </a:t>
            </a:r>
            <a:r>
              <a:rPr lang="en-US" sz="2400" dirty="0" smtClean="0"/>
              <a:t>slave and </a:t>
            </a:r>
            <a:r>
              <a:rPr lang="en-US" sz="2400" dirty="0"/>
              <a:t>their supposed racial </a:t>
            </a:r>
            <a:r>
              <a:rPr lang="en-US" sz="2400" dirty="0" smtClean="0"/>
              <a:t>superiority).  </a:t>
            </a:r>
          </a:p>
          <a:p>
            <a:r>
              <a:rPr lang="en-US" sz="2400" dirty="0" smtClean="0"/>
              <a:t>Appalachian white groups - despise </a:t>
            </a:r>
            <a:r>
              <a:rPr lang="en-US" sz="2400" dirty="0"/>
              <a:t>the plantation system and slavery itself.</a:t>
            </a:r>
          </a:p>
          <a:p>
            <a:endParaRPr lang="en-US" sz="2000" dirty="0" smtClean="0"/>
          </a:p>
        </p:txBody>
      </p:sp>
      <p:pic>
        <p:nvPicPr>
          <p:cNvPr id="6" name="Picture 7" descr="houma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7857" y="668622"/>
            <a:ext cx="4192587" cy="3482975"/>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www.crt.state.la.us/email/templates/museum/Images/scarlettta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7517" y="3764742"/>
            <a:ext cx="3270251" cy="2730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9109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51"/>
            <a:ext cx="10515600" cy="1325563"/>
          </a:xfrm>
        </p:spPr>
        <p:txBody>
          <a:bodyPr/>
          <a:lstStyle/>
          <a:p>
            <a:pPr algn="ctr"/>
            <a:r>
              <a:rPr lang="en-US" altLang="en-US" b="1" dirty="0" smtClean="0"/>
              <a:t>The Plantation System</a:t>
            </a:r>
            <a:endParaRPr lang="en-US" b="1" dirty="0"/>
          </a:p>
        </p:txBody>
      </p:sp>
      <p:sp>
        <p:nvSpPr>
          <p:cNvPr id="3" name="Content Placeholder 2"/>
          <p:cNvSpPr>
            <a:spLocks noGrp="1"/>
          </p:cNvSpPr>
          <p:nvPr>
            <p:ph idx="1"/>
          </p:nvPr>
        </p:nvSpPr>
        <p:spPr>
          <a:xfrm>
            <a:off x="0" y="887977"/>
            <a:ext cx="5496208" cy="5849946"/>
          </a:xfrm>
        </p:spPr>
        <p:txBody>
          <a:bodyPr>
            <a:noAutofit/>
          </a:bodyPr>
          <a:lstStyle/>
          <a:p>
            <a:r>
              <a:rPr lang="en-US" sz="2200" dirty="0" smtClean="0"/>
              <a:t>Very unstable and unsustainable!</a:t>
            </a:r>
          </a:p>
          <a:p>
            <a:pPr lvl="1"/>
            <a:r>
              <a:rPr lang="en-US" sz="2200" dirty="0"/>
              <a:t>R</a:t>
            </a:r>
            <a:r>
              <a:rPr lang="en-US" sz="2200" dirty="0" smtClean="0"/>
              <a:t>elying on one crop was dangerous economically…if it goes under, the economy tanks.</a:t>
            </a:r>
          </a:p>
          <a:p>
            <a:pPr lvl="1"/>
            <a:r>
              <a:rPr lang="en-US" sz="2200" dirty="0" smtClean="0"/>
              <a:t>A very small group of southerners controlled the money and power in the South – never good…</a:t>
            </a:r>
          </a:p>
          <a:p>
            <a:pPr lvl="1"/>
            <a:r>
              <a:rPr lang="en-US" sz="2200" dirty="0" smtClean="0"/>
              <a:t>Led smaller farmers to sell land to huge plantations – land is finite…therefore your earnings are too.</a:t>
            </a:r>
          </a:p>
          <a:p>
            <a:pPr lvl="1"/>
            <a:r>
              <a:rPr lang="en-US" sz="2200" dirty="0" smtClean="0"/>
              <a:t>The North make exponential profits off cotton production – the system is set up for the North to economically grow…the south is not.</a:t>
            </a:r>
          </a:p>
          <a:p>
            <a:r>
              <a:rPr lang="en-US" sz="2200" dirty="0"/>
              <a:t>Led to a mostly Anglo-Saxon (British descendants) , white population – immigrants were not used on plantations as laborers.</a:t>
            </a:r>
          </a:p>
          <a:p>
            <a:endParaRPr lang="en-US" sz="2200" dirty="0"/>
          </a:p>
          <a:p>
            <a:endParaRPr lang="en-US" sz="2200" dirty="0" smtClean="0"/>
          </a:p>
        </p:txBody>
      </p:sp>
      <p:pic>
        <p:nvPicPr>
          <p:cNvPr id="13314" name="Picture 2" descr="http://lincoln.lib.niu.edu/fimage/lincolnimages/us_1840_whitepopden_071501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6211" y="1188412"/>
            <a:ext cx="6516311" cy="4993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9907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52451" y="0"/>
            <a:ext cx="10972800" cy="1143000"/>
          </a:xfrm>
        </p:spPr>
        <p:txBody>
          <a:bodyPr/>
          <a:lstStyle/>
          <a:p>
            <a:pPr algn="ctr" eaLnBrk="1" hangingPunct="1">
              <a:defRPr/>
            </a:pPr>
            <a:r>
              <a:rPr lang="en-US" altLang="en-US" b="1" dirty="0" smtClean="0"/>
              <a:t>Free Blacks</a:t>
            </a:r>
          </a:p>
        </p:txBody>
      </p:sp>
      <p:sp>
        <p:nvSpPr>
          <p:cNvPr id="24579" name="Rectangle 3"/>
          <p:cNvSpPr>
            <a:spLocks noGrp="1" noChangeArrowheads="1"/>
          </p:cNvSpPr>
          <p:nvPr>
            <p:ph type="body" sz="half" idx="1"/>
          </p:nvPr>
        </p:nvSpPr>
        <p:spPr>
          <a:xfrm>
            <a:off x="223011" y="990537"/>
            <a:ext cx="5868508" cy="5640946"/>
          </a:xfrm>
        </p:spPr>
        <p:txBody>
          <a:bodyPr>
            <a:noAutofit/>
          </a:bodyPr>
          <a:lstStyle/>
          <a:p>
            <a:r>
              <a:rPr lang="en-US" sz="2400" dirty="0"/>
              <a:t>Free blacks lived in both the north and the south.  </a:t>
            </a:r>
            <a:endParaRPr lang="en-US" sz="2400" dirty="0" smtClean="0"/>
          </a:p>
          <a:p>
            <a:r>
              <a:rPr lang="en-US" sz="2400" dirty="0" smtClean="0"/>
              <a:t>South - </a:t>
            </a:r>
            <a:r>
              <a:rPr lang="en-US" sz="2400" dirty="0"/>
              <a:t>worked in agriculture as day </a:t>
            </a:r>
            <a:r>
              <a:rPr lang="en-US" sz="2400" dirty="0" smtClean="0"/>
              <a:t>laborers, some </a:t>
            </a:r>
            <a:r>
              <a:rPr lang="en-US" sz="2400" dirty="0"/>
              <a:t>were artisans or owned property (including slaves).  </a:t>
            </a:r>
            <a:endParaRPr lang="en-US" sz="2400" dirty="0" smtClean="0"/>
          </a:p>
          <a:p>
            <a:r>
              <a:rPr lang="en-US" sz="2400" dirty="0" smtClean="0"/>
              <a:t>North – worked in </a:t>
            </a:r>
            <a:r>
              <a:rPr lang="en-US" sz="2400" dirty="0"/>
              <a:t>lowest level </a:t>
            </a:r>
            <a:r>
              <a:rPr lang="en-US" sz="2400" dirty="0" smtClean="0"/>
              <a:t>jobs available</a:t>
            </a:r>
            <a:r>
              <a:rPr lang="en-US" sz="2400" dirty="0"/>
              <a:t>.</a:t>
            </a:r>
          </a:p>
          <a:p>
            <a:r>
              <a:rPr lang="en-US" sz="2400" dirty="0" smtClean="0"/>
              <a:t>How </a:t>
            </a:r>
            <a:r>
              <a:rPr lang="en-US" sz="2400" dirty="0"/>
              <a:t>did one become a “free black”?</a:t>
            </a:r>
          </a:p>
          <a:p>
            <a:pPr lvl="1"/>
            <a:r>
              <a:rPr lang="en-US" dirty="0"/>
              <a:t>Emancipation in the revolutionary </a:t>
            </a:r>
            <a:r>
              <a:rPr lang="en-US" dirty="0" smtClean="0"/>
              <a:t>age.</a:t>
            </a:r>
            <a:endParaRPr lang="en-US" dirty="0"/>
          </a:p>
          <a:p>
            <a:pPr lvl="1"/>
            <a:r>
              <a:rPr lang="en-US" dirty="0"/>
              <a:t>Freed mulattoes (white master and black mistress</a:t>
            </a:r>
            <a:r>
              <a:rPr lang="en-US" dirty="0" smtClean="0"/>
              <a:t>).</a:t>
            </a:r>
            <a:endParaRPr lang="en-US" dirty="0"/>
          </a:p>
          <a:p>
            <a:pPr lvl="1"/>
            <a:r>
              <a:rPr lang="en-US" dirty="0"/>
              <a:t>Slaves purchased freedom from extra labor after </a:t>
            </a:r>
            <a:r>
              <a:rPr lang="en-US" dirty="0" smtClean="0"/>
              <a:t>hours.</a:t>
            </a:r>
            <a:endParaRPr lang="en-US" dirty="0"/>
          </a:p>
          <a:p>
            <a:r>
              <a:rPr lang="en-US" sz="2400" dirty="0"/>
              <a:t>1860 population </a:t>
            </a:r>
            <a:r>
              <a:rPr lang="en-US" sz="2400" dirty="0" smtClean="0"/>
              <a:t>- 4M slaves (250k southern free </a:t>
            </a:r>
            <a:r>
              <a:rPr lang="en-US" sz="2400" dirty="0"/>
              <a:t>blacks </a:t>
            </a:r>
            <a:r>
              <a:rPr lang="en-US" sz="2400" dirty="0" smtClean="0"/>
              <a:t>and 250k northern free blacks).</a:t>
            </a:r>
            <a:endParaRPr lang="en-US" sz="2400" dirty="0"/>
          </a:p>
          <a:p>
            <a:endParaRPr lang="en-US" sz="2400" dirty="0"/>
          </a:p>
        </p:txBody>
      </p:sp>
      <p:pic>
        <p:nvPicPr>
          <p:cNvPr id="5" name="Picture 8" descr="Sla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519" y="1143004"/>
            <a:ext cx="5763172" cy="4020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7533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859" y="4"/>
            <a:ext cx="10515600" cy="1325563"/>
          </a:xfrm>
        </p:spPr>
        <p:txBody>
          <a:bodyPr>
            <a:normAutofit/>
          </a:bodyPr>
          <a:lstStyle/>
          <a:p>
            <a:pPr algn="ctr"/>
            <a:r>
              <a:rPr lang="en-US" b="1" dirty="0" smtClean="0"/>
              <a:t>Life as a Slave</a:t>
            </a:r>
            <a:endParaRPr lang="en-US" b="1" dirty="0"/>
          </a:p>
        </p:txBody>
      </p:sp>
      <p:sp>
        <p:nvSpPr>
          <p:cNvPr id="3" name="Content Placeholder 2"/>
          <p:cNvSpPr>
            <a:spLocks noGrp="1"/>
          </p:cNvSpPr>
          <p:nvPr>
            <p:ph idx="1"/>
          </p:nvPr>
        </p:nvSpPr>
        <p:spPr>
          <a:xfrm>
            <a:off x="167427" y="1102662"/>
            <a:ext cx="5937540" cy="5625227"/>
          </a:xfrm>
        </p:spPr>
        <p:txBody>
          <a:bodyPr>
            <a:noAutofit/>
          </a:bodyPr>
          <a:lstStyle/>
          <a:p>
            <a:r>
              <a:rPr lang="en-US" sz="2400" dirty="0" smtClean="0"/>
              <a:t>Slave trade ended in 1808, GB ended slavery trade in 1807 – </a:t>
            </a:r>
            <a:r>
              <a:rPr lang="en-US" sz="2400" b="1" dirty="0" smtClean="0"/>
              <a:t>West African Squadron </a:t>
            </a:r>
            <a:r>
              <a:rPr lang="en-US" sz="2400" dirty="0" smtClean="0"/>
              <a:t>– freed slave ships in the high seas.</a:t>
            </a:r>
          </a:p>
          <a:p>
            <a:r>
              <a:rPr lang="en-US" sz="2400" dirty="0"/>
              <a:t>I</a:t>
            </a:r>
            <a:r>
              <a:rPr lang="en-US" sz="2400" dirty="0" smtClean="0"/>
              <a:t>ncreased activity of internal slave markets – slaves were seen as economic investments (slaves were primary source of wealth in South).</a:t>
            </a:r>
          </a:p>
          <a:p>
            <a:r>
              <a:rPr lang="en-US" sz="2400" dirty="0" smtClean="0"/>
              <a:t>Slaves weren’t given work that was overly dangerous (RR tunneling given to the Irish and Chinese immigrants) – needed them alive.</a:t>
            </a:r>
          </a:p>
          <a:p>
            <a:r>
              <a:rPr lang="en-US" sz="2400" dirty="0" smtClean="0"/>
              <a:t>How do we get more slaves…births and children! – sexual exploitation is common.</a:t>
            </a:r>
          </a:p>
          <a:p>
            <a:r>
              <a:rPr lang="en-US" sz="2400" dirty="0" smtClean="0"/>
              <a:t>Children (around adolescence) were sold – families divided all across the South.</a:t>
            </a:r>
            <a:endParaRPr lang="en-US" sz="2400" dirty="0"/>
          </a:p>
          <a:p>
            <a:endParaRPr lang="en-US" sz="2400" dirty="0"/>
          </a:p>
          <a:p>
            <a:endParaRPr lang="en-US" sz="2400" dirty="0"/>
          </a:p>
        </p:txBody>
      </p:sp>
      <p:pic>
        <p:nvPicPr>
          <p:cNvPr id="10242" name="Picture 2" descr="http://spartacus-educational.com/USASau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4647" y="968187"/>
            <a:ext cx="4419600" cy="360997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aljazeera.com/mritems/imagecache/218/330/mritems/Images/2011/10/10/201110109310117734_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048" y="3765177"/>
            <a:ext cx="4476477" cy="295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414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91" y="-136190"/>
            <a:ext cx="11925836" cy="1325563"/>
          </a:xfrm>
        </p:spPr>
        <p:txBody>
          <a:bodyPr/>
          <a:lstStyle/>
          <a:p>
            <a:pPr algn="ctr"/>
            <a:r>
              <a:rPr lang="en-US" b="1" dirty="0" smtClean="0"/>
              <a:t>Live as a Slave</a:t>
            </a:r>
            <a:endParaRPr lang="en-US" b="1" dirty="0"/>
          </a:p>
        </p:txBody>
      </p:sp>
      <p:sp>
        <p:nvSpPr>
          <p:cNvPr id="6" name="Content Placeholder 2"/>
          <p:cNvSpPr txBox="1">
            <a:spLocks/>
          </p:cNvSpPr>
          <p:nvPr/>
        </p:nvSpPr>
        <p:spPr>
          <a:xfrm>
            <a:off x="128788" y="1021976"/>
            <a:ext cx="4765941" cy="53159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Most slaves worked on farms, some worked in cities </a:t>
            </a:r>
            <a:r>
              <a:rPr lang="en-US" sz="2400" dirty="0" smtClean="0"/>
              <a:t>as skilled </a:t>
            </a:r>
            <a:r>
              <a:rPr lang="en-US" sz="2400" dirty="0"/>
              <a:t>laborers. </a:t>
            </a:r>
            <a:endParaRPr lang="en-US" sz="2400" dirty="0" smtClean="0"/>
          </a:p>
          <a:p>
            <a:r>
              <a:rPr lang="en-US" sz="2400" dirty="0" smtClean="0"/>
              <a:t>Southern plantation slaves:</a:t>
            </a:r>
          </a:p>
          <a:p>
            <a:pPr lvl="1"/>
            <a:r>
              <a:rPr lang="en-US" dirty="0" smtClean="0"/>
              <a:t>Image: South attempted to portray the image of the “happy slave.”</a:t>
            </a:r>
          </a:p>
          <a:p>
            <a:pPr lvl="1"/>
            <a:r>
              <a:rPr lang="en-US" dirty="0" smtClean="0"/>
              <a:t>The Reality: Harsh working conditions, very long hours, no rights, no access to education, cruel punishment for rule breakers (whipping or flogging).</a:t>
            </a:r>
          </a:p>
          <a:p>
            <a:pPr lvl="1"/>
            <a:r>
              <a:rPr lang="en-US" dirty="0" smtClean="0"/>
              <a:t>Strong willed slaves – sent to “</a:t>
            </a:r>
            <a:r>
              <a:rPr lang="en-US" b="1" dirty="0" smtClean="0"/>
              <a:t>Breakers.” </a:t>
            </a:r>
          </a:p>
        </p:txBody>
      </p:sp>
      <p:pic>
        <p:nvPicPr>
          <p:cNvPr id="7" name="Picture 7" descr="whipsla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9816" y="261378"/>
            <a:ext cx="301942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people.virginia.edu/~sfr/enam358/minstrl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4732" y="2986304"/>
            <a:ext cx="5076825"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728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91" y="-136190"/>
            <a:ext cx="11925836" cy="1325563"/>
          </a:xfrm>
        </p:spPr>
        <p:txBody>
          <a:bodyPr/>
          <a:lstStyle/>
          <a:p>
            <a:pPr algn="ctr"/>
            <a:r>
              <a:rPr lang="en-US" b="1" dirty="0" smtClean="0"/>
              <a:t>Live as a Slave</a:t>
            </a:r>
            <a:endParaRPr lang="en-US" b="1" dirty="0"/>
          </a:p>
        </p:txBody>
      </p:sp>
      <p:sp>
        <p:nvSpPr>
          <p:cNvPr id="6" name="Content Placeholder 2"/>
          <p:cNvSpPr txBox="1">
            <a:spLocks/>
          </p:cNvSpPr>
          <p:nvPr/>
        </p:nvSpPr>
        <p:spPr>
          <a:xfrm>
            <a:off x="128791" y="1021976"/>
            <a:ext cx="5424847" cy="53159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Most densely populated areas – deep south (</a:t>
            </a:r>
            <a:r>
              <a:rPr lang="en-US" sz="2400" b="1" dirty="0" smtClean="0"/>
              <a:t>Cotton Kingdom </a:t>
            </a:r>
            <a:r>
              <a:rPr lang="en-US" sz="2400" dirty="0" smtClean="0"/>
              <a:t>– SC, GA, MS, AL, LA).</a:t>
            </a:r>
          </a:p>
          <a:p>
            <a:pPr lvl="1"/>
            <a:r>
              <a:rPr lang="en-US" dirty="0" smtClean="0"/>
              <a:t>Larger plantations – 20+ slaves created stable communities and less family divisions.</a:t>
            </a:r>
          </a:p>
          <a:p>
            <a:r>
              <a:rPr lang="en-US" sz="2400" dirty="0" smtClean="0"/>
              <a:t>Despite hardships – slaves promoted their own culture (a mix of African and Christian cultures).</a:t>
            </a:r>
            <a:endParaRPr lang="en-US" sz="2400" dirty="0"/>
          </a:p>
          <a:p>
            <a:pPr lvl="1"/>
            <a:r>
              <a:rPr lang="en-US" dirty="0"/>
              <a:t>Central “gathering” place (free or slave) of the black community </a:t>
            </a:r>
            <a:r>
              <a:rPr lang="en-US" dirty="0" smtClean="0"/>
              <a:t>– church</a:t>
            </a:r>
            <a:r>
              <a:rPr lang="en-US" dirty="0"/>
              <a:t> </a:t>
            </a:r>
            <a:r>
              <a:rPr lang="en-US" dirty="0" smtClean="0"/>
              <a:t>(led to the creation of </a:t>
            </a:r>
            <a:r>
              <a:rPr lang="en-US" b="1" dirty="0" smtClean="0"/>
              <a:t>AME church</a:t>
            </a:r>
            <a:r>
              <a:rPr lang="en-US" dirty="0" smtClean="0"/>
              <a:t>).</a:t>
            </a:r>
            <a:endParaRPr lang="en-US" dirty="0"/>
          </a:p>
          <a:p>
            <a:pPr lvl="1"/>
            <a:r>
              <a:rPr lang="en-US" dirty="0"/>
              <a:t>It was a source of opportunity, support, and education.</a:t>
            </a:r>
          </a:p>
        </p:txBody>
      </p:sp>
      <p:pic>
        <p:nvPicPr>
          <p:cNvPr id="14338" name="Picture 2" descr="http://www3.gettysburg.edu/~tshannon/hist106web/Slave%20Communities/atlantic_world/slave_famil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7324" y="436024"/>
            <a:ext cx="3525064" cy="324392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portolams.edlioschool.com/album/users/331327/19119/67387/908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636" y="3442447"/>
            <a:ext cx="4776859" cy="330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090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30"/>
            <a:ext cx="10515600" cy="1325563"/>
          </a:xfrm>
        </p:spPr>
        <p:txBody>
          <a:bodyPr/>
          <a:lstStyle/>
          <a:p>
            <a:pPr algn="ctr"/>
            <a:r>
              <a:rPr lang="en-US" b="1" dirty="0" smtClean="0"/>
              <a:t>Jumping the Broom</a:t>
            </a:r>
            <a:endParaRPr lang="en-US" b="1" dirty="0"/>
          </a:p>
        </p:txBody>
      </p:sp>
      <p:pic>
        <p:nvPicPr>
          <p:cNvPr id="15362" name="Picture 2" descr="http://afrotexan.com/freedmen/marri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7" y="3561417"/>
            <a:ext cx="3790951" cy="314325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coastsidecouture.com/wp-content/uploads/blogger/-AKaM53B_qIA/UVyxfHfSCGI/AAAAAAAAATE/Gx5UzAAt2yQ/s640/jumping-the-bro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9683" y="2351741"/>
            <a:ext cx="3848100" cy="4352926"/>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www.history.org/Almanack/life/Af_Amer/images/jumping_broom_l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7183" y="1356378"/>
            <a:ext cx="47625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867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789" y="1004234"/>
            <a:ext cx="5720683" cy="5461226"/>
          </a:xfrm>
        </p:spPr>
        <p:txBody>
          <a:bodyPr>
            <a:noAutofit/>
          </a:bodyPr>
          <a:lstStyle/>
          <a:p>
            <a:r>
              <a:rPr lang="en-US" sz="2400" dirty="0" smtClean="0"/>
              <a:t>Found ways to subvert the Plantation System.</a:t>
            </a:r>
          </a:p>
          <a:p>
            <a:pPr lvl="1"/>
            <a:r>
              <a:rPr lang="en-US" dirty="0" smtClean="0"/>
              <a:t>Work slowly to slow production – gave the stereotype that Blacks are lazy.</a:t>
            </a:r>
          </a:p>
          <a:p>
            <a:pPr lvl="1"/>
            <a:r>
              <a:rPr lang="en-US" dirty="0" smtClean="0"/>
              <a:t>Stole food from the owner’s home.</a:t>
            </a:r>
          </a:p>
          <a:p>
            <a:pPr lvl="1"/>
            <a:r>
              <a:rPr lang="en-US" dirty="0" smtClean="0"/>
              <a:t>Sabotaged equipment.</a:t>
            </a:r>
            <a:endParaRPr lang="en-US" dirty="0"/>
          </a:p>
          <a:p>
            <a:r>
              <a:rPr lang="en-US" sz="2400" b="1" dirty="0" smtClean="0"/>
              <a:t>Nat Turner’s rebellion </a:t>
            </a:r>
            <a:r>
              <a:rPr lang="en-US" sz="2400" dirty="0" smtClean="0"/>
              <a:t>(1831 in Virginia) - attacked </a:t>
            </a:r>
            <a:r>
              <a:rPr lang="en-US" sz="2400" dirty="0"/>
              <a:t>several plantations and killed many white inhabitants.  </a:t>
            </a:r>
            <a:endParaRPr lang="en-US" sz="2400" dirty="0" smtClean="0"/>
          </a:p>
          <a:p>
            <a:pPr lvl="1"/>
            <a:r>
              <a:rPr lang="en-US" dirty="0" smtClean="0"/>
              <a:t>A failure - he </a:t>
            </a:r>
            <a:r>
              <a:rPr lang="en-US" dirty="0"/>
              <a:t>and his </a:t>
            </a:r>
            <a:r>
              <a:rPr lang="en-US" dirty="0" smtClean="0"/>
              <a:t>men </a:t>
            </a:r>
            <a:r>
              <a:rPr lang="en-US" dirty="0"/>
              <a:t>captured and executed.  </a:t>
            </a:r>
            <a:endParaRPr lang="en-US" dirty="0" smtClean="0"/>
          </a:p>
          <a:p>
            <a:pPr lvl="1"/>
            <a:r>
              <a:rPr lang="en-US" dirty="0" smtClean="0"/>
              <a:t>Had opposite effect - strengthened </a:t>
            </a:r>
            <a:r>
              <a:rPr lang="en-US" dirty="0"/>
              <a:t>the resolve of southerners to control their </a:t>
            </a:r>
            <a:r>
              <a:rPr lang="en-US" dirty="0" smtClean="0"/>
              <a:t>slaves (made conditions worse for slaves).</a:t>
            </a:r>
          </a:p>
        </p:txBody>
      </p:sp>
      <p:sp>
        <p:nvSpPr>
          <p:cNvPr id="4" name="Title 1"/>
          <p:cNvSpPr>
            <a:spLocks noGrp="1"/>
          </p:cNvSpPr>
          <p:nvPr>
            <p:ph type="title"/>
          </p:nvPr>
        </p:nvSpPr>
        <p:spPr>
          <a:xfrm>
            <a:off x="128791" y="-90153"/>
            <a:ext cx="11925836" cy="1325563"/>
          </a:xfrm>
        </p:spPr>
        <p:txBody>
          <a:bodyPr/>
          <a:lstStyle/>
          <a:p>
            <a:pPr algn="ctr"/>
            <a:r>
              <a:rPr lang="en-US" b="1" dirty="0" smtClean="0"/>
              <a:t>Slave Rebellion</a:t>
            </a:r>
            <a:endParaRPr lang="en-US" b="1" dirty="0"/>
          </a:p>
        </p:txBody>
      </p:sp>
      <p:pic>
        <p:nvPicPr>
          <p:cNvPr id="16386" name="Picture 2" descr="http://www.latinamericanstudies.org/slavery/nat-tur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9475" y="1004234"/>
            <a:ext cx="5584671" cy="359257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idealisticambitions.files.wordpress.com/2013/08/20130821-0829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0098" y="3724839"/>
            <a:ext cx="2950791" cy="3009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048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“Cotton is King”</a:t>
            </a:r>
            <a:endParaRPr lang="en-US" dirty="0"/>
          </a:p>
        </p:txBody>
      </p:sp>
      <p:sp>
        <p:nvSpPr>
          <p:cNvPr id="3" name="Content Placeholder 2"/>
          <p:cNvSpPr>
            <a:spLocks noGrp="1"/>
          </p:cNvSpPr>
          <p:nvPr>
            <p:ph idx="1"/>
          </p:nvPr>
        </p:nvSpPr>
        <p:spPr/>
        <p:txBody>
          <a:bodyPr/>
          <a:lstStyle/>
          <a:p>
            <a:r>
              <a:rPr lang="en-US" dirty="0" smtClean="0"/>
              <a:t>“To sell cotton in order to buy negroes—to make more cotton to buy more negroes, ‘ad infinitum,’ is the aim of the thorough-going cotton planter. His whole body is wrapped up in the pursuit.”</a:t>
            </a:r>
            <a:endParaRPr lang="en-US" dirty="0"/>
          </a:p>
        </p:txBody>
      </p:sp>
    </p:spTree>
    <p:extLst>
      <p:ext uri="{BB962C8B-B14F-4D97-AF65-F5344CB8AC3E}">
        <p14:creationId xmlns:p14="http://schemas.microsoft.com/office/powerpoint/2010/main" val="3913754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788" y="1235409"/>
            <a:ext cx="4362531" cy="5461226"/>
          </a:xfrm>
        </p:spPr>
        <p:txBody>
          <a:bodyPr>
            <a:noAutofit/>
          </a:bodyPr>
          <a:lstStyle/>
          <a:p>
            <a:r>
              <a:rPr lang="en-US" sz="2400" b="1" dirty="0" smtClean="0"/>
              <a:t>Amistad </a:t>
            </a:r>
            <a:r>
              <a:rPr lang="en-US" sz="2400" dirty="0" smtClean="0"/>
              <a:t>rebellion – slave mutinied ship ended up on American shores.</a:t>
            </a:r>
          </a:p>
          <a:p>
            <a:pPr lvl="1"/>
            <a:r>
              <a:rPr lang="en-US" dirty="0"/>
              <a:t>E</a:t>
            </a:r>
            <a:r>
              <a:rPr lang="en-US" dirty="0" smtClean="0"/>
              <a:t>ventually were liberated and sent to Africa.</a:t>
            </a:r>
            <a:endParaRPr lang="en-US" dirty="0"/>
          </a:p>
          <a:p>
            <a:r>
              <a:rPr lang="en-US" sz="2400" dirty="0" smtClean="0"/>
              <a:t>Rebellions scared southern planters!</a:t>
            </a:r>
          </a:p>
          <a:p>
            <a:r>
              <a:rPr lang="en-US" sz="2400" dirty="0" smtClean="0"/>
              <a:t>Southern states moved towards controlling slaves more strictly.</a:t>
            </a:r>
          </a:p>
          <a:p>
            <a:pPr lvl="1"/>
            <a:r>
              <a:rPr lang="en-US" dirty="0"/>
              <a:t>R</a:t>
            </a:r>
            <a:r>
              <a:rPr lang="en-US" dirty="0" smtClean="0"/>
              <a:t>escinded </a:t>
            </a:r>
            <a:r>
              <a:rPr lang="en-US" dirty="0"/>
              <a:t>rights </a:t>
            </a:r>
            <a:r>
              <a:rPr lang="en-US" dirty="0" smtClean="0"/>
              <a:t>of free </a:t>
            </a:r>
            <a:r>
              <a:rPr lang="en-US" dirty="0"/>
              <a:t>blacks to </a:t>
            </a:r>
            <a:r>
              <a:rPr lang="en-US" dirty="0" smtClean="0"/>
              <a:t>vote</a:t>
            </a:r>
            <a:r>
              <a:rPr lang="en-US" dirty="0"/>
              <a:t>.</a:t>
            </a:r>
            <a:endParaRPr lang="en-US" dirty="0" smtClean="0"/>
          </a:p>
          <a:p>
            <a:pPr lvl="1"/>
            <a:r>
              <a:rPr lang="en-US" dirty="0" smtClean="0"/>
              <a:t>Can’t purchase guns</a:t>
            </a:r>
            <a:r>
              <a:rPr lang="en-US" dirty="0"/>
              <a:t>.</a:t>
            </a:r>
            <a:endParaRPr lang="en-US" dirty="0" smtClean="0"/>
          </a:p>
          <a:p>
            <a:pPr lvl="1"/>
            <a:r>
              <a:rPr lang="en-US" dirty="0" smtClean="0"/>
              <a:t>Can’t testify </a:t>
            </a:r>
            <a:r>
              <a:rPr lang="en-US" dirty="0"/>
              <a:t>in court.</a:t>
            </a:r>
          </a:p>
        </p:txBody>
      </p:sp>
      <p:sp>
        <p:nvSpPr>
          <p:cNvPr id="4" name="Title 1"/>
          <p:cNvSpPr>
            <a:spLocks noGrp="1"/>
          </p:cNvSpPr>
          <p:nvPr>
            <p:ph type="title"/>
          </p:nvPr>
        </p:nvSpPr>
        <p:spPr>
          <a:xfrm>
            <a:off x="128791" y="-90153"/>
            <a:ext cx="11925836" cy="1325563"/>
          </a:xfrm>
        </p:spPr>
        <p:txBody>
          <a:bodyPr/>
          <a:lstStyle/>
          <a:p>
            <a:pPr algn="ctr"/>
            <a:r>
              <a:rPr lang="en-US" b="1" dirty="0" smtClean="0"/>
              <a:t>Slave Rebellion</a:t>
            </a:r>
            <a:endParaRPr lang="en-US" b="1" dirty="0"/>
          </a:p>
        </p:txBody>
      </p:sp>
      <p:pic>
        <p:nvPicPr>
          <p:cNvPr id="17410" name="Picture 2" descr="http://upload.wikimedia.org/wikipedia/commons/6/62/Amistad_revo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098" y="965646"/>
            <a:ext cx="7143751" cy="300037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xQTEhUUExQWFhUXGBwaGBgXGBwcHxwcHR8dGhwaHBobHCggGBwmHSAcIjEhJSkrMC4uHB8zODMsNygtLisBCgoKDg0OGxAQGzQkICYsLCwsLC8sLCwsLCwsLCwsLCwsLCwsLCwsLCwsLCwsLCwsLCwsLCwsLCwsLCwsLCwsLP/AABEIAJoBSAMBIgACEQEDEQH/xAAbAAACAwEBAQAAAAAAAAAAAAAEBQIDBgEAB//EAEwQAAIBAgQDBQQHBQUGBAYDAAECEQMhAAQSMQVBURMiYXGBBjKRoRQjQlKxwdFygpLh8DNTYsLSFUNjc6Kyg5Pi8TRko7PD0wcWJP/EABoBAAMBAQEBAAAAAAAAAAAAAAIDBAEABQb/xAAwEQACAgICAQMCBAQHAAAAAAABAgARAyESMUEEE1EiYWJxgaEjQpGxBTJSU8HR4f/aAAwDAQACEQMRAD8Aly9G/A4TZgfUjzf/ALU/nh23un9lvwOF+dpxS+PzVT+ZwAH1frMHUq4mlqx/4x+Ic4E1aXosOQJt/F+eGfEl+rfxrv8A9xOFTbofB/8AtP6YJpojf2Kp3qW+6PUrgnO8YytJ9NSqpIsQoLRfmRtHTGXzOfalQqhDBd6akj7uliR4TYeU47wVEpaWq0kqJUkamUNpgeNhv8vPGOaszUx8yBHuSq06oBpsGFx6jqDcWxGtk8Uezop/S6qIAEddSEQbr09Cfhh7Xp2nCWc9iE2GiQZm6uVI54FqUzhzmKRwHVpnBrkJESUESZoHEOGe8/7H+dMG5kRgfh471T9j/MmD5zuNQqmMMsoDIwBSGGmTW+OLzAkeZLlgw7jA2TGCR7wwo7j1GpVnB3qf7YwjzNMrSSQR3m8Pspt12xscvTAN2UNAImCfCATbz8RiGfU1tVJm1BgYJEaWAgEAGTHieuNU1GcDVzJAgZhZ20J/9o4UU70P3l/7WGDqpPbCd1WD+6pwLSWKJH+JPwbDf/IgxzmxLr+0PyxTWH1j+ZxLV/ZnwX5BZ+YOPV/7R/2j+Jxg6gOdydF+8vmMRyRmfM4iu488c4YMNU6io8yVKfngx8l44DBIR4+40/A4a1qFOyrSpExMsu14iBf58sTuoJuUJ1AjkvH5HHPonIX8p/TF7ZRBvQy/8JP44X8U9n/pKBqXZUlQtqCrpDwBBLqNUC4gbmemF8B8wxfxLjw5jcK3wP6YqPDX+6fgf0xjK/FDlmCNTpVOcVEVpU7FKm7Aie9J6QIjG5p5VCAwo5e4BH1MWInfUeRwZSvMGUDhz/dP8JxE5Fvun4HE6qx/uqH8H88DGv8A8Kj/AOWf1xnGDay18i33T8MVtkm2g/DFOtTfsaXoCPzx0VQJimg8p/XHEV3OFHqS+ht0PwxB8m33Plif0o7aR8W/I48tRj09Wf8A1Yz6fmbUEqZMj7BGKjlm5DDIVTM6KfoWH4HEmzb/AHR/5j/6sMDqPMA47iN8o3TFZyjdMPGz5H2V/ic/5scTjEESi+hb8ZwwZR4g+394mGRPMHHcaPOEEz1VSPCZn+vDHMF7sE44uf3D+yfnOAc/UlSOg/yjDfs9aNoE6QCTBsP6GETGQfJh8LflhSEE3H1Uuz7/AFRnnVBPmZwrqDYf4GPxFQYYZw91v+YP82KRQLEaVZjoYQok7tGw8R8cE0wQPM5BqlNihutRWCnZoWOfO9vM4nwfPrHZug7JoGk/ZIiSPEG/I7Yf8PyVWgvaOunS4cCQSYCCIBsLbk49xv2fAc1qLjs6vf0sO6WMsSD9nwESL36A45CU4LQ2YLwCiBmGKjSqU2AsRZmsJKgkWn0aN7ugb74CyOTWlS1U3V2cg1As2I1aQBJsBInmZPlT9I5jb+vTA8dQMr/VqHVaeAqlIYIGYkYprPgAwEEiJs5S3wFkqXef9j/MuGGbfA2RbvN+x/mXHcp1S+hRE4Y5aleMDIRg7Jm+OLTOMbZNOuCakAgmBhauZklRy/PYfC+LDTkemCC/MMQ4qpJ1KQWWDyIBtsZHLY+E8xiNOstOZIQREk7CROw3NlEdYxCiIWSCBt94wO76mbADr44S8Y4mKmWKiBVaqAwJBJAkg35THlfGBdx7MAtfMXbVP3Wkf+E2Kjai/mv/AGsfzx6nnEqEsoIOh5B/5TC3hJ/HpiZphkYFlXvrdpA92OQJ2w8f9SOHUtlHQj8sSzP9o/nGCeGcMdo+spNEDuvJt4RM22I69MMk9nWqVG+sVJvsWPiNxGAJHU44XIsCJBuP68MdyNjjTU/Y8j/fAn/l/lrvgbM+ypUj64gE7inMT1723jghkUCjB9l/iVLUkMOqt+BwyzFcBlJMdz8/6tijhfs5JlqxIIg90Dex574ZZ7gK1NOqo0KIGnSvzIJwsspjFRgIkzuY1Cx3t647wxUIuXD01BVCYDB4cv4pqLXHICeQwZ//AF1PssZ5EsWE+I5+WMvxP2drUZapVFSHPaaUKk9rBLE64IJWNhEDwxj8WWhG4lZX/OZzjkMHM6qbO+hwIAaTy6NHLkfAY+pZJ1alTZdmRSPUDGXTIrVpdjHcIvfnuWJk3B704MAq5Wki+/QUBVqACI5aojSflOBV/dWh4jPUYDgYX53HTU9RwHWCg3APWcD5bP6tj/PE6jFmEbzY/qMCOQNGJtT1FbdsdR+j1Cy7ypAHxi3SMD0Mz2i6xa8Op+yT0J3E26gkcjbR5nPVij1XKij/ALvkTJAAIkzzHI2G+MXwZPrXSQNWoX6jYn8cB0TKmTktVGiNGLO0xGimq+Cvox6TjTIxKleccZl6462UJxX9CbpjQB8ziT8SuoRywJV5+R+MHB5ypG+A6q3PkcNSoh77j6ou3hTT8/0Ix7Epkkf4V/FsewLGNqKvZ72lSkp1JUYsZkAbWA3aY8xhdXzKtLJYEtAPK+x+WFeQ1DUTTU/dZzz3gfDEqFI03YVIVmglZ5kzHzw5SLqG2MhbjOqLN/zP9eNr7J5fTlVIgM66p87r8o+eMdUdQIJA7979A8n0t8cang2cjK5ZxBGlVbyjT+IjBNBxC2hj1BWoyR3hqDDowlSPjjK1sjpFK9yXKqW+1pJlVJ96YuOmG3EM32WYqgR9YquB43RvDcKfU47naC1BRFiFYE+MXb5iMZLQLWR9nqxU6Btab84GsR+1B8xgrjuQVqbMqjWt+7aRMkED3jExz+OKRXSm9RjAIufx+dj64nQzx1ILy/eYdBsB+BxjGAcOqmaStiFatiri31VZ02UGV8iNUeQmPTAT5sciPjhRxeZL7lancw84qyTDU37P+ZcCZvOQJ36YFodozOdDkBZEjTI1odjcWBxnAiGhDeY/TMKSbm25gwPMxYeO2CkzioheZXbULi/KRz8MIOH8dS4ZHF5BgHwOxtEG/wAsPc0cs6nVp1RIA1ajExfT/U4wJ8wyBuoRwyoSzyN2ny5D5YbMbYSez6sVBg25+X44dMLYce4I6naVdirLJG+lhuOZI/rmfTN5xTTJMctwsg9DPKfHzw5zDwPAqR8d8KsxnD3CfdHda23j8PwwSwWJPcXLl2BDqypA91jp1SIIgxYiZ9fDBWVqB6LG0ioJA8EaDHQwcU5/PKTPZBz94SZ+BwpyuaArgkQDIgHqCBPr18cFFXNfwvNFCwF9jH+Ie6ZG1zJ6xGOZnNurWqtIINmiD1tAJ/LFGWpnU/p8xOGaKwFnb0g4C1vc4s1UDqE5HjdQt3jqPUQreF1gfEHBqcTRwD9Jq7+6Unb9kQf6thQFY7lvl+WCMrlTFrj+r4HIuMwkyOI3ynF6NO2pyNyNEX8yb/DDI+0VBd9YkTdZkem2EGYpjS0C+k39PL+owVxnL/WAxbRHrqO+BCrCOR6uMKXE6dTV2ZuINwRHyup2MbSMezlRXibEypDe64NihYWJPn88ZJqjU2DpupJjqOYPgRbGnWoHTtKR3WY2McxbmDIjqIwGReBB8Q8WTmN9wbKcK0aoc6XMDXHdQH3f8RJEk7QB44arWVAFgMrTqkTI525z0wCKTEAs5dW7uiwEgC6H7JsTO2+2IVSigE1dXeUAEQQNQJkc/TAV9Vr1HO5b/NKOL+zTD6zL3F5pzcdQjTt/hPjHIYz9TPsRUQKxdF1HlYQxH8INumPoHD63fYdZxmfbCi+Wb6Xl4FQMO0BEgjS66iPEEAx4bXw5WvuTjGAbEAy/EDWppS0SIOli0hZAhQd2aZi5YAHeJxDL5XQzHSCL/ZuWA1NzkHaxncAwZwb9NdX7RmqGoVDKylSpUwwXQQAF90GJuJ3vi3iWfDtRmn2ZAJNxHfgnxsFm/wB71x2TGEUtHYnOVwniUZbMKwEDe42+XX0nBdNp5fHGJ4TSzNeBRpkqhkEkAc4GpiATjYcMqNoQ1QVe4YERBB5+YvhBQicwA6MKNLy/r0xEUiMGKRGA89n9BhKb1GEagqkhQdiY3/ZF9tt8YBMqzBs4hg4Q1x73kcNm4m3aFaoAUASwVgFJ2DarRffYfGF2aVqlR6VBSzCzsdlESR/iaCPAEicMxHcVmxkR3l1u37I/FsexkqHFczQzCpUJcOQhDLE3gEECZv477bY9jXBuai6llLhtUjSuh1EnQKqKwkR9oTF9ojzxKvmalEaTURy3eYKnaAHaCy90wANse4RwdHYmnVDRchhfxIIBB+H6YI47wvs2V3uGUTc2091pIAkgxy+90nDCFq49eZNGL/8AbVQ2AH/lMPwONF7O8VmiwqzpDFWEEEBu8pjluY8vDGQzZVQSEDBYmdQZZ2sGIjxBx3hnFxTYjs/q37tQBiSRvIkxqBuPXrgV0dQjYNGbXi2SNZBpYEqCFqKRcHkwJEGQME8MywNNRWBWqNypiQDvvcc5jnjPU87SVe7mJRQTGlwQTuWXT714+QwPm/aEVGQU2LVJGksTTgz9nVEk+PXngxd3CLLXc0+b4RT1GqXLx9mBFtufSBhXmMuXbUlUMxvpjSTabAkqfjb8QK/G/dDka3bQppMG1EHS3d27p3JI8MBUuJUp/tog2lGm0baSRyPSZ8o5qYbnBh4NwzjtaKivUVBrprIcGxBIjY3iPhhTWztDn2PxIxHinGO1qlyGiAqe7MDmQQQCTJt4dMAtnRsVb4UT+NPCGJvv94aha2B/SdrZ+kDKij5hx+Zxfw3iIZnnQe5J7yn7Sjn54WVq6ncMfOjQ/ELiPD2Qmp3ARo2NNPvpyWMCDfmaUHwP6Rx9RB7gvMw6je5+0IwZRzFPUDoQnxqUj+LYSUqVP+6HpTH+rDTLUkt9V/8AT/8AXjr+8HifAE1fDKykCALCBDJsPI4YGkvT/qH64TcOj7sfukf5sNwo+6Pgf1wX6wa+0Gr5dfun0cfrhXW4ak+645WcfrhtUVfuD+Fv9eAK2WpTelPpU/KpjOX3mhL/AJYubgtA/Yc/vqPzxFeBZf8AuGP/AIw/14vfKUP7lR5ir/8AsxS2Uy5/3aDySsf/AMmOLfiM0J+ARsELEk0rmJlkuQI5b4t+jn+7P8S/rhTS4fl/7sfwVfl3sT+hZf8Auv8Apqf6sLLfiMYEH+2I1+jn+7Y/vj8ji6m6KDZgbwdbG/qSN8IW4bQMRQFz/wAVfncDBNHKJTUhF0gmTcm8RuegwzEpY3yMR6l0xrXAXGQoa0lwYaWWCeRiDGx5+R8MLMxOoPTqPqpm6FidQ6X94Ecj6RhoyO9GnouNHe85IPqJPmML6+XCP2hSpcRJWAItcMQScA4f3DUoxe37IDVDM3SDAOhBVh89iPA/pgPhdY0qh72kNz5BuRI+6QIPhB+yME8NUii0i1R2dR0UhQBPpgeugN8WIOa008bJ/De1mz4NmFcMpGlge8p5HnfmDv64H9oskjL3iFUGS1p8geV7zvbxwm4XnQE1VSQUOgOFJ7sSuuOXvAG1gJJx3PcWy0S7g6eWuxO/uASTvywjg66qU81Ydz3Cc8y6GqSClmnmj/2dQ+JCFTz7s2k40ub7OtT3DowKkiDINiPTfGVyCGoWzTiqtGI1iASSVGsIwjQFAAMdCIicEcWzp0NSfMmnAkVVA7RlmVUDraCQOQ6zjSNwkJKxrlkpLlA9WIpqUbx0MVgDxg/HGUy9b6TVLvYVGCKPA2kTyAk+S4xmY4xXYdlUrs1MNqhriTNzO9id/HGgp8QZczQOrussKALhyYba06gAI+yRz3ZkRiBOw5lUn5n0epkh2SxqUKtgs2EWiNyB/V8KcwzVKWpLmnMggCVAkx47EeuL6NCkpQdmqgBisk2fn6jTEEwIOAqOZIQsIJaYHIlt7Dy8MLHeo11/hm5Zlq+r9Iv6YH4XnaoR2CKxclw02ZgY0XNoQASQNuc4llEAMdcSzp0QYQAtIBAi/vCCpltUkxG/O+NZauov05BNGC8RpagxaFcrcAhgN4AtuQd/HAns3RlTUR3VnPZhbsAVVUZogjfvXG8T0x72mhBprMaeti2pTqK9dQtO+w3gxhZw7i9Jm7LLhwiQ2pzpJbm0DrAuRsCDjMaNRNRuTLjLAXHfETpekZDOGvFgTy2mDE2HI7GJx7GU4/7TFCioiQrgkkSzhSDLNyvyG0CDzx3BjC3mKb1CXQk+GZ4mRMODCs14Jvpc/aQwb8r7Xnf8YoBsuxt3O+PSdXnI1fHHzSuv1jBTY1UHybG+4fnC+VfclaQU/td5bx6YawFXFYWIaj4mFz3c7RdxBXrYEH1gAx54X0q82XTp8h+MXP8AVsPs1QDVdX2CX1dQWGkW6AX632xlaWUYLcMmrmQfQYnFESxzTxrWqmnTSCFdyWlbEKO7E+LavOBimnnV1B2SmzAg6it5Bm0GBPl8MHZnLg11TUAFVVBaeQHTaeuAuMUOzbSVKsN5j8QIYREG0jGI/iDkTyYyyKdqyBFWkFLMTBdyXILaWIAQEW5bb4SZ9VpVmptTjS0SCZ8CJttBjGm9nagKjctfujkOs8uV8L/bXKd+mwF2EHzWL/wkD93C/et+JjDgCqGXzFLKQWXmDGJPTAOkybxrm8i1liInlgjMWqv4v/mxQwuSdxU/PGO0JFgrHu94xvPWB0xLhuXJLxN0tcfeU9MV1Guw6a/xjDHhLd4/sfmuAJqOVQwltLLVOrfxD/RhhlMtU+838Q/047Sq8sHUanjgeRh+2Iy4ejiJPzwxVzFzgDJ1NuUkC/iYwyWooG9/nh6C+5HlIU6lFRjcgNbqN/DbfC6vnL6SCCYtA+FzgnOILMys07X/ABIv6W2xTmeGjs+0pklRcox2HVTEqfA74YcQi1zsIM2o7AjxGn85xxO06v5wn6Y9RrwJmVJgN0PNWH2WxZUz6ggSPjFsTMGGql6FGF3+8jVqsolmf/p/ljrZ5lA71uoFzJMQDtYXHpjlfKVatkpVGB5hGA8tRgb+OPcR4dWpQ1SmQgK3EECzTJBsJIF98aMZqyJhygGg37wzLZgsDzEbkRBESOmxGPPlWImPlgfhtUKCWkjvH5KcLs/mNYBZrt7o5THIdBir0iXdTzf8ROxfxDX4z2I0Uzck6mG6gxN9hfpcXxneM5tHM9oQdzqcsT6LMfLHjmwFMgBgSDA5jAFTi3VQfP8Ani7ionmciZruEe0OWeiiPUCOihIIMHSIBFogjla/xPeJcQpIFE6gROpCrDzN/wCvDGPBqVxZbDc7KPCTYG2GnB+CNIPapEiIlryYEkCTIPw6bzuypu49ByOxNhluFE0tTME1QVNw43BBAIiQBabRtvBGS4Hl9Wp6hqECYqvMHedJNwR1nb4DcVzTmlWam/eC6iU1KQNUsVN5AJPOw5nCnJZxgiBiSzpUqOTcmCtNZO55/DCgzZD3KwmMDQm44jxeitI6jqWDKopYnqCouv70Y+fcR4jSrjtaqsQHsqMJA70LE28zvM9IEHEqr1WZmJCBQiAkLJgCwj7RwRwsGpmBT7rIh7QqQSp0nSyhYKgEmbC+C9qupwYRHmsstQakQKzMAqyZAmBPKI3J5kYhm81ekqm9OYIt3pG3S4mepONjmAz1O9pVF2RFAkjYmJkc4kjCHjvBCrCrSAjdxMQeo8Oo/oYuZA3AmE/pMvt+6B+n/M0FPitTQe0ioRusIpMhTdgsgElgQP54W+0/HK1UU76GLDSoEBRYnz2FztB2xfwPOUx2wrSnaUSqgysm+xtJMjY8jjPlzVrEUwW0rpQC5Yncgb9SThoUXJXduNRz/tuoTIeAtzAFhv0nbx3wrqcUzQU6DWRH7+pQwBmBqUwSlgTIPPwwVmPZ/MpROuk0MQSUIaFtM6SSLc4jBnHeKt2KUA3c1KpCgCRzUwY3mBA5CLA44sAQKgKrUS0S/wCz6lY9lRVqjDvESBA8SzQCTO5vgyhnHyzstSgt7wVVm5bwZ5Dn8cPOFOtHh1WspHaVA9Q25LKop6iw/iPU4+fPxCqx1sxJmJPToNreX540Ek/acyhUDeTNDRyIzucDBQKCqGcKBYLAK6RczaT6nmcewi+mAxqWGGzCx9CMexjKT5nJmUDa3GHbFqxIky7FbgSQIFzaRc4Or1ajZZgshtRVgW0nkeZ3I/rbBL50VQEoKzOCDpCdJiY90eMjB2W9mazqGqOqNcsNMxMCIBAAAHXngXyIg+ow0R3NgRXke8QD3WEapI/wyRe+zG2Cc41UPWC1HZFOzuzBwRqCsCYNjFo9MHcQ9nnpgOrGppkkAaSV8N58t+mOU87TKEwPIfpufnyxmI42spDyFxQaD5agtStqIBFrHxUQce9tMrKIwFwNPpuuCOHL3lJBGqmu9vd7v5YK9oCNEm+lWPrpIX5kfLHmciMwE9YgHFM17OUajC1QwCNSSR5Ho1+u2G/tLQ+oDf3bqfj3T+Iwny2cCVQ4Wzd4RIgmzBeg1BhEXAGNDnswK2UqET7hMHwvy5Wx2UEODBxsClTJZuoDWI/4n54opzp86n54m5+vMfev6nFVOpAjkGw4rBRuzBKtmfzf/uGGnB1u37H5rhVX99ukuf8AqEYK4fnPfjkn+ZRjmUmGjhRG5qhcX5Use8LA7c58h08cJkry6c+8JHmYw9q1nU21R+0fzBxiqBNbIT1HGSYncj4N+mHlKqOZg9evn0OM7wzMkOCwPS/Lx2FxvjTNSt7t5n0iCB+I8xirHjBEhzPZgWenk4/ij8DirK5vTTcMLtawJk76oG1pvzIwXQUGZAIkAW36/LHDlYS3IuYvB0kbgEcpPphox1JuW4np8PqBpCllYAOsGGufIhujC4N8UoXy1ZxQqIqCCdYBad4LAAwJ2DeYnGiq5QoyhgjqwkBQwIIiDBYg78/HCHilOjTq1u4dAYQUggd0agJO2qcDksC4309E0ZoeFe0T1O7ALKYMXkGTIsJ52F7GAYnFtbijo+mqLHqLEYSZLKLTU1GlCwFjYqN1mN2JPPwGF/tFx/tFppSf3Wh9wedjzjeY/IYzEeRhZwFWxD+O5AJTapStTg6l5rqjbw8OX4ZPjdYgLFiv/vhkvHajBqJhlMAlt+8wECOnjO2EvHmkUyL6h1xTix8AakObKclXD+FZWmlHt6iK7uxjUqtbqAwIF/y6Y0nBs0GoqQoBBZJCqCDY0+9G8HTPJRbc4z3Fn00KKf8Ay6HyLwzfNT8cGcHzQpKRVBNJo1ATIa8ER4ec4gy2QT956HCl4j4jHOnXRqAgWbuwI/tCCFHSDqtyjEsnR0SAJ7MaRHOo1yfST5SPUpK1HQCjSol1EMZaSup2Mkxe2+L+FoupUSZidbf4t2C8iSDJN4AAAgYnL/SYkKeUBzlHs1q05k9joP7VQ7DwuNvHCZl//wBGkbLQKD91hP4k4VcW4xUNZpdygqlwuo6RDFhCzAwdWcrUZ9zTdx5qeXwPyx6Hp8fGdyFVKOHkCtXX/EpHoR/LE8nSh2MQy/VidhpHeY8jy+OPZqmoqduh7rb7wZsQT9k9Z+PPHaWYOupyiao5zr0JM7QGAuMFmvgYzARzFx0ToWb8gxsWvAkz7o8PLbBFMDYbTH9deeKwmmiZv3CT8D/XpijIVtRjpLE+JJj5Y8c7Fz6NTxIB8iL8xQNJ2UEFCNQVhI03MQd4gj54LyeSpqdagoRrU6NzGhZuCANWqYA5Yv4pQnsyIs4B/ZYj8wPniOXytUPRdUmmKLaiCPedmqe7MkwF2BscXencMRf6zxvXYvbuh+Ut9n87XVolnpqdwDIk3FhBMEmPDAPt2/1lNmI1FbgdFErtzlmEeAwJnstLBgYveJB8uow09rl7TJ0a5ElZR/M3PpqU+hxayU1jqeYchZaMzCe0LJRWlpVoBHemIJm69Y38NO3NFlMq1arpRQCxJAEwPASSYHKSTiFQ79cNPZDMIlc6yq6qZALWAMi3qJHjjuoi70Yzo+ztICS9V4mdIQAQfshjJ6xYnYXx7GkzApAFdaIDBliCZsZkCBPWZubnHsdVw6hfD8yNlAp0hq2QoO6e8YIuBtPWRvi7/aBJmLfZEXJ6T1/DCPiFZqtdgp7qwCRzIklieVyR+6DuScHZdQQyydtJYb97ZaamNyDLHkDa4I8vLhQNqXJkYiMchnyzwYBJEcrQZIPMTAnz9FftO/0fv06KQzHUwABU9IiDPeIn4dWQyJp02bVOgaxa8i5A8wCLb26YIqBK9O41I4v+vgRY4SuT2za9R3Hlppl+C5w1OzJLTrZSWiTbVyAEcgOURgj2xqdmjDaQo8pM/lhfxSo2VdBAlW1KQAA4gKD52g9D6Yjm+LvVAqkAEtBBGoWHTDAluHHUZzHHhcUUX1JK7o2qfAmD6Ax8TjU5BQ9JgBpJBBHQkcsKDxAD32UrswCRINiPe9fOMFcK4oKTNScaoEIy/aBjT6bHyjBZQWE7GQpmOoPG5Ibr0P64vDKW1WmZ5xPljVstRHZA6qAZAIYnSbjZwLTGK61SpzqKf3T+b4I5JqpqZBgOVz4853xHKJBfufY6n7y88aSs5+//ANMfngfKMdTd8+70X7y+GNV5hSKctnNLD6onyb/040FDibk1O6kKQBZry2m/fx2nP3/kPxx3J0T3ipB70gMJH2uXWZv4YIcT4gsCD3G+WzsESokidzjQ5HOW0mw5Gdv5YzvDUJawX3F38saKlTtBCf16YMMFgFC3cuegftsNI5846DzxZl2MHrBqAHxJkeqmPXFf0uB34gbHePSNsU1sytPUxbUziFAMkjr5eXTFSuGEjdCplnEcwTWCLOqAJ6AiYHjffxwrq0k7eohWFVtZ6EkBgNtpIMeeG2RAKtWgdpBNyYmIAjkNhA+eE9fMnX3yC7nU5FgIEW/wgAC+FZjoCO9Muy3ie4zmNIBaSrSrgeOzb+8PzxmuIZKnUYxUFOpz191XPWdkfqvIyN7YeZ7MAmdwDKj77Db90bk/ylbTOkhKwEEAhpBDA8yZIJ8fG/ULRiqxuRQzTP1C1NzJv95CGn059d8D1GVZJYlosCsR4n54ZcVy6KYXeRAg/KRt0ueWAuJ05qVWi2orP9eWLMbkieflQKajz2kHfA6Kg/6ThtTyQamDGyiPONvG+E/HZZlbqlM/Ff1w1yPEl7O/2YHmT/P88efksqKnrYWUMQZ3hQ0rWU/Y2/eIA9JE+pw/4K0VDMdxQPK0/iWOMtlqrBmi6MRr1XBvO4gyJ5HlhvmuLiClMk2YTOwi0EKNRtznbxwplJ1EHGefIdTFcTybrBZSJ57gzzBmD8cMwCQrDdkAf0sD52g/zxf/ALIzdKkXCypuaZhrRqkobi1+uIZTOq6rAC1EtpAsyk6jHQz9k8wvji/GxujEsoialxF6DssSpN1P5HlgvLV6b1JpyNSwynkdaGByxfxCnSqAvExJOgjUI/wnYYjkOEJTOuoSNVlQe8QeRjYnoPlg8rALudgRi4roR/nswDRYjmrR5QR+OKeH5lFp+8L3P6Yuq8MzFZG0UHWVgBhoEW+9Fon488IqFDsmAqBVcfacMR5gTBIPUCPPHmjD9NGeyfVD3dUdR9nXPZOeYUNHkZj4DBT065haVMEaV77EADuiw5k87YXpWVqVQKS3cbUx2J0nGkoZqEhTDACCYi4H5+eMxCgQREf4ib4kRDmOB1zdq1MHr3j8bXGLa6p9Eq0arp3oIIO0EE2MWgeNycXVeI1QO/T1D7ybfDY/LGf4zXDAnc9GWPxGKseR+vE8dgsxb0yGPxHjhr7OcC+k1ipMIs6mF+pAHnyxTVQsDIhkGoeKzBX4tI9RjQeyzGlQYoBr7Qh7XgwUvuBI5eOKXeluDhxhsgBjmrWoZai4ohnFNtEO5Oo2kAbLYn3Y2MjHsI8jlGclSxAUl45kkQSOpgbfid/Ym92u9y4+nU+KhNGhWX3aaqo5PYeclrnxw54UrHvM1MknSvZ3AAuxnrsPKeuEmcpU6YJqJTptHdFR2cn90EH5YZ+ydfWoMKBLQFEDlPr/ACwjJZUtCIRWCzScRX6hlkLqAW503awvy88Y3L8Zek+lw1NpJJa8nmWAAG+5HjMmcaH2qjQKc3A1EeYYL8wcJ8jl1zOValpAr0u+thLrfuzzO6/wHwxvp8QKEGKzEggiMa9NM3T7OoIaJDC/ky9R1HP4YyeayLUR2DgklpQgW2vfmYOxFt/NzwWuECByAJ7pJAkMNgW3ve2KPaft6lQplxZGGsyNRfSG2N9IVgPHyiOxIVfh4nM308vMzh4cST71t7/ywxSuKb0xv9UgBtIgRafdtF8W5HOOD2b0DpWNbKfvQZ7xvvtJO+OcTywWuUGmGAemrKCBuCAeUlf/AGxQU5GjAXKV2IZx6KoolHCv3lMGbWPLe8/HChuE1edX5fzwQak5jLsbA6qZXYKYsABtfDyrSF/AR+uFsgTUMZS+5lW4U53qfLFOW4XdxLGViRFu8pxp69O0eWKsjS7x6lY+Yxq/aaeR8xZwvhukM5LELYA/e9N4GLWpmmH80jy0v4+eHWYyxgINl38SeeOV6YapVWPcUD10k/5sOYUsWrHl3OcNVtYj7ifhh+pMXwp4AJLE/dQfI40SAEQcJrccWI1FVZze8csU/wCzmMPqUCxuf6+GD8xlJkCPjH5YAzVUUFCOY1GQY1ADn0O/hhn5RQP+qdz/ABgKNCCTyC7T58z/AFbCOqWDkt3m2N+6vQW3vuAfCcNctkjUYMp1A/aClQAN4nmfwnDPi2SC5d4Ato5bd5beGAJ394yydDqJOG1mDS95U6mFioUmdMWAv7sR4Yjwmmrh2LSQx7oVU7tiGcql56eBmZwy4YoNOW+2tT1ExHyOFlekqrWItJgelj8zHpgOXYjgvUozqyQClIjUIZYEExeFifhhbUyfaMlPbtKjH5xPwwfnK1IVipkOpQLIkHurafs3nfpywZwyipdnP+7UkeEssm4P2ZHruMVYrXGTI8oD5gJDjORU1RTuF0KNpICmPXb+pwNTygU/VUyx+89/goj54a8Zf62iwgyptykR0PngLOo5BLuqIPQevX54jJN1PQ4DepXUTnWrfurf0tthpkKS6TVVICwqzeWu0nwAkxzlReTjL/SkH9muo/ffb0Xn62xu+EUO1yuXk+8gBMfaZ+8fAiI8MFwIFmLGRSeIi/gpYVXDEs1VSaZYgklTeBcROoiBEgxMTgHiPBHepoogLWNyFBCsLSQR7pFpB7szEWGNRwnKppqVWAZ6hIQWlUQwqpOxGkGf2egxZw3iA+lKXULrUoCbGCQwmQJOoEctxvvg1I5RbKeJg3D/AGMpqFqZtlZ1iSndvtBae9vFgCZw/oHK0B9WKdO2/wBo+bHvH1OFntNqZ6Z1MiIYINhqawYkGGtYDcSbXJGSzlJlrMhokMLiaq05B2YQpBB5b8xuDiqlGzIgXbSzXcW40sHRUTzCsx9LxjFZisGY6lLKd9XM9RHunxHrOCl4hRU6XpsGE6h2uqD0skYrfj6gfVUUVuTuGqEeIWFE+pwRfHxqCqZg1iUZwrTp6Br1VFgKxnSpME22BExh7kGnunqPkBE/GcZSn3qhqO9R3NySsC3XvbCNgBjT8MoM71FUgQNzsJQb/M489lUHU9DI7soLdxFlc8tjrehVaPrF7yP01rcG3UW64urZXN1B/uqgP2lWJ/hUDDCr7PUqCgKleuJ3BUe7ckIDI64T5nP5XUVfKVUYybllaTBnQzQOfnOC/KCeFfVB39nqlNHqVFUAKQb373dBAPiRhfwTiYoVlLf2bjS8cujeh+U40fEuB0ky/bqWWQCA8GZBMWAvb4Yw5QsEUCWZrDnJxRiPJTckz/RkHGfSk4aDVRkOkC5YdPDe5Ox88ewsNY0KaZdGLVG94iTG8nyAn0BOPYjo/wAvU9QOK+ruA0ODBtixJ94zM+eoEH8caDhGUFCpSRTIOpvO4B+YPwwNwXhjogVmaJJvufDew8MEI69tpVhro2KRB0kTIkQd5kfDDcpsETz0FbkeP0oNRubFh/Ae566VwoygqUmXMAErc928q3vCBexmPIYd5rMU6rtTdgzbsE1Qp2IDCxIm45TcCYEuzhVpUgdKgCf0xyEiG9MoHxFHHKi9jVA0upRnWCGg7z4XMjzI5Yy3BKTvWpMWbvSAQxBUKORGwFtsPfbOr2VNaIsHJNQrv3YlZIgmTJ8sR9l8iGqIyE6ERjDAT3zABIsSYJ5WFxth10paJr6qj3KcPUQxao53AeoxA8YmJ9Dij2kyAeizqBrpglTE7XI9Yw3Akx8f0x5gGkfZG/jidWa7MeVFVPl2T4lVaqjtGhWUnaCZ0zfvG3jyxvqqaQB1N/xOMLm8sKVStl0Wo8GYBgEAagXgTCzPSb2xrclxJa5MAqyCGRtwfzFjfDs+xYisJqxO1PxGB6Oa7Ni+nVANpjcrceOCa4jTimhTl2HVfzGFoajjsRrkqyVO8rW3bkRzuOWAeEU279Vt6jljPQzA+EYoXJyQQSDcHxB3XyOHWXSBGGM1iAq1J5TKxJpwBueZ8o5DBV+knqf0xRSXpII2j+WCTWJiY84gnHBlnMCZCrUi7RblHP4WwDls+itLb8u8wHyJB+GCM+NukfnhFmBJgDrHpe/wwS0YDEjqbbLZ0ECNunMdLD8fTAPGM2ACgAYP3SoPXoeX9HGSLasvpYmQ0r1sLjBGY4olKnKsrVAoGogknqSS3MYw4t6mjL8wrNzq7OmJVFUTqVIImG1Na97c/TANQEs6lSAOzQWIn3mJvvLSZ54rTNFVVhDaxL6lBkyZHUR4RMnbFtLiVPlrpHf76T10nb4NgK1G89xTmn15lz1rNHoSB+WGHAs0WcBwJdSonmwIK6r3BIj1wdV4OGpduiJK1AZSQCs37pMD0A28sCZXhTVm0oRIEyTABG0x7oHLmTilRaESXkUyBhHOdyoKKbwGBB8G7pk6j47DfGa49lmPZuzEiSrTsGHOOUkN8MPeIDOU6QWrSVgDeqhkGJIJHIzFyAPC84WcQodobE6WAaAT5THpOJlXi25b6jIMi2sWlRFsa7/+Pc+Cj5ZyJUl0n7pMn4NJ/exlM1wl0GpDqHTngThWcZK6uJBBjoQcOamXUjxsVYT6f2YpHS2zElfsi/IlSBB8efMyJX53h9Sq53XYybKAJIOoW3i42sIwbk+IisgUg9o09wQNVyNSat7gnTy6xc1mFgRB1bMoFxYe80bxNr+uIypBnohgwh9DOrmKIexImnUgA36jmVIMiJ354ScT+t+iu3vU2am9+cTv07jfxYK4ZSAcyUKVQUbTEah3qZ1CNTzqEC4ER4B8S7nbKQbAVBvzmnIJvAvc+O+LQeWMyA/RlB+8Q5CtWr1CtEU5JLe7NpuWkkWB3jGvfhxQBS0mwnTpk84AjSMZTh/ANB1UqsXldakOp6rUpujemx6Yd0uFrUGmpmnYi7oHvfaSS1QDe2q/hiXJjDdGv0jVyuO/7xX9JdlzlSYorqposC5mN4k28eeKanETQpVqgJDvpVCNwSglh5CTPWMNvaDKFqPY0hCKR0sAbk/njNZlNaIx2CfAjf4gD+hjEpvyv+05mbibmh4VXzdbLK30kCxGl6dM7HumYB8rxhdkOJZx8xoD9oFBstOmVBIMTA1RPjyxsMlw2kMtTpuoOlBJkjcSe8pBImfTCPK5XK5eozBVER3y7bEmxDMf2vSMN5p8TBjyV3qYrNcQq12dq1UtpQgSY3gd0WEkTtgrguW7EfSG98ytFNzexb4WxUc1l/pACoag7RxqBIUgudEWlwB1iZ8MMqrMNVVvfVZWNkGyxaASYA53m0Ak2JqhF4lF8juE5Wj2OutVbvL77gTp5imvWoTbwtsbr7CLiOXquo1MCq+6gsFnwFif8TXPXHML9pW7MM52B0J9ISnc/jijMqhYQoLgEBuYBsb8h+uL2930/XFWVFj54SBGE3MpX4LUpgKhZSrHRUSWIUmykA6hY3MGesDD7hvalAKkattSiCR97SfdO/4wNsMHFsV8O9wnDMjGoCLuC8Q4fSqBQwB0TpsDvvYzv+WO5PKJQTTTFyfidpPpGLR73xx6lv8Auj88ZZqoVC5490QLk445CLE/++LBv6YGzX+YY3jOiTiXAg9QV1qvTqAQYAIMCBItygb3GENbIVJapDU6p5rqKwIuCgMzAseg8Z2NXY/10x6og1bDBhiBuAUBMS0KzugLiDeLFZjnpN1npieWs5P+Ej5rjR5bLod1U2O4GCMpSXtAIEQeXhjuFmcHrUz+Xa8W3wx7VVEkjD45Ckd6aHzUfpgLNZSmp7qKPJQPyxpQCErcjUCpVAbf1OLQ0/ngfLXDeeDaIwJ1HjFZqRfLhhBnwuMJeLUkpmVYlo2MWm0naMPH9391vwxm6vvDzGDSLzhV0BBKOVbUpIgL3z4AXPrGE+bybJ7wIxreP2p2tLX8cW5hQ2XQsJJi5v8AjhwEjgeQ4aWpKDvE+U3/ADxfT4aADG+y+ZMA/PF3B2OuqJMB2gdN9umG+TH1tIf8T8mxGSfcqWqB7dwynUSi9LLn3ShDeBaNO/SCPUY79G7JSqArogys3WSQIm+0GfE2nGK4rVb6bXufebn0sMfQqTn6q5uonx7oxQO5KaMBOcFVGRhJIItfl4Xx8/yjEsFBhkJA8QdhE3uAPXGu9p6zXGowVuJPhjF0v/if3z+JxzATVJqpoqVJiAwWDF1b3WHPy8fnhZRyFDMZnROkrdgNyQfdUjfx6cvAH2oM1Gnk0DwEAwOgnC/PsewpNPelhq5wNhO9saiauAzbqbD2hrCo9KlTQqNQXVpiNgIkbKL/AAxfxU5hJ7OqzAE911Soyj/D2iG0chi2ixLsSZICAE8gTcDpOCeL2cR4fhgcxoibiF3Mjms1WqGkzVS2l10iFUBpsQqgAHxjGy4zlx2wZgArKyNaJnwAuTLX8OWEdCmPpqCB76nbna/njce0KjQvhUT8cHjgsJgTwupWJVqtSmV7ulGIEjunuyBfeZ5jFOU9kuyOt9RaZBaIHP3Ucs7T1ZQOerbBns5VZ6OpiWbW3eYydzzN8PeX9dMTnKwYrHjGCoaey6FnUir3B9gIBJjdmMmedoHhhNkKIWpWpHYOduk2+Rwwy9mHniLKPplb93/tXAkUIabi6l2lA/Vs3ZnenNvT7vpv64z1bgFSuzvq1H3idQBG5MqwGmPPGxrjCH2otRkWPeHppNsFic3F5F1V6kvZj2eFaHCaKcFQxnU45nfc3G0R12w3qcEq03LM7VVMkIoVUE2kp9ogTDEk3O+Hz92koXugQABaBtFuWBsvUPU7dcE7WZirqJ6dCmzRA8QZBHmDfHsMOOoNAMCY3545gONzg1T/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414" name="Picture 6" descr="http://www.law.umkc.edu/faculty/projects/ftrials/amistad/trialpoi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319" y="3738286"/>
            <a:ext cx="6287628" cy="295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442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427" y="991673"/>
            <a:ext cx="4525599" cy="5679583"/>
          </a:xfrm>
        </p:spPr>
        <p:txBody>
          <a:bodyPr>
            <a:normAutofit/>
          </a:bodyPr>
          <a:lstStyle/>
          <a:p>
            <a:r>
              <a:rPr lang="en-US" sz="2600" dirty="0"/>
              <a:t>Abolitionism </a:t>
            </a:r>
            <a:r>
              <a:rPr lang="en-US" sz="2600" dirty="0" smtClean="0"/>
              <a:t>active since Revolutionary War - gained </a:t>
            </a:r>
            <a:r>
              <a:rPr lang="en-US" sz="2600" dirty="0"/>
              <a:t>support in the early 1800’s </a:t>
            </a:r>
            <a:r>
              <a:rPr lang="en-US" sz="2600" dirty="0" smtClean="0"/>
              <a:t>(1833 - British </a:t>
            </a:r>
            <a:r>
              <a:rPr lang="en-US" sz="2600" dirty="0"/>
              <a:t>freed their </a:t>
            </a:r>
            <a:r>
              <a:rPr lang="en-US" sz="2600" dirty="0" smtClean="0"/>
              <a:t>slaves).</a:t>
            </a:r>
          </a:p>
          <a:p>
            <a:r>
              <a:rPr lang="en-US" sz="2600" b="1" dirty="0" smtClean="0"/>
              <a:t>American Colonization Society </a:t>
            </a:r>
            <a:r>
              <a:rPr lang="en-US" sz="2600" dirty="0" smtClean="0"/>
              <a:t>and African </a:t>
            </a:r>
            <a:r>
              <a:rPr lang="en-US" sz="2600" dirty="0"/>
              <a:t>country of </a:t>
            </a:r>
            <a:r>
              <a:rPr lang="en-US" sz="2600" b="1" dirty="0"/>
              <a:t>Liberia</a:t>
            </a:r>
            <a:r>
              <a:rPr lang="en-US" sz="2600" dirty="0"/>
              <a:t> </a:t>
            </a:r>
            <a:r>
              <a:rPr lang="en-US" sz="2600" dirty="0" smtClean="0"/>
              <a:t>founded - set </a:t>
            </a:r>
            <a:r>
              <a:rPr lang="en-US" sz="2600" dirty="0"/>
              <a:t>up to return slaves to Africa</a:t>
            </a:r>
            <a:r>
              <a:rPr lang="en-US" sz="2600" dirty="0" smtClean="0"/>
              <a:t>.</a:t>
            </a:r>
          </a:p>
          <a:p>
            <a:r>
              <a:rPr lang="en-US" sz="2600" dirty="0" smtClean="0"/>
              <a:t>Movement picked up pace - 2</a:t>
            </a:r>
            <a:r>
              <a:rPr lang="en-US" sz="2600" baseline="30000" dirty="0" smtClean="0"/>
              <a:t>nd</a:t>
            </a:r>
            <a:r>
              <a:rPr lang="en-US" sz="2600" dirty="0" smtClean="0"/>
              <a:t> </a:t>
            </a:r>
            <a:r>
              <a:rPr lang="en-US" sz="2600" dirty="0"/>
              <a:t>Great Awakening pushed against the “sin” of  slavery</a:t>
            </a:r>
            <a:r>
              <a:rPr lang="en-US" sz="2600" dirty="0" smtClean="0"/>
              <a:t>.</a:t>
            </a:r>
          </a:p>
          <a:p>
            <a:pPr lvl="1"/>
            <a:r>
              <a:rPr lang="en-US" sz="2600" dirty="0" smtClean="0"/>
              <a:t>Connected being a good Christian to anti-slavery!</a:t>
            </a:r>
            <a:endParaRPr lang="en-US" sz="2600" dirty="0"/>
          </a:p>
          <a:p>
            <a:endParaRPr lang="en-US" sz="3600" dirty="0"/>
          </a:p>
          <a:p>
            <a:pPr lvl="1">
              <a:buNone/>
            </a:pPr>
            <a:endParaRPr lang="en-US" dirty="0"/>
          </a:p>
        </p:txBody>
      </p:sp>
      <p:sp>
        <p:nvSpPr>
          <p:cNvPr id="6" name="Title 1"/>
          <p:cNvSpPr txBox="1">
            <a:spLocks/>
          </p:cNvSpPr>
          <p:nvPr/>
        </p:nvSpPr>
        <p:spPr>
          <a:xfrm>
            <a:off x="128791" y="-90153"/>
            <a:ext cx="119258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Early Abolitionist Activity</a:t>
            </a:r>
            <a:endParaRPr lang="en-US" b="1" dirty="0"/>
          </a:p>
        </p:txBody>
      </p:sp>
      <p:pic>
        <p:nvPicPr>
          <p:cNvPr id="8" name="Picture 6" descr="a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4521" y="3293048"/>
            <a:ext cx="4630271" cy="337820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americanabolitionist.liberalarts.iupui.edu/My%20Pictures/man%20and%20a%20brot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5699" y="1490904"/>
            <a:ext cx="2710967" cy="325316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wolfkiller.net/Abolitionists/Black2ndGrtAwaken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419" y="991673"/>
            <a:ext cx="3951775" cy="2581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624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11393"/>
            <a:ext cx="12398063" cy="1325563"/>
          </a:xfrm>
        </p:spPr>
        <p:txBody>
          <a:bodyPr/>
          <a:lstStyle/>
          <a:p>
            <a:pPr algn="ctr"/>
            <a:r>
              <a:rPr lang="en-US" b="1" dirty="0" smtClean="0"/>
              <a:t>The Abolition Movement Grows</a:t>
            </a:r>
            <a:endParaRPr lang="en-US" b="1" dirty="0"/>
          </a:p>
        </p:txBody>
      </p:sp>
      <p:sp>
        <p:nvSpPr>
          <p:cNvPr id="3" name="Content Placeholder 2"/>
          <p:cNvSpPr>
            <a:spLocks noGrp="1"/>
          </p:cNvSpPr>
          <p:nvPr>
            <p:ph idx="1"/>
          </p:nvPr>
        </p:nvSpPr>
        <p:spPr>
          <a:xfrm>
            <a:off x="168503" y="1004556"/>
            <a:ext cx="11678359" cy="2558919"/>
          </a:xfrm>
        </p:spPr>
        <p:txBody>
          <a:bodyPr>
            <a:normAutofit fontScale="92500" lnSpcReduction="10000"/>
          </a:bodyPr>
          <a:lstStyle/>
          <a:p>
            <a:r>
              <a:rPr lang="en-US" sz="2400" b="1" dirty="0"/>
              <a:t>Harriet Beecher </a:t>
            </a:r>
            <a:r>
              <a:rPr lang="en-US" sz="2400" b="1" dirty="0" smtClean="0"/>
              <a:t>Stowe’s “Uncle </a:t>
            </a:r>
            <a:r>
              <a:rPr lang="en-US" sz="2400" b="1" dirty="0"/>
              <a:t>Tom’s </a:t>
            </a:r>
            <a:r>
              <a:rPr lang="en-US" sz="2400" b="1" dirty="0" smtClean="0"/>
              <a:t>Cabin” </a:t>
            </a:r>
            <a:r>
              <a:rPr lang="en-US" sz="2400" dirty="0"/>
              <a:t>– </a:t>
            </a:r>
            <a:r>
              <a:rPr lang="en-US" sz="2400" dirty="0" smtClean="0"/>
              <a:t>novel about a slave who sold to a plantation and a mother running to stop the selling of her son.</a:t>
            </a:r>
          </a:p>
          <a:p>
            <a:pPr lvl="1"/>
            <a:r>
              <a:rPr lang="en-US" dirty="0" smtClean="0"/>
              <a:t>HUGE public response and outcry - making </a:t>
            </a:r>
            <a:r>
              <a:rPr lang="en-US" dirty="0"/>
              <a:t>slavery a moral conversation (humanized slaves).</a:t>
            </a:r>
          </a:p>
          <a:p>
            <a:r>
              <a:rPr lang="en-US" sz="2400" b="1" dirty="0"/>
              <a:t>William Lloyd Garrison </a:t>
            </a:r>
            <a:r>
              <a:rPr lang="en-US" sz="2400" b="1" dirty="0" smtClean="0"/>
              <a:t>“The </a:t>
            </a:r>
            <a:r>
              <a:rPr lang="en-US" sz="2400" b="1" dirty="0"/>
              <a:t>Liberator</a:t>
            </a:r>
            <a:r>
              <a:rPr lang="en-US" sz="2400" dirty="0"/>
              <a:t>” – </a:t>
            </a:r>
            <a:r>
              <a:rPr lang="en-US" sz="2400" dirty="0" smtClean="0"/>
              <a:t>newspaper calling </a:t>
            </a:r>
            <a:r>
              <a:rPr lang="en-US" sz="2400" dirty="0"/>
              <a:t>for the immediate emancipation of </a:t>
            </a:r>
            <a:r>
              <a:rPr lang="en-US" sz="2400" dirty="0" smtClean="0"/>
              <a:t>slaves.</a:t>
            </a:r>
          </a:p>
          <a:p>
            <a:pPr lvl="1"/>
            <a:r>
              <a:rPr lang="en-US" dirty="0" smtClean="0"/>
              <a:t>Militant and uncompromising language intensifies the issue.</a:t>
            </a:r>
          </a:p>
          <a:p>
            <a:r>
              <a:rPr lang="en-US" sz="2400" b="1" dirty="0" smtClean="0"/>
              <a:t>American Anti-Slavery Society </a:t>
            </a:r>
            <a:r>
              <a:rPr lang="en-US" sz="2400" dirty="0" smtClean="0"/>
              <a:t>founded – promoted mobility and growth of the movement.</a:t>
            </a:r>
          </a:p>
          <a:p>
            <a:endParaRPr lang="en-US" sz="2400" dirty="0"/>
          </a:p>
        </p:txBody>
      </p:sp>
      <p:pic>
        <p:nvPicPr>
          <p:cNvPr id="7" name="Picture 7" descr="4wilg37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49516" y="3570550"/>
            <a:ext cx="1856427" cy="30730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5" descr="liber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186955" y="3470046"/>
            <a:ext cx="8289085" cy="327409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73279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11393"/>
            <a:ext cx="12398063" cy="1325563"/>
          </a:xfrm>
        </p:spPr>
        <p:txBody>
          <a:bodyPr/>
          <a:lstStyle/>
          <a:p>
            <a:pPr algn="ctr"/>
            <a:r>
              <a:rPr lang="en-US" b="1" dirty="0" smtClean="0"/>
              <a:t>The Abolition Movement Grows</a:t>
            </a:r>
            <a:endParaRPr lang="en-US" b="1" dirty="0"/>
          </a:p>
        </p:txBody>
      </p:sp>
      <p:sp>
        <p:nvSpPr>
          <p:cNvPr id="3" name="Content Placeholder 2"/>
          <p:cNvSpPr>
            <a:spLocks noGrp="1"/>
          </p:cNvSpPr>
          <p:nvPr>
            <p:ph idx="1"/>
          </p:nvPr>
        </p:nvSpPr>
        <p:spPr>
          <a:xfrm>
            <a:off x="168501" y="1214170"/>
            <a:ext cx="4618651" cy="5418450"/>
          </a:xfrm>
        </p:spPr>
        <p:txBody>
          <a:bodyPr>
            <a:normAutofit fontScale="92500" lnSpcReduction="10000"/>
          </a:bodyPr>
          <a:lstStyle/>
          <a:p>
            <a:r>
              <a:rPr lang="en-US" sz="2600" b="1" dirty="0" smtClean="0"/>
              <a:t>David Walker’s “Appeal to the Colored Citizens of the World” </a:t>
            </a:r>
            <a:r>
              <a:rPr lang="en-US" sz="2600" dirty="0" smtClean="0"/>
              <a:t>– called for violent uprising of slaves to overthrow white supremacy.</a:t>
            </a:r>
          </a:p>
          <a:p>
            <a:r>
              <a:rPr lang="en-US" sz="2600" b="1" dirty="0" smtClean="0"/>
              <a:t>Fredrick Douglass’s “Narrative of the Life of a Slave” </a:t>
            </a:r>
            <a:r>
              <a:rPr lang="en-US" sz="2600" dirty="0" smtClean="0"/>
              <a:t>– self-educated to read and escaped slavery.</a:t>
            </a:r>
          </a:p>
          <a:p>
            <a:pPr lvl="1"/>
            <a:r>
              <a:rPr lang="en-US" sz="2600" dirty="0" smtClean="0"/>
              <a:t>Used politics and more reasoned/practical – became the face of the movement.</a:t>
            </a:r>
            <a:endParaRPr lang="en-US" sz="2600" dirty="0"/>
          </a:p>
          <a:p>
            <a:r>
              <a:rPr lang="en-US" sz="2600" dirty="0" smtClean="0"/>
              <a:t>Pro Abolition Political Parties - Liberty </a:t>
            </a:r>
            <a:r>
              <a:rPr lang="en-US" sz="2600" dirty="0"/>
              <a:t>Party in 1840, the </a:t>
            </a:r>
            <a:r>
              <a:rPr lang="en-US" sz="2600" b="1" dirty="0"/>
              <a:t>Free Soil Party </a:t>
            </a:r>
            <a:r>
              <a:rPr lang="en-US" sz="2600" dirty="0"/>
              <a:t>in 1848, and eventually with the </a:t>
            </a:r>
            <a:r>
              <a:rPr lang="en-US" sz="2600" b="1" dirty="0"/>
              <a:t>Republican Party </a:t>
            </a:r>
            <a:r>
              <a:rPr lang="en-US" sz="2600" dirty="0"/>
              <a:t>during the 1850’s.</a:t>
            </a:r>
          </a:p>
          <a:p>
            <a:endParaRPr lang="en-US" dirty="0"/>
          </a:p>
        </p:txBody>
      </p:sp>
      <p:pic>
        <p:nvPicPr>
          <p:cNvPr id="6" name="Picture 8" descr="Frederick_Dougl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9610166" y="255494"/>
            <a:ext cx="2312988" cy="2919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8" name="Picture 2" descr="http://www.latinamericanstudies.org/african-americans/walkers-app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716" y="2610618"/>
            <a:ext cx="4927413" cy="4022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34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99" y="-98476"/>
            <a:ext cx="11310424" cy="1325563"/>
          </a:xfrm>
        </p:spPr>
        <p:txBody>
          <a:bodyPr/>
          <a:lstStyle/>
          <a:p>
            <a:pPr algn="ctr"/>
            <a:r>
              <a:rPr lang="en-US" b="1" dirty="0" smtClean="0"/>
              <a:t>The Response to Abolition – In the South</a:t>
            </a:r>
            <a:endParaRPr lang="en-US" b="1" dirty="0">
              <a:solidFill>
                <a:schemeClr val="bg1"/>
              </a:solidFill>
            </a:endParaRPr>
          </a:p>
        </p:txBody>
      </p:sp>
      <p:sp>
        <p:nvSpPr>
          <p:cNvPr id="3" name="Content Placeholder 2"/>
          <p:cNvSpPr>
            <a:spLocks noGrp="1"/>
          </p:cNvSpPr>
          <p:nvPr>
            <p:ph idx="1"/>
          </p:nvPr>
        </p:nvSpPr>
        <p:spPr>
          <a:xfrm>
            <a:off x="103113" y="1011933"/>
            <a:ext cx="11837875" cy="5356593"/>
          </a:xfrm>
        </p:spPr>
        <p:txBody>
          <a:bodyPr>
            <a:noAutofit/>
          </a:bodyPr>
          <a:lstStyle/>
          <a:p>
            <a:pPr marL="0" indent="0">
              <a:buNone/>
            </a:pPr>
            <a:r>
              <a:rPr lang="en-US" sz="2200" u="sng" dirty="0" smtClean="0"/>
              <a:t>In the South</a:t>
            </a:r>
          </a:p>
          <a:p>
            <a:r>
              <a:rPr lang="en-US" sz="2200" dirty="0" smtClean="0"/>
              <a:t>Until 1830’s – Abolition was unknown…then Nat Turner’s Rebellion and Nullification Crisis.</a:t>
            </a:r>
          </a:p>
          <a:p>
            <a:r>
              <a:rPr lang="en-US" sz="2200" dirty="0" smtClean="0"/>
              <a:t>The South is terrified!</a:t>
            </a:r>
            <a:r>
              <a:rPr lang="en-US" sz="2200" dirty="0"/>
              <a:t> </a:t>
            </a:r>
            <a:r>
              <a:rPr lang="en-US" sz="2200" dirty="0" smtClean="0"/>
              <a:t>- Tightened slave codes</a:t>
            </a:r>
            <a:endParaRPr lang="en-US" sz="2200" dirty="0"/>
          </a:p>
          <a:p>
            <a:pPr lvl="1"/>
            <a:r>
              <a:rPr lang="en-US" sz="2200" dirty="0" smtClean="0"/>
              <a:t>Promoted religious activity – to combat the view that Slavery was un-Christian.</a:t>
            </a:r>
          </a:p>
          <a:p>
            <a:pPr lvl="1"/>
            <a:r>
              <a:rPr lang="en-US" sz="2200" dirty="0" smtClean="0"/>
              <a:t>Contrasted the image of the Happy slave to the sweatshop working immigrant of the North.</a:t>
            </a:r>
          </a:p>
          <a:p>
            <a:pPr lvl="1"/>
            <a:r>
              <a:rPr lang="en-US" sz="2200" dirty="0" smtClean="0"/>
              <a:t>Passed the </a:t>
            </a:r>
            <a:r>
              <a:rPr lang="en-US" sz="2200" b="1" dirty="0" smtClean="0"/>
              <a:t>Gag Resolution </a:t>
            </a:r>
            <a:r>
              <a:rPr lang="en-US" sz="2200" dirty="0" smtClean="0"/>
              <a:t>– tried to stop any debate over slavery in congress.</a:t>
            </a:r>
          </a:p>
          <a:p>
            <a:pPr lvl="1"/>
            <a:r>
              <a:rPr lang="en-US" sz="2200" dirty="0" smtClean="0"/>
              <a:t>Mobs broke in Charleston – burned anti-slavery propaganda.</a:t>
            </a:r>
          </a:p>
          <a:p>
            <a:pPr marL="0" indent="0">
              <a:buNone/>
            </a:pPr>
            <a:r>
              <a:rPr lang="en-US" sz="2200" u="sng" dirty="0" smtClean="0"/>
              <a:t>In the North</a:t>
            </a:r>
          </a:p>
          <a:p>
            <a:r>
              <a:rPr lang="en-US" sz="2200" dirty="0" smtClean="0"/>
              <a:t>Manufacturing </a:t>
            </a:r>
            <a:r>
              <a:rPr lang="en-US" sz="2200" dirty="0"/>
              <a:t>needed plantations to succeed – cotton production for textiles.</a:t>
            </a:r>
          </a:p>
          <a:p>
            <a:r>
              <a:rPr lang="en-US" sz="2200" dirty="0"/>
              <a:t>Bankers loaned money to plantation owners – needed them to repay!</a:t>
            </a:r>
          </a:p>
          <a:p>
            <a:r>
              <a:rPr lang="en-US" sz="2200" dirty="0"/>
              <a:t>Therefore…most people were anti-abolitionist efforts.</a:t>
            </a:r>
          </a:p>
          <a:p>
            <a:r>
              <a:rPr lang="en-US" sz="2200" dirty="0"/>
              <a:t>However…some northern citizens start to change their minds</a:t>
            </a:r>
          </a:p>
          <a:p>
            <a:pPr lvl="1"/>
            <a:r>
              <a:rPr lang="en-US" sz="2200" dirty="0"/>
              <a:t>See the south as immoral and hateful.</a:t>
            </a:r>
          </a:p>
          <a:p>
            <a:pPr lvl="1"/>
            <a:r>
              <a:rPr lang="en-US" sz="2200" dirty="0"/>
              <a:t>Leads to ideas about “</a:t>
            </a:r>
            <a:r>
              <a:rPr lang="en-US" sz="2200" b="1" dirty="0"/>
              <a:t>Free Soil</a:t>
            </a:r>
            <a:r>
              <a:rPr lang="en-US" sz="2200" dirty="0"/>
              <a:t>” in the Western territories.</a:t>
            </a:r>
          </a:p>
          <a:p>
            <a:pPr lvl="1"/>
            <a:endParaRPr lang="en-US" dirty="0" smtClean="0"/>
          </a:p>
        </p:txBody>
      </p:sp>
    </p:spTree>
    <p:extLst>
      <p:ext uri="{BB962C8B-B14F-4D97-AF65-F5344CB8AC3E}">
        <p14:creationId xmlns:p14="http://schemas.microsoft.com/office/powerpoint/2010/main" val="3015354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6422" t="-4514" r="-17758" b="-9017"/>
          <a:stretch/>
        </p:blipFill>
        <p:spPr>
          <a:xfrm>
            <a:off x="609600" y="-437860"/>
            <a:ext cx="10972800" cy="7925285"/>
          </a:xfrm>
        </p:spPr>
      </p:pic>
    </p:spTree>
    <p:extLst>
      <p:ext uri="{BB962C8B-B14F-4D97-AF65-F5344CB8AC3E}">
        <p14:creationId xmlns:p14="http://schemas.microsoft.com/office/powerpoint/2010/main" val="845538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3216" y="1055073"/>
            <a:ext cx="11718390" cy="5401479"/>
          </a:xfrm>
          <a:prstGeom prst="rect">
            <a:avLst/>
          </a:prstGeom>
        </p:spPr>
        <p:txBody>
          <a:bodyPr wrap="square">
            <a:spAutoFit/>
          </a:bodyPr>
          <a:lstStyle/>
          <a:p>
            <a:pPr>
              <a:spcBef>
                <a:spcPct val="50000"/>
              </a:spcBef>
              <a:buClr>
                <a:srgbClr val="FF9B37"/>
              </a:buClr>
            </a:pPr>
            <a:r>
              <a:rPr lang="en-US" altLang="en-US" sz="2400" dirty="0" smtClean="0"/>
              <a:t>- New </a:t>
            </a:r>
            <a:r>
              <a:rPr lang="en-US" altLang="en-US" sz="2400" dirty="0"/>
              <a:t>intellectual and religious </a:t>
            </a:r>
            <a:r>
              <a:rPr lang="en-US" altLang="en-US" sz="2400" dirty="0" smtClean="0"/>
              <a:t>movements – </a:t>
            </a:r>
            <a:r>
              <a:rPr lang="en-US" altLang="en-US" sz="2400" i="1" dirty="0" smtClean="0"/>
              <a:t>Transcendentalism, Second Great Awakening, etc.</a:t>
            </a:r>
          </a:p>
          <a:p>
            <a:pPr>
              <a:spcBef>
                <a:spcPct val="50000"/>
              </a:spcBef>
              <a:buClr>
                <a:srgbClr val="FF9B37"/>
              </a:buClr>
            </a:pPr>
            <a:r>
              <a:rPr lang="en-US" altLang="en-US" sz="2400" dirty="0" smtClean="0"/>
              <a:t>- Social reforms – </a:t>
            </a:r>
            <a:r>
              <a:rPr lang="en-US" altLang="en-US" sz="2400" i="1" dirty="0" smtClean="0"/>
              <a:t>Temperance, Suffrage, Abolition, Prison Reform, etc.</a:t>
            </a:r>
            <a:endParaRPr lang="en-US" altLang="en-US" sz="2400" i="1" dirty="0"/>
          </a:p>
          <a:p>
            <a:pPr>
              <a:spcBef>
                <a:spcPct val="50000"/>
              </a:spcBef>
              <a:buClr>
                <a:srgbClr val="FF9B37"/>
              </a:buClr>
            </a:pPr>
            <a:r>
              <a:rPr lang="en-US" altLang="en-US" sz="2400" dirty="0" smtClean="0"/>
              <a:t>- Beginnings </a:t>
            </a:r>
            <a:r>
              <a:rPr lang="en-US" altLang="en-US" sz="2400" dirty="0"/>
              <a:t>of the Industrial Revolution in </a:t>
            </a:r>
            <a:r>
              <a:rPr lang="en-US" altLang="en-US" sz="2400" dirty="0" smtClean="0"/>
              <a:t>America – </a:t>
            </a:r>
            <a:r>
              <a:rPr lang="en-US" altLang="en-US" sz="2400" i="1" dirty="0" smtClean="0"/>
              <a:t>Factory system, Transportation Revolution, Market Revolution, etc.</a:t>
            </a:r>
            <a:endParaRPr lang="en-US" altLang="en-US" sz="2400" i="1" dirty="0"/>
          </a:p>
          <a:p>
            <a:pPr>
              <a:spcBef>
                <a:spcPct val="50000"/>
              </a:spcBef>
              <a:buClr>
                <a:srgbClr val="FF9B37"/>
              </a:buClr>
            </a:pPr>
            <a:r>
              <a:rPr lang="en-US" altLang="en-US" sz="2400" dirty="0" smtClean="0"/>
              <a:t>- Re-emergence </a:t>
            </a:r>
            <a:r>
              <a:rPr lang="en-US" altLang="en-US" sz="2400" dirty="0"/>
              <a:t>of a second party system and </a:t>
            </a:r>
            <a:r>
              <a:rPr lang="en-US" altLang="en-US" sz="2400" dirty="0" smtClean="0"/>
              <a:t>more political democratization – </a:t>
            </a:r>
            <a:r>
              <a:rPr lang="en-US" altLang="en-US" sz="2400" i="1" dirty="0" smtClean="0"/>
              <a:t>Whigs, Rise of mass democracy!, etc.</a:t>
            </a:r>
            <a:endParaRPr lang="en-US" altLang="en-US" sz="2400" i="1" dirty="0"/>
          </a:p>
          <a:p>
            <a:pPr>
              <a:spcBef>
                <a:spcPct val="50000"/>
              </a:spcBef>
              <a:buClr>
                <a:srgbClr val="FF9B37"/>
              </a:buClr>
            </a:pPr>
            <a:r>
              <a:rPr lang="en-US" altLang="en-US" sz="2400" dirty="0" smtClean="0"/>
              <a:t>- Increase </a:t>
            </a:r>
            <a:r>
              <a:rPr lang="en-US" altLang="en-US" sz="2400" dirty="0"/>
              <a:t>in federal power </a:t>
            </a:r>
            <a:r>
              <a:rPr lang="en-US" altLang="en-US" sz="2400" dirty="0">
                <a:sym typeface="Wingdings" panose="05000000000000000000" pitchFamily="2" charset="2"/>
              </a:rPr>
              <a:t> </a:t>
            </a:r>
            <a:r>
              <a:rPr lang="en-US" altLang="en-US" sz="2400" i="1" dirty="0">
                <a:sym typeface="Wingdings" panose="05000000000000000000" pitchFamily="2" charset="2"/>
              </a:rPr>
              <a:t>Marshall Ct. </a:t>
            </a:r>
            <a:r>
              <a:rPr lang="en-US" altLang="en-US" sz="2400" i="1" dirty="0" smtClean="0">
                <a:sym typeface="Wingdings" panose="05000000000000000000" pitchFamily="2" charset="2"/>
              </a:rPr>
              <a:t>decisions, American System, etc.</a:t>
            </a:r>
            <a:endParaRPr lang="en-US" altLang="en-US" sz="2400" i="1" dirty="0">
              <a:sym typeface="Wingdings" panose="05000000000000000000" pitchFamily="2" charset="2"/>
            </a:endParaRPr>
          </a:p>
          <a:p>
            <a:pPr>
              <a:spcBef>
                <a:spcPct val="50000"/>
              </a:spcBef>
              <a:buClr>
                <a:srgbClr val="FF9B37"/>
              </a:buClr>
            </a:pPr>
            <a:r>
              <a:rPr lang="en-US" altLang="en-US" sz="2400" dirty="0" smtClean="0">
                <a:sym typeface="Wingdings" panose="05000000000000000000" pitchFamily="2" charset="2"/>
              </a:rPr>
              <a:t>- Increase </a:t>
            </a:r>
            <a:r>
              <a:rPr lang="en-US" altLang="en-US" sz="2400" dirty="0">
                <a:sym typeface="Wingdings" panose="05000000000000000000" pitchFamily="2" charset="2"/>
              </a:rPr>
              <a:t>in American </a:t>
            </a:r>
            <a:r>
              <a:rPr lang="en-US" altLang="en-US" sz="2400" dirty="0" smtClean="0">
                <a:sym typeface="Wingdings" panose="05000000000000000000" pitchFamily="2" charset="2"/>
              </a:rPr>
              <a:t>nationalism…and elements of sectionalism – </a:t>
            </a:r>
            <a:r>
              <a:rPr lang="en-US" altLang="en-US" sz="2400" i="1" dirty="0" smtClean="0">
                <a:sym typeface="Wingdings" panose="05000000000000000000" pitchFamily="2" charset="2"/>
              </a:rPr>
              <a:t>American System, Era of Good Feelings, Nullification Crisis, etc.</a:t>
            </a:r>
            <a:endParaRPr lang="en-US" altLang="en-US" sz="2400" i="1" dirty="0">
              <a:sym typeface="Wingdings" panose="05000000000000000000" pitchFamily="2" charset="2"/>
            </a:endParaRPr>
          </a:p>
          <a:p>
            <a:pPr>
              <a:spcBef>
                <a:spcPct val="50000"/>
              </a:spcBef>
              <a:buClr>
                <a:srgbClr val="FF9B37"/>
              </a:buClr>
            </a:pPr>
            <a:r>
              <a:rPr lang="en-US" altLang="en-US" sz="2400" dirty="0" smtClean="0">
                <a:sym typeface="Wingdings" panose="05000000000000000000" pitchFamily="2" charset="2"/>
              </a:rPr>
              <a:t>- Further </a:t>
            </a:r>
            <a:r>
              <a:rPr lang="en-US" altLang="en-US" sz="2400" dirty="0">
                <a:sym typeface="Wingdings" panose="05000000000000000000" pitchFamily="2" charset="2"/>
              </a:rPr>
              <a:t>westward </a:t>
            </a:r>
            <a:r>
              <a:rPr lang="en-US" altLang="en-US" sz="2400" dirty="0" smtClean="0">
                <a:sym typeface="Wingdings" panose="05000000000000000000" pitchFamily="2" charset="2"/>
              </a:rPr>
              <a:t>expansion</a:t>
            </a:r>
            <a:r>
              <a:rPr lang="en-US" altLang="en-US" sz="3000" dirty="0" smtClean="0">
                <a:sym typeface="Wingdings" panose="05000000000000000000" pitchFamily="2" charset="2"/>
              </a:rPr>
              <a:t> – </a:t>
            </a:r>
            <a:r>
              <a:rPr lang="en-US" altLang="en-US" sz="2400" i="1" dirty="0" smtClean="0">
                <a:sym typeface="Wingdings" panose="05000000000000000000" pitchFamily="2" charset="2"/>
              </a:rPr>
              <a:t>Louisiana Purchase, Manifest Destiny, War with Mexico, etc.</a:t>
            </a:r>
            <a:endParaRPr lang="en-US" altLang="en-US" sz="2400" i="1" dirty="0"/>
          </a:p>
        </p:txBody>
      </p:sp>
      <p:sp>
        <p:nvSpPr>
          <p:cNvPr id="6" name="TextBox 5"/>
          <p:cNvSpPr txBox="1"/>
          <p:nvPr/>
        </p:nvSpPr>
        <p:spPr>
          <a:xfrm>
            <a:off x="3333588" y="168812"/>
            <a:ext cx="5347105" cy="923330"/>
          </a:xfrm>
          <a:prstGeom prst="rect">
            <a:avLst/>
          </a:prstGeom>
          <a:noFill/>
        </p:spPr>
        <p:txBody>
          <a:bodyPr wrap="none" rtlCol="0">
            <a:spAutoFit/>
          </a:bodyPr>
          <a:lstStyle/>
          <a:p>
            <a:r>
              <a:rPr lang="en-US" sz="5400" dirty="0" smtClean="0"/>
              <a:t>Period 4 Summary</a:t>
            </a:r>
            <a:endParaRPr lang="en-US" sz="5400" dirty="0"/>
          </a:p>
        </p:txBody>
      </p:sp>
      <p:sp>
        <p:nvSpPr>
          <p:cNvPr id="4" name="TextBox 1"/>
          <p:cNvSpPr txBox="1"/>
          <p:nvPr/>
        </p:nvSpPr>
        <p:spPr>
          <a:xfrm>
            <a:off x="91869" y="90152"/>
            <a:ext cx="97536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t>19</a:t>
            </a:r>
            <a:endParaRPr lang="en-US" sz="2400" dirty="0"/>
          </a:p>
        </p:txBody>
      </p:sp>
    </p:spTree>
    <p:extLst>
      <p:ext uri="{BB962C8B-B14F-4D97-AF65-F5344CB8AC3E}">
        <p14:creationId xmlns:p14="http://schemas.microsoft.com/office/powerpoint/2010/main" val="23526231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b="-337"/>
          <a:stretch/>
        </p:blipFill>
        <p:spPr>
          <a:xfrm>
            <a:off x="609600" y="1072760"/>
            <a:ext cx="10972800" cy="5560836"/>
          </a:xfrm>
        </p:spPr>
      </p:pic>
    </p:spTree>
    <p:extLst>
      <p:ext uri="{BB962C8B-B14F-4D97-AF65-F5344CB8AC3E}">
        <p14:creationId xmlns:p14="http://schemas.microsoft.com/office/powerpoint/2010/main" val="3376609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t="12135" b="19634"/>
          <a:stretch/>
        </p:blipFill>
        <p:spPr>
          <a:xfrm>
            <a:off x="609600" y="-218931"/>
            <a:ext cx="10972800" cy="7356067"/>
          </a:xfrm>
        </p:spPr>
      </p:pic>
    </p:spTree>
    <p:extLst>
      <p:ext uri="{BB962C8B-B14F-4D97-AF65-F5344CB8AC3E}">
        <p14:creationId xmlns:p14="http://schemas.microsoft.com/office/powerpoint/2010/main" val="4287349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1671" y="2178428"/>
            <a:ext cx="4282415" cy="4477681"/>
          </a:xfrm>
        </p:spPr>
        <p:txBody>
          <a:bodyPr>
            <a:noAutofit/>
          </a:bodyPr>
          <a:lstStyle/>
          <a:p>
            <a:pPr marL="457200" indent="-457200" algn="l">
              <a:buFontTx/>
              <a:buChar char="-"/>
            </a:pPr>
            <a:r>
              <a:rPr lang="en-US" sz="3200" dirty="0" smtClean="0"/>
              <a:t>Plantation System</a:t>
            </a:r>
          </a:p>
          <a:p>
            <a:pPr marL="914400" lvl="1" indent="-457200" algn="l">
              <a:buFontTx/>
              <a:buChar char="-"/>
            </a:pPr>
            <a:r>
              <a:rPr lang="en-US" sz="3200" dirty="0" smtClean="0"/>
              <a:t>Cotton is King</a:t>
            </a:r>
          </a:p>
          <a:p>
            <a:pPr marL="914400" lvl="1" indent="-457200" algn="l">
              <a:buFontTx/>
              <a:buChar char="-"/>
            </a:pPr>
            <a:r>
              <a:rPr lang="en-US" sz="3200" dirty="0" smtClean="0"/>
              <a:t>“Planters”</a:t>
            </a:r>
            <a:endParaRPr lang="en-US" sz="3200" dirty="0"/>
          </a:p>
          <a:p>
            <a:pPr marL="914400" lvl="1" indent="-457200" algn="l">
              <a:buFontTx/>
              <a:buChar char="-"/>
            </a:pPr>
            <a:r>
              <a:rPr lang="en-US" sz="3200" dirty="0"/>
              <a:t>F</a:t>
            </a:r>
            <a:r>
              <a:rPr lang="en-US" sz="3200" dirty="0" smtClean="0"/>
              <a:t>ree Blacks</a:t>
            </a:r>
          </a:p>
          <a:p>
            <a:pPr marL="914400" lvl="1" indent="-457200" algn="l">
              <a:buFontTx/>
              <a:buChar char="-"/>
            </a:pPr>
            <a:r>
              <a:rPr lang="en-US" sz="3200" dirty="0" smtClean="0"/>
              <a:t>The Slave Experience</a:t>
            </a:r>
          </a:p>
          <a:p>
            <a:pPr marL="457200" indent="-457200" algn="l">
              <a:buFontTx/>
              <a:buChar char="-"/>
            </a:pPr>
            <a:r>
              <a:rPr lang="en-US" sz="3200" dirty="0" smtClean="0"/>
              <a:t>Abolitionist Activity </a:t>
            </a:r>
          </a:p>
          <a:p>
            <a:pPr marL="914400" lvl="1" indent="-457200" algn="l">
              <a:buFontTx/>
              <a:buChar char="-"/>
            </a:pPr>
            <a:r>
              <a:rPr lang="en-US" sz="3200" dirty="0" smtClean="0"/>
              <a:t>Southern Response</a:t>
            </a:r>
          </a:p>
          <a:p>
            <a:pPr marL="457200" indent="-457200" algn="l">
              <a:buFontTx/>
              <a:buChar char="-"/>
            </a:pPr>
            <a:endParaRPr lang="en-US" sz="3000" dirty="0" smtClean="0"/>
          </a:p>
        </p:txBody>
      </p:sp>
      <p:sp>
        <p:nvSpPr>
          <p:cNvPr id="4" name="Title 3"/>
          <p:cNvSpPr>
            <a:spLocks noGrp="1"/>
          </p:cNvSpPr>
          <p:nvPr>
            <p:ph type="ctrTitle"/>
          </p:nvPr>
        </p:nvSpPr>
        <p:spPr>
          <a:xfrm>
            <a:off x="141669" y="90152"/>
            <a:ext cx="11951595" cy="1719800"/>
          </a:xfrm>
        </p:spPr>
        <p:txBody>
          <a:bodyPr>
            <a:normAutofit fontScale="90000"/>
          </a:bodyPr>
          <a:lstStyle/>
          <a:p>
            <a:r>
              <a:rPr lang="en-US" b="1" dirty="0"/>
              <a:t/>
            </a:r>
            <a:br>
              <a:rPr lang="en-US" b="1" dirty="0"/>
            </a:br>
            <a:r>
              <a:rPr lang="en-US" b="1" dirty="0" smtClean="0"/>
              <a:t>The South and Slavery</a:t>
            </a:r>
            <a:endParaRPr lang="en-US" b="1" dirty="0"/>
          </a:p>
        </p:txBody>
      </p:sp>
      <p:pic>
        <p:nvPicPr>
          <p:cNvPr id="19458" name="Picture 2" descr="https://www.awesomestories.com/images/user/276a6560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4086" y="2003444"/>
            <a:ext cx="7089775" cy="4652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5327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51"/>
            <a:ext cx="10515600" cy="1325563"/>
          </a:xfrm>
        </p:spPr>
        <p:txBody>
          <a:bodyPr/>
          <a:lstStyle/>
          <a:p>
            <a:pPr algn="ctr"/>
            <a:r>
              <a:rPr lang="en-US" altLang="en-US" b="1" dirty="0" smtClean="0"/>
              <a:t>“Cotton is King”</a:t>
            </a:r>
            <a:endParaRPr lang="en-US" b="1" dirty="0"/>
          </a:p>
        </p:txBody>
      </p:sp>
      <p:sp>
        <p:nvSpPr>
          <p:cNvPr id="3" name="Content Placeholder 2"/>
          <p:cNvSpPr>
            <a:spLocks noGrp="1"/>
          </p:cNvSpPr>
          <p:nvPr>
            <p:ph idx="1"/>
          </p:nvPr>
        </p:nvSpPr>
        <p:spPr>
          <a:xfrm>
            <a:off x="167427" y="1143471"/>
            <a:ext cx="5023140" cy="5849946"/>
          </a:xfrm>
        </p:spPr>
        <p:txBody>
          <a:bodyPr>
            <a:noAutofit/>
          </a:bodyPr>
          <a:lstStyle/>
          <a:p>
            <a:r>
              <a:rPr lang="en-US" sz="2400" dirty="0" smtClean="0"/>
              <a:t>Post Revolution - slavery </a:t>
            </a:r>
            <a:r>
              <a:rPr lang="en-US" sz="2400" dirty="0"/>
              <a:t>faced an uncertain future.  </a:t>
            </a:r>
            <a:endParaRPr lang="en-US" sz="2400" dirty="0" smtClean="0"/>
          </a:p>
          <a:p>
            <a:r>
              <a:rPr lang="en-US" sz="2400" dirty="0" smtClean="0"/>
              <a:t>Many </a:t>
            </a:r>
            <a:r>
              <a:rPr lang="en-US" sz="2400" dirty="0"/>
              <a:t>southern leaders spoke of freeing their slaves.  </a:t>
            </a:r>
            <a:endParaRPr lang="en-US" sz="2400" dirty="0" smtClean="0"/>
          </a:p>
          <a:p>
            <a:r>
              <a:rPr lang="en-US" sz="2400" dirty="0" smtClean="0"/>
              <a:t>Then…</a:t>
            </a:r>
            <a:r>
              <a:rPr lang="en-US" sz="2400" b="1" dirty="0" smtClean="0"/>
              <a:t>Eli </a:t>
            </a:r>
            <a:r>
              <a:rPr lang="en-US" sz="2400" b="1" dirty="0"/>
              <a:t>Whitney’s cotton gin </a:t>
            </a:r>
            <a:r>
              <a:rPr lang="en-US" sz="2400" dirty="0"/>
              <a:t>(1793) </a:t>
            </a:r>
            <a:r>
              <a:rPr lang="en-US" sz="2400" dirty="0" smtClean="0"/>
              <a:t>invented - made </a:t>
            </a:r>
            <a:r>
              <a:rPr lang="en-US" sz="2400" dirty="0"/>
              <a:t>possible the wide scale cultivation of the crop.</a:t>
            </a:r>
          </a:p>
          <a:p>
            <a:pPr lvl="1"/>
            <a:r>
              <a:rPr lang="en-US" dirty="0"/>
              <a:t>Prior to this, cotton had to be </a:t>
            </a:r>
            <a:r>
              <a:rPr lang="en-US" dirty="0" smtClean="0"/>
              <a:t>cleaned </a:t>
            </a:r>
            <a:r>
              <a:rPr lang="en-US" dirty="0"/>
              <a:t>by </a:t>
            </a:r>
            <a:r>
              <a:rPr lang="en-US" dirty="0" smtClean="0"/>
              <a:t>hand</a:t>
            </a:r>
            <a:r>
              <a:rPr lang="en-US" dirty="0"/>
              <a:t> </a:t>
            </a:r>
            <a:r>
              <a:rPr lang="en-US" dirty="0" smtClean="0"/>
              <a:t>– labor intensive and expensive.</a:t>
            </a:r>
          </a:p>
          <a:p>
            <a:pPr lvl="1"/>
            <a:r>
              <a:rPr lang="en-US" dirty="0" smtClean="0"/>
              <a:t>Allowed </a:t>
            </a:r>
            <a:r>
              <a:rPr lang="en-US" dirty="0"/>
              <a:t>the crop to </a:t>
            </a:r>
            <a:r>
              <a:rPr lang="en-US" dirty="0" smtClean="0"/>
              <a:t>be cleaned </a:t>
            </a:r>
            <a:r>
              <a:rPr lang="en-US" dirty="0"/>
              <a:t>quickly and </a:t>
            </a:r>
            <a:r>
              <a:rPr lang="en-US" dirty="0" smtClean="0"/>
              <a:t>cheaply lowering </a:t>
            </a:r>
            <a:r>
              <a:rPr lang="en-US" dirty="0"/>
              <a:t>the cost of cotton.</a:t>
            </a:r>
          </a:p>
        </p:txBody>
      </p:sp>
      <p:pic>
        <p:nvPicPr>
          <p:cNvPr id="6" name="Picture 7" descr="EF6BFA62-FE65-2FB3-11F654C087BD8A8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409331" y="3332633"/>
            <a:ext cx="4429687" cy="332226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AutoShape 2" descr="data:image/jpeg;base64,/9j/4AAQSkZJRgABAQAAAQABAAD/2wCEAAkGBxQTEhUUEhQVFhQXGB8aGBcYFxocHRwYGB8aGBYcGhwYHCggHh0lHR0dITEhJSkrLi4uGCAzODMsNygtLisBCgoKDg0OGhAQGywkHyQsLCwsLCwsLCwsLCwsLCwsLCwsLCwsLCwsLCwsLCwsLCwsLCwsLCwsLCwsLCwsLCwsLP/AABEIAK4BIgMBIgACEQEDEQH/xAAbAAABBQEBAAAAAAAAAAAAAAAFAQIDBAYAB//EAEwQAAIBAgQDBQUFBQUFBAsAAAECEQMhAAQSMQVBURMiYXHwBjKBkaEUQrHB0SNSYnLhFTNTkvEkQ4KTskRzwtIHFiU0VGODlKLD0//EABkBAAMBAQEAAAAAAAAAAAAAAAABAgMEBf/EAC0RAAICAQMCAwgCAwAAAAAAAAABAhEDEiExE0EEUXEFFSJCUmGRoRQyI8Hw/9oADAMBAAIRAxEAPwD0srb8z/TDKim8bH1b4/jiUJ0woUmfPn5Y6TAraTHPn9ef1w5eR/PwxMRf6fP6f6YQLsBe/rfBYyJkEc+WEZZw9umG38vXjhgR+U7j8zvhoHnMfUnEnUgD1MYQj1GABh+cfrjlOFNrb/6z6thRvgAVh4/6/LDNvU8r8sSOs79J5HliMnfAMjb19Zxyi/6/HEmkdbfDx9fHGcyvtFpqVlroiLTqCmGR2aWZTVUkMqjTpEb+988DaQ0rD4J/PHJ6tihwzjVPMauzWoNKq0toAOpdQA0sSTeLgeZwM4f7Rk0kqVAjdt/dUaVqiEK7MKr1KmmQqmbLe18LWh0aRZ+uGza+AVT2m7jVEosyq1FRLKs/aNIpnmQO+syOZ6Ygq+1aqdJpMRrCkq4JVQWV2dY7pGknRclfGRidaHQfZvXww1z6+GAHFeMOctlayE0lr3qVO65pA0ywEsNN2hdZBA6XtSo+1jimpNBqkJJYlQx7rkGKa6d05RZpjka1oKNax/A/jvjmPMeoOEoVNSKSI1KDHSYP02w4i/Lf8+WLTsQoPr4nDRy9cicd6+pwi7fL8MACt6+WGkYecJgASpiKMTA74Rv1/HAAwCZx2n18cSaNsOjb1zwA2RqDI6YU/l+WHEbevywpXa3IfhgEQnn6tGHILfO3n6+uHsPn/THRy84+mALGGYJvhjDEp2OEYeHP8/LABCZx2G6fHHYANGAPL4/phobfffph+YokqdwYtfnFsY7K8Jpns6uqoZpoSjOWQyATIebEbiccmTKoclxhZrtUfK/1/XECPe59frfGbp+0eVo1ezVhTIOipTtoGoSrD93lOwIY7lcaVawiRsbiNjsZHhGNIT1EONHNJHU4a6+X+uO7S3lvjmi/mcak0NA/Lym/yw0z6+v0xQzXFRTqspdFCrIRvfq91i2iWERp3AbYkxGK9fjzAPC0oWmWBNQsG0PpcpC95ACDPLE6ytIVnl65dcOAmf8AXzwKPGSauinTVm1Ee+SALgF4WwYAMsbrOOzPFHHYOid2pTZihUzqPZlEkCzwxF7bztY1BpCtSeWGgb+vKIwHq8RrsVhGADDVCm0zqptO7LpksIB1jpcrk6zNT1OIbUfulZH3YDXiALmJvYYIyt0OqHkm+/T15YrnIU51GmCzMGJ07kAqCfELI+OLevCE/phsAflslTp3p01QmBKqBYCACRuIj5Yb/ZdGXJpU+/Gs6F7xEkarXvJxeb8r4ZJvh0gGBQeQuQSLbjbziBHSBhoprewk35bxHz8cTICfXhiOi4cSjBh1UgiQPDBsAzTaOX9P6YcT6FuVsc9om0mPMkWGFNPr62w9gIuvx/H+mJAb89/zwjrhaeGAhbCKw+WHFfXzwoX18MKwEYevgMdhb3nn/TCsLfD9MFgMZcJ54e4nYYYenP8ArhgPY7evAY5sNCz68cOJg+eADhjpjx/0wwnHdfXIRgA4NJj1sMKG52wheD8/ywhE+XoYAHarHfCqJ+f54ai8h6OHJ4YBDSvq/wCmOxxOOwtxmhJvv4b/ADGPPc3xM5ellGMdmVVavkUWGHkYt4nG+qSYibYwPHaf+zUCbxpty22NtrY48ytxsuD2YSzPD0qkFlViAdLWNjH0NjE9DyxZyFAUlmkO6CNdEchHvJ9TA3g7NM532M4qJ+zMZsTSbqouaZ8V5dRPTGlqVCh1XldwOYkT8RuP5fE4503CVGjSaO/tikTCPrb91AXNucICdsMrcZQCF77zASGWCZMNqHd8efhtgbn5o1SFXXTcF0URGr7832uCLH3za2C1DLlKIRsxSGtSzCpRPZrphu6BUWpqhge894kAc+tZWZaUNGcrBVdqC6Q3eKuzEA21KNA25ix3xC/FKvaKtKmrUiUAcTDK5Vg4I5Kgef4uz2nEZoVaQBqhjT7rMwDadF510pDrYHvEMAWmcWWrKFFekw7M6BUpCGVZ0qzSEBDAGSZjumRzApXyNoo9vmiARMrcBkMEdiSVY6hqJqjTJuCQekXeK5iqrRRQMChOx7rSJvzMXC7zyOCfYx9fxww+Hj62xroIsFrmM2STpCjSvuhdVwmsgMbVB+0gNKwFtuTY4V20FaobSFEFtG4kESskm8kzFwAOeCijfzxG3T1scCjuF2MkR6viKtmFUS7BR1ZgBPxjEeYqnVopga9ySLICLWBux5LPiYG4jK5Ttm1qxFMW7YgNUqHY9mWBVEG0hb8o3MSy76Y7s1WPbU9kETxiif8AeKbbzbpMxG9scOJU5HeDAj3llgOXeKyBfrbFQez9OBL5mbX+015sLf7yPpzxRoZqvQaqr5evWXWSlRDSY9nACgy6liDO97+E4mc8sVaSZWOGOTpujSLBHIgjrIIjbxGAJ4Ex0aqpGlWUaQw0KwIHZFnJTfmTYARAjFejxm9svnKXUmgGU2+8tN2+awfMYL5PiqVKTVHV6apJJdGSwAJIDqGgDqPnvhxmp8qmKePS9nZSpezrDR30JUG3ZtaCx/Z9+UDaoaDcqptgnk8v2dNEJB0iJA0j4AbDFGlwta6mtXX9o0mmY79GnEU9E3V475jcki+L+TzDMClSBVpnS4GxMd11/hcQw8yOWDFOMm0hTxuPJM3r57YRPXzOHEevjhAwPrzx0mQ5Fk39b4kNPp6thqD18Dhz+fqMSJkZWPr+WGHr4/piZh6+XhhjGQcNDGObevnhNd7+r44+r/1wycMBy4ey+vgZxGm/P1bEs+vgd8AEOn18MOX18Bh5T18McB6+GARFov8AP8sPPqfhh8evlh/K+FYFUNf47YdTP1/XD9Axyi2GMZ2Z6n5f1x2HfP647CsAyacnp8MYL2mj7JT5HUBJ694c8b0vy9TtjI8a4Ua+W0qxVlqMV2uyOw0meREjHHme8b8yoK0zDmmwVWsKiwUZeq3Bj6WJ5jpja8E4r9opByNLggVEmdLjceR3Hh8cZPKAr3Vm06qbbi8ECfHFhK/2asK1NToaBWSDdRfUI3K/gcTOOoqLCGZy+bZ6agUmVGJQljBEMsHuzOk8p2m8YIZPLK7gPTcOKy6tIQPTMBRoIW4k69ZJJUYIOQyakaxEqw+YIxRo8SWvXD6aiEIUaQFOpTqAG91Bbfx6YnHK9ga7hp0p1Koy1CrTaRUeqabjVqlUZHjVo1A3AAkqxGmMS/aKYypy+uSRp0rNRkDC6SB3mB1Rb3QDsCcUcxk17NitNjTDAyTrWoKgJdgCDGkncnmwxE9Uuw0DslpJr1OpeS4ZLBSNIETBuRtzxqo2BYp8TNPuZlGprELVKMotsHGjSCRtpLC19Nhi8jqyhkYMjXUg7jqPl9MCP7cJC0mWq51a6ZBNNSVHfDF++EV5IEHkDO2GZN61Im1Iq1RytITqaYZirkgAgSYK3g9baRk1yS4+Royfn664pZ3MaFLbsNh+8xso+J54ny+ZWoutDKknzBEhlPQhgQR4YH8XzKrUprUYIoD1CWMDuBadyTEftSfhOHknUXJDxQuaTKWepkItFSe0rMQz87iaz+HdBA6EqMFaSBQqqAAAAqgWAAgD5WwO4cwq5qowOpaVJQpBBE1JZiCPBVGHcSql6ooU5kx2kGGOoHTTDHaVGpjyUdTjHAtENT5ZvneqdLhDq3ErlaSmswsxBARTzDOTE8oUMRFwMVc1UzIAJbK0izBRq7RgSxhVuV7xvth+YWpTCoIpGypRo6WkxF3qLECZ7q2A3m2ASfZaOts3mu2aoCkKWqgIdwSoOmY37o7oxEsuS+a9Cowx1tv6hGlkncGqakZlTGqSKarINMATBosIDEz7zNIKjAvP+0mmvSoZp0CMQzBaTASJhWZ321QWABIi/PF3geeoUilGkjUmBMUydYKsNcapMNBJ0jY6hzxD7Y8MJCVaQNVB/eUjV0I6EQHYwbqYBiJlTe+IU3biypQSqUTXJVDDUCGDXBBkEGIIO2KnEkIZayLLoCGAnv05BdYH3l99fJxgH7GcXFRTRKojUhYU9WgoIAjWAZEwfIHnjTj14cwfpjCLeOR1SiskCGnVDKGUypAIPUEggjFDOcT7OtRTSClQgMTymolO3T3557R4hdQoOaZ7tKpJQzASpdnQdAQC6nl3h0wE9k8/T7BarmWpwtXXU1FDJIrS5JANgbgd02OkY9PqXG0eXKOl0wtQ9o0ZEfs3HaIjqmpNRWolR15xMJe9iw6YjPtKAKjFNSgqEIaBelQqHUSJCjtfej7ptbFmoxrPoosionc7QKrkke8q6u6FGxsbyLRcxV4RmVUGi9KpqiRUXSq2ABXs7kQDIJJmCOeE5MVA7hfExXNQBY0BT76tZ1BE6bDykmIMCRNmq4QFmYKo3YkADzJtgJxbi1fLVGSucqlwVOmqQ4IG0uCYNiPLFnhxasRUrlCVkIoUhRe7w7EljAvyFsVGaeyFReNdNGvWmiAdWoaYNgZ2gnnh1Fg66kIZf3gZHjti2OH5cOr9lSSqratYUBu8ImRc/GfnhOJcPp1EquEUZsIezqgAPMdzvHoYEGx03nD1tCSRCRGFdNv6eOMNxTjtfKvpzmYq0SbiMvTZSN+66UmBiYjcfLF/g/H3YCuava5eYJKIrKNi5CKsBTupE6ZNrDC6yCjUE+HqMLqg+ugGI8w6qyqdRZvdCqzGLAsdIsoJALG1x1xXo8RpMi1BUXSyK4kiQtQKUldwYZbeI6401JiLuvrEwdvhh5aOnrrilQzSVHKpURmF4BBtYbj4fMdRiJuKUv35kEgBWNhOmIEd6CF/eIIE4LQqCGvfDCfx/PA1ONU5MdpshA7J9TdoGKhFAljCsSANlJ2k4fkuIU6raab6ucwQrAEAlGIhveWY/eGC0Oi3p8MJhGN8diqFYbPXp/ryxlc9xDsaDVCuoLXcN10mu4YjqRvHOMapmnxP6eWMT7S2ylaP8Z/rXbp5/XHHnXHqXj2tlfjeWSBWW6n7yid4hhHIjefDqTislUFQHgqYhhBE+PTflbEvs1mgP9ne6NOgNuuq7UyI2IkqZ6i9hi3U4fpJ02bfwII3I2nlPxvscrp0yqvcrcArmk32epOhgTRPQ7tT/wDEPCcGxkWdM0yk66bqUUBL6KdJxcrqvLCJ2J64E0FGqj4VQCI2JVxHlfGo4IYNfe9QHwjs0B/D6YxzT0rUioqyrwmvQpN2rQxqhSjuE1BmkMafQMGBgcyeuKoFRG0IxFRtOtCvd1CTJJ9w6bWMxFjbFakoonM0tP8AdNqAVbtTcFkHwhl/0vco5plXS7AjXrYKIuSsgFrmIsT1FoEY64O0mSypXyB1A1qT0YDKhRhBJHf0uvfJIkiyjpJODfB0fXTl+40jSNDsDEkuWpwA4He0xeOczTzGdpVLvFiCDqGoQbBXiQPDznEVbPUaRBy+ZpqRdqNWpqJYXOiozytjzDbCwknFc8iB+a9o6eTzVShBelqMlSZRz3nAncGZInckjfGlydSjmkDJoqJMxvB5SI7reBvgRlKuWzBY1RSqs/vyELgCFtG0AAWt88Ccl7LmjmlVa37OCxIZkcp3oQ6fFbyQCJw1aQGzXKUqQZgqop7z6VAmB3iwAloA84wM4ZQ+zo1auinMV3LKQAXQOBpQG9/AW+WLHDeFUHpszdqEYlVVq1RVFyrHQKkaWiYM25XOBXEsyaj1FBvRWZJsAJJI0c3B0i4IBa4gjEzlsVFbgqj2tclKZRdertaoOtwgdk7O/u+6QANxfu4IZ3N0MsxbsTVqEhdcKTr0jSkx3Tog91doxYpZRRQd3bRRNMlWp1CKjnT3XYKoCLAJUAkEEe6LYA8DqFKgoUhVZmYu1WAWQFAQFLgrLWl7jSQAWkEc9PlnQmlsgrQ4lnXSoz0lpKFmmTAuZHfNR5AVb7DUYFpxY4WWamorCmdaz3TqQlhBH8jrNv4mHQ4DVaFKmwqZzOmpURvcS8Mt/cuLGDOlQIGK1A5TLjtqFLNsrAodHZEmAGVip0k6bQ552vfEuKa2LUt9y5V4O6v2aV6lOnqL0dAVYAPepOy+9DfOZMhrapKk38/pYjA/NJ21GQwVwJVosHgaHvfSRYjkCOaYz/DeM5hAgdO1KsUzF1FUVJfSBSp91baLlrg7AjGck5qzTHJY3TNVxTJJXpNTqLqRtxEmxkMv8Sm4+WxOPMaNSpkMyYAbvBain+7dCRoPgrggBvutB8MerUjb9d9/xxn/AGv4L2ia0EuqkRzZDJZB4g99fEGOWKwZK+Fk+JxfMgMOOLlTRWC2Vqy1OrsUpkldLIZgqbESIBAtEY32S4uy0wJmfdjkIkX28seScDdatL7HVNmCmgx+5VIhCRtpqRDXsxMTvg57OVqnZnJVBoq02ACsYmkCvaJK2sp0gjky7EHHcmjgNxxfj1MUylcgq4IHd1MCRpJACmSA3S03wF9nM3Rao6MwqBRCgkamUTDG5kxE/O04KZBadNy6UqatpgwigRbpzsL+GCAy1GsgWqO7MqVlCpuLFCINyJHjhtO+ABWdp0tcKEGw8RMWJ3nw25YcudK2Fxym4+ptvGDPDa9KnRWi5NW0O2gAOT7xKk8+eA3tBlUdrdym/cdqa+4hDd7SBM7DVsNUkECyba7BSB+frZTMwa2hnRoQCsQFaQW7qt3tgL+XPEtXhdOr3mDaYAIV3QHkNXZMpPvRcxfawjVZPKUq9EGmENNqelWKX0EW3AMbGDjPcS9nKuVo1KqV2cUllUZVBYBTZ2UXMwARHjN5Nd8oKKGXybUTl6faFU1NSotTADKgHaLTqB9SukJGsBWGkfvE4kPstQXugHSUVYOk2QKBcrJkIsjYxtgvmNGYyx7RxSK6aq1NSgAp3wZPK0GNwTiDg2f+0UKdRl0uy99II01NnWDcQZtio02TLYr5XhlOlp0CyqyiSTZuzmZ/7td+njhKXCaQIMG0CC7EQpJRSCYYLJ0gi2oxfBN+vrw9eGIReMa6URZUPBqJUCGsqqD2lSQEkpDBpBEkapmCRMEjEuWyiLBVQsAgRaASJA5D3R8hi0LHp8cIOhj1bBQ7IHCyb47E+gdfrjsG4i27f1tz3GMf7SmMrXnlUJkf94D+eNfVtYbTjHe1BjJ5yOTn8aZxy5/l9S8fcDjUyWl0/htUQiCCJ3g8t7DB7h+ZNdLmK9MgNaLxZoP3Wv8AGemMzkqRkANDwDJ2dYETEX5SB+OCRqujJWCsKie8vKonNZFp5gnn54ykrLiwhrh01AK5K2/eAPLyxpeBTrqjxU7eEflgFmqYqClUpnUpZWnwkGfluPPB7gjftKo8E/8AGMcmd3BmkOSr7RcA7Zw4Wm5AhtZINrrBRW6kQfDFE+zjQP2GXHz8/wDDvjRcS4utBkVlqMXkjQmqyxM9NxiovtEhjTRrnx7OP+phzxhDJm00i2o3uiivs6YgJRFv8MfDbc4ePZ6oNjRFyT+zvfp38X3470y9cjrFMfjUGOfjzXjLVQRyYoP+lj6GHrz3Tr8oeldkB+McLqU6T1dVPVSBcRSIuBtOuw3BsbHbE1Dhj1WqPSamxJB0MStoAjWJiCAQNMXO2E47xSq+Wqq1DQHXQG7QWNSEEjTJuww2nVqKsUYWpEaiCVjnYEHHd4VycWpMyyckX9tSDEBAodiGBbSFJOpRcdJEyDbC1w6g9pQqgN7w7MuIiO81PUABH3iMTplKWlQEBFN9arNtXjfaeVxYdMXiM0r09C6lMkqpBVpkQztGmDBNpJjxjraaXJmjJ+1fFAqQIHbLDvb+7RYUCbAd76mBfDzmaopCllSj1CtNWrFgd0aGEAgooWJm3Q3wTpVUogqEl6YARCqtUSO6NPTpq2IvPPD8twrLUqlWsQarvc6/cDC/u8xzvN8ZShqNYT0g2hm8rSgnTXqoqqzUwrAFRpURqsZETuCRqIkTbHEM3WJCUeypkGHcguTHd7jRF4mxsLTNmcQ4poR8w8Gr2f7Gn+6pEINIjTJux+GIc3w3OZhyErN2P3WB7MsLSStOCb8jaCLc8YKLk9t/U3c1FeXp/ssZH7YrscytB4W5oyLbFWVnM8yD4Ec8BvbThSyuYWn2qpeoknvpZVqLF+0UHTMiQVub4sVeAU3Z6RzS08xSREZllWJHeV3ZydbS02sthywQyGeUJNarRqUtZDVFYKB91wVJ2JvbkSRFop43F2iOqpKnyReyftEmYUIzr22nVoCup0SIJD8xN4J88FeL8QWjTLtskMRzlTKAdCzQo+J5Yz6cey9EAdvSqERDLUpkAybNDTFyJI5jngb7Q5v7SFYFewpsDUYbFyCV3uVQELtuWPlnHE3O6pGs8/8Ajq7YG4jw17VIGpgaigCFaQGalHIRJUeJGJRnGzNFa9NwM3lF7x03ajZe0NySUOpWF7A9cEuE16NYNliwjSWSDdQNws/ukyPAgYj7F8ualVNK1aeupBupqERVUrN0qJDRI7yz97HVfY4TTcF4kMzSR15+8vNWESpHy+BHXBSnWOk9BPPHmHsvxw0s1U7gSi8a1UkhGkwwJNhMz0Db2GN9kaNev30amga4puGDBZ94tqAmL6Y5b431eYqsJU8zcSOt8Py2aGqxj859fTEGY4FnFWUag8AGSWQt+8vd1AEbhpjlHPAzhaCrRSpJDuFaWY89xAMEcu7vYziXOwSNPwrMrSEgEXJMHumTex2+GDeW4gKpIAII64xdSi9KNZBVjGoAR5bkfgcEcvnNF1NiI/CMNpMN+5HwvI01QUa6Kxk6iRPPun+GfegWB2tgVTRslmRSdi6OFl4i57iOb7kjQ1/3D1AMVcx3psNpi2BXtM6TSqVCCtU/Z2RotAZl07GCZBB5kbYma0q0HIXqkjw5x8z8sRo/o4ocIzJINKoZqU4hj99DOlp5kXVvET94YIKt8bwkpK0RVDi2ERjhCfU4XFCGmrHo47HAerfpjsABSqov/T9MYr2iE0M8P3WPjtTovt5nG0qGB+Hl1xnHoxVzS1BAqOHg86ZpU6RP+dGWOXd6jHHn/qn5MuHJjqCqEp6h+zYKRp+4SL3UyBJ+pm2C1Co6xPfFjqEaone2+BhyhytbsiJp/wC7P8P3hv8Adm/he+CuXoaR3No93cdRHTGb4sos5GoKbkD+7qEyP3ahjrsrfifHGi4RUirUH/y6f41MZ2sAdJIvrTff31m/rbB3hK/tahvOhPDnUjHLn/qzWD3JOOPFWj/x/AQJ/LFU3vt8SOeLHGz+0ojcy3y04YqgG6jxjGCbUUbJWxKZInf5g4laqb3jr3frM4QhDPI38OnLniSkhv3vne2M9maJUVOKZY1qDU0qBWMaWPIqVYbX3Av+OMavEq2XlM+rPT1alqAlu8IKw0i0yYMGeUHG/KxO3xHhirVoAggqhUiCGEgiOYx0YM2jYzyY9VMhy+bEagQZAgiNjz+P5YLUuJGkvdUvMQpIEiQNXwW+MfU9mOzJfJv2DkRoMlGsYmQSD4wY6CcXuFliVNdNOYRYNjBUxLLyKmPhcW2x6MM0cmyOVwa5NNxmklaj24Kh6INQNuGGg2J3gg8j03xnMyjMjsWlVC1Fp6b9xSXDbapMW5RzuMFMm6LTKJTVUIIge7LSxhTPPlgVxWoyqAiOxZiCFknvIwWeq6iAfDFNUCZd4XkwNVapVBp2JLEaSy2ZtRsFAJGiIBB33wJ9o+Nu1anTyGYIAU9o9MU3UzEXdSAQAbgg3w7jLCrW+zhoy9GkoamkQWHe0mPDTbrNpxUy5Wnle2VBPZ6yAOZAMW5A/QYm62Q+Wcvs6pk5hNbSzF3hiWa5OoEiTPLrsMXc5w0AB6agOs6bWgHY+B+k4fwnipqUGqmmwowzK8LBXYMy6ywWef4YLgSoHM7+An9cEVYqPNfaXhNPXTekxnMntFplY0kEmp3yTMtbSACOfLEfAsjTd0WopCsTo7zAK4nu91hzJ+Z/euY9qgnZURoPaCo+ioJ0omsK4IFzqZgtoFzcc8zxLiLaSKaKKZXva9yQBddJhW25nYXJw+ULhmsyHs1R1CuNaIRCBHfU8iNYIJZZHIHYb4LZ3gOXqSrLVpswIB7SoZn+dipMcvE4sJUBNPbS1IaDNrgdLXH0GLHEao7Mq3vNZBz1A2I8hcnlgQzzv+yjlsy9CtEBA1N/8RQWBmxANybclPS+z9lM/wB9stUaWprqWTLGmLLPPUphTN7rN5xR9tsjVzDZdMuStVQzkzA7MMukG/Mg8jMHDMvSy2RpV27ZVznYns1lNQZ57MIrA93XuSDYSbYpeZNHpGVzFMUwDfVuI67jyxjfaHgVTKq1WhWp08u1QRSNIns9YC2YVRK6+9EWDHoZH+yHtBmKrNSKLVIn9ozBNIUaZYIh1ktBtp3ONAUrtoFSqagT3Z0L3gI1EIolt45XxzZ88IbXubYsUp+gCo52qUIbM0iDuOyJHwBc3tvhwpt/jdSIpfXeMaFMsSRqbbaP64dUo04k38z/AFxx/wAyR0/xjMVaNRojM1QZ2Wkh8vfpMPlgZxP2fWtVVK2YzT1SpIWNPdm50rRAHQkRvecboBR7q/IYqUzOfoBiATTqd3fpub9MEfGSd+jM54FFWBKlOpRRai9rVahJllOsqP71WMBSGHgLgGSRjUyJEeeCHFaH7CrEA9m0eekxgXSNl3Egfl447PAZnkT+xz5YpcDtVyL8sMW5woX14Y6mOn4Y9IwHD+WcdhPj9f6Y7ABbLWv+W3KcD+J8PSsumoDF7gkGDuJHI2+Q6DBB6f48sNCX8b4zasd0ZfP5DtFNFmOumQ9GodyBOk+Y9xh4g/eAwOybMQdPccGHpNyPOOcWtyvjWZ3J61EQHUypPW8g+BFvkeQxnONZYHTXAIAtU/eUCQT4lTY9Qccs46XXY054JXOoXENKkC1wGBtg7wwxWf8AkH0LYBz3SGuSCVPJlEG5688Hck37e3+Gf/xIB/H645c3DNIcjuLLL0D/ABtB6SjX+WIyG6rt1vNotjuO+9Q5w587o46eOHhLe58wMc3yqzeL3FR4JlgfL1bDW0zYiZ+m3LD9HPSOfKfyw5qZ30r88QjS2RBVIPePw+GGIsHc8+Xl1xbCNGw26/LHU0M/Dr5YNSG0RIh5h9/AYjzWVWqIcARz1d4TvBEG+K+Wz1QdnqVmaoyqyldIpM3IHSNSABySSxsIPexU4fnMwadLXR1MEp9pqU6iWWjriLAyzkyLaT4xooyW5DknsTLlatM909ogsFYgMCo7pDaRq6HUZ8cY72o9o2fRRqUK1J1qavfKalCkdx6Y7w79zP3QCMadc1XJANGzMsyrgINNOVAEnctL7d3xwH9uqJOQVnAFQODt7paxAEkixvfljqxZJKSUjGUFyiz7PUqQoq1AQjneQSKkd9SevP4z50OM9tQp1qfZmpQqK2lgwBplrEEEQVkki+BHsvxUZZa2vU+pQBSECmz27zNcqYEAgGQT0BElL2ndmejXghw2kR/dgBmVdYWHLBQZaDJ+J6qMUzfcM4DS7FMwGYmrlFTRNtJpqPOYjnGJKdU6ZF2IsOcx3R5xc9LnBD2UBOQy8xJy1NVHKFpqCfnf44wnGfaMChSGUqgu6ftKoMNSgqCiqYKFiD3t4AI3ENOhsLVssKtQKFDU6YNJ3YnvknU4VY3VwDqnqIsDjP8AHPZ7s6Qqozt2Z1NJPuqDLQovpEz4Tgp7M+0NPQ5zFQCszySVOl7BQRpAAMKJEbz1xPx72oy6lOxAcH37MAE+9pkCW3jy8cVSJBOW4qcuq0aqM4ZjpVYlR3diYBUswsY532wdWsRPZ5arr61OzUQCLagxO8iw+70gkJnOANX0NRKGjANNm1BkHdI0iPukT8QOU42sSbDef+o4cY3yB5/wrjJOYWqwb7SXFN0ggFGbSEWRA0kBhJmVMxJJk9tkAzTpTLtIpiWDd12k6FsAw92AJksRc2xd9t+MfZqtJKYpmqJeoWUOUTZCBINzPysL2seymQNWo2ZrS17HkzwBMAD3VgefljLLNY4tlQjqdBvgPDhlsuS1mI1PpHwCrG8beJnriTg1Zqoqdoe+lQqQDYSFdR8FcAnmRh2ecGoiGQvvAnVpZxMLJtYAtB8OmIeBle3zMQwY06oIIPvUxTm3L9nvjyJJtOT55PRikqoJ9mm03874bqTz+Z+mLS8+7honp9cc5oQ9ox2Xyn+uKNNG+35ctG1Sw6aTHKeuCia+YHzP6YG5hT9vyhPSp/0n9fpi8a59GZZn8Jo8+k03HVGHzBwGoCUS9tIn5AjB3MiUPkcAMms06f8AInxkDrjv9k8SOHP2JFXp1w0r59eXj+WJb/HHWm+/j4Y9g5yNS0W/PHYk0nw9fHHYBltwPX0wx7+vA4sPT6x88NC/L144kkq6OcYH5yjol4lCIqDkJsGvy5N4QeWCrgeXwwlRRBFo9DnyOJnHUqLi9zIV6PZF6JHdIZqR6WMpPhy8JxoMkk5gfyN+Kf0xQ4hw1aimgxI3NNuYG2/UAx4gg7zglkSDmFkweze3hqpfh+ePLzWk0+dzohzYvHIBo/8AeAH4q+OSm28n4CMP9obCjf8A3q/mPz/HHMV5t1+8Lxjmv4EbR5YwJbc+r9MIaY6tfxP5YdUakN6igX3YeWITxHL7dpTv/Gu4iRcjE7/8jTUiygUf6np54jAE+99f1xD/AGnl9tdEf/Upzt0BnDDxSjuKlD/OPyGBJ+QakSM4kXJja20jrE7YlQ2nvfIDxxVbidMkxVp/C82wp4kke+T0ik5/AYbi32EnG+SWt4g/5m+sYF+0HBxmaRpsWUag0qAbrBFm+HyxafiSdax8svV6dSn44a2fB91cx/yKn5p6jFR1p7A3Fozv/qRT51KnmFUeUwMdX9iaJVoeufvBZTSXA7sjRG58+mNKmbP+FmOf+7K+P3gMPGYc2FGsf8g/PG3VymPTgZrL+1L5bK8P0opD0yjFwYAoxTdV0kQ+q0mYg2O2EyHsfQZFKvVNoN0AkG406LQfPzOHe2GSY0WqDL1A6S+s9nEW1agpm453uB0wns/xX9nrWWIHfQNOqLSNoI2HWI6EbynKULjsyEkpbl+h7HUhHvxb7y7X6IBz+mFPshQt3G2j3/A9B0/HBFc5Xgf7JVgx9+mN/wDjw1K2ZP8A2R9v8VBFj/F+eOXXl8/2a6cfkdluGmkipSZlVTZWAYQdxfvaT0m2Efh7Fy4rV1LHvKpTSeQhGUhYAjuxt1viDi2ezFGkahyw6DVWUSxsogTJnlIPTCZvM5imSBSFRR99ajDneaehmFv3dU32xSnlpfF+ytEHukInszlAABlgAIA7pNhYbkk/PBbL0UpqESUQCFAsB4RGALcYzEwqrPIRmSJuYJ+zgDyMYfS4jmAP9o0UkMAaNTVXO4FMKZB+BbwG+IlGb5f7KjXZEvHCa0U0YwxKK3QkEVX22RNQH8TeAkpwrh1GgCKCU6YYyQigAkWk+OBmT4TnQ5qgZZJUIlNtbdnTsdPdgaiQJgkd0CTGLy5DOnd8r/y3/wDNiZ01pUlQKST3QSDNyI+WO1N4H4/riinCcxaatMHe1MxPPdjh39kZiP8A3kA9RSH/AJsc7jH6kX1PsXSzdBPngNnHIzuSJi7VBb+TFwcGrj/tb/8AKQc5+GIcv7NsK1Kq+YqVOyYsAwWCWGki3LY+YxUNEN9SM5yclVGlqGx8sBMk4NKmbDuLbbkOmC7mcZ/hjTRp3+4MdvspbyOfP2L5YT8evTERe/rp1xHqGGOZx7JykwPljsV/ifljsOhmgqkbYgb154lrEyZxCq2Hr88ZoTGsPX64he/Ll+OJm9fhhGTDAGcZEUXcGGphnU9GUEj4G4I5gkYtZRB9oQ8tD/8A6/0+uH1BuOV/V8DqFQ0KygpUakqvpZFLEA6IQgXtBgnlHPfj8ZiclaNcUvM0OayaVV01FVlkGGAIkbHEKcBy8z2VOf5F5X5DA/OcaqMFXL06isWUF6lMaQpPeMFw0geH9IquczOvSK9IEiYFBjA8T2hAsDucefDwudrbY2eSIaXhVFdqVOf5F/TDk4em+hf8o5bYDVM9VAn7RT93V7q3UXJ964jnis2ZrEyM61wDCJl7BrIYamxvIvO0YteCzVvL9k9RGnXKqPuj5YccuOgxmqObcgRnmIJKggZa5iQLUd7j5jqMRV8y+lT9srMruFBXsLlrTK0xYXJ8sNeAn3kPqGs7LCdkPhjL0a2ogLmqrEzA1C+kAsY0C11ubd4dRM9fKs6wa2YjqtZkPzQj88C9nT+oXVNB2Ixy0BjMNwoW/bZvf/4zM/UCr9MSf2Ysd5q7b75nMEcuRq+GH7tn9QuuaUURhRSxmDwykeTbc3c9erYZU4VS5oD5k/mcP3W/qDrGnrZQMCpEgiCPA2P0xjsp/wCj5aVZmSoRRZSNDagVkgmGVhtFp63nHVvZzKEktlaDMdy1JCTHUlZ5c8SU/Z7KCwy2XA6CjT6/y42x+BljTSlz9iXlT5NSlamO7rSRaNS+XXHHMUhvUp/51/XGep8MowIpUuVuzWIE+GFTKUx7qIvkoHLyxn7rj3kPrFrjtbJ1U7OpmaKmQykVkVlZfdYSeXiIwCfMIhP/ALRyLAf4jIG/4itUD6DBk0wRsPQE4fTWPAeH128sa4/AKCrVsNeIlHgBJVVzfiFCNv8AZ0DHx7zM48rdfgRyNXJUzrDFqkf3jLUZyOcErbbYQPDFxlHr49cVOII3Zt2Ql7dJiRqibatOqJtMYqXgYvmTG88nyTn2qyymD25P8OVzLb/y0iMOT2qy/Jcz/wDZ5v8A/jgFWrVwD2CMRB0dosse6x1MWIIbXpAW0i/iGs2ZGuC5MaVK9iPdqECpDCNRplTEQSG2tjF+z8X3F1WaMe0NIiyZj45eou/8wGGtx1RtRzH/ACwNvNhjP5dc1OogKZQle5pJK0hVmO9Y9pEH7o63n4MmYkGuxKgNIhdyUCm0kj34uN9rDDXs/EvP8j6rDL8cMGMvXaOnY/nV9TimfatRWp0quXr0jVJCu/Z6BALQWWoY2+o64FLw/MDUKTEamcgh2hddRjLCO+WUqAfukEjxLtlgyBKihxAB1jVPnqmfjivd2Jra/wAk9aQVzGeoC7VqQHMmov64B8KeaFM2MixmZHWenjiVcjSEEU0G2yL8OWJVHy9Rjbw3hFgunZM8moYdj8cN+OJQkYRPX0x29jLuRyeuOxOJ9f6YXCGFKtz8ufL44QAWuYgbefq+EzVmi8nxxDMAHl66fD5YhCY/WD6/Hf0cdU8YOIybX9b+OE3wxDKm3z2w603/ADHh+OEP4flhNd48P6YYCgYoZrhxYvD6Vcd8QDJAhSCRbYSLzEbHF1nAHy5Y5mn64VWAHqZWihcvUltQ1ddRNRyAFUwP2jEgbC9pkxJSolgzVKh0hhJXu/sGplzOgCJRTa1zzOLuY4erFjLCZNmIjUIaOkiQfRxz5CmZGm0taTHf7rgCbA7x1vvjPSVZAlHLFqah21oFABUm1kVX1pCSaHODK2ibuOYox2LSBSYKoIJ1aQgEHmTrA0jruL4vU8igltPetLSSSVJZCSZMgs3z6YhbI0yxbTdtzffu3EGx7q3EHujDUWVYPyWeorVaA5hWBcsSYjLjSQY0xIW5toM7nGgC8reF/X5bYqNw2mQZRb225ECx6juiesXxYE6iJ25bD1vbFJUJkh5cjPx/rjoP5/h+eI3a/rzwrDFEodN/D4/l4Y48/j9cJMH6/hhXa3j/AFwICN4O0/Lxwqi4+GEQyT63OFIiPh+eGIVOl/U4aw58v6Wxyn8sIW9eQwAN07+uWJRcket8MLXjr/TCtMg9Z/GMA0SVBBxEpHxwtS1vXwxGByGEDK/ENeiKcgyJgwSv3grfdPj57TIEU8lmAGCuNOlgq62UAEm0gagYMhptttIJyfy/DDwIMThONlJ0COEZKsj9pWqF2NiNTFQvZ0wAFIA1awzaonvb4QcNqlhNWwcmQ7z7ynUFPdBKgoVB0wZ6gllE7ec4RT08cGlBYDocEKqgBXuolM90nUKTkrPeFmBuOoG4kG7wzhRpMHNQuwGli0ywimBJJOxRjf8AfO5JJv8APCzb6fjhqKRNs47YYWt66H18MLy9eGGBfXkDihj9dsNB/DDUEzHLDnEevDABMPjhMVC5647B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http://ospenterprises.com/southernblock/images/cotton%20g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693" y="1038882"/>
            <a:ext cx="5257800" cy="31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8983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Domestic Slave Trade</a:t>
            </a:r>
            <a:endParaRPr lang="en-US" dirty="0"/>
          </a:p>
        </p:txBody>
      </p:sp>
      <p:sp>
        <p:nvSpPr>
          <p:cNvPr id="3" name="Content Placeholder 2"/>
          <p:cNvSpPr>
            <a:spLocks noGrp="1"/>
          </p:cNvSpPr>
          <p:nvPr>
            <p:ph idx="1"/>
          </p:nvPr>
        </p:nvSpPr>
        <p:spPr>
          <a:xfrm>
            <a:off x="609600" y="1401156"/>
            <a:ext cx="10972800" cy="5456844"/>
          </a:xfrm>
        </p:spPr>
        <p:txBody>
          <a:bodyPr>
            <a:normAutofit/>
          </a:bodyPr>
          <a:lstStyle/>
          <a:p>
            <a:r>
              <a:rPr lang="en-US" dirty="0" smtClean="0"/>
              <a:t>The cotton boom shifted the African American population to the South and West. By 1830, hundreds of thousands of slaves labored on the cotton and sugar lands of the Lower Mississippi Valley and on cotton plantations in Georgia and Northern Florida</a:t>
            </a:r>
          </a:p>
          <a:p>
            <a:r>
              <a:rPr lang="en-US" dirty="0" smtClean="0"/>
              <a:t>3 decades later, the majority of blacks lived and worked along the Mississippi River and in an arc of fertile cotton lands-the ‘black belt’, sweeping from Mississippi through South Carolina.</a:t>
            </a:r>
            <a:endParaRPr lang="en-US" dirty="0"/>
          </a:p>
        </p:txBody>
      </p:sp>
    </p:spTree>
    <p:extLst>
      <p:ext uri="{BB962C8B-B14F-4D97-AF65-F5344CB8AC3E}">
        <p14:creationId xmlns:p14="http://schemas.microsoft.com/office/powerpoint/2010/main" val="18701034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teachers.henrico.k12.va.us/tucker/strusky_m/webquests/VUS6_Expansion/map%20slave%20grow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576" y="4"/>
            <a:ext cx="9364941" cy="1320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790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eachers.henrico.k12.va.us/tucker/strusky_m/webquests/VUS6_Expansion/map%20slave%20grow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155" y="-6346903"/>
            <a:ext cx="9364941" cy="1320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394044"/>
      </p:ext>
    </p:extLst>
  </p:cSld>
  <p:clrMapOvr>
    <a:masterClrMapping/>
  </p:clrMapOvr>
</p:sld>
</file>

<file path=ppt/theme/theme1.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10153</TotalTime>
  <Words>1658</Words>
  <Application>Microsoft Macintosh PowerPoint</Application>
  <PresentationFormat>Custom</PresentationFormat>
  <Paragraphs>134</Paragraphs>
  <Slides>26</Slides>
  <Notes>0</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Twilight</vt:lpstr>
      <vt:lpstr>The South Expands: Slavery and Society 1800-1860</vt:lpstr>
      <vt:lpstr>“Cotton is King”</vt:lpstr>
      <vt:lpstr>PowerPoint Presentation</vt:lpstr>
      <vt:lpstr>PowerPoint Presentation</vt:lpstr>
      <vt:lpstr> The South and Slavery</vt:lpstr>
      <vt:lpstr>“Cotton is King”</vt:lpstr>
      <vt:lpstr>The Domestic Slave Trade</vt:lpstr>
      <vt:lpstr>PowerPoint Presentation</vt:lpstr>
      <vt:lpstr>PowerPoint Presentation</vt:lpstr>
      <vt:lpstr>“Cotton is King”</vt:lpstr>
      <vt:lpstr>The Effect of the Cotton Gin</vt:lpstr>
      <vt:lpstr>The Planters</vt:lpstr>
      <vt:lpstr>The Plantation System</vt:lpstr>
      <vt:lpstr>Free Blacks</vt:lpstr>
      <vt:lpstr>Life as a Slave</vt:lpstr>
      <vt:lpstr>Live as a Slave</vt:lpstr>
      <vt:lpstr>Live as a Slave</vt:lpstr>
      <vt:lpstr>Jumping the Broom</vt:lpstr>
      <vt:lpstr>Slave Rebellion</vt:lpstr>
      <vt:lpstr>Slave Rebellion</vt:lpstr>
      <vt:lpstr>PowerPoint Presentation</vt:lpstr>
      <vt:lpstr>The Abolition Movement Grows</vt:lpstr>
      <vt:lpstr>The Abolition Movement Grows</vt:lpstr>
      <vt:lpstr>The Response to Abolition – In the South</vt:lpstr>
      <vt:lpstr>PowerPoint Presentation</vt:lpstr>
      <vt:lpstr>PowerPoint Presentation</vt:lpstr>
    </vt:vector>
  </TitlesOfParts>
  <Company>Cardinal Gibbons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 2: Chapter 5 – Pre-Revolution Colonial Society</dc:title>
  <dc:creator>Amy Ernenwein</dc:creator>
  <cp:lastModifiedBy>Craig Winchell</cp:lastModifiedBy>
  <cp:revision>286</cp:revision>
  <dcterms:created xsi:type="dcterms:W3CDTF">2014-08-20T11:41:44Z</dcterms:created>
  <dcterms:modified xsi:type="dcterms:W3CDTF">2016-10-25T22:15:09Z</dcterms:modified>
</cp:coreProperties>
</file>