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2" r:id="rId2"/>
  </p:sldMasterIdLst>
  <p:notesMasterIdLst>
    <p:notesMasterId r:id="rId22"/>
  </p:notesMasterIdLst>
  <p:sldIdLst>
    <p:sldId id="256" r:id="rId3"/>
    <p:sldId id="271" r:id="rId4"/>
    <p:sldId id="299" r:id="rId5"/>
    <p:sldId id="300" r:id="rId6"/>
    <p:sldId id="301" r:id="rId7"/>
    <p:sldId id="297" r:id="rId8"/>
    <p:sldId id="273" r:id="rId9"/>
    <p:sldId id="277" r:id="rId10"/>
    <p:sldId id="274" r:id="rId11"/>
    <p:sldId id="275" r:id="rId12"/>
    <p:sldId id="291" r:id="rId13"/>
    <p:sldId id="276" r:id="rId14"/>
    <p:sldId id="278" r:id="rId15"/>
    <p:sldId id="279" r:id="rId16"/>
    <p:sldId id="280" r:id="rId17"/>
    <p:sldId id="281" r:id="rId18"/>
    <p:sldId id="298" r:id="rId19"/>
    <p:sldId id="283" r:id="rId20"/>
    <p:sldId id="284"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7322" autoAdjust="0"/>
  </p:normalViewPr>
  <p:slideViewPr>
    <p:cSldViewPr snapToGrid="0" snapToObjects="1">
      <p:cViewPr varScale="1">
        <p:scale>
          <a:sx n="57" d="100"/>
          <a:sy n="57" d="100"/>
        </p:scale>
        <p:origin x="-968"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notesMaster" Target="notesMasters/notes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719A9E-41F2-0441-99B8-BD645B2AFF72}" type="datetimeFigureOut">
              <a:rPr lang="en-US" smtClean="0"/>
              <a:t>9/16/16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8EAFD0-67F2-0C46-BC05-F9F1E11ACDBE}" type="slidenum">
              <a:rPr lang="en-US" smtClean="0"/>
              <a:t>‹#›</a:t>
            </a:fld>
            <a:endParaRPr lang="en-US"/>
          </a:p>
        </p:txBody>
      </p:sp>
    </p:spTree>
    <p:extLst>
      <p:ext uri="{BB962C8B-B14F-4D97-AF65-F5344CB8AC3E}">
        <p14:creationId xmlns:p14="http://schemas.microsoft.com/office/powerpoint/2010/main" val="216229073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r>
              <a:rPr lang="en-US" b="1">
                <a:solidFill>
                  <a:srgbClr val="333366"/>
                </a:solidFill>
                <a:cs typeface="Arial" charset="0"/>
              </a:rPr>
              <a:t>1SS-E17. Describe the aspirations, ideals, and events that served as the foundation for the creation of a new national government, with emphasis on:</a:t>
            </a:r>
            <a:r>
              <a:rPr lang="en-US" b="1">
                <a:solidFill>
                  <a:srgbClr val="333366"/>
                </a:solidFill>
                <a:latin typeface="Verdana" charset="0"/>
              </a:rPr>
              <a:t> </a:t>
            </a:r>
          </a:p>
          <a:p>
            <a:r>
              <a:rPr lang="en-US">
                <a:solidFill>
                  <a:srgbClr val="333366"/>
                </a:solidFill>
                <a:cs typeface="Arial" charset="0"/>
              </a:rPr>
              <a:t>PO 4. Struggles over ratification of the Constitution and the creation of the Bill of Rights</a:t>
            </a:r>
            <a:endParaRPr lang="en-US">
              <a:solidFill>
                <a:srgbClr val="333366"/>
              </a:solidFill>
              <a:latin typeface="Verdana" charset="0"/>
            </a:endParaRPr>
          </a:p>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2F9784A-C8C9-D44F-A63B-38B30B95BAE7}" type="datetimeFigureOut">
              <a:rPr lang="en-US" smtClean="0"/>
              <a:t>9/16/16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D45574-0454-2F4F-8C71-BC9919675DE4}" type="slidenum">
              <a:rPr lang="en-US" smtClean="0"/>
              <a:t>‹#›</a:t>
            </a:fld>
            <a:endParaRPr lang="en-US"/>
          </a:p>
        </p:txBody>
      </p:sp>
    </p:spTree>
    <p:extLst>
      <p:ext uri="{BB962C8B-B14F-4D97-AF65-F5344CB8AC3E}">
        <p14:creationId xmlns:p14="http://schemas.microsoft.com/office/powerpoint/2010/main" val="3684994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F9784A-C8C9-D44F-A63B-38B30B95BAE7}" type="datetimeFigureOut">
              <a:rPr lang="en-US" smtClean="0"/>
              <a:t>9/16/16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D45574-0454-2F4F-8C71-BC9919675DE4}" type="slidenum">
              <a:rPr lang="en-US" smtClean="0"/>
              <a:t>‹#›</a:t>
            </a:fld>
            <a:endParaRPr lang="en-US"/>
          </a:p>
        </p:txBody>
      </p:sp>
    </p:spTree>
    <p:extLst>
      <p:ext uri="{BB962C8B-B14F-4D97-AF65-F5344CB8AC3E}">
        <p14:creationId xmlns:p14="http://schemas.microsoft.com/office/powerpoint/2010/main" val="1364945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F9784A-C8C9-D44F-A63B-38B30B95BAE7}" type="datetimeFigureOut">
              <a:rPr lang="en-US" smtClean="0"/>
              <a:t>9/16/16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D45574-0454-2F4F-8C71-BC9919675DE4}" type="slidenum">
              <a:rPr lang="en-US" smtClean="0"/>
              <a:t>‹#›</a:t>
            </a:fld>
            <a:endParaRPr lang="en-US"/>
          </a:p>
        </p:txBody>
      </p:sp>
    </p:spTree>
    <p:extLst>
      <p:ext uri="{BB962C8B-B14F-4D97-AF65-F5344CB8AC3E}">
        <p14:creationId xmlns:p14="http://schemas.microsoft.com/office/powerpoint/2010/main" val="38991573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9944310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21808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8808874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790605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290635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279205746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428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630560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F9784A-C8C9-D44F-A63B-38B30B95BAE7}" type="datetimeFigureOut">
              <a:rPr lang="en-US" smtClean="0"/>
              <a:t>9/16/16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D45574-0454-2F4F-8C71-BC9919675DE4}" type="slidenum">
              <a:rPr lang="en-US" smtClean="0"/>
              <a:t>‹#›</a:t>
            </a:fld>
            <a:endParaRPr lang="en-US"/>
          </a:p>
        </p:txBody>
      </p:sp>
    </p:spTree>
    <p:extLst>
      <p:ext uri="{BB962C8B-B14F-4D97-AF65-F5344CB8AC3E}">
        <p14:creationId xmlns:p14="http://schemas.microsoft.com/office/powerpoint/2010/main" val="16689058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202365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986437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54625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F9784A-C8C9-D44F-A63B-38B30B95BAE7}" type="datetimeFigureOut">
              <a:rPr lang="en-US" smtClean="0"/>
              <a:t>9/16/16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D45574-0454-2F4F-8C71-BC9919675DE4}" type="slidenum">
              <a:rPr lang="en-US" smtClean="0"/>
              <a:t>‹#›</a:t>
            </a:fld>
            <a:endParaRPr lang="en-US"/>
          </a:p>
        </p:txBody>
      </p:sp>
    </p:spTree>
    <p:extLst>
      <p:ext uri="{BB962C8B-B14F-4D97-AF65-F5344CB8AC3E}">
        <p14:creationId xmlns:p14="http://schemas.microsoft.com/office/powerpoint/2010/main" val="2408627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2F9784A-C8C9-D44F-A63B-38B30B95BAE7}" type="datetimeFigureOut">
              <a:rPr lang="en-US" smtClean="0"/>
              <a:t>9/16/16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D45574-0454-2F4F-8C71-BC9919675DE4}" type="slidenum">
              <a:rPr lang="en-US" smtClean="0"/>
              <a:t>‹#›</a:t>
            </a:fld>
            <a:endParaRPr lang="en-US"/>
          </a:p>
        </p:txBody>
      </p:sp>
    </p:spTree>
    <p:extLst>
      <p:ext uri="{BB962C8B-B14F-4D97-AF65-F5344CB8AC3E}">
        <p14:creationId xmlns:p14="http://schemas.microsoft.com/office/powerpoint/2010/main" val="1057106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2F9784A-C8C9-D44F-A63B-38B30B95BAE7}" type="datetimeFigureOut">
              <a:rPr lang="en-US" smtClean="0"/>
              <a:t>9/16/16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D45574-0454-2F4F-8C71-BC9919675DE4}" type="slidenum">
              <a:rPr lang="en-US" smtClean="0"/>
              <a:t>‹#›</a:t>
            </a:fld>
            <a:endParaRPr lang="en-US"/>
          </a:p>
        </p:txBody>
      </p:sp>
    </p:spTree>
    <p:extLst>
      <p:ext uri="{BB962C8B-B14F-4D97-AF65-F5344CB8AC3E}">
        <p14:creationId xmlns:p14="http://schemas.microsoft.com/office/powerpoint/2010/main" val="709954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2F9784A-C8C9-D44F-A63B-38B30B95BAE7}" type="datetimeFigureOut">
              <a:rPr lang="en-US" smtClean="0"/>
              <a:t>9/16/16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D45574-0454-2F4F-8C71-BC9919675DE4}" type="slidenum">
              <a:rPr lang="en-US" smtClean="0"/>
              <a:t>‹#›</a:t>
            </a:fld>
            <a:endParaRPr lang="en-US"/>
          </a:p>
        </p:txBody>
      </p:sp>
    </p:spTree>
    <p:extLst>
      <p:ext uri="{BB962C8B-B14F-4D97-AF65-F5344CB8AC3E}">
        <p14:creationId xmlns:p14="http://schemas.microsoft.com/office/powerpoint/2010/main" val="1318141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F9784A-C8C9-D44F-A63B-38B30B95BAE7}" type="datetimeFigureOut">
              <a:rPr lang="en-US" smtClean="0"/>
              <a:t>9/16/16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D45574-0454-2F4F-8C71-BC9919675DE4}" type="slidenum">
              <a:rPr lang="en-US" smtClean="0"/>
              <a:t>‹#›</a:t>
            </a:fld>
            <a:endParaRPr lang="en-US"/>
          </a:p>
        </p:txBody>
      </p:sp>
    </p:spTree>
    <p:extLst>
      <p:ext uri="{BB962C8B-B14F-4D97-AF65-F5344CB8AC3E}">
        <p14:creationId xmlns:p14="http://schemas.microsoft.com/office/powerpoint/2010/main" val="2104988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F9784A-C8C9-D44F-A63B-38B30B95BAE7}" type="datetimeFigureOut">
              <a:rPr lang="en-US" smtClean="0"/>
              <a:t>9/16/16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D45574-0454-2F4F-8C71-BC9919675DE4}" type="slidenum">
              <a:rPr lang="en-US" smtClean="0"/>
              <a:t>‹#›</a:t>
            </a:fld>
            <a:endParaRPr lang="en-US"/>
          </a:p>
        </p:txBody>
      </p:sp>
    </p:spTree>
    <p:extLst>
      <p:ext uri="{BB962C8B-B14F-4D97-AF65-F5344CB8AC3E}">
        <p14:creationId xmlns:p14="http://schemas.microsoft.com/office/powerpoint/2010/main" val="1642422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F9784A-C8C9-D44F-A63B-38B30B95BAE7}" type="datetimeFigureOut">
              <a:rPr lang="en-US" smtClean="0"/>
              <a:t>9/16/16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D45574-0454-2F4F-8C71-BC9919675DE4}" type="slidenum">
              <a:rPr lang="en-US" smtClean="0"/>
              <a:t>‹#›</a:t>
            </a:fld>
            <a:endParaRPr lang="en-US"/>
          </a:p>
        </p:txBody>
      </p:sp>
    </p:spTree>
    <p:extLst>
      <p:ext uri="{BB962C8B-B14F-4D97-AF65-F5344CB8AC3E}">
        <p14:creationId xmlns:p14="http://schemas.microsoft.com/office/powerpoint/2010/main" val="239537321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3" Type="http://schemas.openxmlformats.org/officeDocument/2006/relationships/image" Target="../media/image1.png"/><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F9784A-C8C9-D44F-A63B-38B30B95BAE7}" type="datetimeFigureOut">
              <a:rPr lang="en-US" smtClean="0"/>
              <a:t>9/16/16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D45574-0454-2F4F-8C71-BC9919675DE4}" type="slidenum">
              <a:rPr lang="en-US" smtClean="0"/>
              <a:t>‹#›</a:t>
            </a:fld>
            <a:endParaRPr lang="en-US"/>
          </a:p>
        </p:txBody>
      </p:sp>
    </p:spTree>
    <p:extLst>
      <p:ext uri="{BB962C8B-B14F-4D97-AF65-F5344CB8AC3E}">
        <p14:creationId xmlns:p14="http://schemas.microsoft.com/office/powerpoint/2010/main" val="31233023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EAD5"/>
        </a:solidFill>
        <a:effectLst/>
      </p:bgPr>
    </p:bg>
    <p:spTree>
      <p:nvGrpSpPr>
        <p:cNvPr id="1" name=""/>
        <p:cNvGrpSpPr/>
        <p:nvPr/>
      </p:nvGrpSpPr>
      <p:grpSpPr>
        <a:xfrm>
          <a:off x="0" y="0"/>
          <a:ext cx="0" cy="0"/>
          <a:chOff x="0" y="0"/>
          <a:chExt cx="0" cy="0"/>
        </a:xfrm>
      </p:grpSpPr>
      <p:pic>
        <p:nvPicPr>
          <p:cNvPr id="1032" name="Picture 8" descr="American-farm-small"/>
          <p:cNvPicPr>
            <a:picLocks noChangeAspect="1" noChangeArrowheads="1"/>
          </p:cNvPicPr>
          <p:nvPr userDrawn="1"/>
        </p:nvPicPr>
        <p:blipFill>
          <a:blip r:embed="rId13" cstate="print">
            <a:lum bright="12000"/>
          </a:blip>
          <a:srcRect l="2223" t="2222" r="56314" b="2222"/>
          <a:stretch>
            <a:fillRect/>
          </a:stretch>
        </p:blipFill>
        <p:spPr bwMode="auto">
          <a:xfrm>
            <a:off x="0" y="0"/>
            <a:ext cx="1600200" cy="6858000"/>
          </a:xfrm>
          <a:prstGeom prst="rect">
            <a:avLst/>
          </a:prstGeom>
          <a:noFill/>
        </p:spPr>
      </p:pic>
    </p:spTree>
    <p:extLst>
      <p:ext uri="{BB962C8B-B14F-4D97-AF65-F5344CB8AC3E}">
        <p14:creationId xmlns:p14="http://schemas.microsoft.com/office/powerpoint/2010/main" val="1330566490"/>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 Id="rId3" Type="http://schemas.openxmlformats.org/officeDocument/2006/relationships/image" Target="../media/image6.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9.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tags" Target="../tags/tag1.xml"/><Relationship Id="rId2" Type="http://schemas.openxmlformats.org/officeDocument/2006/relationships/slideLayout" Target="../slideLayouts/slideLayout6.xml"/><Relationship Id="rId3" Type="http://schemas.openxmlformats.org/officeDocument/2006/relationships/notesSlide" Target="../notesSlides/notesSl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Bill of Rights and the Federalist Period</a:t>
            </a:r>
            <a:endParaRPr lang="en-US" dirty="0"/>
          </a:p>
        </p:txBody>
      </p:sp>
      <p:sp>
        <p:nvSpPr>
          <p:cNvPr id="3" name="Subtitle 2"/>
          <p:cNvSpPr>
            <a:spLocks noGrp="1"/>
          </p:cNvSpPr>
          <p:nvPr>
            <p:ph type="subTitle" idx="1"/>
          </p:nvPr>
        </p:nvSpPr>
        <p:spPr/>
        <p:txBody>
          <a:bodyPr/>
          <a:lstStyle/>
          <a:p>
            <a:r>
              <a:rPr lang="en-US" dirty="0" smtClean="0"/>
              <a:t>Mr. Winchell</a:t>
            </a:r>
          </a:p>
          <a:p>
            <a:r>
              <a:rPr lang="en-US" dirty="0" smtClean="0"/>
              <a:t>APUSH</a:t>
            </a:r>
          </a:p>
          <a:p>
            <a:r>
              <a:rPr lang="en-US" dirty="0" smtClean="0"/>
              <a:t>Period 3</a:t>
            </a:r>
            <a:endParaRPr lang="en-US" dirty="0"/>
          </a:p>
        </p:txBody>
      </p:sp>
    </p:spTree>
    <p:extLst>
      <p:ext uri="{BB962C8B-B14F-4D97-AF65-F5344CB8AC3E}">
        <p14:creationId xmlns:p14="http://schemas.microsoft.com/office/powerpoint/2010/main" val="202809073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Judiciary Act of 1789</a:t>
            </a:r>
            <a:endParaRPr lang="en-US" dirty="0"/>
          </a:p>
        </p:txBody>
      </p:sp>
      <p:sp>
        <p:nvSpPr>
          <p:cNvPr id="3" name="Content Placeholder 2"/>
          <p:cNvSpPr>
            <a:spLocks noGrp="1"/>
          </p:cNvSpPr>
          <p:nvPr>
            <p:ph idx="1"/>
          </p:nvPr>
        </p:nvSpPr>
        <p:spPr/>
        <p:txBody>
          <a:bodyPr/>
          <a:lstStyle/>
          <a:p>
            <a:r>
              <a:rPr lang="en-US" dirty="0" smtClean="0"/>
              <a:t>Established federal and state court systems with Supreme Court overseeing all.</a:t>
            </a:r>
          </a:p>
          <a:p>
            <a:r>
              <a:rPr lang="en-US" dirty="0" smtClean="0"/>
              <a:t>Established judicial chain of command.</a:t>
            </a:r>
          </a:p>
          <a:p>
            <a:pPr lvl="1"/>
            <a:r>
              <a:rPr lang="en-US" dirty="0" smtClean="0"/>
              <a:t>Federalists wanted strong </a:t>
            </a:r>
            <a:r>
              <a:rPr lang="en-US" i="1" dirty="0" smtClean="0"/>
              <a:t>national institutions. </a:t>
            </a:r>
          </a:p>
          <a:p>
            <a:pPr lvl="1"/>
            <a:r>
              <a:rPr lang="en-US" dirty="0" smtClean="0"/>
              <a:t>Ensured federal judges (not state) would have final say on interpreting the Constitution.</a:t>
            </a:r>
          </a:p>
          <a:p>
            <a:r>
              <a:rPr lang="en-US" dirty="0" smtClean="0"/>
              <a:t>Favoring Federalists or Anti-</a:t>
            </a:r>
            <a:r>
              <a:rPr lang="en-US" dirty="0" smtClean="0"/>
              <a:t>Federalists?</a:t>
            </a:r>
            <a:endParaRPr lang="en-US" dirty="0" smtClean="0"/>
          </a:p>
          <a:p>
            <a:endParaRPr lang="en-US" dirty="0"/>
          </a:p>
        </p:txBody>
      </p:sp>
    </p:spTree>
    <p:extLst>
      <p:ext uri="{BB962C8B-B14F-4D97-AF65-F5344CB8AC3E}">
        <p14:creationId xmlns:p14="http://schemas.microsoft.com/office/powerpoint/2010/main" val="281224560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p:txBody>
          <a:bodyPr/>
          <a:lstStyle/>
          <a:p>
            <a:endParaRPr lang="en-US"/>
          </a:p>
        </p:txBody>
      </p:sp>
      <p:pic>
        <p:nvPicPr>
          <p:cNvPr id="168964" name="Picture 4" descr="C11-306"/>
          <p:cNvPicPr>
            <a:picLocks noChangeAspect="1" noChangeArrowheads="1"/>
          </p:cNvPicPr>
          <p:nvPr/>
        </p:nvPicPr>
        <p:blipFill>
          <a:blip r:embed="rId2">
            <a:extLst>
              <a:ext uri="{28A0092B-C50C-407E-A947-70E740481C1C}">
                <a14:useLocalDpi xmlns:a14="http://schemas.microsoft.com/office/drawing/2010/main"/>
              </a:ext>
            </a:extLst>
          </a:blip>
          <a:srcRect l="4181" r="5032" b="10004"/>
          <a:stretch>
            <a:fillRect/>
          </a:stretch>
        </p:blipFill>
        <p:spPr bwMode="auto">
          <a:xfrm>
            <a:off x="4763" y="0"/>
            <a:ext cx="9139237" cy="6859588"/>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204014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Hamilton           vs.           Jefferson</a:t>
            </a:r>
            <a:endParaRPr lang="en-US" dirty="0"/>
          </a:p>
        </p:txBody>
      </p:sp>
      <p:sp>
        <p:nvSpPr>
          <p:cNvPr id="3" name="Content Placeholder 2"/>
          <p:cNvSpPr>
            <a:spLocks noGrp="1"/>
          </p:cNvSpPr>
          <p:nvPr>
            <p:ph sz="half" idx="1"/>
          </p:nvPr>
        </p:nvSpPr>
        <p:spPr>
          <a:xfrm>
            <a:off x="457200" y="1600200"/>
            <a:ext cx="4038600" cy="5257800"/>
          </a:xfrm>
        </p:spPr>
        <p:txBody>
          <a:bodyPr>
            <a:normAutofit fontScale="92500" lnSpcReduction="10000"/>
          </a:bodyPr>
          <a:lstStyle/>
          <a:p>
            <a:r>
              <a:rPr lang="en-US" dirty="0" smtClean="0"/>
              <a:t>Federalist</a:t>
            </a:r>
          </a:p>
          <a:p>
            <a:r>
              <a:rPr lang="en-US" dirty="0" smtClean="0"/>
              <a:t>STRONG national government</a:t>
            </a:r>
          </a:p>
          <a:p>
            <a:r>
              <a:rPr lang="en-US" dirty="0" smtClean="0"/>
              <a:t>Government-assisted economic development</a:t>
            </a:r>
          </a:p>
          <a:p>
            <a:pPr lvl="1"/>
            <a:r>
              <a:rPr lang="en-US" dirty="0" smtClean="0"/>
              <a:t>Tariffs</a:t>
            </a:r>
          </a:p>
          <a:p>
            <a:pPr lvl="1"/>
            <a:r>
              <a:rPr lang="en-US" dirty="0" smtClean="0"/>
              <a:t>Subsidies</a:t>
            </a:r>
          </a:p>
          <a:p>
            <a:pPr lvl="1"/>
            <a:r>
              <a:rPr lang="en-US" dirty="0" smtClean="0"/>
              <a:t>National Bank</a:t>
            </a:r>
          </a:p>
          <a:p>
            <a:pPr lvl="1"/>
            <a:r>
              <a:rPr lang="en-US" dirty="0" smtClean="0"/>
              <a:t>Assume war debts of states</a:t>
            </a:r>
          </a:p>
          <a:p>
            <a:pPr lvl="1"/>
            <a:r>
              <a:rPr lang="en-US" dirty="0" smtClean="0"/>
              <a:t>Congress granted 20 year charter to the bank</a:t>
            </a:r>
          </a:p>
          <a:p>
            <a:r>
              <a:rPr lang="en-US" dirty="0" smtClean="0"/>
              <a:t>Pro-British</a:t>
            </a:r>
            <a:endParaRPr lang="en-US" dirty="0"/>
          </a:p>
        </p:txBody>
      </p:sp>
      <p:sp>
        <p:nvSpPr>
          <p:cNvPr id="4" name="Content Placeholder 3"/>
          <p:cNvSpPr>
            <a:spLocks noGrp="1"/>
          </p:cNvSpPr>
          <p:nvPr>
            <p:ph sz="half" idx="2"/>
          </p:nvPr>
        </p:nvSpPr>
        <p:spPr/>
        <p:txBody>
          <a:bodyPr>
            <a:normAutofit fontScale="92500" lnSpcReduction="10000"/>
          </a:bodyPr>
          <a:lstStyle/>
          <a:p>
            <a:r>
              <a:rPr lang="en-US" dirty="0" smtClean="0"/>
              <a:t>Anti-Federalist</a:t>
            </a:r>
          </a:p>
          <a:p>
            <a:r>
              <a:rPr lang="en-US" dirty="0" smtClean="0"/>
              <a:t>WEAK national government</a:t>
            </a:r>
          </a:p>
          <a:p>
            <a:r>
              <a:rPr lang="en-US" dirty="0" smtClean="0"/>
              <a:t>Anti Hamilton in every way</a:t>
            </a:r>
          </a:p>
          <a:p>
            <a:r>
              <a:rPr lang="en-US" dirty="0" smtClean="0"/>
              <a:t>Agrarian (Farm) based society</a:t>
            </a:r>
          </a:p>
          <a:p>
            <a:r>
              <a:rPr lang="en-US" dirty="0" smtClean="0"/>
              <a:t>Anti-wealthy society</a:t>
            </a:r>
          </a:p>
          <a:p>
            <a:r>
              <a:rPr lang="en-US" dirty="0" smtClean="0"/>
              <a:t>Pro- French</a:t>
            </a:r>
          </a:p>
          <a:p>
            <a:endParaRPr lang="en-US" dirty="0"/>
          </a:p>
        </p:txBody>
      </p:sp>
    </p:spTree>
    <p:extLst>
      <p:ext uri="{BB962C8B-B14F-4D97-AF65-F5344CB8AC3E}">
        <p14:creationId xmlns:p14="http://schemas.microsoft.com/office/powerpoint/2010/main" val="100371919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dirty="0" smtClean="0">
                <a:latin typeface="Calibri" charset="0"/>
              </a:rPr>
              <a:t>Hamilton</a:t>
            </a:r>
            <a:r>
              <a:rPr lang="ja-JP" altLang="en-US" dirty="0" smtClean="0">
                <a:latin typeface="Calibri" charset="0"/>
              </a:rPr>
              <a:t>’</a:t>
            </a:r>
            <a:r>
              <a:rPr lang="en-US" dirty="0" smtClean="0">
                <a:latin typeface="Calibri" charset="0"/>
              </a:rPr>
              <a:t>s </a:t>
            </a:r>
            <a:r>
              <a:rPr lang="en-US" dirty="0">
                <a:latin typeface="Calibri" charset="0"/>
              </a:rPr>
              <a:t>Financial Plan</a:t>
            </a:r>
          </a:p>
        </p:txBody>
      </p:sp>
      <p:sp>
        <p:nvSpPr>
          <p:cNvPr id="18435" name="Content Placeholder 2"/>
          <p:cNvSpPr>
            <a:spLocks noGrp="1"/>
          </p:cNvSpPr>
          <p:nvPr>
            <p:ph idx="1"/>
          </p:nvPr>
        </p:nvSpPr>
        <p:spPr>
          <a:xfrm>
            <a:off x="457200" y="1600200"/>
            <a:ext cx="3505200" cy="5105400"/>
          </a:xfrm>
        </p:spPr>
        <p:txBody>
          <a:bodyPr/>
          <a:lstStyle/>
          <a:p>
            <a:pPr marL="514350" indent="-514350" eaLnBrk="1" hangingPunct="1">
              <a:lnSpc>
                <a:spcPct val="80000"/>
              </a:lnSpc>
              <a:buFont typeface="Calibri" charset="0"/>
              <a:buAutoNum type="arabicPeriod"/>
            </a:pPr>
            <a:r>
              <a:rPr lang="en-US" sz="2000" i="1">
                <a:latin typeface="Calibri" charset="0"/>
              </a:rPr>
              <a:t>Report on Public Credit </a:t>
            </a:r>
            <a:r>
              <a:rPr lang="en-US" sz="2000">
                <a:latin typeface="Calibri" charset="0"/>
              </a:rPr>
              <a:t>(1790)</a:t>
            </a:r>
          </a:p>
          <a:p>
            <a:pPr marL="914400" lvl="1" indent="-514350" eaLnBrk="1" hangingPunct="1">
              <a:lnSpc>
                <a:spcPct val="80000"/>
              </a:lnSpc>
              <a:buFont typeface="Calibri" charset="0"/>
              <a:buAutoNum type="alphaLcPeriod"/>
            </a:pPr>
            <a:endParaRPr lang="en-US" sz="1000">
              <a:latin typeface="Calibri" charset="0"/>
              <a:ea typeface="ＭＳ Ｐゴシック" charset="0"/>
            </a:endParaRPr>
          </a:p>
          <a:p>
            <a:pPr marL="914400" lvl="1" indent="-514350" eaLnBrk="1" hangingPunct="1">
              <a:lnSpc>
                <a:spcPct val="80000"/>
              </a:lnSpc>
              <a:buFont typeface="Calibri" charset="0"/>
              <a:buAutoNum type="alphaLcPeriod"/>
            </a:pPr>
            <a:r>
              <a:rPr lang="en-US" sz="1800">
                <a:latin typeface="Calibri" charset="0"/>
                <a:ea typeface="ＭＳ Ｐゴシック" charset="0"/>
              </a:rPr>
              <a:t>Plan to shape fiscal policies of admin to favor wealthier groups.</a:t>
            </a:r>
          </a:p>
          <a:p>
            <a:pPr marL="914400" lvl="1" indent="-514350" eaLnBrk="1" hangingPunct="1">
              <a:lnSpc>
                <a:spcPct val="80000"/>
              </a:lnSpc>
              <a:buFont typeface="Calibri" charset="0"/>
              <a:buAutoNum type="alphaLcPeriod"/>
            </a:pPr>
            <a:r>
              <a:rPr lang="en-US" sz="1800">
                <a:latin typeface="Calibri" charset="0"/>
                <a:ea typeface="ＭＳ Ｐゴシック" charset="0"/>
              </a:rPr>
              <a:t>In return wealthy would loan money to gov</a:t>
            </a:r>
            <a:r>
              <a:rPr lang="ja-JP" altLang="en-US" sz="1800">
                <a:latin typeface="Calibri" charset="0"/>
                <a:ea typeface="ＭＳ Ｐゴシック" charset="0"/>
              </a:rPr>
              <a:t>’</a:t>
            </a:r>
            <a:r>
              <a:rPr lang="en-US" sz="1800">
                <a:latin typeface="Calibri" charset="0"/>
                <a:ea typeface="ＭＳ Ｐゴシック" charset="0"/>
              </a:rPr>
              <a:t>t</a:t>
            </a:r>
          </a:p>
          <a:p>
            <a:pPr marL="914400" lvl="1" indent="-514350" eaLnBrk="1" hangingPunct="1">
              <a:lnSpc>
                <a:spcPct val="80000"/>
              </a:lnSpc>
              <a:buFont typeface="Calibri" charset="0"/>
              <a:buAutoNum type="alphaLcPeriod"/>
            </a:pPr>
            <a:r>
              <a:rPr lang="en-US" sz="1800">
                <a:latin typeface="Calibri" charset="0"/>
                <a:ea typeface="ＭＳ Ｐゴシック" charset="0"/>
              </a:rPr>
              <a:t>Prosperity would trickle down to the masses</a:t>
            </a:r>
          </a:p>
          <a:p>
            <a:pPr marL="514350" indent="-514350" eaLnBrk="1" hangingPunct="1">
              <a:lnSpc>
                <a:spcPct val="80000"/>
              </a:lnSpc>
              <a:buFont typeface="Calibri" charset="0"/>
              <a:buAutoNum type="arabicPeriod"/>
            </a:pPr>
            <a:r>
              <a:rPr lang="en-US" sz="2000" i="1">
                <a:latin typeface="Calibri" charset="0"/>
              </a:rPr>
              <a:t>Report on Manufactures </a:t>
            </a:r>
            <a:r>
              <a:rPr lang="en-US" sz="2000">
                <a:latin typeface="Calibri" charset="0"/>
              </a:rPr>
              <a:t>(1791)</a:t>
            </a:r>
          </a:p>
          <a:p>
            <a:pPr marL="914400" lvl="1" indent="-514350" eaLnBrk="1" hangingPunct="1">
              <a:lnSpc>
                <a:spcPct val="80000"/>
              </a:lnSpc>
              <a:buFont typeface="Calibri" charset="0"/>
              <a:buAutoNum type="alphaLcPeriod"/>
            </a:pPr>
            <a:r>
              <a:rPr lang="en-US" sz="1800">
                <a:latin typeface="Calibri" charset="0"/>
                <a:ea typeface="ＭＳ Ｐゴシック" charset="0"/>
              </a:rPr>
              <a:t>Advocated promotion of factory system and capitalism </a:t>
            </a:r>
            <a:r>
              <a:rPr lang="en-US" sz="1000">
                <a:latin typeface="Calibri" charset="0"/>
                <a:ea typeface="ＭＳ Ｐゴシック" charset="0"/>
              </a:rPr>
              <a:t>(Adam Smith</a:t>
            </a:r>
            <a:r>
              <a:rPr lang="ja-JP" altLang="en-US" sz="1000">
                <a:latin typeface="Calibri" charset="0"/>
                <a:ea typeface="ＭＳ Ｐゴシック" charset="0"/>
              </a:rPr>
              <a:t>’</a:t>
            </a:r>
            <a:r>
              <a:rPr lang="en-US" sz="1000">
                <a:latin typeface="Calibri" charset="0"/>
                <a:ea typeface="ＭＳ Ｐゴシック" charset="0"/>
              </a:rPr>
              <a:t>s Wealth of Nations written in 1776)</a:t>
            </a:r>
          </a:p>
          <a:p>
            <a:pPr marL="914400" lvl="1" indent="-514350" eaLnBrk="1" hangingPunct="1">
              <a:lnSpc>
                <a:spcPct val="80000"/>
              </a:lnSpc>
              <a:buFont typeface="Calibri" charset="0"/>
              <a:buAutoNum type="alphaLcPeriod"/>
            </a:pPr>
            <a:r>
              <a:rPr lang="en-US" sz="1800">
                <a:latin typeface="Calibri" charset="0"/>
                <a:ea typeface="ＭＳ Ｐゴシック" charset="0"/>
              </a:rPr>
              <a:t>Basis of his tariff plan to protect American manufacturers</a:t>
            </a:r>
          </a:p>
          <a:p>
            <a:pPr marL="914400" lvl="1" indent="-514350" eaLnBrk="1" hangingPunct="1">
              <a:lnSpc>
                <a:spcPct val="80000"/>
              </a:lnSpc>
              <a:buFont typeface="Calibri" charset="0"/>
              <a:buAutoNum type="alphaLcPeriod"/>
            </a:pPr>
            <a:endParaRPr lang="en-US" sz="1800">
              <a:latin typeface="Calibri" charset="0"/>
              <a:ea typeface="ＭＳ Ｐゴシック" charset="0"/>
            </a:endParaRPr>
          </a:p>
        </p:txBody>
      </p:sp>
      <p:pic>
        <p:nvPicPr>
          <p:cNvPr id="18436" name="Picture 4" descr="hamilton.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5867400" y="1219200"/>
            <a:ext cx="1905000" cy="276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7" name="Picture 7" descr="adamsmith.jpg"/>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6324600" y="3810000"/>
            <a:ext cx="2286000" cy="278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2612014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p:cNvSpPr>
            <a:spLocks noGrp="1"/>
          </p:cNvSpPr>
          <p:nvPr>
            <p:ph idx="1"/>
          </p:nvPr>
        </p:nvSpPr>
        <p:spPr>
          <a:xfrm>
            <a:off x="4419600" y="381000"/>
            <a:ext cx="4572000" cy="6172200"/>
          </a:xfrm>
        </p:spPr>
        <p:txBody>
          <a:bodyPr>
            <a:normAutofit lnSpcReduction="10000"/>
          </a:bodyPr>
          <a:lstStyle/>
          <a:p>
            <a:pPr marL="514350" indent="-514350" eaLnBrk="1" hangingPunct="1">
              <a:lnSpc>
                <a:spcPct val="90000"/>
              </a:lnSpc>
              <a:buFont typeface="Calibri" charset="0"/>
              <a:buAutoNum type="arabicPeriod" startAt="3"/>
            </a:pPr>
            <a:r>
              <a:rPr lang="en-US" sz="2700" dirty="0">
                <a:latin typeface="Calibri" charset="0"/>
              </a:rPr>
              <a:t>5 Components of A-Ham Plan</a:t>
            </a:r>
          </a:p>
          <a:p>
            <a:pPr marL="914400" lvl="1" indent="-514350" eaLnBrk="1" hangingPunct="1">
              <a:lnSpc>
                <a:spcPct val="90000"/>
              </a:lnSpc>
              <a:buFont typeface="Calibri" charset="0"/>
              <a:buAutoNum type="alphaLcPeriod"/>
            </a:pPr>
            <a:r>
              <a:rPr lang="en-US" sz="2400" u="sng" dirty="0" smtClean="0">
                <a:latin typeface="Calibri" charset="0"/>
                <a:ea typeface="ＭＳ Ｐゴシック" charset="0"/>
              </a:rPr>
              <a:t>Funding</a:t>
            </a:r>
            <a:endParaRPr lang="en-US" sz="2400" u="sng" dirty="0">
              <a:latin typeface="Calibri" charset="0"/>
              <a:ea typeface="ＭＳ Ｐゴシック" charset="0"/>
            </a:endParaRPr>
          </a:p>
          <a:p>
            <a:pPr marL="1314450" lvl="2" indent="-514350" eaLnBrk="1" hangingPunct="1">
              <a:lnSpc>
                <a:spcPct val="90000"/>
              </a:lnSpc>
              <a:buFont typeface="Calibri" charset="0"/>
              <a:buAutoNum type="romanLcPeriod"/>
            </a:pPr>
            <a:r>
              <a:rPr lang="en-US" sz="2000" dirty="0">
                <a:latin typeface="Calibri" charset="0"/>
                <a:ea typeface="ＭＳ Ｐゴシック" charset="0"/>
              </a:rPr>
              <a:t>Pay back </a:t>
            </a:r>
            <a:r>
              <a:rPr lang="en-US" sz="2000" dirty="0" err="1">
                <a:latin typeface="Calibri" charset="0"/>
                <a:ea typeface="ＭＳ Ｐゴシック" charset="0"/>
              </a:rPr>
              <a:t>gov</a:t>
            </a:r>
            <a:r>
              <a:rPr lang="ja-JP" altLang="en-US" sz="2000" dirty="0">
                <a:latin typeface="Calibri" charset="0"/>
                <a:ea typeface="ＭＳ Ｐゴシック" charset="0"/>
              </a:rPr>
              <a:t>’</a:t>
            </a:r>
            <a:r>
              <a:rPr lang="en-US" sz="2000" dirty="0">
                <a:latin typeface="Calibri" charset="0"/>
                <a:ea typeface="ＭＳ Ｐゴシック" charset="0"/>
              </a:rPr>
              <a:t>t debt to bondholders them off </a:t>
            </a:r>
            <a:r>
              <a:rPr lang="en-US" sz="2000" b="1" dirty="0">
                <a:latin typeface="Calibri" charset="0"/>
                <a:ea typeface="ＭＳ Ｐゴシック" charset="0"/>
              </a:rPr>
              <a:t>with interest</a:t>
            </a:r>
          </a:p>
          <a:p>
            <a:pPr marL="1314450" lvl="2" indent="-514350" eaLnBrk="1" hangingPunct="1">
              <a:lnSpc>
                <a:spcPct val="90000"/>
              </a:lnSpc>
              <a:buFont typeface="Calibri" charset="0"/>
              <a:buAutoNum type="romanLcPeriod"/>
            </a:pPr>
            <a:r>
              <a:rPr lang="en-US" sz="2000" dirty="0">
                <a:latin typeface="Calibri" charset="0"/>
                <a:ea typeface="ＭＳ Ｐゴシック" charset="0"/>
              </a:rPr>
              <a:t>Purpose to bolster national credit</a:t>
            </a:r>
          </a:p>
          <a:p>
            <a:pPr marL="914400" lvl="1" indent="-514350" eaLnBrk="1" hangingPunct="1">
              <a:lnSpc>
                <a:spcPct val="90000"/>
              </a:lnSpc>
              <a:buFont typeface="Calibri" charset="0"/>
              <a:buAutoNum type="alphaLcPeriod"/>
            </a:pPr>
            <a:r>
              <a:rPr lang="en-US" sz="2400" u="sng" dirty="0">
                <a:latin typeface="Calibri" charset="0"/>
                <a:ea typeface="ＭＳ Ｐゴシック" charset="0"/>
              </a:rPr>
              <a:t>Assumption of State Debts</a:t>
            </a:r>
          </a:p>
          <a:p>
            <a:pPr marL="1314450" lvl="2" indent="-514350" eaLnBrk="1" hangingPunct="1">
              <a:lnSpc>
                <a:spcPct val="90000"/>
              </a:lnSpc>
              <a:buFont typeface="Calibri" charset="0"/>
              <a:buAutoNum type="romanLcPeriod"/>
            </a:pPr>
            <a:r>
              <a:rPr lang="en-US" sz="2000" dirty="0">
                <a:latin typeface="Calibri" charset="0"/>
                <a:ea typeface="ＭＳ Ｐゴシック" charset="0"/>
              </a:rPr>
              <a:t>Cement states to national </a:t>
            </a:r>
            <a:r>
              <a:rPr lang="en-US" sz="2000" dirty="0" err="1">
                <a:latin typeface="Calibri" charset="0"/>
                <a:ea typeface="ＭＳ Ｐゴシック" charset="0"/>
              </a:rPr>
              <a:t>gov</a:t>
            </a:r>
            <a:r>
              <a:rPr lang="ja-JP" altLang="en-US" sz="2000" dirty="0">
                <a:latin typeface="Calibri" charset="0"/>
                <a:ea typeface="ＭＳ Ｐゴシック" charset="0"/>
              </a:rPr>
              <a:t>’</a:t>
            </a:r>
            <a:r>
              <a:rPr lang="en-US" sz="2000" dirty="0">
                <a:latin typeface="Calibri" charset="0"/>
                <a:ea typeface="ＭＳ Ｐゴシック" charset="0"/>
              </a:rPr>
              <a:t>t</a:t>
            </a:r>
          </a:p>
          <a:p>
            <a:pPr marL="1314450" lvl="2" indent="-514350" eaLnBrk="1" hangingPunct="1">
              <a:lnSpc>
                <a:spcPct val="90000"/>
              </a:lnSpc>
              <a:buFont typeface="Calibri" charset="0"/>
              <a:buAutoNum type="romanLcPeriod"/>
            </a:pPr>
            <a:r>
              <a:rPr lang="en-US" sz="2000" dirty="0">
                <a:latin typeface="Calibri" charset="0"/>
                <a:ea typeface="ＭＳ Ｐゴシック" charset="0"/>
              </a:rPr>
              <a:t>States with large debts favored (MA); states with little to no debt did not (VA)</a:t>
            </a:r>
          </a:p>
          <a:p>
            <a:pPr marL="1314450" lvl="2" indent="-514350" eaLnBrk="1" hangingPunct="1">
              <a:lnSpc>
                <a:spcPct val="90000"/>
              </a:lnSpc>
              <a:buFont typeface="Calibri" charset="0"/>
              <a:buAutoNum type="romanLcPeriod"/>
            </a:pPr>
            <a:r>
              <a:rPr lang="en-US" sz="2000" dirty="0">
                <a:latin typeface="Calibri" charset="0"/>
                <a:ea typeface="ＭＳ Ｐゴシック" charset="0"/>
              </a:rPr>
              <a:t>Became a north v. south issue</a:t>
            </a:r>
          </a:p>
          <a:p>
            <a:pPr marL="1314450" lvl="2" indent="-514350" eaLnBrk="1" hangingPunct="1">
              <a:lnSpc>
                <a:spcPct val="90000"/>
              </a:lnSpc>
              <a:buFont typeface="Calibri" charset="0"/>
              <a:buAutoNum type="romanLcPeriod"/>
            </a:pPr>
            <a:r>
              <a:rPr lang="en-US" sz="2000" dirty="0">
                <a:latin typeface="Calibri" charset="0"/>
                <a:ea typeface="ＭＳ Ｐゴシック" charset="0"/>
              </a:rPr>
              <a:t>Compromise: north got assumption of debts while south got national capital moved to Potomac</a:t>
            </a:r>
          </a:p>
        </p:txBody>
      </p:sp>
      <p:pic>
        <p:nvPicPr>
          <p:cNvPr id="19459" name="Picture 2" descr="http://www.econlib.org/library/YPDBooks/Lalor/LF-BK0216-01-0727-t0001.gif"/>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228600" y="1828800"/>
            <a:ext cx="4356100" cy="316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9941581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1"/>
          </p:nvPr>
        </p:nvSpPr>
        <p:spPr>
          <a:xfrm>
            <a:off x="381000" y="304800"/>
            <a:ext cx="4495800" cy="6172200"/>
          </a:xfrm>
        </p:spPr>
        <p:txBody>
          <a:bodyPr/>
          <a:lstStyle/>
          <a:p>
            <a:pPr marL="514350" indent="-514350" eaLnBrk="1" hangingPunct="1">
              <a:lnSpc>
                <a:spcPct val="90000"/>
              </a:lnSpc>
              <a:buFont typeface="Calibri" charset="0"/>
              <a:buAutoNum type="alphaLcPeriod" startAt="3"/>
            </a:pPr>
            <a:r>
              <a:rPr lang="en-US" sz="3000" u="sng">
                <a:latin typeface="Calibri" charset="0"/>
              </a:rPr>
              <a:t>Tariffs</a:t>
            </a:r>
          </a:p>
          <a:p>
            <a:pPr marL="971550" lvl="1" indent="-571500" eaLnBrk="1" hangingPunct="1">
              <a:lnSpc>
                <a:spcPct val="90000"/>
              </a:lnSpc>
              <a:buFont typeface="Calibri" charset="0"/>
              <a:buAutoNum type="romanLcPeriod"/>
            </a:pPr>
            <a:r>
              <a:rPr lang="en-US" sz="2600">
                <a:latin typeface="Calibri" charset="0"/>
                <a:ea typeface="ＭＳ Ｐゴシック" charset="0"/>
              </a:rPr>
              <a:t>8% tariff on imports</a:t>
            </a:r>
          </a:p>
          <a:p>
            <a:pPr marL="971550" lvl="1" indent="-571500" eaLnBrk="1" hangingPunct="1">
              <a:lnSpc>
                <a:spcPct val="90000"/>
              </a:lnSpc>
              <a:buFont typeface="Calibri" charset="0"/>
              <a:buAutoNum type="romanLcPeriod"/>
            </a:pPr>
            <a:r>
              <a:rPr lang="en-US" sz="2600">
                <a:latin typeface="Calibri" charset="0"/>
                <a:ea typeface="ＭＳ Ｐゴシック" charset="0"/>
              </a:rPr>
              <a:t>Source of revenue but also aimed at protecting infant US industries.</a:t>
            </a:r>
          </a:p>
          <a:p>
            <a:pPr marL="514350" indent="-514350" eaLnBrk="1" hangingPunct="1">
              <a:lnSpc>
                <a:spcPct val="90000"/>
              </a:lnSpc>
              <a:buFont typeface="Calibri" charset="0"/>
              <a:buAutoNum type="alphaLcPeriod" startAt="3"/>
            </a:pPr>
            <a:r>
              <a:rPr lang="en-US" sz="3000" u="sng">
                <a:latin typeface="Calibri" charset="0"/>
              </a:rPr>
              <a:t>Excise Taxes</a:t>
            </a:r>
          </a:p>
          <a:p>
            <a:pPr marL="971550" lvl="1" indent="-571500" eaLnBrk="1" hangingPunct="1">
              <a:lnSpc>
                <a:spcPct val="90000"/>
              </a:lnSpc>
              <a:buFont typeface="Calibri" charset="0"/>
              <a:buAutoNum type="romanLcPeriod"/>
            </a:pPr>
            <a:r>
              <a:rPr lang="en-US" sz="2600">
                <a:latin typeface="Calibri" charset="0"/>
                <a:ea typeface="ＭＳ Ｐゴシック" charset="0"/>
              </a:rPr>
              <a:t>1791 – $.07/gal tax on whiskey</a:t>
            </a:r>
          </a:p>
          <a:p>
            <a:pPr marL="971550" lvl="1" indent="-571500" eaLnBrk="1" hangingPunct="1">
              <a:lnSpc>
                <a:spcPct val="90000"/>
              </a:lnSpc>
              <a:buFont typeface="Calibri" charset="0"/>
              <a:buAutoNum type="romanLcPeriod"/>
            </a:pPr>
            <a:r>
              <a:rPr lang="en-US" sz="2600">
                <a:latin typeface="Calibri" charset="0"/>
                <a:ea typeface="ＭＳ Ｐゴシック" charset="0"/>
              </a:rPr>
              <a:t>Flowed freely in backcountry areas</a:t>
            </a:r>
          </a:p>
          <a:p>
            <a:pPr marL="971550" lvl="1" indent="-571500" eaLnBrk="1" hangingPunct="1">
              <a:lnSpc>
                <a:spcPct val="90000"/>
              </a:lnSpc>
              <a:buFont typeface="Calibri" charset="0"/>
              <a:buAutoNum type="romanLcPeriod"/>
            </a:pPr>
            <a:r>
              <a:rPr lang="en-US" sz="2600">
                <a:latin typeface="Calibri" charset="0"/>
                <a:ea typeface="ＭＳ Ｐゴシック" charset="0"/>
              </a:rPr>
              <a:t>A Ham not worried of effects on these ppl as they were mostly Anti-Feds</a:t>
            </a:r>
          </a:p>
        </p:txBody>
      </p:sp>
    </p:spTree>
    <p:extLst>
      <p:ext uri="{BB962C8B-B14F-4D97-AF65-F5344CB8AC3E}">
        <p14:creationId xmlns:p14="http://schemas.microsoft.com/office/powerpoint/2010/main" val="297562090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3886200" y="685800"/>
            <a:ext cx="4800600" cy="5943600"/>
          </a:xfrm>
        </p:spPr>
        <p:txBody>
          <a:bodyPr/>
          <a:lstStyle/>
          <a:p>
            <a:pPr marL="514350" indent="-514350" eaLnBrk="1" hangingPunct="1">
              <a:lnSpc>
                <a:spcPct val="80000"/>
              </a:lnSpc>
              <a:buFont typeface="Calibri" charset="0"/>
              <a:buAutoNum type="alphaLcPeriod" startAt="5"/>
            </a:pPr>
            <a:r>
              <a:rPr lang="en-US" sz="2000" u="sng">
                <a:latin typeface="Calibri" charset="0"/>
              </a:rPr>
              <a:t>National Bank</a:t>
            </a:r>
          </a:p>
          <a:p>
            <a:pPr marL="971550" lvl="1" indent="-571500" eaLnBrk="1" hangingPunct="1">
              <a:lnSpc>
                <a:spcPct val="80000"/>
              </a:lnSpc>
              <a:buFont typeface="Calibri" charset="0"/>
              <a:buAutoNum type="romanLcPeriod"/>
            </a:pPr>
            <a:r>
              <a:rPr lang="en-US" sz="1800">
                <a:latin typeface="Calibri" charset="0"/>
                <a:ea typeface="ＭＳ Ｐゴシック" charset="0"/>
              </a:rPr>
              <a:t>Biggest issue</a:t>
            </a:r>
          </a:p>
          <a:p>
            <a:pPr marL="971550" lvl="1" indent="-571500" eaLnBrk="1" hangingPunct="1">
              <a:lnSpc>
                <a:spcPct val="80000"/>
              </a:lnSpc>
              <a:buFont typeface="Calibri" charset="0"/>
              <a:buAutoNum type="romanLcPeriod"/>
            </a:pPr>
            <a:r>
              <a:rPr lang="en-US" sz="1800">
                <a:latin typeface="Calibri" charset="0"/>
                <a:ea typeface="ＭＳ Ｐゴシック" charset="0"/>
              </a:rPr>
              <a:t>Treasury would place surplus revenue here</a:t>
            </a:r>
          </a:p>
          <a:p>
            <a:pPr marL="971550" lvl="1" indent="-571500" eaLnBrk="1" hangingPunct="1">
              <a:lnSpc>
                <a:spcPct val="80000"/>
              </a:lnSpc>
              <a:buFont typeface="Calibri" charset="0"/>
              <a:buAutoNum type="romanLcPeriod"/>
            </a:pPr>
            <a:r>
              <a:rPr lang="en-US" sz="1800">
                <a:latin typeface="Calibri" charset="0"/>
                <a:ea typeface="ＭＳ Ｐゴシック" charset="0"/>
              </a:rPr>
              <a:t>Gov</a:t>
            </a:r>
            <a:r>
              <a:rPr lang="ja-JP" altLang="en-US" sz="1800">
                <a:latin typeface="Calibri" charset="0"/>
                <a:ea typeface="ＭＳ Ｐゴシック" charset="0"/>
              </a:rPr>
              <a:t>’</a:t>
            </a:r>
            <a:r>
              <a:rPr lang="en-US" sz="1800">
                <a:latin typeface="Calibri" charset="0"/>
                <a:ea typeface="ＭＳ Ｐゴシック" charset="0"/>
              </a:rPr>
              <a:t>t would be major stock holder, but bank would be private institution</a:t>
            </a:r>
          </a:p>
          <a:p>
            <a:pPr marL="971550" lvl="1" indent="-571500" eaLnBrk="1" hangingPunct="1">
              <a:lnSpc>
                <a:spcPct val="80000"/>
              </a:lnSpc>
              <a:buFont typeface="Calibri" charset="0"/>
              <a:buAutoNum type="romanLcPeriod"/>
            </a:pPr>
            <a:r>
              <a:rPr lang="ja-JP" altLang="en-US" sz="1800">
                <a:latin typeface="Calibri" charset="0"/>
                <a:ea typeface="ＭＳ Ｐゴシック" charset="0"/>
              </a:rPr>
              <a:t>“</a:t>
            </a:r>
            <a:r>
              <a:rPr lang="en-US" sz="1800" u="sng">
                <a:latin typeface="Calibri" charset="0"/>
                <a:ea typeface="ＭＳ Ｐゴシック" charset="0"/>
              </a:rPr>
              <a:t>Loose Constructionism</a:t>
            </a:r>
            <a:r>
              <a:rPr lang="ja-JP" altLang="en-US" sz="1800">
                <a:latin typeface="Calibri" charset="0"/>
                <a:ea typeface="ＭＳ Ｐゴシック" charset="0"/>
              </a:rPr>
              <a:t>”</a:t>
            </a:r>
            <a:r>
              <a:rPr lang="en-US" sz="1800">
                <a:latin typeface="Calibri" charset="0"/>
                <a:ea typeface="ＭＳ Ｐゴシック" charset="0"/>
              </a:rPr>
              <a:t> – powers not delegated to the national gov</a:t>
            </a:r>
            <a:r>
              <a:rPr lang="ja-JP" altLang="en-US" sz="1800">
                <a:latin typeface="Calibri" charset="0"/>
                <a:ea typeface="ＭＳ Ｐゴシック" charset="0"/>
              </a:rPr>
              <a:t>’</a:t>
            </a:r>
            <a:r>
              <a:rPr lang="en-US" sz="1800">
                <a:latin typeface="Calibri" charset="0"/>
                <a:ea typeface="ＭＳ Ｐゴシック" charset="0"/>
              </a:rPr>
              <a:t>t in Constitution are not prohibited by virtue of necessary and proper (elastic) clause.</a:t>
            </a:r>
          </a:p>
          <a:p>
            <a:pPr marL="971550" lvl="1" indent="-571500" eaLnBrk="1" hangingPunct="1">
              <a:lnSpc>
                <a:spcPct val="80000"/>
              </a:lnSpc>
              <a:buFont typeface="Calibri" charset="0"/>
              <a:buAutoNum type="romanLcPeriod"/>
            </a:pPr>
            <a:r>
              <a:rPr lang="en-US" sz="1800">
                <a:latin typeface="Calibri" charset="0"/>
                <a:ea typeface="ＭＳ Ｐゴシック" charset="0"/>
              </a:rPr>
              <a:t>Strongly Opposed by Anti-Feds</a:t>
            </a:r>
          </a:p>
          <a:p>
            <a:pPr marL="971550" lvl="1" indent="-571500" eaLnBrk="1" hangingPunct="1">
              <a:lnSpc>
                <a:spcPct val="80000"/>
              </a:lnSpc>
              <a:buFont typeface="Calibri" charset="0"/>
              <a:buAutoNum type="romanLcPeriod"/>
            </a:pPr>
            <a:r>
              <a:rPr lang="en-US" sz="1800">
                <a:latin typeface="Calibri" charset="0"/>
                <a:ea typeface="ＭＳ Ｐゴシック" charset="0"/>
              </a:rPr>
              <a:t>GW signed bank measure into law Feb. 1791</a:t>
            </a:r>
          </a:p>
          <a:p>
            <a:pPr marL="1371600" lvl="2" indent="-571500" eaLnBrk="1" hangingPunct="1">
              <a:lnSpc>
                <a:spcPct val="80000"/>
              </a:lnSpc>
            </a:pPr>
            <a:r>
              <a:rPr lang="ja-JP" altLang="en-US" sz="1500">
                <a:latin typeface="Calibri" charset="0"/>
                <a:ea typeface="ＭＳ Ｐゴシック" charset="0"/>
              </a:rPr>
              <a:t>“</a:t>
            </a:r>
            <a:r>
              <a:rPr lang="en-US" sz="1500" u="sng">
                <a:latin typeface="Calibri" charset="0"/>
                <a:ea typeface="ＭＳ Ｐゴシック" charset="0"/>
              </a:rPr>
              <a:t>Strict Constructionism</a:t>
            </a:r>
            <a:r>
              <a:rPr lang="ja-JP" altLang="en-US" sz="1500">
                <a:latin typeface="Calibri" charset="0"/>
                <a:ea typeface="ＭＳ Ｐゴシック" charset="0"/>
              </a:rPr>
              <a:t>”</a:t>
            </a:r>
            <a:r>
              <a:rPr lang="en-US" sz="1500">
                <a:latin typeface="Calibri" charset="0"/>
                <a:ea typeface="ＭＳ Ｐゴシック" charset="0"/>
              </a:rPr>
              <a:t> – Bank NOT within power of Congress to create</a:t>
            </a:r>
          </a:p>
          <a:p>
            <a:pPr marL="1371600" lvl="2" indent="-571500" eaLnBrk="1" hangingPunct="1">
              <a:lnSpc>
                <a:spcPct val="80000"/>
              </a:lnSpc>
            </a:pPr>
            <a:r>
              <a:rPr lang="en-US" sz="1500">
                <a:latin typeface="Calibri" charset="0"/>
                <a:ea typeface="ＭＳ Ｐゴシック" charset="0"/>
              </a:rPr>
              <a:t>Jefferson and Madison felt states</a:t>
            </a:r>
            <a:r>
              <a:rPr lang="ja-JP" altLang="en-US" sz="1500">
                <a:latin typeface="Calibri" charset="0"/>
                <a:ea typeface="ＭＳ Ｐゴシック" charset="0"/>
              </a:rPr>
              <a:t>’</a:t>
            </a:r>
            <a:r>
              <a:rPr lang="en-US" sz="1500">
                <a:latin typeface="Calibri" charset="0"/>
                <a:ea typeface="ＭＳ Ｐゴシック" charset="0"/>
              </a:rPr>
              <a:t> rights would be jeopardized by huge central bank.</a:t>
            </a:r>
          </a:p>
          <a:p>
            <a:pPr marL="1371600" lvl="2" indent="-571500" eaLnBrk="1" hangingPunct="1">
              <a:lnSpc>
                <a:spcPct val="80000"/>
              </a:lnSpc>
            </a:pPr>
            <a:r>
              <a:rPr lang="en-US" sz="1500">
                <a:latin typeface="Calibri" charset="0"/>
                <a:ea typeface="ＭＳ Ｐゴシック" charset="0"/>
              </a:rPr>
              <a:t>Moneyed interests would take precedence over farmers</a:t>
            </a:r>
          </a:p>
          <a:p>
            <a:pPr marL="1371600" lvl="2" indent="-571500" eaLnBrk="1" hangingPunct="1">
              <a:lnSpc>
                <a:spcPct val="80000"/>
              </a:lnSpc>
            </a:pPr>
            <a:r>
              <a:rPr lang="en-US" sz="1500">
                <a:latin typeface="Calibri" charset="0"/>
                <a:ea typeface="ＭＳ Ｐゴシック" charset="0"/>
              </a:rPr>
              <a:t>State banks would not be able to compete.</a:t>
            </a:r>
          </a:p>
          <a:p>
            <a:pPr marL="1371600" lvl="2" indent="-571500" eaLnBrk="1" hangingPunct="1">
              <a:lnSpc>
                <a:spcPct val="80000"/>
              </a:lnSpc>
            </a:pPr>
            <a:endParaRPr lang="en-US" sz="1500">
              <a:latin typeface="Calibri" charset="0"/>
              <a:ea typeface="ＭＳ Ｐゴシック" charset="0"/>
            </a:endParaRPr>
          </a:p>
        </p:txBody>
      </p:sp>
      <p:pic>
        <p:nvPicPr>
          <p:cNvPr id="21507" name="Picture 2" descr="http://www.planetware.com/i/photo/first-pennsylvania-bank-philadelphia-paphbnk1.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52400" y="1143000"/>
            <a:ext cx="4114800" cy="274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6004882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7620000" cy="762000"/>
          </a:xfrm>
        </p:spPr>
        <p:txBody>
          <a:bodyPr>
            <a:normAutofit/>
          </a:bodyPr>
          <a:lstStyle/>
          <a:p>
            <a:pPr algn="ctr"/>
            <a:r>
              <a:rPr lang="en-US" dirty="0" smtClean="0"/>
              <a:t>Political Parties</a:t>
            </a:r>
            <a:endParaRPr lang="en-US" dirty="0"/>
          </a:p>
        </p:txBody>
      </p:sp>
      <p:sp>
        <p:nvSpPr>
          <p:cNvPr id="3" name="Content Placeholder 2"/>
          <p:cNvSpPr>
            <a:spLocks noGrp="1"/>
          </p:cNvSpPr>
          <p:nvPr>
            <p:ph idx="1"/>
          </p:nvPr>
        </p:nvSpPr>
        <p:spPr>
          <a:xfrm>
            <a:off x="2133600" y="685800"/>
            <a:ext cx="7010400" cy="6172200"/>
          </a:xfrm>
        </p:spPr>
        <p:txBody>
          <a:bodyPr>
            <a:normAutofit/>
          </a:bodyPr>
          <a:lstStyle/>
          <a:p>
            <a:r>
              <a:rPr lang="en-US" sz="2100" dirty="0"/>
              <a:t>Political parties emerged over the following issues:</a:t>
            </a:r>
          </a:p>
          <a:p>
            <a:pPr lvl="1"/>
            <a:r>
              <a:rPr lang="en-US" sz="2100" b="1" dirty="0"/>
              <a:t>Relationship between national government and states </a:t>
            </a:r>
            <a:r>
              <a:rPr lang="en-US" sz="2100" dirty="0"/>
              <a:t>– Federalists favored a stronger national government, Democratic-Republicans favored a smaller </a:t>
            </a:r>
            <a:r>
              <a:rPr lang="en-US" sz="2100" dirty="0" smtClean="0"/>
              <a:t>federal </a:t>
            </a:r>
            <a:r>
              <a:rPr lang="en-US" sz="2100" dirty="0" err="1" smtClean="0"/>
              <a:t>gov</a:t>
            </a:r>
            <a:r>
              <a:rPr lang="en-US" sz="2100" dirty="0" smtClean="0"/>
              <a:t>.</a:t>
            </a:r>
            <a:endParaRPr lang="en-US" sz="2100" dirty="0"/>
          </a:p>
          <a:p>
            <a:pPr lvl="1"/>
            <a:r>
              <a:rPr lang="en-US" sz="2100" b="1" dirty="0" smtClean="0"/>
              <a:t>Economic </a:t>
            </a:r>
            <a:r>
              <a:rPr lang="en-US" sz="2100" b="1" dirty="0"/>
              <a:t>Policy</a:t>
            </a:r>
            <a:r>
              <a:rPr lang="en-US" sz="2100" dirty="0"/>
              <a:t> – Hamilton’s Financial Plan (Federalists) would strengthen the federal government – the creation of the BUS was NOT mentioned in Constitution</a:t>
            </a:r>
          </a:p>
          <a:p>
            <a:pPr lvl="2"/>
            <a:r>
              <a:rPr lang="en-US" sz="2100" dirty="0"/>
              <a:t>Hamilton argued </a:t>
            </a:r>
            <a:r>
              <a:rPr lang="en-US" sz="2100" dirty="0" smtClean="0"/>
              <a:t>the </a:t>
            </a:r>
            <a:r>
              <a:rPr lang="en-US" sz="2100" dirty="0"/>
              <a:t>Necessary and Proper, or elastic clause</a:t>
            </a:r>
          </a:p>
          <a:p>
            <a:pPr lvl="1"/>
            <a:r>
              <a:rPr lang="en-US" sz="2100" b="1" dirty="0"/>
              <a:t>Foreign Affairs</a:t>
            </a:r>
            <a:r>
              <a:rPr lang="en-US" sz="2100" dirty="0"/>
              <a:t> – Federalists favored Great Britain – trade and $, Democratic-Republicans favored France – saw French Rev. as an extension of American Rev.</a:t>
            </a:r>
            <a:endParaRPr lang="en-US" sz="2100" b="1" dirty="0"/>
          </a:p>
          <a:p>
            <a:endParaRPr lang="en-US" sz="2100" dirty="0"/>
          </a:p>
          <a:p>
            <a:endParaRPr lang="en-US" sz="2100" dirty="0"/>
          </a:p>
          <a:p>
            <a:endParaRPr lang="en-US" sz="2100" dirty="0" smtClean="0"/>
          </a:p>
          <a:p>
            <a:endParaRPr lang="en-US" sz="2100" dirty="0"/>
          </a:p>
          <a:p>
            <a:endParaRPr lang="en-US" sz="2100" dirty="0" smtClean="0"/>
          </a:p>
          <a:p>
            <a:endParaRPr lang="en-US" sz="2100" dirty="0" smtClean="0"/>
          </a:p>
          <a:p>
            <a:pPr lvl="1"/>
            <a:endParaRPr lang="en-US" sz="2100" dirty="0"/>
          </a:p>
          <a:p>
            <a:endParaRPr lang="en-US" sz="2100" dirty="0"/>
          </a:p>
          <a:p>
            <a:pPr lvl="1"/>
            <a:endParaRPr lang="en-US" sz="2100" dirty="0" smtClean="0"/>
          </a:p>
          <a:p>
            <a:pPr lvl="1"/>
            <a:endParaRPr lang="en-US" sz="2100" dirty="0" smtClean="0"/>
          </a:p>
        </p:txBody>
      </p:sp>
      <p:pic>
        <p:nvPicPr>
          <p:cNvPr id="1026" name="Picture 2" descr="File:Alexander Hamilton portrait by John Trumbull 1806.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4267200"/>
            <a:ext cx="2184908" cy="259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214158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p:cNvSpPr>
            <a:spLocks noGrp="1"/>
          </p:cNvSpPr>
          <p:nvPr>
            <p:ph idx="1"/>
          </p:nvPr>
        </p:nvSpPr>
        <p:spPr>
          <a:xfrm>
            <a:off x="457200" y="304800"/>
            <a:ext cx="8229600" cy="6248400"/>
          </a:xfrm>
        </p:spPr>
        <p:txBody>
          <a:bodyPr/>
          <a:lstStyle/>
          <a:p>
            <a:pPr marL="514350" indent="-514350" eaLnBrk="1" hangingPunct="1">
              <a:lnSpc>
                <a:spcPct val="80000"/>
              </a:lnSpc>
              <a:buFont typeface="Calibri" charset="0"/>
              <a:buAutoNum type="arabicPeriod" startAt="3"/>
            </a:pPr>
            <a:r>
              <a:rPr lang="en-US" sz="2700" b="1">
                <a:latin typeface="Calibri" charset="0"/>
              </a:rPr>
              <a:t>FEDERALISTS</a:t>
            </a:r>
          </a:p>
          <a:p>
            <a:pPr marL="914400" lvl="1" indent="-514350" eaLnBrk="1" hangingPunct="1">
              <a:lnSpc>
                <a:spcPct val="80000"/>
              </a:lnSpc>
              <a:buFont typeface="Calibri" charset="0"/>
              <a:buAutoNum type="alphaLcPeriod"/>
            </a:pPr>
            <a:r>
              <a:rPr lang="en-US" sz="2400">
                <a:latin typeface="Calibri" charset="0"/>
                <a:ea typeface="ＭＳ Ｐゴシック" charset="0"/>
              </a:rPr>
              <a:t>Emerged from the </a:t>
            </a:r>
            <a:r>
              <a:rPr lang="ja-JP" altLang="en-US" sz="2400">
                <a:latin typeface="Calibri" charset="0"/>
                <a:ea typeface="ＭＳ Ｐゴシック" charset="0"/>
              </a:rPr>
              <a:t>“</a:t>
            </a:r>
            <a:r>
              <a:rPr lang="en-US" sz="2400">
                <a:latin typeface="Calibri" charset="0"/>
                <a:ea typeface="ＭＳ Ｐゴシック" charset="0"/>
              </a:rPr>
              <a:t>federalists</a:t>
            </a:r>
            <a:r>
              <a:rPr lang="ja-JP" altLang="en-US" sz="2400">
                <a:latin typeface="Calibri" charset="0"/>
                <a:ea typeface="ＭＳ Ｐゴシック" charset="0"/>
              </a:rPr>
              <a:t>”</a:t>
            </a:r>
            <a:r>
              <a:rPr lang="en-US" sz="2400">
                <a:latin typeface="Calibri" charset="0"/>
                <a:ea typeface="ＭＳ Ｐゴシック" charset="0"/>
              </a:rPr>
              <a:t> who supported the Constitution in 1780s</a:t>
            </a:r>
          </a:p>
          <a:p>
            <a:pPr marL="914400" lvl="1" indent="-514350" eaLnBrk="1" hangingPunct="1">
              <a:lnSpc>
                <a:spcPct val="80000"/>
              </a:lnSpc>
              <a:buFont typeface="Calibri" charset="0"/>
              <a:buAutoNum type="alphaLcPeriod"/>
            </a:pPr>
            <a:r>
              <a:rPr lang="en-US" sz="2400">
                <a:latin typeface="Calibri" charset="0"/>
                <a:ea typeface="ＭＳ Ｐゴシック" charset="0"/>
              </a:rPr>
              <a:t>Believed in gov</a:t>
            </a:r>
            <a:r>
              <a:rPr lang="ja-JP" altLang="en-US" sz="2400">
                <a:latin typeface="Calibri" charset="0"/>
                <a:ea typeface="ＭＳ Ｐゴシック" charset="0"/>
              </a:rPr>
              <a:t>’</a:t>
            </a:r>
            <a:r>
              <a:rPr lang="en-US" sz="2400">
                <a:latin typeface="Calibri" charset="0"/>
                <a:ea typeface="ＭＳ Ｐゴシック" charset="0"/>
              </a:rPr>
              <a:t>t run by the elite</a:t>
            </a:r>
          </a:p>
          <a:p>
            <a:pPr marL="1314450" lvl="2" indent="-514350" eaLnBrk="1" hangingPunct="1">
              <a:lnSpc>
                <a:spcPct val="80000"/>
              </a:lnSpc>
              <a:buFont typeface="Calibri" charset="0"/>
              <a:buAutoNum type="romanLcPeriod"/>
            </a:pPr>
            <a:r>
              <a:rPr lang="en-US" sz="2000">
                <a:latin typeface="Calibri" charset="0"/>
                <a:ea typeface="ＭＳ Ｐゴシック" charset="0"/>
              </a:rPr>
              <a:t>Rich had more time to study problems of governing</a:t>
            </a:r>
          </a:p>
          <a:p>
            <a:pPr marL="1314450" lvl="2" indent="-514350" eaLnBrk="1" hangingPunct="1">
              <a:lnSpc>
                <a:spcPct val="80000"/>
              </a:lnSpc>
              <a:buFont typeface="Calibri" charset="0"/>
              <a:buAutoNum type="romanLcPeriod"/>
            </a:pPr>
            <a:r>
              <a:rPr lang="en-US" sz="2000">
                <a:latin typeface="Calibri" charset="0"/>
                <a:ea typeface="ＭＳ Ｐゴシック" charset="0"/>
              </a:rPr>
              <a:t>Intelligent, educated and culturally literate</a:t>
            </a:r>
          </a:p>
          <a:p>
            <a:pPr marL="1314450" lvl="2" indent="-514350" eaLnBrk="1" hangingPunct="1">
              <a:lnSpc>
                <a:spcPct val="80000"/>
              </a:lnSpc>
              <a:buFont typeface="Calibri" charset="0"/>
              <a:buAutoNum type="romanLcPeriod"/>
            </a:pPr>
            <a:r>
              <a:rPr lang="en-US" sz="2000">
                <a:latin typeface="Calibri" charset="0"/>
                <a:ea typeface="ＭＳ Ｐゴシック" charset="0"/>
              </a:rPr>
              <a:t>John Jay – </a:t>
            </a:r>
            <a:r>
              <a:rPr lang="ja-JP" altLang="en-US" sz="2000">
                <a:latin typeface="Calibri" charset="0"/>
                <a:ea typeface="ＭＳ Ｐゴシック" charset="0"/>
              </a:rPr>
              <a:t>“</a:t>
            </a:r>
            <a:r>
              <a:rPr lang="en-US" sz="2000">
                <a:latin typeface="Calibri" charset="0"/>
                <a:ea typeface="ＭＳ Ｐゴシック" charset="0"/>
              </a:rPr>
              <a:t>Those who own the country ought to govern it</a:t>
            </a:r>
            <a:r>
              <a:rPr lang="ja-JP" altLang="en-US" sz="2000">
                <a:latin typeface="Calibri" charset="0"/>
                <a:ea typeface="ＭＳ Ｐゴシック" charset="0"/>
              </a:rPr>
              <a:t>”</a:t>
            </a:r>
            <a:endParaRPr lang="en-US" sz="2000">
              <a:latin typeface="Calibri" charset="0"/>
              <a:ea typeface="ＭＳ Ｐゴシック" charset="0"/>
            </a:endParaRPr>
          </a:p>
          <a:p>
            <a:pPr marL="914400" lvl="1" indent="-514350" eaLnBrk="1" hangingPunct="1">
              <a:lnSpc>
                <a:spcPct val="80000"/>
              </a:lnSpc>
              <a:buFont typeface="Calibri" charset="0"/>
              <a:buAutoNum type="alphaLcPeriod"/>
            </a:pPr>
            <a:r>
              <a:rPr lang="en-US" sz="2400">
                <a:latin typeface="Calibri" charset="0"/>
                <a:ea typeface="ＭＳ Ｐゴシック" charset="0"/>
              </a:rPr>
              <a:t>Distrusted the common people</a:t>
            </a:r>
          </a:p>
          <a:p>
            <a:pPr marL="1314450" lvl="2" indent="-514350" eaLnBrk="1" hangingPunct="1">
              <a:lnSpc>
                <a:spcPct val="80000"/>
              </a:lnSpc>
              <a:buFont typeface="Calibri" charset="0"/>
              <a:buAutoNum type="romanLcPeriod"/>
            </a:pPr>
            <a:r>
              <a:rPr lang="en-US" sz="2000">
                <a:latin typeface="Calibri" charset="0"/>
                <a:ea typeface="ＭＳ Ｐゴシック" charset="0"/>
              </a:rPr>
              <a:t>Feared rule by </a:t>
            </a:r>
            <a:r>
              <a:rPr lang="ja-JP" altLang="en-US" sz="2000">
                <a:latin typeface="Calibri" charset="0"/>
                <a:ea typeface="ＭＳ Ｐゴシック" charset="0"/>
              </a:rPr>
              <a:t>“</a:t>
            </a:r>
            <a:r>
              <a:rPr lang="en-US" sz="2000">
                <a:latin typeface="Calibri" charset="0"/>
                <a:ea typeface="ＭＳ Ｐゴシック" charset="0"/>
              </a:rPr>
              <a:t>mobocracy</a:t>
            </a:r>
            <a:r>
              <a:rPr lang="ja-JP" altLang="en-US" sz="2000">
                <a:latin typeface="Calibri" charset="0"/>
                <a:ea typeface="ＭＳ Ｐゴシック" charset="0"/>
              </a:rPr>
              <a:t>”</a:t>
            </a:r>
            <a:endParaRPr lang="en-US" sz="2000">
              <a:latin typeface="Calibri" charset="0"/>
              <a:ea typeface="ＭＳ Ｐゴシック" charset="0"/>
            </a:endParaRPr>
          </a:p>
          <a:p>
            <a:pPr marL="1314450" lvl="2" indent="-514350" eaLnBrk="1" hangingPunct="1">
              <a:lnSpc>
                <a:spcPct val="80000"/>
              </a:lnSpc>
              <a:buFont typeface="Calibri" charset="0"/>
              <a:buAutoNum type="romanLcPeriod"/>
            </a:pPr>
            <a:r>
              <a:rPr lang="en-US" sz="2000">
                <a:latin typeface="Calibri" charset="0"/>
                <a:ea typeface="ＭＳ Ｐゴシック" charset="0"/>
              </a:rPr>
              <a:t>Believed democracy too important to be left to the ppl.Supported a strong central gov</a:t>
            </a:r>
            <a:r>
              <a:rPr lang="ja-JP" altLang="en-US" sz="2000">
                <a:latin typeface="Calibri" charset="0"/>
                <a:ea typeface="ＭＳ Ｐゴシック" charset="0"/>
              </a:rPr>
              <a:t>’</a:t>
            </a:r>
            <a:r>
              <a:rPr lang="en-US" sz="2000">
                <a:latin typeface="Calibri" charset="0"/>
                <a:ea typeface="ＭＳ Ｐゴシック" charset="0"/>
              </a:rPr>
              <a:t>t</a:t>
            </a:r>
          </a:p>
          <a:p>
            <a:pPr marL="914400" lvl="1" indent="-514350" eaLnBrk="1" hangingPunct="1">
              <a:lnSpc>
                <a:spcPct val="80000"/>
              </a:lnSpc>
              <a:buFont typeface="Calibri" charset="0"/>
              <a:buAutoNum type="alphaLcPeriod"/>
            </a:pPr>
            <a:r>
              <a:rPr lang="en-US" sz="2400">
                <a:latin typeface="Calibri" charset="0"/>
                <a:ea typeface="ＭＳ Ｐゴシック" charset="0"/>
              </a:rPr>
              <a:t>Fed</a:t>
            </a:r>
            <a:r>
              <a:rPr lang="ja-JP" altLang="en-US" sz="2400">
                <a:latin typeface="Calibri" charset="0"/>
                <a:ea typeface="ＭＳ Ｐゴシック" charset="0"/>
              </a:rPr>
              <a:t>’</a:t>
            </a:r>
            <a:r>
              <a:rPr lang="en-US" sz="2400">
                <a:latin typeface="Calibri" charset="0"/>
                <a:ea typeface="ＭＳ Ｐゴシック" charset="0"/>
              </a:rPr>
              <a:t>l gov</a:t>
            </a:r>
            <a:r>
              <a:rPr lang="ja-JP" altLang="en-US" sz="2400">
                <a:latin typeface="Calibri" charset="0"/>
                <a:ea typeface="ＭＳ Ｐゴシック" charset="0"/>
              </a:rPr>
              <a:t>’</a:t>
            </a:r>
            <a:r>
              <a:rPr lang="en-US" sz="2400">
                <a:latin typeface="Calibri" charset="0"/>
                <a:ea typeface="ＭＳ Ｐゴシック" charset="0"/>
              </a:rPr>
              <a:t>t should encourgae business, not interfere with it.</a:t>
            </a:r>
          </a:p>
          <a:p>
            <a:pPr marL="1314450" lvl="2" indent="-514350" eaLnBrk="1" hangingPunct="1">
              <a:lnSpc>
                <a:spcPct val="80000"/>
              </a:lnSpc>
              <a:buFont typeface="Calibri" charset="0"/>
              <a:buAutoNum type="romanLcPeriod"/>
            </a:pPr>
            <a:r>
              <a:rPr lang="en-US" sz="2000">
                <a:latin typeface="Calibri" charset="0"/>
                <a:ea typeface="ＭＳ Ｐゴシック" charset="0"/>
              </a:rPr>
              <a:t>Dominated by merchants, manufacturers and shippers</a:t>
            </a:r>
          </a:p>
          <a:p>
            <a:pPr marL="1314450" lvl="2" indent="-514350" eaLnBrk="1" hangingPunct="1">
              <a:lnSpc>
                <a:spcPct val="80000"/>
              </a:lnSpc>
              <a:buFont typeface="Calibri" charset="0"/>
              <a:buAutoNum type="romanLcPeriod"/>
            </a:pPr>
            <a:r>
              <a:rPr lang="en-US" sz="2000">
                <a:latin typeface="Calibri" charset="0"/>
                <a:ea typeface="ＭＳ Ｐゴシック" charset="0"/>
              </a:rPr>
              <a:t>Most lived on eastern seaboard where commerce flourished.</a:t>
            </a:r>
          </a:p>
          <a:p>
            <a:pPr marL="914400" lvl="1" indent="-514350" eaLnBrk="1" hangingPunct="1">
              <a:lnSpc>
                <a:spcPct val="80000"/>
              </a:lnSpc>
              <a:buFont typeface="Calibri" charset="0"/>
              <a:buAutoNum type="alphaLcPeriod"/>
            </a:pPr>
            <a:r>
              <a:rPr lang="en-US" sz="2400">
                <a:latin typeface="Calibri" charset="0"/>
                <a:ea typeface="ＭＳ Ｐゴシック" charset="0"/>
              </a:rPr>
              <a:t>Pro-British in Foreign Policy</a:t>
            </a:r>
          </a:p>
          <a:p>
            <a:pPr marL="1314450" lvl="2" indent="-514350" eaLnBrk="1" hangingPunct="1">
              <a:lnSpc>
                <a:spcPct val="80000"/>
              </a:lnSpc>
              <a:buFont typeface="Calibri" charset="0"/>
              <a:buAutoNum type="romanLcPeriod"/>
            </a:pPr>
            <a:r>
              <a:rPr lang="en-US" sz="2000">
                <a:latin typeface="Calibri" charset="0"/>
                <a:ea typeface="ＭＳ Ｐゴシック" charset="0"/>
              </a:rPr>
              <a:t>Trade with GB was key to Hamilton</a:t>
            </a:r>
            <a:r>
              <a:rPr lang="ja-JP" altLang="en-US" sz="2000">
                <a:latin typeface="Calibri" charset="0"/>
                <a:ea typeface="ＭＳ Ｐゴシック" charset="0"/>
              </a:rPr>
              <a:t>’</a:t>
            </a:r>
            <a:r>
              <a:rPr lang="en-US" sz="2000">
                <a:latin typeface="Calibri" charset="0"/>
                <a:ea typeface="ＭＳ Ｐゴシック" charset="0"/>
              </a:rPr>
              <a:t>s plan</a:t>
            </a:r>
          </a:p>
          <a:p>
            <a:pPr marL="1314450" lvl="2" indent="-514350" eaLnBrk="1" hangingPunct="1">
              <a:lnSpc>
                <a:spcPct val="80000"/>
              </a:lnSpc>
              <a:buFont typeface="Calibri" charset="0"/>
              <a:buAutoNum type="romanLcPeriod"/>
            </a:pPr>
            <a:r>
              <a:rPr lang="en-US" sz="2000">
                <a:latin typeface="Calibri" charset="0"/>
                <a:ea typeface="ＭＳ Ｐゴシック" charset="0"/>
              </a:rPr>
              <a:t>Many Feds were mild Loyalists</a:t>
            </a:r>
          </a:p>
          <a:p>
            <a:pPr marL="1314450" lvl="2" indent="-514350" eaLnBrk="1" hangingPunct="1">
              <a:lnSpc>
                <a:spcPct val="80000"/>
              </a:lnSpc>
              <a:buFont typeface="Calibri" charset="0"/>
              <a:buAutoNum type="romanLcPeriod"/>
            </a:pPr>
            <a:endParaRPr lang="en-US" sz="2000">
              <a:latin typeface="Calibri" charset="0"/>
              <a:ea typeface="ＭＳ Ｐゴシック" charset="0"/>
            </a:endParaRPr>
          </a:p>
          <a:p>
            <a:pPr marL="1314450" lvl="2" indent="-514350" eaLnBrk="1" hangingPunct="1">
              <a:lnSpc>
                <a:spcPct val="80000"/>
              </a:lnSpc>
              <a:buFont typeface="Calibri" charset="0"/>
              <a:buAutoNum type="romanLcPeriod"/>
            </a:pPr>
            <a:endParaRPr lang="en-US" sz="2000">
              <a:latin typeface="Calibri" charset="0"/>
              <a:ea typeface="ＭＳ Ｐゴシック" charset="0"/>
            </a:endParaRPr>
          </a:p>
          <a:p>
            <a:pPr marL="1314450" lvl="2" indent="-514350" eaLnBrk="1" hangingPunct="1">
              <a:lnSpc>
                <a:spcPct val="80000"/>
              </a:lnSpc>
              <a:buFont typeface="Arial" charset="0"/>
              <a:buNone/>
            </a:pPr>
            <a:endParaRPr lang="en-US" sz="2000">
              <a:latin typeface="Calibri" charset="0"/>
              <a:ea typeface="ＭＳ Ｐゴシック" charset="0"/>
            </a:endParaRPr>
          </a:p>
        </p:txBody>
      </p:sp>
    </p:spTree>
    <p:extLst>
      <p:ext uri="{BB962C8B-B14F-4D97-AF65-F5344CB8AC3E}">
        <p14:creationId xmlns:p14="http://schemas.microsoft.com/office/powerpoint/2010/main" val="214869475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idx="1"/>
          </p:nvPr>
        </p:nvSpPr>
        <p:spPr>
          <a:xfrm>
            <a:off x="457200" y="304800"/>
            <a:ext cx="8229600" cy="5821363"/>
          </a:xfrm>
        </p:spPr>
        <p:txBody>
          <a:bodyPr/>
          <a:lstStyle/>
          <a:p>
            <a:pPr marL="514350" indent="-514350" eaLnBrk="1" hangingPunct="1">
              <a:buFont typeface="Calibri" charset="0"/>
              <a:buAutoNum type="arabicPeriod" startAt="4"/>
            </a:pPr>
            <a:r>
              <a:rPr lang="en-US" sz="3000" b="1">
                <a:latin typeface="Calibri" charset="0"/>
              </a:rPr>
              <a:t>JEFFERSONIAN REPUBLICANS</a:t>
            </a:r>
          </a:p>
          <a:p>
            <a:pPr marL="914400" lvl="1" indent="-514350" eaLnBrk="1" hangingPunct="1">
              <a:buFont typeface="Calibri" charset="0"/>
              <a:buAutoNum type="alphaLcPeriod"/>
            </a:pPr>
            <a:r>
              <a:rPr lang="en-US" sz="2600">
                <a:latin typeface="Calibri" charset="0"/>
                <a:ea typeface="ＭＳ Ｐゴシック" charset="0"/>
              </a:rPr>
              <a:t>Advocated for rule of the ppl, for the ppl</a:t>
            </a:r>
          </a:p>
          <a:p>
            <a:pPr marL="914400" lvl="1" indent="-514350" eaLnBrk="1" hangingPunct="1">
              <a:buFont typeface="Calibri" charset="0"/>
              <a:buAutoNum type="alphaLcPeriod"/>
            </a:pPr>
            <a:r>
              <a:rPr lang="en-US" sz="2600">
                <a:latin typeface="Calibri" charset="0"/>
                <a:ea typeface="ＭＳ Ｐゴシック" charset="0"/>
              </a:rPr>
              <a:t>Should be literate, but believed that </a:t>
            </a:r>
            <a:r>
              <a:rPr lang="ja-JP" altLang="en-US" sz="2600">
                <a:latin typeface="Calibri" charset="0"/>
                <a:ea typeface="ＭＳ Ｐゴシック" charset="0"/>
              </a:rPr>
              <a:t>“</a:t>
            </a:r>
            <a:r>
              <a:rPr lang="en-US" sz="2600">
                <a:latin typeface="Calibri" charset="0"/>
                <a:ea typeface="ＭＳ Ｐゴシック" charset="0"/>
              </a:rPr>
              <a:t>masses</a:t>
            </a:r>
            <a:r>
              <a:rPr lang="ja-JP" altLang="en-US" sz="2600">
                <a:latin typeface="Calibri" charset="0"/>
                <a:ea typeface="ＭＳ Ｐゴシック" charset="0"/>
              </a:rPr>
              <a:t>”</a:t>
            </a:r>
            <a:r>
              <a:rPr lang="en-US" sz="2600">
                <a:latin typeface="Calibri" charset="0"/>
                <a:ea typeface="ＭＳ Ｐゴシック" charset="0"/>
              </a:rPr>
              <a:t> could be taught</a:t>
            </a:r>
          </a:p>
          <a:p>
            <a:pPr marL="914400" lvl="1" indent="-514350" eaLnBrk="1" hangingPunct="1">
              <a:buFont typeface="Calibri" charset="0"/>
              <a:buAutoNum type="alphaLcPeriod"/>
            </a:pPr>
            <a:r>
              <a:rPr lang="en-US" sz="2600">
                <a:latin typeface="Calibri" charset="0"/>
                <a:ea typeface="ＭＳ Ｐゴシック" charset="0"/>
              </a:rPr>
              <a:t>Appealed to middle-class (farmers, laborers, artisans, small shopkeepers)</a:t>
            </a:r>
          </a:p>
          <a:p>
            <a:pPr marL="914400" lvl="1" indent="-514350" eaLnBrk="1" hangingPunct="1">
              <a:buFont typeface="Calibri" charset="0"/>
              <a:buAutoNum type="alphaLcPeriod"/>
            </a:pPr>
            <a:r>
              <a:rPr lang="en-US" sz="2600">
                <a:latin typeface="Calibri" charset="0"/>
                <a:ea typeface="ＭＳ Ｐゴシック" charset="0"/>
              </a:rPr>
              <a:t>Government that governed best, governed least</a:t>
            </a:r>
          </a:p>
          <a:p>
            <a:pPr marL="1314450" lvl="2" indent="-514350" eaLnBrk="1" hangingPunct="1">
              <a:buFont typeface="Calibri" charset="0"/>
              <a:buAutoNum type="romanLcPeriod"/>
            </a:pPr>
            <a:r>
              <a:rPr lang="en-US" sz="2200">
                <a:latin typeface="Calibri" charset="0"/>
                <a:ea typeface="ＭＳ Ｐゴシック" charset="0"/>
              </a:rPr>
              <a:t>Bulk of power should be retained by states.</a:t>
            </a:r>
          </a:p>
          <a:p>
            <a:pPr marL="1314450" lvl="2" indent="-514350" eaLnBrk="1" hangingPunct="1">
              <a:buFont typeface="Calibri" charset="0"/>
              <a:buAutoNum type="romanLcPeriod"/>
            </a:pPr>
            <a:r>
              <a:rPr lang="en-US" sz="2200">
                <a:latin typeface="Calibri" charset="0"/>
                <a:ea typeface="ＭＳ Ｐゴシック" charset="0"/>
              </a:rPr>
              <a:t>Limit federal power through strict interpretation of Constitution.</a:t>
            </a:r>
          </a:p>
          <a:p>
            <a:pPr marL="1314450" lvl="2" indent="-514350" eaLnBrk="1" hangingPunct="1">
              <a:buFont typeface="Calibri" charset="0"/>
              <a:buAutoNum type="romanLcPeriod"/>
            </a:pPr>
            <a:r>
              <a:rPr lang="en-US" sz="2200">
                <a:latin typeface="Calibri" charset="0"/>
                <a:ea typeface="ＭＳ Ｐゴシック" charset="0"/>
              </a:rPr>
              <a:t>National debt was a curse that should be paid off ASAP</a:t>
            </a:r>
          </a:p>
          <a:p>
            <a:pPr marL="914400" lvl="1" indent="-514350" eaLnBrk="1" hangingPunct="1">
              <a:buFont typeface="Calibri" charset="0"/>
              <a:buAutoNum type="alphaLcPeriod"/>
            </a:pPr>
            <a:r>
              <a:rPr lang="en-US" sz="2600">
                <a:latin typeface="Calibri" charset="0"/>
                <a:ea typeface="ＭＳ Ｐゴシック" charset="0"/>
              </a:rPr>
              <a:t>Believed in freedom of speech</a:t>
            </a:r>
          </a:p>
          <a:p>
            <a:pPr marL="914400" lvl="1" indent="-514350" eaLnBrk="1" hangingPunct="1">
              <a:buFont typeface="Calibri" charset="0"/>
              <a:buAutoNum type="alphaLcPeriod"/>
            </a:pPr>
            <a:r>
              <a:rPr lang="en-US" sz="2600">
                <a:latin typeface="Calibri" charset="0"/>
                <a:ea typeface="ＭＳ Ｐゴシック" charset="0"/>
              </a:rPr>
              <a:t>Basically pro-French</a:t>
            </a:r>
          </a:p>
          <a:p>
            <a:pPr marL="1314450" lvl="2" indent="-514350" eaLnBrk="1" hangingPunct="1">
              <a:buFont typeface="Calibri" charset="0"/>
              <a:buAutoNum type="romanLcPeriod"/>
            </a:pPr>
            <a:endParaRPr lang="en-US" sz="2200">
              <a:latin typeface="Calibri" charset="0"/>
              <a:ea typeface="ＭＳ Ｐゴシック" charset="0"/>
            </a:endParaRPr>
          </a:p>
        </p:txBody>
      </p:sp>
    </p:spTree>
    <p:extLst>
      <p:ext uri="{BB962C8B-B14F-4D97-AF65-F5344CB8AC3E}">
        <p14:creationId xmlns:p14="http://schemas.microsoft.com/office/powerpoint/2010/main" val="163827617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457200"/>
            <a:ext cx="7772400" cy="1676400"/>
          </a:xfrm>
        </p:spPr>
        <p:txBody>
          <a:bodyPr/>
          <a:lstStyle/>
          <a:p>
            <a:r>
              <a:rPr lang="en-US" b="1"/>
              <a:t>The Federalist Period, 1789-1800</a:t>
            </a:r>
          </a:p>
        </p:txBody>
      </p:sp>
      <p:sp>
        <p:nvSpPr>
          <p:cNvPr id="2051" name="Rectangle 3"/>
          <p:cNvSpPr>
            <a:spLocks noGrp="1" noChangeArrowheads="1"/>
          </p:cNvSpPr>
          <p:nvPr>
            <p:ph type="subTitle" idx="1"/>
          </p:nvPr>
        </p:nvSpPr>
        <p:spPr>
          <a:xfrm>
            <a:off x="381000" y="2133600"/>
            <a:ext cx="8229600" cy="4114800"/>
          </a:xfrm>
        </p:spPr>
        <p:txBody>
          <a:bodyPr/>
          <a:lstStyle/>
          <a:p>
            <a:r>
              <a:rPr lang="ja-JP" altLang="en-US" sz="2800" b="1" i="1">
                <a:latin typeface="Arial"/>
              </a:rPr>
              <a:t>“</a:t>
            </a:r>
            <a:r>
              <a:rPr lang="en-US" sz="2800" b="1" i="1"/>
              <a:t>We are in a wilderness without a single footstep to guide us.</a:t>
            </a:r>
            <a:r>
              <a:rPr lang="ja-JP" altLang="en-US" sz="2800" b="1" i="1">
                <a:latin typeface="Arial"/>
              </a:rPr>
              <a:t>”</a:t>
            </a:r>
            <a:r>
              <a:rPr lang="en-US" b="1" i="1"/>
              <a:t/>
            </a:r>
            <a:br>
              <a:rPr lang="en-US" b="1" i="1"/>
            </a:br>
            <a:endParaRPr lang="en-US" b="1" i="1"/>
          </a:p>
        </p:txBody>
      </p:sp>
      <p:pic>
        <p:nvPicPr>
          <p:cNvPr id="2053" name="Picture 5" descr="New Jersey"/>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2286000" y="3505200"/>
            <a:ext cx="4876800" cy="3238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20923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51" name="Rectangle 31"/>
          <p:cNvSpPr>
            <a:spLocks noGrp="1" noChangeArrowheads="1"/>
          </p:cNvSpPr>
          <p:nvPr>
            <p:ph type="ctrTitle"/>
          </p:nvPr>
        </p:nvSpPr>
        <p:spPr>
          <a:xfrm>
            <a:off x="609600" y="457200"/>
            <a:ext cx="7772400" cy="1470025"/>
          </a:xfrm>
        </p:spPr>
        <p:txBody>
          <a:bodyPr/>
          <a:lstStyle/>
          <a:p>
            <a:r>
              <a:rPr lang="en-US" sz="4000" b="1" u="sng"/>
              <a:t>Major Principles of the Bill of Rights</a:t>
            </a:r>
            <a:r>
              <a:rPr lang="en-US" sz="4000" b="1"/>
              <a:t/>
            </a:r>
            <a:br>
              <a:rPr lang="en-US" sz="4000" b="1"/>
            </a:br>
            <a:endParaRPr lang="en-US" sz="4000" b="1"/>
          </a:p>
        </p:txBody>
      </p:sp>
      <p:sp>
        <p:nvSpPr>
          <p:cNvPr id="5152" name="Rectangle 32"/>
          <p:cNvSpPr>
            <a:spLocks noGrp="1" noChangeArrowheads="1"/>
          </p:cNvSpPr>
          <p:nvPr>
            <p:ph type="subTitle" idx="1"/>
          </p:nvPr>
        </p:nvSpPr>
        <p:spPr>
          <a:xfrm>
            <a:off x="685800" y="1676400"/>
            <a:ext cx="7696200" cy="4267200"/>
          </a:xfrm>
        </p:spPr>
        <p:txBody>
          <a:bodyPr/>
          <a:lstStyle/>
          <a:p>
            <a:pPr algn="l"/>
            <a:r>
              <a:rPr lang="en-US" b="1"/>
              <a:t>* Ratified in December 1791 by three-fourths of the states.</a:t>
            </a:r>
          </a:p>
          <a:p>
            <a:pPr marL="457200" lvl="1" indent="0"/>
            <a:r>
              <a:rPr lang="en-US" b="1"/>
              <a:t>They are the first ten amendments to the U.S. Constitution.</a:t>
            </a:r>
          </a:p>
          <a:p>
            <a:pPr algn="l"/>
            <a:r>
              <a:rPr lang="en-US" b="1"/>
              <a:t>* The first eight amendments spell out the personal liberties the states requested in order to ratify the Constitution.</a:t>
            </a:r>
          </a:p>
        </p:txBody>
      </p:sp>
    </p:spTree>
    <p:extLst>
      <p:ext uri="{BB962C8B-B14F-4D97-AF65-F5344CB8AC3E}">
        <p14:creationId xmlns:p14="http://schemas.microsoft.com/office/powerpoint/2010/main" val="127578887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152">
                                            <p:txEl>
                                              <p:pRg st="0" end="0"/>
                                            </p:txEl>
                                          </p:spTgt>
                                        </p:tgtEl>
                                        <p:attrNameLst>
                                          <p:attrName>style.visibility</p:attrName>
                                        </p:attrNameLst>
                                      </p:cBhvr>
                                      <p:to>
                                        <p:strVal val="visible"/>
                                      </p:to>
                                    </p:set>
                                    <p:anim calcmode="lin" valueType="num">
                                      <p:cBhvr additive="base">
                                        <p:cTn id="7" dur="500" fill="hold"/>
                                        <p:tgtEl>
                                          <p:spTgt spid="515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5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152">
                                            <p:txEl>
                                              <p:pRg st="1" end="1"/>
                                            </p:txEl>
                                          </p:spTgt>
                                        </p:tgtEl>
                                        <p:attrNameLst>
                                          <p:attrName>style.visibility</p:attrName>
                                        </p:attrNameLst>
                                      </p:cBhvr>
                                      <p:to>
                                        <p:strVal val="visible"/>
                                      </p:to>
                                    </p:set>
                                    <p:anim calcmode="lin" valueType="num">
                                      <p:cBhvr additive="base">
                                        <p:cTn id="13" dur="500" fill="hold"/>
                                        <p:tgtEl>
                                          <p:spTgt spid="515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5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152">
                                            <p:txEl>
                                              <p:pRg st="2" end="2"/>
                                            </p:txEl>
                                          </p:spTgt>
                                        </p:tgtEl>
                                        <p:attrNameLst>
                                          <p:attrName>style.visibility</p:attrName>
                                        </p:attrNameLst>
                                      </p:cBhvr>
                                      <p:to>
                                        <p:strVal val="visible"/>
                                      </p:to>
                                    </p:set>
                                    <p:anim calcmode="lin" valueType="num">
                                      <p:cBhvr additive="base">
                                        <p:cTn id="19" dur="500" fill="hold"/>
                                        <p:tgtEl>
                                          <p:spTgt spid="515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5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0"/>
            <a:ext cx="8458200" cy="1143000"/>
          </a:xfrm>
        </p:spPr>
        <p:txBody>
          <a:bodyPr/>
          <a:lstStyle/>
          <a:p>
            <a:r>
              <a:rPr lang="en-US" sz="3200" b="1" u="sng"/>
              <a:t>Major Principles of the Bill of Rights (cont.)</a:t>
            </a:r>
          </a:p>
        </p:txBody>
      </p:sp>
      <p:sp>
        <p:nvSpPr>
          <p:cNvPr id="19459" name="Rectangle 3"/>
          <p:cNvSpPr>
            <a:spLocks noGrp="1" noChangeArrowheads="1"/>
          </p:cNvSpPr>
          <p:nvPr>
            <p:ph type="body" idx="1"/>
          </p:nvPr>
        </p:nvSpPr>
        <p:spPr>
          <a:xfrm>
            <a:off x="685800" y="1066800"/>
            <a:ext cx="7772400" cy="4495800"/>
          </a:xfrm>
        </p:spPr>
        <p:txBody>
          <a:bodyPr>
            <a:normAutofit fontScale="92500" lnSpcReduction="10000"/>
          </a:bodyPr>
          <a:lstStyle/>
          <a:p>
            <a:pPr>
              <a:lnSpc>
                <a:spcPct val="90000"/>
              </a:lnSpc>
            </a:pPr>
            <a:r>
              <a:rPr lang="en-US" sz="2400" b="1"/>
              <a:t>1</a:t>
            </a:r>
            <a:r>
              <a:rPr lang="en-US" sz="2400" b="1" baseline="30000"/>
              <a:t>st</a:t>
            </a:r>
            <a:r>
              <a:rPr lang="en-US" sz="2400" b="1"/>
              <a:t> Amendment guarantees citizens</a:t>
            </a:r>
            <a:r>
              <a:rPr lang="ja-JP" altLang="en-US" sz="2400" b="1">
                <a:latin typeface="Arial"/>
              </a:rPr>
              <a:t>’</a:t>
            </a:r>
            <a:r>
              <a:rPr lang="en-US" sz="2400" b="1"/>
              <a:t> rights to freedom of religion, speech, the press, and political activity.</a:t>
            </a:r>
          </a:p>
          <a:p>
            <a:pPr>
              <a:lnSpc>
                <a:spcPct val="90000"/>
              </a:lnSpc>
            </a:pPr>
            <a:endParaRPr lang="en-US" sz="2400" b="1"/>
          </a:p>
          <a:p>
            <a:pPr>
              <a:lnSpc>
                <a:spcPct val="90000"/>
              </a:lnSpc>
            </a:pPr>
            <a:r>
              <a:rPr lang="en-US" sz="2400" b="1"/>
              <a:t>2</a:t>
            </a:r>
            <a:r>
              <a:rPr lang="en-US" sz="2400" b="1" baseline="30000"/>
              <a:t>nd</a:t>
            </a:r>
            <a:r>
              <a:rPr lang="en-US" sz="2400" b="1"/>
              <a:t> and 3</a:t>
            </a:r>
            <a:r>
              <a:rPr lang="en-US" sz="2400" b="1" baseline="30000"/>
              <a:t>rd</a:t>
            </a:r>
            <a:r>
              <a:rPr lang="en-US" sz="2400" b="1"/>
              <a:t> Amendments protect citizens from the threat of standing armies because the government cannot deny citizens the right to bear arms as members of a militia of citizen-soldiers, nor can the government house troops in private homes in peace-time.</a:t>
            </a:r>
          </a:p>
          <a:p>
            <a:pPr>
              <a:lnSpc>
                <a:spcPct val="90000"/>
              </a:lnSpc>
            </a:pPr>
            <a:endParaRPr lang="en-US" sz="2400" b="1"/>
          </a:p>
          <a:p>
            <a:pPr>
              <a:lnSpc>
                <a:spcPct val="90000"/>
              </a:lnSpc>
            </a:pPr>
            <a:r>
              <a:rPr lang="en-US" sz="2400" b="1"/>
              <a:t>4</a:t>
            </a:r>
            <a:r>
              <a:rPr lang="en-US" sz="2400" b="1" baseline="30000"/>
              <a:t>th</a:t>
            </a:r>
            <a:r>
              <a:rPr lang="en-US" sz="2400" b="1"/>
              <a:t> Amendment prevents the search of citizens</a:t>
            </a:r>
            <a:r>
              <a:rPr lang="ja-JP" altLang="en-US" sz="2400" b="1">
                <a:latin typeface="Arial"/>
              </a:rPr>
              <a:t>’</a:t>
            </a:r>
            <a:r>
              <a:rPr lang="en-US" sz="2400" b="1"/>
              <a:t> homes without proper warrants.</a:t>
            </a:r>
          </a:p>
          <a:p>
            <a:pPr>
              <a:lnSpc>
                <a:spcPct val="90000"/>
              </a:lnSpc>
            </a:pPr>
            <a:endParaRPr lang="en-US" sz="2400" b="1"/>
          </a:p>
          <a:p>
            <a:pPr>
              <a:lnSpc>
                <a:spcPct val="90000"/>
              </a:lnSpc>
            </a:pPr>
            <a:r>
              <a:rPr lang="en-US" sz="2400" b="1"/>
              <a:t>5</a:t>
            </a:r>
            <a:r>
              <a:rPr lang="en-US" sz="2400" b="1" baseline="30000"/>
              <a:t>th</a:t>
            </a:r>
            <a:r>
              <a:rPr lang="en-US" sz="2400" b="1"/>
              <a:t> through the 8</a:t>
            </a:r>
            <a:r>
              <a:rPr lang="en-US" sz="2400" b="1" baseline="30000"/>
              <a:t>th</a:t>
            </a:r>
            <a:r>
              <a:rPr lang="en-US" sz="2400" b="1"/>
              <a:t> Amendments guarantee fair treatment for individuals accused of crimes.</a:t>
            </a:r>
          </a:p>
        </p:txBody>
      </p:sp>
    </p:spTree>
    <p:extLst>
      <p:ext uri="{BB962C8B-B14F-4D97-AF65-F5344CB8AC3E}">
        <p14:creationId xmlns:p14="http://schemas.microsoft.com/office/powerpoint/2010/main" val="25517007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 calcmode="lin" valueType="num">
                                      <p:cBhvr additive="base">
                                        <p:cTn id="7" dur="500" fill="hold"/>
                                        <p:tgtEl>
                                          <p:spTgt spid="1945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45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9459">
                                            <p:txEl>
                                              <p:pRg st="2" end="2"/>
                                            </p:txEl>
                                          </p:spTgt>
                                        </p:tgtEl>
                                        <p:attrNameLst>
                                          <p:attrName>style.visibility</p:attrName>
                                        </p:attrNameLst>
                                      </p:cBhvr>
                                      <p:to>
                                        <p:strVal val="visible"/>
                                      </p:to>
                                    </p:set>
                                    <p:anim calcmode="lin" valueType="num">
                                      <p:cBhvr additive="base">
                                        <p:cTn id="13" dur="500" fill="hold"/>
                                        <p:tgtEl>
                                          <p:spTgt spid="1945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45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9459">
                                            <p:txEl>
                                              <p:pRg st="4" end="4"/>
                                            </p:txEl>
                                          </p:spTgt>
                                        </p:tgtEl>
                                        <p:attrNameLst>
                                          <p:attrName>style.visibility</p:attrName>
                                        </p:attrNameLst>
                                      </p:cBhvr>
                                      <p:to>
                                        <p:strVal val="visible"/>
                                      </p:to>
                                    </p:set>
                                    <p:anim calcmode="lin" valueType="num">
                                      <p:cBhvr additive="base">
                                        <p:cTn id="19" dur="500" fill="hold"/>
                                        <p:tgtEl>
                                          <p:spTgt spid="19459">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945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9459">
                                            <p:txEl>
                                              <p:pRg st="6" end="6"/>
                                            </p:txEl>
                                          </p:spTgt>
                                        </p:tgtEl>
                                        <p:attrNameLst>
                                          <p:attrName>style.visibility</p:attrName>
                                        </p:attrNameLst>
                                      </p:cBhvr>
                                      <p:to>
                                        <p:strVal val="visible"/>
                                      </p:to>
                                    </p:set>
                                    <p:anim calcmode="lin" valueType="num">
                                      <p:cBhvr additive="base">
                                        <p:cTn id="25" dur="500" fill="hold"/>
                                        <p:tgtEl>
                                          <p:spTgt spid="19459">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945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81000" y="0"/>
            <a:ext cx="8458200" cy="1143000"/>
          </a:xfrm>
        </p:spPr>
        <p:txBody>
          <a:bodyPr/>
          <a:lstStyle/>
          <a:p>
            <a:r>
              <a:rPr lang="en-US" sz="3200" b="1" u="sng"/>
              <a:t>Major Principles of the Bill of Rights (cont.)</a:t>
            </a:r>
          </a:p>
        </p:txBody>
      </p:sp>
      <p:sp>
        <p:nvSpPr>
          <p:cNvPr id="20483" name="Rectangle 3"/>
          <p:cNvSpPr>
            <a:spLocks noGrp="1" noChangeArrowheads="1"/>
          </p:cNvSpPr>
          <p:nvPr>
            <p:ph type="body" idx="1"/>
          </p:nvPr>
        </p:nvSpPr>
        <p:spPr>
          <a:xfrm>
            <a:off x="685800" y="1447800"/>
            <a:ext cx="7772400" cy="4114800"/>
          </a:xfrm>
        </p:spPr>
        <p:txBody>
          <a:bodyPr>
            <a:normAutofit fontScale="92500"/>
          </a:bodyPr>
          <a:lstStyle/>
          <a:p>
            <a:pPr>
              <a:lnSpc>
                <a:spcPct val="80000"/>
              </a:lnSpc>
            </a:pPr>
            <a:r>
              <a:rPr lang="en-US" sz="2400" b="1"/>
              <a:t>The 9</a:t>
            </a:r>
            <a:r>
              <a:rPr lang="en-US" sz="2400" b="1" baseline="30000"/>
              <a:t>th</a:t>
            </a:r>
            <a:r>
              <a:rPr lang="en-US" sz="2400" b="1"/>
              <a:t> Amendment makes it clear that peoples</a:t>
            </a:r>
            <a:r>
              <a:rPr lang="ja-JP" altLang="en-US" sz="2400" b="1">
                <a:latin typeface="Arial"/>
              </a:rPr>
              <a:t>’</a:t>
            </a:r>
            <a:r>
              <a:rPr lang="en-US" sz="2400" b="1"/>
              <a:t> rights are not restricted to just those specifically mentioned in the Constitution. Others may exist; it doesn</a:t>
            </a:r>
            <a:r>
              <a:rPr lang="ja-JP" altLang="en-US" sz="2400" b="1">
                <a:latin typeface="Arial"/>
              </a:rPr>
              <a:t>’</a:t>
            </a:r>
            <a:r>
              <a:rPr lang="en-US" sz="2400" b="1"/>
              <a:t>t mean they can be violated. (i.e. right to privacy)</a:t>
            </a:r>
          </a:p>
          <a:p>
            <a:pPr>
              <a:lnSpc>
                <a:spcPct val="80000"/>
              </a:lnSpc>
            </a:pPr>
            <a:endParaRPr lang="en-US" sz="2400" b="1"/>
          </a:p>
          <a:p>
            <a:pPr>
              <a:lnSpc>
                <a:spcPct val="80000"/>
              </a:lnSpc>
            </a:pPr>
            <a:r>
              <a:rPr lang="en-US" sz="2400" b="1"/>
              <a:t>The 10</a:t>
            </a:r>
            <a:r>
              <a:rPr lang="en-US" sz="2400" b="1" baseline="30000"/>
              <a:t>th</a:t>
            </a:r>
            <a:r>
              <a:rPr lang="en-US" sz="2400" b="1"/>
              <a:t> Amendment clarifies that people and the states have all the powers that the Constitution does not specifically give to the national government or deny to the states. </a:t>
            </a:r>
          </a:p>
          <a:p>
            <a:pPr>
              <a:lnSpc>
                <a:spcPct val="80000"/>
              </a:lnSpc>
            </a:pPr>
            <a:endParaRPr lang="en-US" sz="2400" b="1"/>
          </a:p>
          <a:p>
            <a:pPr>
              <a:lnSpc>
                <a:spcPct val="80000"/>
              </a:lnSpc>
            </a:pPr>
            <a:r>
              <a:rPr lang="en-US" sz="2400" b="1"/>
              <a:t>*** The protection of rights and freedoms did not apply to all Americans at the time the Bill of Rights was adopted. Native Americans and slaves were excluded. Women were not mentioned. Free blacks were not fully protected.</a:t>
            </a:r>
          </a:p>
        </p:txBody>
      </p:sp>
    </p:spTree>
    <p:extLst>
      <p:ext uri="{BB962C8B-B14F-4D97-AF65-F5344CB8AC3E}">
        <p14:creationId xmlns:p14="http://schemas.microsoft.com/office/powerpoint/2010/main" val="368974315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 calcmode="lin" valueType="num">
                                      <p:cBhvr additive="base">
                                        <p:cTn id="7" dur="500" fill="hold"/>
                                        <p:tgtEl>
                                          <p:spTgt spid="2048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48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0483">
                                            <p:txEl>
                                              <p:pRg st="2" end="2"/>
                                            </p:txEl>
                                          </p:spTgt>
                                        </p:tgtEl>
                                        <p:attrNameLst>
                                          <p:attrName>style.visibility</p:attrName>
                                        </p:attrNameLst>
                                      </p:cBhvr>
                                      <p:to>
                                        <p:strVal val="visible"/>
                                      </p:to>
                                    </p:set>
                                    <p:anim calcmode="lin" valueType="num">
                                      <p:cBhvr additive="base">
                                        <p:cTn id="13" dur="500" fill="hold"/>
                                        <p:tgtEl>
                                          <p:spTgt spid="2048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48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0483">
                                            <p:txEl>
                                              <p:pRg st="4" end="4"/>
                                            </p:txEl>
                                          </p:spTgt>
                                        </p:tgtEl>
                                        <p:attrNameLst>
                                          <p:attrName>style.visibility</p:attrName>
                                        </p:attrNameLst>
                                      </p:cBhvr>
                                      <p:to>
                                        <p:strVal val="visible"/>
                                      </p:to>
                                    </p:set>
                                    <p:anim calcmode="lin" valueType="num">
                                      <p:cBhvr additive="base">
                                        <p:cTn id="19" dur="500" fill="hold"/>
                                        <p:tgtEl>
                                          <p:spTgt spid="2048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048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6"/>
          <p:cNvSpPr>
            <a:spLocks noGrp="1"/>
          </p:cNvSpPr>
          <p:nvPr>
            <p:ph type="title"/>
          </p:nvPr>
        </p:nvSpPr>
        <p:spPr>
          <a:xfrm>
            <a:off x="685800" y="422275"/>
            <a:ext cx="7772400" cy="609600"/>
          </a:xfrm>
        </p:spPr>
        <p:txBody>
          <a:bodyPr/>
          <a:lstStyle/>
          <a:p>
            <a:pPr eaLnBrk="1" hangingPunct="1"/>
            <a:r>
              <a:rPr lang="en-US" sz="3200" b="1" dirty="0" smtClean="0">
                <a:latin typeface="Times New Roman" charset="0"/>
                <a:cs typeface="Arial" charset="0"/>
              </a:rPr>
              <a:t>Ideology </a:t>
            </a:r>
            <a:r>
              <a:rPr lang="en-US" sz="3200" b="1" dirty="0">
                <a:latin typeface="Times New Roman" charset="0"/>
                <a:cs typeface="Arial" charset="0"/>
              </a:rPr>
              <a:t>of Factions</a:t>
            </a:r>
          </a:p>
        </p:txBody>
      </p:sp>
      <p:graphicFrame>
        <p:nvGraphicFramePr>
          <p:cNvPr id="8" name="Table 7"/>
          <p:cNvGraphicFramePr>
            <a:graphicFrameLocks noGrp="1"/>
          </p:cNvGraphicFramePr>
          <p:nvPr>
            <p:extLst>
              <p:ext uri="{D42A27DB-BD31-4B8C-83A1-F6EECF244321}">
                <p14:modId xmlns:p14="http://schemas.microsoft.com/office/powerpoint/2010/main" val="3403180499"/>
              </p:ext>
            </p:extLst>
          </p:nvPr>
        </p:nvGraphicFramePr>
        <p:xfrm>
          <a:off x="304800" y="1031875"/>
          <a:ext cx="8534400" cy="5099050"/>
        </p:xfrm>
        <a:graphic>
          <a:graphicData uri="http://schemas.openxmlformats.org/drawingml/2006/table">
            <a:tbl>
              <a:tblPr firstRow="1" bandRow="1">
                <a:tableStyleId>{5C22544A-7EE6-4342-B048-85BDC9FD1C3A}</a:tableStyleId>
              </a:tblPr>
              <a:tblGrid>
                <a:gridCol w="4383579"/>
                <a:gridCol w="4150821"/>
              </a:tblGrid>
              <a:tr h="579182">
                <a:tc>
                  <a:txBody>
                    <a:bodyPr/>
                    <a:lstStyle/>
                    <a:p>
                      <a:pPr algn="ctr"/>
                      <a:r>
                        <a:rPr lang="en-US" sz="2800" dirty="0" smtClean="0"/>
                        <a:t>Federalists</a:t>
                      </a:r>
                      <a:endParaRPr lang="en-US" sz="2800" dirty="0"/>
                    </a:p>
                  </a:txBody>
                  <a:tcPr marT="45725" marB="45725">
                    <a:solidFill>
                      <a:schemeClr val="accent1">
                        <a:alpha val="48000"/>
                      </a:schemeClr>
                    </a:solidFill>
                  </a:tcPr>
                </a:tc>
                <a:tc>
                  <a:txBody>
                    <a:bodyPr/>
                    <a:lstStyle/>
                    <a:p>
                      <a:pPr algn="ctr"/>
                      <a:r>
                        <a:rPr lang="en-US" sz="3200" dirty="0" smtClean="0"/>
                        <a:t>Anti-Federalists</a:t>
                      </a:r>
                      <a:endParaRPr lang="en-US" sz="3200" dirty="0"/>
                    </a:p>
                  </a:txBody>
                  <a:tcPr marT="45725" marB="45725">
                    <a:solidFill>
                      <a:schemeClr val="accent1">
                        <a:alpha val="48000"/>
                      </a:schemeClr>
                    </a:solidFill>
                  </a:tcPr>
                </a:tc>
              </a:tr>
              <a:tr h="1129967">
                <a:tc>
                  <a:txBody>
                    <a:bodyPr/>
                    <a:lstStyle/>
                    <a:p>
                      <a:endParaRPr lang="en-US" sz="1800" dirty="0"/>
                    </a:p>
                  </a:txBody>
                  <a:tcPr marT="45725" marB="45725">
                    <a:solidFill>
                      <a:schemeClr val="accent1">
                        <a:tint val="20000"/>
                        <a:alpha val="47000"/>
                      </a:schemeClr>
                    </a:solidFill>
                  </a:tcPr>
                </a:tc>
                <a:tc>
                  <a:txBody>
                    <a:bodyPr/>
                    <a:lstStyle/>
                    <a:p>
                      <a:endParaRPr lang="en-US" sz="1800" dirty="0"/>
                    </a:p>
                  </a:txBody>
                  <a:tcPr marT="45725" marB="45725">
                    <a:solidFill>
                      <a:schemeClr val="accent1">
                        <a:tint val="20000"/>
                        <a:alpha val="47000"/>
                      </a:schemeClr>
                    </a:solidFill>
                  </a:tcPr>
                </a:tc>
              </a:tr>
              <a:tr h="1129967">
                <a:tc>
                  <a:txBody>
                    <a:bodyPr/>
                    <a:lstStyle/>
                    <a:p>
                      <a:endParaRPr lang="en-US" sz="1800" dirty="0"/>
                    </a:p>
                  </a:txBody>
                  <a:tcPr marT="45725" marB="45725">
                    <a:solidFill>
                      <a:schemeClr val="accent1">
                        <a:tint val="20000"/>
                        <a:alpha val="47000"/>
                      </a:schemeClr>
                    </a:solidFill>
                  </a:tcPr>
                </a:tc>
                <a:tc>
                  <a:txBody>
                    <a:bodyPr/>
                    <a:lstStyle/>
                    <a:p>
                      <a:endParaRPr lang="en-US" sz="1800" dirty="0"/>
                    </a:p>
                  </a:txBody>
                  <a:tcPr marT="45725" marB="45725">
                    <a:solidFill>
                      <a:schemeClr val="accent1">
                        <a:tint val="20000"/>
                        <a:alpha val="47000"/>
                      </a:schemeClr>
                    </a:solidFill>
                  </a:tcPr>
                </a:tc>
              </a:tr>
              <a:tr h="1129967">
                <a:tc>
                  <a:txBody>
                    <a:bodyPr/>
                    <a:lstStyle/>
                    <a:p>
                      <a:endParaRPr lang="en-US" sz="1800" dirty="0"/>
                    </a:p>
                  </a:txBody>
                  <a:tcPr marT="45725" marB="45725">
                    <a:solidFill>
                      <a:schemeClr val="accent1">
                        <a:tint val="20000"/>
                        <a:alpha val="47000"/>
                      </a:schemeClr>
                    </a:solidFill>
                  </a:tcPr>
                </a:tc>
                <a:tc>
                  <a:txBody>
                    <a:bodyPr/>
                    <a:lstStyle/>
                    <a:p>
                      <a:endParaRPr lang="en-US" sz="1800" dirty="0"/>
                    </a:p>
                  </a:txBody>
                  <a:tcPr marT="45725" marB="45725">
                    <a:solidFill>
                      <a:schemeClr val="accent1">
                        <a:tint val="20000"/>
                        <a:alpha val="47000"/>
                      </a:schemeClr>
                    </a:solidFill>
                  </a:tcPr>
                </a:tc>
              </a:tr>
              <a:tr h="1129967">
                <a:tc>
                  <a:txBody>
                    <a:bodyPr/>
                    <a:lstStyle/>
                    <a:p>
                      <a:endParaRPr lang="en-US" sz="1800" dirty="0"/>
                    </a:p>
                  </a:txBody>
                  <a:tcPr marT="45725" marB="45725">
                    <a:solidFill>
                      <a:schemeClr val="accent1">
                        <a:tint val="20000"/>
                        <a:alpha val="47000"/>
                      </a:schemeClr>
                    </a:solidFill>
                  </a:tcPr>
                </a:tc>
                <a:tc>
                  <a:txBody>
                    <a:bodyPr/>
                    <a:lstStyle/>
                    <a:p>
                      <a:endParaRPr lang="en-US" sz="1800" dirty="0"/>
                    </a:p>
                  </a:txBody>
                  <a:tcPr marT="45725" marB="45725">
                    <a:solidFill>
                      <a:schemeClr val="accent1">
                        <a:tint val="20000"/>
                        <a:alpha val="47000"/>
                      </a:schemeClr>
                    </a:solidFill>
                  </a:tcPr>
                </a:tc>
              </a:tr>
            </a:tbl>
          </a:graphicData>
        </a:graphic>
      </p:graphicFrame>
      <p:sp>
        <p:nvSpPr>
          <p:cNvPr id="9" name="Text Box 14"/>
          <p:cNvSpPr txBox="1">
            <a:spLocks noChangeArrowheads="1"/>
          </p:cNvSpPr>
          <p:nvPr/>
        </p:nvSpPr>
        <p:spPr bwMode="auto">
          <a:xfrm>
            <a:off x="381000" y="1711325"/>
            <a:ext cx="42672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spcBef>
                <a:spcPct val="50000"/>
              </a:spcBef>
            </a:pPr>
            <a:r>
              <a:rPr lang="en-US" sz="2000" dirty="0">
                <a:cs typeface="Arial" charset="0"/>
              </a:rPr>
              <a:t>Supported removing some powers from the states and giving more power to the national government. </a:t>
            </a:r>
          </a:p>
        </p:txBody>
      </p:sp>
      <p:sp>
        <p:nvSpPr>
          <p:cNvPr id="10" name="Text Box 15"/>
          <p:cNvSpPr txBox="1">
            <a:spLocks noChangeArrowheads="1"/>
          </p:cNvSpPr>
          <p:nvPr/>
        </p:nvSpPr>
        <p:spPr bwMode="auto">
          <a:xfrm>
            <a:off x="4724400" y="1787525"/>
            <a:ext cx="41148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spcBef>
                <a:spcPct val="50000"/>
              </a:spcBef>
            </a:pPr>
            <a:r>
              <a:rPr lang="en-US" sz="2000" dirty="0">
                <a:cs typeface="Arial" charset="0"/>
              </a:rPr>
              <a:t>Wanted important political powers to remain with the states. </a:t>
            </a:r>
          </a:p>
        </p:txBody>
      </p:sp>
      <p:sp>
        <p:nvSpPr>
          <p:cNvPr id="11" name="Text Box 16"/>
          <p:cNvSpPr txBox="1">
            <a:spLocks noChangeArrowheads="1"/>
          </p:cNvSpPr>
          <p:nvPr/>
        </p:nvSpPr>
        <p:spPr bwMode="auto">
          <a:xfrm>
            <a:off x="457200" y="2854325"/>
            <a:ext cx="40386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spcBef>
                <a:spcPct val="50000"/>
              </a:spcBef>
            </a:pPr>
            <a:r>
              <a:rPr lang="en-US" sz="2000">
                <a:cs typeface="Arial" charset="0"/>
              </a:rPr>
              <a:t>Favored dividing powers among different branches of government.</a:t>
            </a:r>
            <a:r>
              <a:rPr lang="en-US">
                <a:cs typeface="Arial" charset="0"/>
              </a:rPr>
              <a:t> </a:t>
            </a:r>
          </a:p>
        </p:txBody>
      </p:sp>
      <p:sp>
        <p:nvSpPr>
          <p:cNvPr id="12" name="Text Box 17"/>
          <p:cNvSpPr txBox="1">
            <a:spLocks noChangeArrowheads="1"/>
          </p:cNvSpPr>
          <p:nvPr/>
        </p:nvSpPr>
        <p:spPr bwMode="auto">
          <a:xfrm>
            <a:off x="4648200" y="2778125"/>
            <a:ext cx="41910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spcBef>
                <a:spcPct val="50000"/>
              </a:spcBef>
            </a:pPr>
            <a:r>
              <a:rPr lang="en-US" sz="2000">
                <a:cs typeface="Arial" charset="0"/>
              </a:rPr>
              <a:t>Wanted the legislative branch to have more power than an executive. </a:t>
            </a:r>
          </a:p>
        </p:txBody>
      </p:sp>
      <p:sp>
        <p:nvSpPr>
          <p:cNvPr id="13" name="Text Box 18"/>
          <p:cNvSpPr txBox="1">
            <a:spLocks noChangeArrowheads="1"/>
          </p:cNvSpPr>
          <p:nvPr/>
        </p:nvSpPr>
        <p:spPr bwMode="auto">
          <a:xfrm>
            <a:off x="457200" y="3921125"/>
            <a:ext cx="39624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spcBef>
                <a:spcPct val="50000"/>
              </a:spcBef>
            </a:pPr>
            <a:r>
              <a:rPr lang="en-US" sz="2000" dirty="0">
                <a:cs typeface="Arial" charset="0"/>
              </a:rPr>
              <a:t>Proposed a single person to lead the executive branch. </a:t>
            </a:r>
          </a:p>
        </p:txBody>
      </p:sp>
      <p:sp>
        <p:nvSpPr>
          <p:cNvPr id="14" name="Text Box 19"/>
          <p:cNvSpPr txBox="1">
            <a:spLocks noChangeArrowheads="1"/>
          </p:cNvSpPr>
          <p:nvPr/>
        </p:nvSpPr>
        <p:spPr bwMode="auto">
          <a:xfrm>
            <a:off x="4800600" y="3921125"/>
            <a:ext cx="39624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spcBef>
                <a:spcPct val="50000"/>
              </a:spcBef>
            </a:pPr>
            <a:r>
              <a:rPr lang="en-US" sz="2000">
                <a:cs typeface="Arial" charset="0"/>
              </a:rPr>
              <a:t>Feared that a strong executive might become a king or tyrant. </a:t>
            </a:r>
          </a:p>
        </p:txBody>
      </p:sp>
      <p:sp>
        <p:nvSpPr>
          <p:cNvPr id="16" name="Text Box 21"/>
          <p:cNvSpPr txBox="1">
            <a:spLocks noChangeArrowheads="1"/>
          </p:cNvSpPr>
          <p:nvPr/>
        </p:nvSpPr>
        <p:spPr bwMode="auto">
          <a:xfrm>
            <a:off x="381000" y="5140325"/>
            <a:ext cx="42672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spcBef>
                <a:spcPct val="50000"/>
              </a:spcBef>
            </a:pPr>
            <a:r>
              <a:rPr lang="en-US" sz="2400" dirty="0">
                <a:cs typeface="Arial" charset="0"/>
              </a:rPr>
              <a:t>Believed Constitution did not need a Bill of Rights</a:t>
            </a:r>
          </a:p>
        </p:txBody>
      </p:sp>
      <p:sp>
        <p:nvSpPr>
          <p:cNvPr id="17" name="Text Box 22"/>
          <p:cNvSpPr txBox="1">
            <a:spLocks noChangeArrowheads="1"/>
          </p:cNvSpPr>
          <p:nvPr/>
        </p:nvSpPr>
        <p:spPr bwMode="auto">
          <a:xfrm>
            <a:off x="4648200" y="5124450"/>
            <a:ext cx="41148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spcBef>
                <a:spcPct val="50000"/>
              </a:spcBef>
            </a:pPr>
            <a:r>
              <a:rPr lang="en-US" sz="2000">
                <a:cs typeface="Arial" charset="0"/>
              </a:rPr>
              <a:t>Wanted a Bill of Rights added to the Constitution</a:t>
            </a:r>
          </a:p>
        </p:txBody>
      </p:sp>
    </p:spTree>
    <p:custDataLst>
      <p:tags r:id="rId1"/>
    </p:custDataLst>
    <p:extLst>
      <p:ext uri="{BB962C8B-B14F-4D97-AF65-F5344CB8AC3E}">
        <p14:creationId xmlns:p14="http://schemas.microsoft.com/office/powerpoint/2010/main" val="353481215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blinds(horizontal)">
                                      <p:cBhvr>
                                        <p:cTn id="7" dur="500"/>
                                        <p:tgtEl>
                                          <p:spTgt spid="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Effect transition="in" filter="box(in)">
                                      <p:cBhvr>
                                        <p:cTn id="12" dur="500"/>
                                        <p:tgtEl>
                                          <p:spTgt spid="10">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11">
                                            <p:txEl>
                                              <p:pRg st="0" end="0"/>
                                            </p:txEl>
                                          </p:spTgt>
                                        </p:tgtEl>
                                        <p:attrNameLst>
                                          <p:attrName>style.visibility</p:attrName>
                                        </p:attrNameLst>
                                      </p:cBhvr>
                                      <p:to>
                                        <p:strVal val="visible"/>
                                      </p:to>
                                    </p:set>
                                    <p:animEffect transition="in" filter="checkerboard(across)">
                                      <p:cBhvr>
                                        <p:cTn id="17" dur="500"/>
                                        <p:tgtEl>
                                          <p:spTgt spid="11">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6" presetClass="entr" presetSubtype="16" fill="hold" nodeType="clickEffect">
                                  <p:stCondLst>
                                    <p:cond delay="0"/>
                                  </p:stCondLst>
                                  <p:childTnLst>
                                    <p:set>
                                      <p:cBhvr>
                                        <p:cTn id="21" dur="1" fill="hold">
                                          <p:stCondLst>
                                            <p:cond delay="0"/>
                                          </p:stCondLst>
                                        </p:cTn>
                                        <p:tgtEl>
                                          <p:spTgt spid="12">
                                            <p:txEl>
                                              <p:pRg st="0" end="0"/>
                                            </p:txEl>
                                          </p:spTgt>
                                        </p:tgtEl>
                                        <p:attrNameLst>
                                          <p:attrName>style.visibility</p:attrName>
                                        </p:attrNameLst>
                                      </p:cBhvr>
                                      <p:to>
                                        <p:strVal val="visible"/>
                                      </p:to>
                                    </p:set>
                                    <p:animEffect transition="in" filter="circle(in)">
                                      <p:cBhvr>
                                        <p:cTn id="22" dur="2000"/>
                                        <p:tgtEl>
                                          <p:spTgt spid="12">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8" presetClass="entr" presetSubtype="16" fill="hold" nodeType="clickEffect">
                                  <p:stCondLst>
                                    <p:cond delay="0"/>
                                  </p:stCondLst>
                                  <p:childTnLst>
                                    <p:set>
                                      <p:cBhvr>
                                        <p:cTn id="26" dur="1" fill="hold">
                                          <p:stCondLst>
                                            <p:cond delay="0"/>
                                          </p:stCondLst>
                                        </p:cTn>
                                        <p:tgtEl>
                                          <p:spTgt spid="13">
                                            <p:txEl>
                                              <p:pRg st="0" end="0"/>
                                            </p:txEl>
                                          </p:spTgt>
                                        </p:tgtEl>
                                        <p:attrNameLst>
                                          <p:attrName>style.visibility</p:attrName>
                                        </p:attrNameLst>
                                      </p:cBhvr>
                                      <p:to>
                                        <p:strVal val="visible"/>
                                      </p:to>
                                    </p:set>
                                    <p:animEffect transition="in" filter="diamond(in)">
                                      <p:cBhvr>
                                        <p:cTn id="27" dur="2000"/>
                                        <p:tgtEl>
                                          <p:spTgt spid="13">
                                            <p:txEl>
                                              <p:pRg st="0" end="0"/>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4" presetClass="entr" presetSubtype="10" fill="hold" nodeType="clickEffect">
                                  <p:stCondLst>
                                    <p:cond delay="0"/>
                                  </p:stCondLst>
                                  <p:childTnLst>
                                    <p:set>
                                      <p:cBhvr>
                                        <p:cTn id="31" dur="1" fill="hold">
                                          <p:stCondLst>
                                            <p:cond delay="0"/>
                                          </p:stCondLst>
                                        </p:cTn>
                                        <p:tgtEl>
                                          <p:spTgt spid="14">
                                            <p:txEl>
                                              <p:pRg st="0" end="0"/>
                                            </p:txEl>
                                          </p:spTgt>
                                        </p:tgtEl>
                                        <p:attrNameLst>
                                          <p:attrName>style.visibility</p:attrName>
                                        </p:attrNameLst>
                                      </p:cBhvr>
                                      <p:to>
                                        <p:strVal val="visible"/>
                                      </p:to>
                                    </p:set>
                                    <p:animEffect transition="in" filter="randombar(horizontal)">
                                      <p:cBhvr>
                                        <p:cTn id="32" dur="500"/>
                                        <p:tgtEl>
                                          <p:spTgt spid="14">
                                            <p:txEl>
                                              <p:pRg st="0" end="0"/>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nodeType="clickEffect">
                                  <p:stCondLst>
                                    <p:cond delay="0"/>
                                  </p:stCondLst>
                                  <p:childTnLst>
                                    <p:set>
                                      <p:cBhvr>
                                        <p:cTn id="36" dur="1" fill="hold">
                                          <p:stCondLst>
                                            <p:cond delay="0"/>
                                          </p:stCondLst>
                                        </p:cTn>
                                        <p:tgtEl>
                                          <p:spTgt spid="16">
                                            <p:txEl>
                                              <p:pRg st="0" end="0"/>
                                            </p:txEl>
                                          </p:spTgt>
                                        </p:tgtEl>
                                        <p:attrNameLst>
                                          <p:attrName>style.visibility</p:attrName>
                                        </p:attrNameLst>
                                      </p:cBhvr>
                                      <p:to>
                                        <p:strVal val="visible"/>
                                      </p:to>
                                    </p:set>
                                    <p:animEffect transition="in" filter="blinds(horizontal)">
                                      <p:cBhvr>
                                        <p:cTn id="37" dur="500"/>
                                        <p:tgtEl>
                                          <p:spTgt spid="16">
                                            <p:txEl>
                                              <p:pRg st="0" end="0"/>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4" presetClass="entr" presetSubtype="16" fill="hold" nodeType="clickEffect">
                                  <p:stCondLst>
                                    <p:cond delay="0"/>
                                  </p:stCondLst>
                                  <p:childTnLst>
                                    <p:set>
                                      <p:cBhvr>
                                        <p:cTn id="41" dur="1" fill="hold">
                                          <p:stCondLst>
                                            <p:cond delay="0"/>
                                          </p:stCondLst>
                                        </p:cTn>
                                        <p:tgtEl>
                                          <p:spTgt spid="17">
                                            <p:txEl>
                                              <p:pRg st="0" end="0"/>
                                            </p:txEl>
                                          </p:spTgt>
                                        </p:tgtEl>
                                        <p:attrNameLst>
                                          <p:attrName>style.visibility</p:attrName>
                                        </p:attrNameLst>
                                      </p:cBhvr>
                                      <p:to>
                                        <p:strVal val="visible"/>
                                      </p:to>
                                    </p:set>
                                    <p:animEffect transition="in" filter="box(in)">
                                      <p:cBhvr>
                                        <p:cTn id="42" dur="500"/>
                                        <p:tgtEl>
                                          <p:spTgt spid="1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Constitutional Interpretation</a:t>
            </a:r>
            <a:endParaRPr lang="en-US" dirty="0"/>
          </a:p>
        </p:txBody>
      </p:sp>
      <p:sp>
        <p:nvSpPr>
          <p:cNvPr id="3" name="Content Placeholder 2"/>
          <p:cNvSpPr>
            <a:spLocks noGrp="1"/>
          </p:cNvSpPr>
          <p:nvPr>
            <p:ph sz="half" idx="1"/>
          </p:nvPr>
        </p:nvSpPr>
        <p:spPr/>
        <p:txBody>
          <a:bodyPr>
            <a:normAutofit fontScale="92500" lnSpcReduction="20000"/>
          </a:bodyPr>
          <a:lstStyle/>
          <a:p>
            <a:r>
              <a:rPr lang="en-US" dirty="0" smtClean="0"/>
              <a:t>Strict Interpretation?</a:t>
            </a:r>
          </a:p>
          <a:p>
            <a:r>
              <a:rPr lang="en-US" dirty="0" smtClean="0"/>
              <a:t>“Only do what the Constitution says the President can do.”</a:t>
            </a:r>
          </a:p>
          <a:p>
            <a:r>
              <a:rPr lang="en-US" dirty="0" smtClean="0"/>
              <a:t>Limits the power of government</a:t>
            </a:r>
            <a:endParaRPr lang="en-US" dirty="0"/>
          </a:p>
        </p:txBody>
      </p:sp>
      <p:sp>
        <p:nvSpPr>
          <p:cNvPr id="4" name="Content Placeholder 3"/>
          <p:cNvSpPr>
            <a:spLocks noGrp="1"/>
          </p:cNvSpPr>
          <p:nvPr>
            <p:ph sz="half" idx="2"/>
          </p:nvPr>
        </p:nvSpPr>
        <p:spPr>
          <a:xfrm>
            <a:off x="4648200" y="1600200"/>
            <a:ext cx="4038600" cy="5257800"/>
          </a:xfrm>
        </p:spPr>
        <p:txBody>
          <a:bodyPr>
            <a:normAutofit fontScale="92500" lnSpcReduction="20000"/>
          </a:bodyPr>
          <a:lstStyle/>
          <a:p>
            <a:r>
              <a:rPr lang="en-US" dirty="0" smtClean="0"/>
              <a:t>Loose Interpretation?</a:t>
            </a:r>
          </a:p>
          <a:p>
            <a:r>
              <a:rPr lang="en-US" dirty="0" smtClean="0"/>
              <a:t>Elastic Clause</a:t>
            </a:r>
          </a:p>
          <a:p>
            <a:pPr lvl="1"/>
            <a:r>
              <a:rPr lang="en-US" dirty="0"/>
              <a:t>The Congress shall have power …To make all laws which shall be necessary and proper for carrying into execution the foregoing powers, and all other powers vested by this Constitution in the government of the United States, or in any department or officer thereof</a:t>
            </a:r>
            <a:r>
              <a:rPr lang="en-US" dirty="0" smtClean="0"/>
              <a:t>.</a:t>
            </a:r>
          </a:p>
          <a:p>
            <a:r>
              <a:rPr lang="en-US" dirty="0" smtClean="0"/>
              <a:t>Strengthens the power of government</a:t>
            </a:r>
            <a:endParaRPr lang="en-US" dirty="0"/>
          </a:p>
        </p:txBody>
      </p:sp>
    </p:spTree>
    <p:extLst>
      <p:ext uri="{BB962C8B-B14F-4D97-AF65-F5344CB8AC3E}">
        <p14:creationId xmlns:p14="http://schemas.microsoft.com/office/powerpoint/2010/main" val="136855375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228600"/>
            <a:ext cx="8229600" cy="1143000"/>
          </a:xfrm>
        </p:spPr>
        <p:txBody>
          <a:bodyPr/>
          <a:lstStyle/>
          <a:p>
            <a:pPr eaLnBrk="1" hangingPunct="1"/>
            <a:r>
              <a:rPr lang="en-US">
                <a:latin typeface="Calibri" charset="0"/>
              </a:rPr>
              <a:t>A. America in 1790</a:t>
            </a:r>
          </a:p>
        </p:txBody>
      </p:sp>
      <p:sp>
        <p:nvSpPr>
          <p:cNvPr id="14339" name="Content Placeholder 2"/>
          <p:cNvSpPr>
            <a:spLocks noGrp="1"/>
          </p:cNvSpPr>
          <p:nvPr>
            <p:ph idx="1"/>
          </p:nvPr>
        </p:nvSpPr>
        <p:spPr>
          <a:xfrm>
            <a:off x="0" y="838200"/>
            <a:ext cx="8686800" cy="2286000"/>
          </a:xfrm>
        </p:spPr>
        <p:txBody>
          <a:bodyPr/>
          <a:lstStyle/>
          <a:p>
            <a:pPr marL="514350" indent="-514350" eaLnBrk="1" hangingPunct="1">
              <a:lnSpc>
                <a:spcPct val="90000"/>
              </a:lnSpc>
              <a:buFont typeface="Calibri" charset="0"/>
              <a:buAutoNum type="arabicPeriod"/>
            </a:pPr>
            <a:r>
              <a:rPr lang="en-US" sz="2700" dirty="0">
                <a:latin typeface="Calibri" charset="0"/>
              </a:rPr>
              <a:t>Population nearly 4 million</a:t>
            </a:r>
          </a:p>
          <a:p>
            <a:pPr marL="914400" lvl="1" indent="-514350" eaLnBrk="1" hangingPunct="1">
              <a:lnSpc>
                <a:spcPct val="90000"/>
              </a:lnSpc>
              <a:buFont typeface="Calibri" charset="0"/>
              <a:buAutoNum type="alphaLcPeriod"/>
            </a:pPr>
            <a:r>
              <a:rPr lang="en-US" sz="2400" dirty="0">
                <a:latin typeface="Calibri" charset="0"/>
                <a:ea typeface="ＭＳ Ｐゴシック" charset="0"/>
              </a:rPr>
              <a:t>doubling every 25 years</a:t>
            </a:r>
          </a:p>
          <a:p>
            <a:pPr marL="914400" lvl="1" indent="-514350" eaLnBrk="1" hangingPunct="1">
              <a:lnSpc>
                <a:spcPct val="90000"/>
              </a:lnSpc>
              <a:buFont typeface="Calibri" charset="0"/>
              <a:buAutoNum type="alphaLcPeriod"/>
            </a:pPr>
            <a:r>
              <a:rPr lang="en-US" sz="2400" dirty="0">
                <a:latin typeface="Calibri" charset="0"/>
                <a:ea typeface="ＭＳ Ｐゴシック" charset="0"/>
              </a:rPr>
              <a:t>90% of Americans lived on farms</a:t>
            </a:r>
          </a:p>
          <a:p>
            <a:pPr marL="914400" lvl="1" indent="-514350" eaLnBrk="1" hangingPunct="1">
              <a:lnSpc>
                <a:spcPct val="90000"/>
              </a:lnSpc>
              <a:buFont typeface="Calibri" charset="0"/>
              <a:buAutoNum type="alphaLcPeriod"/>
            </a:pPr>
            <a:r>
              <a:rPr lang="en-US" sz="2400" dirty="0">
                <a:latin typeface="Calibri" charset="0"/>
                <a:ea typeface="ＭＳ Ｐゴシック" charset="0"/>
              </a:rPr>
              <a:t>Public debt large ($52 million) – revenue low.</a:t>
            </a:r>
          </a:p>
          <a:p>
            <a:pPr marL="914400" lvl="1" indent="-514350" eaLnBrk="1" hangingPunct="1">
              <a:lnSpc>
                <a:spcPct val="90000"/>
              </a:lnSpc>
              <a:buFont typeface="Calibri" charset="0"/>
              <a:buAutoNum type="alphaLcPeriod"/>
            </a:pPr>
            <a:r>
              <a:rPr lang="en-US" sz="2400" dirty="0">
                <a:latin typeface="Calibri" charset="0"/>
                <a:ea typeface="ＭＳ Ｐゴシック" charset="0"/>
              </a:rPr>
              <a:t>Threats from GB and Spain threatened fragile unity of US</a:t>
            </a:r>
          </a:p>
        </p:txBody>
      </p:sp>
      <p:pic>
        <p:nvPicPr>
          <p:cNvPr id="14340" name="Picture 4" descr="http://freepages.genealogy.rootsweb.ancestry.com/~bartduncan/Documents/CHANDLER,%20William%20-%201790%20Census%20-%20S.%20Carolina%20-%20Greenville.jpg"/>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536700" y="2924175"/>
            <a:ext cx="5626100" cy="378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9518585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Washington’s Presidency</a:t>
            </a:r>
            <a:endParaRPr lang="en-US" dirty="0"/>
          </a:p>
        </p:txBody>
      </p:sp>
      <p:sp>
        <p:nvSpPr>
          <p:cNvPr id="3" name="Content Placeholder 2"/>
          <p:cNvSpPr>
            <a:spLocks noGrp="1"/>
          </p:cNvSpPr>
          <p:nvPr>
            <p:ph idx="1"/>
          </p:nvPr>
        </p:nvSpPr>
        <p:spPr/>
        <p:txBody>
          <a:bodyPr/>
          <a:lstStyle/>
          <a:p>
            <a:r>
              <a:rPr lang="en-US" dirty="0" smtClean="0"/>
              <a:t>Established:</a:t>
            </a:r>
          </a:p>
          <a:p>
            <a:pPr lvl="1"/>
            <a:r>
              <a:rPr lang="en-US" dirty="0" smtClean="0"/>
              <a:t>State Department (Foreign Affairs)</a:t>
            </a:r>
          </a:p>
          <a:p>
            <a:pPr lvl="2"/>
            <a:r>
              <a:rPr lang="en-US" dirty="0" smtClean="0"/>
              <a:t>Thomas Jefferson-ANTI-FEDERALIST IDEALS</a:t>
            </a:r>
          </a:p>
          <a:p>
            <a:pPr lvl="1"/>
            <a:r>
              <a:rPr lang="en-US" dirty="0" smtClean="0"/>
              <a:t>Treasury (Finance)</a:t>
            </a:r>
          </a:p>
          <a:p>
            <a:pPr lvl="2"/>
            <a:r>
              <a:rPr lang="en-US" dirty="0" smtClean="0"/>
              <a:t>Alexander Hamilton-SUPER FEDERALIST </a:t>
            </a:r>
          </a:p>
          <a:p>
            <a:pPr lvl="1"/>
            <a:r>
              <a:rPr lang="en-US" dirty="0" smtClean="0"/>
              <a:t>War</a:t>
            </a:r>
          </a:p>
          <a:p>
            <a:pPr lvl="2"/>
            <a:r>
              <a:rPr lang="en-US" dirty="0" smtClean="0"/>
              <a:t>Henry Knox</a:t>
            </a:r>
          </a:p>
          <a:p>
            <a:r>
              <a:rPr lang="en-US" dirty="0" smtClean="0"/>
              <a:t>Presidential Cabinet-Beginning of Presidential Bureaucracy </a:t>
            </a:r>
          </a:p>
          <a:p>
            <a:endParaRPr lang="en-US" dirty="0"/>
          </a:p>
        </p:txBody>
      </p:sp>
    </p:spTree>
    <p:extLst>
      <p:ext uri="{BB962C8B-B14F-4D97-AF65-F5344CB8AC3E}">
        <p14:creationId xmlns:p14="http://schemas.microsoft.com/office/powerpoint/2010/main" val="4055227351"/>
      </p:ext>
    </p:extLst>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3791</TotalTime>
  <Words>1332</Words>
  <Application>Microsoft Macintosh PowerPoint</Application>
  <PresentationFormat>On-screen Show (4:3)</PresentationFormat>
  <Paragraphs>158</Paragraphs>
  <Slides>19</Slides>
  <Notes>1</Notes>
  <HiddenSlides>0</HiddenSlides>
  <MMClips>0</MMClips>
  <ScaleCrop>false</ScaleCrop>
  <HeadingPairs>
    <vt:vector size="4" baseType="variant">
      <vt:variant>
        <vt:lpstr>Theme</vt:lpstr>
      </vt:variant>
      <vt:variant>
        <vt:i4>2</vt:i4>
      </vt:variant>
      <vt:variant>
        <vt:lpstr>Slide Titles</vt:lpstr>
      </vt:variant>
      <vt:variant>
        <vt:i4>19</vt:i4>
      </vt:variant>
    </vt:vector>
  </HeadingPairs>
  <TitlesOfParts>
    <vt:vector size="21" baseType="lpstr">
      <vt:lpstr>Office Theme</vt:lpstr>
      <vt:lpstr>Default Design</vt:lpstr>
      <vt:lpstr>The Bill of Rights and the Federalist Period</vt:lpstr>
      <vt:lpstr>The Federalist Period, 1789-1800</vt:lpstr>
      <vt:lpstr>Major Principles of the Bill of Rights </vt:lpstr>
      <vt:lpstr>Major Principles of the Bill of Rights (cont.)</vt:lpstr>
      <vt:lpstr>Major Principles of the Bill of Rights (cont.)</vt:lpstr>
      <vt:lpstr>Ideology of Factions</vt:lpstr>
      <vt:lpstr>Constitutional Interpretation</vt:lpstr>
      <vt:lpstr>A. America in 1790</vt:lpstr>
      <vt:lpstr>Washington’s Presidency</vt:lpstr>
      <vt:lpstr>Judiciary Act of 1789</vt:lpstr>
      <vt:lpstr>PowerPoint Presentation</vt:lpstr>
      <vt:lpstr>Hamilton           vs.           Jefferson</vt:lpstr>
      <vt:lpstr>Hamilton’s Financial Plan</vt:lpstr>
      <vt:lpstr>PowerPoint Presentation</vt:lpstr>
      <vt:lpstr>PowerPoint Presentation</vt:lpstr>
      <vt:lpstr>PowerPoint Presentation</vt:lpstr>
      <vt:lpstr>Political Parties</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Craig Winchell</dc:creator>
  <cp:lastModifiedBy>Craig Winchell</cp:lastModifiedBy>
  <cp:revision>24</cp:revision>
  <dcterms:created xsi:type="dcterms:W3CDTF">2015-09-25T21:20:26Z</dcterms:created>
  <dcterms:modified xsi:type="dcterms:W3CDTF">2016-09-16T21:12:27Z</dcterms:modified>
</cp:coreProperties>
</file>