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9"/>
  </p:notesMasterIdLst>
  <p:sldIdLst>
    <p:sldId id="258" r:id="rId3"/>
    <p:sldId id="256"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7" r:id="rId18"/>
    <p:sldId id="273" r:id="rId19"/>
    <p:sldId id="279" r:id="rId20"/>
    <p:sldId id="278" r:id="rId21"/>
    <p:sldId id="274" r:id="rId22"/>
    <p:sldId id="275" r:id="rId23"/>
    <p:sldId id="276" r:id="rId24"/>
    <p:sldId id="280" r:id="rId25"/>
    <p:sldId id="281" r:id="rId26"/>
    <p:sldId id="282" r:id="rId27"/>
    <p:sldId id="25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0" d="100"/>
          <a:sy n="60" d="100"/>
        </p:scale>
        <p:origin x="-9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E1E891-2568-054F-AD08-541334E1B989}" type="datetimeFigureOut">
              <a:rPr lang="en-US" smtClean="0"/>
              <a:t>11/15/16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7F0C4D-EC95-3A40-A42F-E2D4FAB071EA}" type="slidenum">
              <a:rPr lang="en-US" smtClean="0"/>
              <a:t>‹#›</a:t>
            </a:fld>
            <a:endParaRPr lang="en-US"/>
          </a:p>
        </p:txBody>
      </p:sp>
    </p:spTree>
    <p:extLst>
      <p:ext uri="{BB962C8B-B14F-4D97-AF65-F5344CB8AC3E}">
        <p14:creationId xmlns:p14="http://schemas.microsoft.com/office/powerpoint/2010/main" val="20446008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Discussion:</a:t>
            </a:r>
          </a:p>
          <a:p>
            <a:pPr>
              <a:spcBef>
                <a:spcPct val="0"/>
              </a:spcBef>
            </a:pPr>
            <a:r>
              <a:rPr lang="en-US">
                <a:latin typeface="Calibri" charset="0"/>
              </a:rPr>
              <a:t>Discuss popular vote and electoral vote.</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AFDF956-D362-6F4B-B311-7E83B3523C42}" type="slidenum">
              <a:rPr lang="en-US"/>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South Carolina called for the surrender. Major Robert Anderson refused. Fort was bombarded. Surrendered the next day.</a:t>
            </a:r>
          </a:p>
          <a:p>
            <a:pPr>
              <a:spcBef>
                <a:spcPct val="0"/>
              </a:spcBef>
            </a:pPr>
            <a:r>
              <a:rPr lang="en-US">
                <a:latin typeface="Calibri" charset="0"/>
              </a:rPr>
              <a:t>Anderson from Kentucky, former slave owner, sympathetic to South. P.G.T. Beauregard was Anderson</a:t>
            </a:r>
            <a:r>
              <a:rPr lang="ja-JP" altLang="en-US">
                <a:latin typeface="Calibri" charset="0"/>
              </a:rPr>
              <a:t>’</a:t>
            </a:r>
            <a:r>
              <a:rPr lang="en-US">
                <a:latin typeface="Calibri" charset="0"/>
              </a:rPr>
              <a:t>s student at West Point.  On April 6th Lincoln sent a supply boat carrying food and water--not reinforcements--and left it to the Confederates to fire the first shot.</a:t>
            </a:r>
          </a:p>
          <a:p>
            <a:pPr>
              <a:spcBef>
                <a:spcPct val="0"/>
              </a:spcBef>
            </a:pPr>
            <a:endParaRPr lang="en-US">
              <a:latin typeface="Calibri" charset="0"/>
            </a:endParaRPr>
          </a:p>
          <a:p>
            <a:pPr>
              <a:spcBef>
                <a:spcPct val="0"/>
              </a:spcBef>
            </a:pPr>
            <a:r>
              <a:rPr lang="en-US" b="1">
                <a:latin typeface="Calibri" charset="0"/>
              </a:rPr>
              <a:t>Image information:</a:t>
            </a:r>
          </a:p>
          <a:p>
            <a:pPr>
              <a:spcBef>
                <a:spcPct val="0"/>
              </a:spcBef>
            </a:pPr>
            <a:r>
              <a:rPr lang="en-US">
                <a:latin typeface="Calibri" charset="0"/>
              </a:rPr>
              <a:t>Images of Fort Sumter with Union Commander, Robert Anderson on the right and P.G.T. Beauregard on the left.</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2D19F99E-BAF0-F24D-8886-555E9E96B6AE}" type="slidenum">
              <a:rPr lang="en-US"/>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Discussion:</a:t>
            </a:r>
          </a:p>
          <a:p>
            <a:pPr>
              <a:spcBef>
                <a:spcPct val="0"/>
              </a:spcBef>
            </a:pPr>
            <a:r>
              <a:rPr lang="en-US">
                <a:latin typeface="Calibri" charset="0"/>
              </a:rPr>
              <a:t>What kind of message did Lincoln's decision to reinforce Ft. Sumter send to each group of people?</a:t>
            </a:r>
          </a:p>
          <a:p>
            <a:pPr>
              <a:spcBef>
                <a:spcPct val="0"/>
              </a:spcBef>
            </a:pPr>
            <a:r>
              <a:rPr lang="en-US">
                <a:latin typeface="Calibri" charset="0"/>
              </a:rPr>
              <a:t>There were warnings that the South would consider the reinforcement of federal forts to be an act of war. Ask: Do you think that Lincoln decided to start a war when he made his decision to reinforce Ft. Sumter? Why or why not?</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483F9390-A181-094D-8CE7-050BB4FC1354}" type="slidenum">
              <a:rPr lang="en-US"/>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AFECCE-6C7B-5F42-B8CD-C4564F3F213C}" type="slidenum">
              <a:rPr lang="en-US" sz="1200"/>
              <a:pPr eaLnBrk="1" hangingPunct="1"/>
              <a:t>16</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solidFill>
                  <a:srgbClr val="C00000"/>
                </a:solidFill>
                <a:ea typeface="+mn-ea"/>
              </a:rPr>
              <a:t>April 17, 1861-  </a:t>
            </a:r>
            <a:r>
              <a:rPr lang="en-US" dirty="0" smtClean="0">
                <a:ea typeface="+mn-ea"/>
              </a:rPr>
              <a:t>Virginia secedes</a:t>
            </a:r>
          </a:p>
          <a:p>
            <a:pPr fontAlgn="auto">
              <a:spcBef>
                <a:spcPts val="0"/>
              </a:spcBef>
              <a:spcAft>
                <a:spcPts val="0"/>
              </a:spcAft>
              <a:defRPr/>
            </a:pPr>
            <a:r>
              <a:rPr lang="en-US" dirty="0" smtClean="0">
                <a:solidFill>
                  <a:srgbClr val="C00000"/>
                </a:solidFill>
                <a:ea typeface="+mn-ea"/>
              </a:rPr>
              <a:t>May 6, 1861-  </a:t>
            </a:r>
            <a:r>
              <a:rPr lang="en-US" dirty="0" smtClean="0">
                <a:ea typeface="+mn-ea"/>
              </a:rPr>
              <a:t>Arkansas secedes</a:t>
            </a:r>
          </a:p>
          <a:p>
            <a:pPr fontAlgn="auto">
              <a:spcBef>
                <a:spcPts val="0"/>
              </a:spcBef>
              <a:spcAft>
                <a:spcPts val="0"/>
              </a:spcAft>
              <a:defRPr/>
            </a:pPr>
            <a:r>
              <a:rPr lang="en-US" dirty="0" smtClean="0">
                <a:solidFill>
                  <a:srgbClr val="C00000"/>
                </a:solidFill>
                <a:ea typeface="+mn-ea"/>
              </a:rPr>
              <a:t>May 20, 1861-  </a:t>
            </a:r>
            <a:r>
              <a:rPr lang="en-US" dirty="0" smtClean="0">
                <a:ea typeface="+mn-ea"/>
              </a:rPr>
              <a:t>North Carolina secedes</a:t>
            </a:r>
          </a:p>
          <a:p>
            <a:pPr fontAlgn="auto">
              <a:spcBef>
                <a:spcPts val="0"/>
              </a:spcBef>
              <a:spcAft>
                <a:spcPts val="0"/>
              </a:spcAft>
              <a:defRPr/>
            </a:pPr>
            <a:r>
              <a:rPr lang="en-US" dirty="0" smtClean="0">
                <a:solidFill>
                  <a:srgbClr val="C00000"/>
                </a:solidFill>
                <a:ea typeface="+mn-ea"/>
              </a:rPr>
              <a:t>June 8, 1861-  </a:t>
            </a:r>
            <a:r>
              <a:rPr lang="en-US" dirty="0" smtClean="0">
                <a:ea typeface="+mn-ea"/>
              </a:rPr>
              <a:t>Tennessee secedes</a:t>
            </a:r>
          </a:p>
          <a:p>
            <a:pPr fontAlgn="auto">
              <a:spcBef>
                <a:spcPts val="0"/>
              </a:spcBef>
              <a:spcAft>
                <a:spcPts val="0"/>
              </a:spcAft>
              <a:defRPr/>
            </a:pPr>
            <a:endParaRPr lang="en-US" dirty="0" smtClean="0">
              <a:ea typeface="+mn-ea"/>
            </a:endParaRPr>
          </a:p>
          <a:p>
            <a:pPr fontAlgn="auto">
              <a:spcBef>
                <a:spcPts val="0"/>
              </a:spcBef>
              <a:spcAft>
                <a:spcPts val="0"/>
              </a:spcAft>
              <a:defRPr/>
            </a:pPr>
            <a:r>
              <a:rPr lang="en-US" dirty="0" smtClean="0">
                <a:solidFill>
                  <a:srgbClr val="C00000"/>
                </a:solidFill>
                <a:ea typeface="+mn-ea"/>
              </a:rPr>
              <a:t>Border states loyal to Union: </a:t>
            </a:r>
            <a:r>
              <a:rPr lang="en-US" dirty="0" smtClean="0">
                <a:solidFill>
                  <a:schemeClr val="accent1">
                    <a:lumMod val="75000"/>
                  </a:schemeClr>
                </a:solidFill>
                <a:ea typeface="+mn-ea"/>
              </a:rPr>
              <a:t>Missouri, Kentucky, Maryland, Delaware.  </a:t>
            </a:r>
          </a:p>
          <a:p>
            <a:pPr fontAlgn="auto">
              <a:spcBef>
                <a:spcPts val="0"/>
              </a:spcBef>
              <a:spcAft>
                <a:spcPts val="0"/>
              </a:spcAft>
              <a:defRPr/>
            </a:pPr>
            <a:r>
              <a:rPr lang="en-US" dirty="0" smtClean="0">
                <a:solidFill>
                  <a:srgbClr val="C00000"/>
                </a:solidFill>
                <a:ea typeface="+mn-ea"/>
              </a:rPr>
              <a:t>1863 - </a:t>
            </a:r>
            <a:r>
              <a:rPr lang="en-US" dirty="0" smtClean="0">
                <a:solidFill>
                  <a:schemeClr val="accent1">
                    <a:lumMod val="75000"/>
                  </a:schemeClr>
                </a:solidFill>
                <a:ea typeface="+mn-ea"/>
              </a:rPr>
              <a:t>West Virginia seceded from Virginia</a:t>
            </a:r>
          </a:p>
          <a:p>
            <a:pPr fontAlgn="auto">
              <a:spcBef>
                <a:spcPts val="0"/>
              </a:spcBef>
              <a:spcAft>
                <a:spcPts val="0"/>
              </a:spcAft>
              <a:defRPr/>
            </a:pPr>
            <a:endParaRPr lang="en-US" dirty="0">
              <a:ea typeface="+mn-ea"/>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F6E3CEA2-76C4-6844-BA6B-4CEC592081B7}" type="slidenum">
              <a:rPr lang="en-US"/>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ln/>
        </p:spPr>
        <p:txBody>
          <a:bodyPr/>
          <a:lstStyle/>
          <a:p>
            <a:endParaRPr lang="en-US"/>
          </a:p>
        </p:txBody>
      </p:sp>
      <p:sp>
        <p:nvSpPr>
          <p:cNvPr id="15363"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Lincoln calls for volunteers on April 15, 1861.</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1C9286E4-BA9B-5442-8506-88EEF4E7888D}" type="slidenum">
              <a:rPr lang="en-US"/>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States in the Confederacy soon followed.</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89C7DD8E-2F23-C548-A011-F124CD1D1552}" type="slidenum">
              <a:rPr lang="en-US"/>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6045F49F-F015-9D41-90C6-A736329A8F41}" type="slidenum">
              <a:rPr lang="en-US">
                <a:solidFill>
                  <a:prstClr val="black"/>
                </a:solidFill>
              </a:rPr>
              <a:pPr/>
              <a:t>22</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ln/>
        </p:spPr>
        <p:txBody>
          <a:bodyPr/>
          <a:lstStyle/>
          <a:p>
            <a:endParaRPr lang="en-US"/>
          </a:p>
        </p:txBody>
      </p:sp>
      <p:sp>
        <p:nvSpPr>
          <p:cNvPr id="17411"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Was it the decision that all Americans were happy with?</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4070437B-409D-0C48-9321-041688801C9F}" type="slidenum">
              <a:rPr lang="en-US"/>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7FCE260D-A7C7-424A-878F-4D9C260EF1D8}" type="slidenum">
              <a:rPr lang="en-US"/>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063AB081-4EB0-D045-BDBF-E1879FDE3C8B}" type="slidenum">
              <a:rPr lang="en-US"/>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Discussion:</a:t>
            </a:r>
          </a:p>
          <a:p>
            <a:pPr>
              <a:spcBef>
                <a:spcPct val="0"/>
              </a:spcBef>
            </a:pPr>
            <a:r>
              <a:rPr lang="en-US">
                <a:latin typeface="Calibri" charset="0"/>
              </a:rPr>
              <a:t>What is the tone of this speech?</a:t>
            </a:r>
          </a:p>
          <a:p>
            <a:pPr>
              <a:spcBef>
                <a:spcPct val="0"/>
              </a:spcBef>
            </a:pPr>
            <a:r>
              <a:rPr lang="en-US">
                <a:latin typeface="Calibri" charset="0"/>
              </a:rPr>
              <a:t>How does the speech reflect the events of the past decade?</a:t>
            </a:r>
          </a:p>
          <a:p>
            <a:pPr>
              <a:spcBef>
                <a:spcPct val="0"/>
              </a:spcBef>
            </a:pPr>
            <a:r>
              <a:rPr lang="en-US">
                <a:latin typeface="Calibri" charset="0"/>
              </a:rPr>
              <a:t>What does he state are the intentions of his government?</a:t>
            </a:r>
          </a:p>
          <a:p>
            <a:pPr>
              <a:spcBef>
                <a:spcPct val="0"/>
              </a:spcBef>
            </a:pPr>
            <a:r>
              <a:rPr lang="en-US">
                <a:latin typeface="Calibri" charset="0"/>
              </a:rPr>
              <a:t>What is he hoping for?</a:t>
            </a:r>
          </a:p>
          <a:p>
            <a:pPr>
              <a:spcBef>
                <a:spcPct val="0"/>
              </a:spcBef>
            </a:pPr>
            <a:endParaRPr lang="en-US">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71C456F1-9965-E74F-8AC7-A3D3A2F6C0FE}" type="slidenum">
              <a:rPr lang="en-US"/>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Discussion:</a:t>
            </a:r>
          </a:p>
          <a:p>
            <a:pPr>
              <a:spcBef>
                <a:spcPct val="0"/>
              </a:spcBef>
            </a:pPr>
            <a:r>
              <a:rPr lang="en-US">
                <a:latin typeface="Calibri" charset="0"/>
              </a:rPr>
              <a:t>What is this person concerned about? Do they believe Lincoln</a:t>
            </a:r>
            <a:r>
              <a:rPr lang="ja-JP" altLang="en-US">
                <a:latin typeface="Calibri" charset="0"/>
              </a:rPr>
              <a:t>’</a:t>
            </a:r>
            <a:r>
              <a:rPr lang="en-US">
                <a:latin typeface="Calibri" charset="0"/>
              </a:rPr>
              <a:t>s promises? Why or why not?</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2A90EF1E-30DE-F14C-8656-9BCDDDFC4C1D}" type="slidenum">
              <a:rPr lang="en-US"/>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FFD49F1D-54DF-4146-82E2-FC86166C1246}" type="slidenum">
              <a:rPr lang="en-US"/>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Discussion:</a:t>
            </a:r>
          </a:p>
          <a:p>
            <a:pPr>
              <a:spcBef>
                <a:spcPct val="0"/>
              </a:spcBef>
            </a:pPr>
            <a:r>
              <a:rPr lang="en-US">
                <a:latin typeface="Calibri" charset="0"/>
              </a:rPr>
              <a:t>Who owns forts in South Carolina – the state or the federal government?</a:t>
            </a:r>
          </a:p>
          <a:p>
            <a:pPr>
              <a:spcBef>
                <a:spcPct val="0"/>
              </a:spcBef>
            </a:pPr>
            <a:endParaRPr lang="en-US">
              <a:latin typeface="Calibri" charset="0"/>
            </a:endParaRPr>
          </a:p>
          <a:p>
            <a:pPr>
              <a:spcBef>
                <a:spcPct val="0"/>
              </a:spcBef>
            </a:pPr>
            <a:r>
              <a:rPr lang="en-US">
                <a:latin typeface="Calibri" charset="0"/>
              </a:rPr>
              <a:t>Describe possible options and consequences that Lincoln had (to claim ownership and reinforce Ft. Sumter / to abandon ownership / to not reinforce Ft. Sumter) </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41E899B4-D24A-0B4E-87A6-EF280139CFDA}" type="slidenum">
              <a:rPr lang="en-US"/>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Discussion:</a:t>
            </a:r>
          </a:p>
          <a:p>
            <a:pPr>
              <a:spcBef>
                <a:spcPct val="0"/>
              </a:spcBef>
            </a:pPr>
            <a:r>
              <a:rPr lang="en-US">
                <a:latin typeface="Calibri" charset="0"/>
              </a:rPr>
              <a:t>Let students decide what they would have done. Should the government: </a:t>
            </a:r>
          </a:p>
          <a:p>
            <a:pPr>
              <a:spcBef>
                <a:spcPct val="0"/>
              </a:spcBef>
            </a:pPr>
            <a:r>
              <a:rPr lang="en-US">
                <a:latin typeface="Calibri" charset="0"/>
              </a:rPr>
              <a:t>Abandon the forts and let the South have them? </a:t>
            </a:r>
          </a:p>
          <a:p>
            <a:pPr>
              <a:spcBef>
                <a:spcPct val="0"/>
              </a:spcBef>
            </a:pPr>
            <a:r>
              <a:rPr lang="en-US">
                <a:latin typeface="Calibri" charset="0"/>
              </a:rPr>
              <a:t>Reclaim the forts taken by Southern states? </a:t>
            </a:r>
          </a:p>
          <a:p>
            <a:pPr>
              <a:spcBef>
                <a:spcPct val="0"/>
              </a:spcBef>
            </a:pPr>
            <a:r>
              <a:rPr lang="en-US">
                <a:latin typeface="Calibri" charset="0"/>
              </a:rPr>
              <a:t>Hold only those forts still in federal hands? </a:t>
            </a:r>
          </a:p>
          <a:p>
            <a:pPr>
              <a:spcBef>
                <a:spcPct val="0"/>
              </a:spcBef>
            </a:pPr>
            <a:r>
              <a:rPr lang="en-US">
                <a:latin typeface="Calibri" charset="0"/>
              </a:rPr>
              <a:t>Or choose some other course of action? </a:t>
            </a:r>
          </a:p>
          <a:p>
            <a:pPr>
              <a:spcBef>
                <a:spcPct val="0"/>
              </a:spcBef>
            </a:pPr>
            <a:endParaRPr lang="en-US">
              <a:latin typeface="Calibri"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E437CF-7934-BB44-A276-F1AE2C9F6145}" type="slidenum">
              <a:rPr lang="en-US"/>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172142-8C3A-A344-A13C-220B53D39AB0}" type="datetimeFigureOut">
              <a:rPr lang="en-US" smtClean="0"/>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76346-13CB-FE45-AAFD-1ABA049A3521}" type="slidenum">
              <a:rPr lang="en-US" smtClean="0"/>
              <a:t>‹#›</a:t>
            </a:fld>
            <a:endParaRPr lang="en-US"/>
          </a:p>
        </p:txBody>
      </p:sp>
    </p:spTree>
    <p:extLst>
      <p:ext uri="{BB962C8B-B14F-4D97-AF65-F5344CB8AC3E}">
        <p14:creationId xmlns:p14="http://schemas.microsoft.com/office/powerpoint/2010/main" val="295052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72142-8C3A-A344-A13C-220B53D39AB0}" type="datetimeFigureOut">
              <a:rPr lang="en-US" smtClean="0"/>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76346-13CB-FE45-AAFD-1ABA049A3521}" type="slidenum">
              <a:rPr lang="en-US" smtClean="0"/>
              <a:t>‹#›</a:t>
            </a:fld>
            <a:endParaRPr lang="en-US"/>
          </a:p>
        </p:txBody>
      </p:sp>
    </p:spTree>
    <p:extLst>
      <p:ext uri="{BB962C8B-B14F-4D97-AF65-F5344CB8AC3E}">
        <p14:creationId xmlns:p14="http://schemas.microsoft.com/office/powerpoint/2010/main" val="222216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72142-8C3A-A344-A13C-220B53D39AB0}" type="datetimeFigureOut">
              <a:rPr lang="en-US" smtClean="0"/>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76346-13CB-FE45-AAFD-1ABA049A3521}" type="slidenum">
              <a:rPr lang="en-US" smtClean="0"/>
              <a:t>‹#›</a:t>
            </a:fld>
            <a:endParaRPr lang="en-US"/>
          </a:p>
        </p:txBody>
      </p:sp>
    </p:spTree>
    <p:extLst>
      <p:ext uri="{BB962C8B-B14F-4D97-AF65-F5344CB8AC3E}">
        <p14:creationId xmlns:p14="http://schemas.microsoft.com/office/powerpoint/2010/main" val="223640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A9FC4E12-E7AE-2744-94E1-CE70A75EB14D}" type="slidenum">
              <a:rPr lang="en-US"/>
              <a:pPr/>
              <a:t>‹#›</a:t>
            </a:fld>
            <a:endParaRPr lang="en-US"/>
          </a:p>
        </p:txBody>
      </p:sp>
    </p:spTree>
    <p:extLst>
      <p:ext uri="{BB962C8B-B14F-4D97-AF65-F5344CB8AC3E}">
        <p14:creationId xmlns:p14="http://schemas.microsoft.com/office/powerpoint/2010/main" val="2953925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B36B7835-EE98-B14F-A430-0518C3531500}" type="slidenum">
              <a:rPr lang="en-US"/>
              <a:pPr/>
              <a:t>‹#›</a:t>
            </a:fld>
            <a:endParaRPr lang="en-US"/>
          </a:p>
        </p:txBody>
      </p:sp>
    </p:spTree>
    <p:extLst>
      <p:ext uri="{BB962C8B-B14F-4D97-AF65-F5344CB8AC3E}">
        <p14:creationId xmlns:p14="http://schemas.microsoft.com/office/powerpoint/2010/main" val="3399799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90033FD7-C03B-5D44-86D5-3D61AB97E1E6}" type="slidenum">
              <a:rPr lang="en-US"/>
              <a:pPr/>
              <a:t>‹#›</a:t>
            </a:fld>
            <a:endParaRPr lang="en-US"/>
          </a:p>
        </p:txBody>
      </p:sp>
    </p:spTree>
    <p:extLst>
      <p:ext uri="{BB962C8B-B14F-4D97-AF65-F5344CB8AC3E}">
        <p14:creationId xmlns:p14="http://schemas.microsoft.com/office/powerpoint/2010/main" val="6583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7D2DF625-1C53-D749-8EBB-66329AA1EFB7}" type="slidenum">
              <a:rPr lang="en-US"/>
              <a:pPr/>
              <a:t>‹#›</a:t>
            </a:fld>
            <a:endParaRPr lang="en-US"/>
          </a:p>
        </p:txBody>
      </p:sp>
    </p:spTree>
    <p:extLst>
      <p:ext uri="{BB962C8B-B14F-4D97-AF65-F5344CB8AC3E}">
        <p14:creationId xmlns:p14="http://schemas.microsoft.com/office/powerpoint/2010/main" val="274495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5E75F9F9-CCAE-9249-8A58-DBD1167AB53B}" type="slidenum">
              <a:rPr lang="en-US"/>
              <a:pPr/>
              <a:t>‹#›</a:t>
            </a:fld>
            <a:endParaRPr lang="en-US"/>
          </a:p>
        </p:txBody>
      </p:sp>
    </p:spTree>
    <p:extLst>
      <p:ext uri="{BB962C8B-B14F-4D97-AF65-F5344CB8AC3E}">
        <p14:creationId xmlns:p14="http://schemas.microsoft.com/office/powerpoint/2010/main" val="2682151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C9A79D82-4DD5-6E40-A4C6-1E6D9D884A5D}" type="slidenum">
              <a:rPr lang="en-US"/>
              <a:pPr/>
              <a:t>‹#›</a:t>
            </a:fld>
            <a:endParaRPr lang="en-US"/>
          </a:p>
        </p:txBody>
      </p:sp>
    </p:spTree>
    <p:extLst>
      <p:ext uri="{BB962C8B-B14F-4D97-AF65-F5344CB8AC3E}">
        <p14:creationId xmlns:p14="http://schemas.microsoft.com/office/powerpoint/2010/main" val="1405202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6A28D6A5-9111-2C41-8180-39B0678CCE2A}" type="slidenum">
              <a:rPr lang="en-US"/>
              <a:pPr/>
              <a:t>‹#›</a:t>
            </a:fld>
            <a:endParaRPr lang="en-US"/>
          </a:p>
        </p:txBody>
      </p:sp>
    </p:spTree>
    <p:extLst>
      <p:ext uri="{BB962C8B-B14F-4D97-AF65-F5344CB8AC3E}">
        <p14:creationId xmlns:p14="http://schemas.microsoft.com/office/powerpoint/2010/main" val="1141439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7D03A3FB-E247-4843-8F8A-5E871DAE9FD1}" type="slidenum">
              <a:rPr lang="en-US"/>
              <a:pPr/>
              <a:t>‹#›</a:t>
            </a:fld>
            <a:endParaRPr lang="en-US"/>
          </a:p>
        </p:txBody>
      </p:sp>
    </p:spTree>
    <p:extLst>
      <p:ext uri="{BB962C8B-B14F-4D97-AF65-F5344CB8AC3E}">
        <p14:creationId xmlns:p14="http://schemas.microsoft.com/office/powerpoint/2010/main" val="144165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72142-8C3A-A344-A13C-220B53D39AB0}" type="datetimeFigureOut">
              <a:rPr lang="en-US" smtClean="0"/>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76346-13CB-FE45-AAFD-1ABA049A3521}" type="slidenum">
              <a:rPr lang="en-US" smtClean="0"/>
              <a:t>‹#›</a:t>
            </a:fld>
            <a:endParaRPr lang="en-US"/>
          </a:p>
        </p:txBody>
      </p:sp>
    </p:spTree>
    <p:extLst>
      <p:ext uri="{BB962C8B-B14F-4D97-AF65-F5344CB8AC3E}">
        <p14:creationId xmlns:p14="http://schemas.microsoft.com/office/powerpoint/2010/main" val="1067377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D959F203-750A-8A40-9F13-9EC54001D676}" type="slidenum">
              <a:rPr lang="en-US"/>
              <a:pPr/>
              <a:t>‹#›</a:t>
            </a:fld>
            <a:endParaRPr lang="en-US"/>
          </a:p>
        </p:txBody>
      </p:sp>
    </p:spTree>
    <p:extLst>
      <p:ext uri="{BB962C8B-B14F-4D97-AF65-F5344CB8AC3E}">
        <p14:creationId xmlns:p14="http://schemas.microsoft.com/office/powerpoint/2010/main" val="2790771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8F1ABD00-3380-914A-87AF-8533C0E19167}" type="slidenum">
              <a:rPr lang="en-US"/>
              <a:pPr/>
              <a:t>‹#›</a:t>
            </a:fld>
            <a:endParaRPr lang="en-US"/>
          </a:p>
        </p:txBody>
      </p:sp>
    </p:spTree>
    <p:extLst>
      <p:ext uri="{BB962C8B-B14F-4D97-AF65-F5344CB8AC3E}">
        <p14:creationId xmlns:p14="http://schemas.microsoft.com/office/powerpoint/2010/main" val="3949295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B6EF9B7A-F51D-7947-800F-CDFF7C3E8FA3}" type="slidenum">
              <a:rPr lang="en-US"/>
              <a:pPr/>
              <a:t>‹#›</a:t>
            </a:fld>
            <a:endParaRPr lang="en-US"/>
          </a:p>
        </p:txBody>
      </p:sp>
    </p:spTree>
    <p:extLst>
      <p:ext uri="{BB962C8B-B14F-4D97-AF65-F5344CB8AC3E}">
        <p14:creationId xmlns:p14="http://schemas.microsoft.com/office/powerpoint/2010/main" val="154352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172142-8C3A-A344-A13C-220B53D39AB0}" type="datetimeFigureOut">
              <a:rPr lang="en-US" smtClean="0"/>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76346-13CB-FE45-AAFD-1ABA049A3521}" type="slidenum">
              <a:rPr lang="en-US" smtClean="0"/>
              <a:t>‹#›</a:t>
            </a:fld>
            <a:endParaRPr lang="en-US"/>
          </a:p>
        </p:txBody>
      </p:sp>
    </p:spTree>
    <p:extLst>
      <p:ext uri="{BB962C8B-B14F-4D97-AF65-F5344CB8AC3E}">
        <p14:creationId xmlns:p14="http://schemas.microsoft.com/office/powerpoint/2010/main" val="400813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172142-8C3A-A344-A13C-220B53D39AB0}" type="datetimeFigureOut">
              <a:rPr lang="en-US" smtClean="0"/>
              <a:t>11/15/16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76346-13CB-FE45-AAFD-1ABA049A3521}" type="slidenum">
              <a:rPr lang="en-US" smtClean="0"/>
              <a:t>‹#›</a:t>
            </a:fld>
            <a:endParaRPr lang="en-US"/>
          </a:p>
        </p:txBody>
      </p:sp>
    </p:spTree>
    <p:extLst>
      <p:ext uri="{BB962C8B-B14F-4D97-AF65-F5344CB8AC3E}">
        <p14:creationId xmlns:p14="http://schemas.microsoft.com/office/powerpoint/2010/main" val="384648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172142-8C3A-A344-A13C-220B53D39AB0}" type="datetimeFigureOut">
              <a:rPr lang="en-US" smtClean="0"/>
              <a:t>11/15/16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176346-13CB-FE45-AAFD-1ABA049A3521}" type="slidenum">
              <a:rPr lang="en-US" smtClean="0"/>
              <a:t>‹#›</a:t>
            </a:fld>
            <a:endParaRPr lang="en-US"/>
          </a:p>
        </p:txBody>
      </p:sp>
    </p:spTree>
    <p:extLst>
      <p:ext uri="{BB962C8B-B14F-4D97-AF65-F5344CB8AC3E}">
        <p14:creationId xmlns:p14="http://schemas.microsoft.com/office/powerpoint/2010/main" val="320886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172142-8C3A-A344-A13C-220B53D39AB0}" type="datetimeFigureOut">
              <a:rPr lang="en-US" smtClean="0"/>
              <a:t>11/15/16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176346-13CB-FE45-AAFD-1ABA049A3521}" type="slidenum">
              <a:rPr lang="en-US" smtClean="0"/>
              <a:t>‹#›</a:t>
            </a:fld>
            <a:endParaRPr lang="en-US"/>
          </a:p>
        </p:txBody>
      </p:sp>
    </p:spTree>
    <p:extLst>
      <p:ext uri="{BB962C8B-B14F-4D97-AF65-F5344CB8AC3E}">
        <p14:creationId xmlns:p14="http://schemas.microsoft.com/office/powerpoint/2010/main" val="1479288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72142-8C3A-A344-A13C-220B53D39AB0}" type="datetimeFigureOut">
              <a:rPr lang="en-US" smtClean="0"/>
              <a:t>11/15/16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176346-13CB-FE45-AAFD-1ABA049A3521}" type="slidenum">
              <a:rPr lang="en-US" smtClean="0"/>
              <a:t>‹#›</a:t>
            </a:fld>
            <a:endParaRPr lang="en-US"/>
          </a:p>
        </p:txBody>
      </p:sp>
    </p:spTree>
    <p:extLst>
      <p:ext uri="{BB962C8B-B14F-4D97-AF65-F5344CB8AC3E}">
        <p14:creationId xmlns:p14="http://schemas.microsoft.com/office/powerpoint/2010/main" val="3783255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172142-8C3A-A344-A13C-220B53D39AB0}" type="datetimeFigureOut">
              <a:rPr lang="en-US" smtClean="0"/>
              <a:t>11/15/16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76346-13CB-FE45-AAFD-1ABA049A3521}" type="slidenum">
              <a:rPr lang="en-US" smtClean="0"/>
              <a:t>‹#›</a:t>
            </a:fld>
            <a:endParaRPr lang="en-US"/>
          </a:p>
        </p:txBody>
      </p:sp>
    </p:spTree>
    <p:extLst>
      <p:ext uri="{BB962C8B-B14F-4D97-AF65-F5344CB8AC3E}">
        <p14:creationId xmlns:p14="http://schemas.microsoft.com/office/powerpoint/2010/main" val="242368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172142-8C3A-A344-A13C-220B53D39AB0}" type="datetimeFigureOut">
              <a:rPr lang="en-US" smtClean="0"/>
              <a:t>11/15/16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76346-13CB-FE45-AAFD-1ABA049A3521}" type="slidenum">
              <a:rPr lang="en-US" smtClean="0"/>
              <a:t>‹#›</a:t>
            </a:fld>
            <a:endParaRPr lang="en-US"/>
          </a:p>
        </p:txBody>
      </p:sp>
    </p:spTree>
    <p:extLst>
      <p:ext uri="{BB962C8B-B14F-4D97-AF65-F5344CB8AC3E}">
        <p14:creationId xmlns:p14="http://schemas.microsoft.com/office/powerpoint/2010/main" val="35835792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72142-8C3A-A344-A13C-220B53D39AB0}" type="datetimeFigureOut">
              <a:rPr lang="en-US" smtClean="0"/>
              <a:t>11/15/16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76346-13CB-FE45-AAFD-1ABA049A3521}" type="slidenum">
              <a:rPr lang="en-US" smtClean="0"/>
              <a:t>‹#›</a:t>
            </a:fld>
            <a:endParaRPr lang="en-US"/>
          </a:p>
        </p:txBody>
      </p:sp>
    </p:spTree>
    <p:extLst>
      <p:ext uri="{BB962C8B-B14F-4D97-AF65-F5344CB8AC3E}">
        <p14:creationId xmlns:p14="http://schemas.microsoft.com/office/powerpoint/2010/main" val="2604333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914400" fontAlgn="base">
              <a:spcBef>
                <a:spcPct val="0"/>
              </a:spcBef>
              <a:spcAft>
                <a:spcPct val="0"/>
              </a:spcAft>
            </a:pPr>
            <a:fld id="{1B24B086-6A60-CA46-AADF-EBC45E590E56}" type="slidenum">
              <a:rPr lang="en-US">
                <a:ea typeface="ＭＳ Ｐゴシック" charset="0"/>
              </a:rPr>
              <a:pPr defTabSz="914400" fontAlgn="base">
                <a:spcBef>
                  <a:spcPct val="0"/>
                </a:spcBef>
                <a:spcAft>
                  <a:spcPct val="0"/>
                </a:spcAft>
              </a:pPr>
              <a:t>‹#›</a:t>
            </a:fld>
            <a:endParaRPr lang="en-US">
              <a:ea typeface="ＭＳ Ｐゴシック" charset="0"/>
            </a:endParaRPr>
          </a:p>
        </p:txBody>
      </p:sp>
    </p:spTree>
    <p:extLst>
      <p:ext uri="{BB962C8B-B14F-4D97-AF65-F5344CB8AC3E}">
        <p14:creationId xmlns:p14="http://schemas.microsoft.com/office/powerpoint/2010/main" val="3055300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fontAlgn="base">
        <a:spcBef>
          <a:spcPct val="0"/>
        </a:spcBef>
        <a:spcAft>
          <a:spcPct val="0"/>
        </a:spcAft>
        <a:defRPr sz="4400" kern="1200">
          <a:solidFill>
            <a:srgbClr val="225790"/>
          </a:solidFill>
          <a:latin typeface="Georgia"/>
          <a:ea typeface="ＭＳ Ｐゴシック" charset="-128"/>
          <a:cs typeface="Georgia"/>
        </a:defRPr>
      </a:lvl1pPr>
      <a:lvl2pPr algn="ctr" defTabSz="457200" rtl="0" fontAlgn="base">
        <a:spcBef>
          <a:spcPct val="0"/>
        </a:spcBef>
        <a:spcAft>
          <a:spcPct val="0"/>
        </a:spcAft>
        <a:defRPr sz="4400">
          <a:solidFill>
            <a:srgbClr val="225790"/>
          </a:solidFill>
          <a:latin typeface="Georgia" charset="0"/>
          <a:ea typeface="ＭＳ Ｐゴシック" charset="-128"/>
          <a:cs typeface="Georgia" charset="0"/>
        </a:defRPr>
      </a:lvl2pPr>
      <a:lvl3pPr algn="ctr" defTabSz="457200" rtl="0" fontAlgn="base">
        <a:spcBef>
          <a:spcPct val="0"/>
        </a:spcBef>
        <a:spcAft>
          <a:spcPct val="0"/>
        </a:spcAft>
        <a:defRPr sz="4400">
          <a:solidFill>
            <a:srgbClr val="225790"/>
          </a:solidFill>
          <a:latin typeface="Georgia" charset="0"/>
          <a:ea typeface="ＭＳ Ｐゴシック" charset="-128"/>
          <a:cs typeface="Georgia" charset="0"/>
        </a:defRPr>
      </a:lvl3pPr>
      <a:lvl4pPr algn="ctr" defTabSz="457200" rtl="0" fontAlgn="base">
        <a:spcBef>
          <a:spcPct val="0"/>
        </a:spcBef>
        <a:spcAft>
          <a:spcPct val="0"/>
        </a:spcAft>
        <a:defRPr sz="4400">
          <a:solidFill>
            <a:srgbClr val="225790"/>
          </a:solidFill>
          <a:latin typeface="Georgia" charset="0"/>
          <a:ea typeface="ＭＳ Ｐゴシック" charset="-128"/>
          <a:cs typeface="Georgia" charset="0"/>
        </a:defRPr>
      </a:lvl4pPr>
      <a:lvl5pPr algn="ctr" defTabSz="457200" rtl="0" fontAlgn="base">
        <a:spcBef>
          <a:spcPct val="0"/>
        </a:spcBef>
        <a:spcAft>
          <a:spcPct val="0"/>
        </a:spcAft>
        <a:defRPr sz="4400">
          <a:solidFill>
            <a:srgbClr val="225790"/>
          </a:solidFill>
          <a:latin typeface="Georgia" charset="0"/>
          <a:ea typeface="ＭＳ Ｐゴシック" charset="-128"/>
          <a:cs typeface="Georgia" charset="0"/>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fontAlgn="base">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fontAlgn="base">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fontAlgn="base">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Podcast!</a:t>
            </a:r>
            <a:endParaRPr lang="en-US" dirty="0"/>
          </a:p>
        </p:txBody>
      </p:sp>
      <p:sp>
        <p:nvSpPr>
          <p:cNvPr id="3" name="Content Placeholder 2"/>
          <p:cNvSpPr>
            <a:spLocks noGrp="1"/>
          </p:cNvSpPr>
          <p:nvPr>
            <p:ph idx="1"/>
          </p:nvPr>
        </p:nvSpPr>
        <p:spPr/>
        <p:txBody>
          <a:bodyPr/>
          <a:lstStyle/>
          <a:p>
            <a:r>
              <a:rPr lang="en-US" dirty="0" smtClean="0"/>
              <a:t>https://15minutehistory.org/2013/05/01/episode-21-causes-of-the-u-s-civil-war-part-1/</a:t>
            </a:r>
            <a:endParaRPr lang="en-US" dirty="0"/>
          </a:p>
        </p:txBody>
      </p:sp>
    </p:spTree>
    <p:extLst>
      <p:ext uri="{BB962C8B-B14F-4D97-AF65-F5344CB8AC3E}">
        <p14:creationId xmlns:p14="http://schemas.microsoft.com/office/powerpoint/2010/main" val="2042411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olidFill>
                  <a:srgbClr val="376092"/>
                </a:solidFill>
                <a:latin typeface="Georgia" charset="0"/>
                <a:ea typeface="ＭＳ Ｐゴシック" charset="0"/>
                <a:cs typeface="Georgia" charset="0"/>
              </a:rPr>
              <a:t>Lincoln</a:t>
            </a:r>
            <a:r>
              <a:rPr lang="ja-JP" altLang="en-US" sz="4000">
                <a:solidFill>
                  <a:srgbClr val="376092"/>
                </a:solidFill>
                <a:latin typeface="Georgia" charset="0"/>
                <a:ea typeface="ＭＳ Ｐゴシック" charset="0"/>
                <a:cs typeface="Georgia" charset="0"/>
              </a:rPr>
              <a:t>’</a:t>
            </a:r>
            <a:r>
              <a:rPr lang="en-US" sz="4000">
                <a:solidFill>
                  <a:srgbClr val="376092"/>
                </a:solidFill>
                <a:latin typeface="Georgia" charset="0"/>
                <a:ea typeface="ＭＳ Ｐゴシック" charset="0"/>
                <a:cs typeface="Georgia" charset="0"/>
              </a:rPr>
              <a:t>s First Inaugural Address</a:t>
            </a:r>
            <a:r>
              <a:rPr lang="en-US" sz="4000">
                <a:solidFill>
                  <a:srgbClr val="4D4D4D"/>
                </a:solidFill>
                <a:latin typeface="Georgia" charset="0"/>
                <a:ea typeface="ＭＳ Ｐゴシック" charset="0"/>
                <a:cs typeface="Georgia" charset="0"/>
              </a:rPr>
              <a:t/>
            </a:r>
            <a:br>
              <a:rPr lang="en-US" sz="4000">
                <a:solidFill>
                  <a:srgbClr val="4D4D4D"/>
                </a:solidFill>
                <a:latin typeface="Georgia" charset="0"/>
                <a:ea typeface="ＭＳ Ｐゴシック" charset="0"/>
                <a:cs typeface="Georgia" charset="0"/>
              </a:rPr>
            </a:br>
            <a:r>
              <a:rPr lang="en-US" sz="2800">
                <a:solidFill>
                  <a:schemeClr val="tx1"/>
                </a:solidFill>
                <a:latin typeface="Calibri" charset="0"/>
                <a:ea typeface="ＭＳ Ｐゴシック" charset="0"/>
                <a:cs typeface="Georgia" charset="0"/>
              </a:rPr>
              <a:t>The Public Reacts</a:t>
            </a:r>
            <a:endParaRPr lang="en-US" sz="4000">
              <a:solidFill>
                <a:srgbClr val="4D4D4D"/>
              </a:solidFill>
              <a:latin typeface="Georgia" charset="0"/>
              <a:ea typeface="ＭＳ Ｐゴシック" charset="0"/>
              <a:cs typeface="Georgia" charset="0"/>
            </a:endParaRPr>
          </a:p>
        </p:txBody>
      </p:sp>
      <p:sp>
        <p:nvSpPr>
          <p:cNvPr id="8" name="Content Placeholder 7"/>
          <p:cNvSpPr>
            <a:spLocks noGrp="1"/>
          </p:cNvSpPr>
          <p:nvPr>
            <p:ph idx="1"/>
          </p:nvPr>
        </p:nvSpPr>
        <p:spPr>
          <a:xfrm>
            <a:off x="457200" y="1752600"/>
            <a:ext cx="8229600" cy="4205288"/>
          </a:xfrm>
        </p:spPr>
        <p:txBody>
          <a:bodyPr/>
          <a:lstStyle/>
          <a:p>
            <a:pPr marL="0" indent="0">
              <a:buFont typeface="Arial" charset="0"/>
              <a:buNone/>
            </a:pPr>
            <a:r>
              <a:rPr lang="ja-JP" altLang="en-US" sz="2200">
                <a:latin typeface="Georgia" charset="0"/>
                <a:ea typeface="ＭＳ Ｐゴシック" charset="0"/>
                <a:cs typeface="Times New Roman" charset="0"/>
              </a:rPr>
              <a:t>“</a:t>
            </a:r>
            <a:r>
              <a:rPr lang="en-US" sz="2200">
                <a:latin typeface="Georgia" charset="0"/>
                <a:ea typeface="ＭＳ Ｐゴシック" charset="0"/>
                <a:cs typeface="Times New Roman" charset="0"/>
              </a:rPr>
              <a:t>For myself, I am free to declare that </a:t>
            </a:r>
            <a:r>
              <a:rPr lang="en-US" sz="2200" b="1">
                <a:solidFill>
                  <a:srgbClr val="376092"/>
                </a:solidFill>
                <a:latin typeface="Georgia" charset="0"/>
                <a:ea typeface="ＭＳ Ｐゴシック" charset="0"/>
                <a:cs typeface="Times New Roman" charset="0"/>
              </a:rPr>
              <a:t>the election of LINCOLN (about which I entertain no doubt) ought to be regarded as an act of determined hostility; </a:t>
            </a:r>
            <a:r>
              <a:rPr lang="en-US" sz="2200">
                <a:latin typeface="Georgia" charset="0"/>
                <a:ea typeface="ＭＳ Ｐゴシック" charset="0"/>
                <a:cs typeface="Times New Roman" charset="0"/>
              </a:rPr>
              <a:t>and I regard it, also, as immediately threatening the peace and safety of the South. As such, we should not wait till we experience the first or least of its pernicious consequences; but, foreseeing them, put ourselves at once in the attitude of independence, and thus escape or be prepared to defend ourselves against them. It may be that conflict and bloodshed will ensue.</a:t>
            </a:r>
            <a:r>
              <a:rPr lang="ja-JP" altLang="en-US" sz="2200">
                <a:latin typeface="Georgia" charset="0"/>
                <a:ea typeface="ＭＳ Ｐゴシック" charset="0"/>
                <a:cs typeface="Times New Roman" charset="0"/>
              </a:rPr>
              <a:t>”</a:t>
            </a:r>
            <a:r>
              <a:rPr lang="en-US" sz="2200">
                <a:latin typeface="Georgia" charset="0"/>
                <a:ea typeface="ＭＳ Ｐゴシック" charset="0"/>
                <a:cs typeface="Times New Roman" charset="0"/>
              </a:rPr>
              <a:t> </a:t>
            </a:r>
          </a:p>
          <a:p>
            <a:pPr marL="0" indent="0">
              <a:buFont typeface="Arial" charset="0"/>
              <a:buNone/>
            </a:pPr>
            <a:endParaRPr lang="en-US" sz="1400">
              <a:latin typeface="Georgia" charset="0"/>
              <a:ea typeface="ＭＳ Ｐゴシック" charset="0"/>
              <a:cs typeface="Georgia" charset="0"/>
            </a:endParaRPr>
          </a:p>
          <a:p>
            <a:pPr marL="0" indent="0" algn="r">
              <a:buFont typeface="Arial" charset="0"/>
              <a:buNone/>
            </a:pPr>
            <a:r>
              <a:rPr lang="en-US" sz="1800">
                <a:solidFill>
                  <a:srgbClr val="376092"/>
                </a:solidFill>
                <a:latin typeface="Calibri" charset="0"/>
                <a:ea typeface="ＭＳ Ｐゴシック" charset="0"/>
                <a:cs typeface="Georgia" charset="0"/>
              </a:rPr>
              <a:t>F.D.Richardson,  Esq. of South Carolina</a:t>
            </a:r>
          </a:p>
        </p:txBody>
      </p:sp>
    </p:spTree>
    <p:extLst>
      <p:ext uri="{BB962C8B-B14F-4D97-AF65-F5344CB8AC3E}">
        <p14:creationId xmlns:p14="http://schemas.microsoft.com/office/powerpoint/2010/main" val="8522347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olidFill>
                  <a:srgbClr val="595959"/>
                </a:solidFill>
                <a:latin typeface="Georgia" charset="0"/>
                <a:ea typeface="ＭＳ Ｐゴシック" charset="0"/>
                <a:cs typeface="Georgia" charset="0"/>
              </a:rPr>
              <a:t>Lincoln</a:t>
            </a:r>
            <a:r>
              <a:rPr lang="ja-JP" altLang="en-US" sz="4000">
                <a:solidFill>
                  <a:srgbClr val="595959"/>
                </a:solidFill>
                <a:latin typeface="Georgia" charset="0"/>
                <a:ea typeface="ＭＳ Ｐゴシック" charset="0"/>
                <a:cs typeface="Georgia" charset="0"/>
              </a:rPr>
              <a:t>’</a:t>
            </a:r>
            <a:r>
              <a:rPr lang="en-US" sz="4000">
                <a:solidFill>
                  <a:srgbClr val="595959"/>
                </a:solidFill>
                <a:latin typeface="Georgia" charset="0"/>
                <a:ea typeface="ＭＳ Ｐゴシック" charset="0"/>
                <a:cs typeface="Georgia" charset="0"/>
              </a:rPr>
              <a:t>s First Inaugural Address</a:t>
            </a:r>
            <a:r>
              <a:rPr lang="en-US" sz="4000">
                <a:solidFill>
                  <a:srgbClr val="4D4D4D"/>
                </a:solidFill>
                <a:latin typeface="Georgia" charset="0"/>
                <a:ea typeface="ＭＳ Ｐゴシック" charset="0"/>
                <a:cs typeface="Georgia" charset="0"/>
              </a:rPr>
              <a:t/>
            </a:r>
            <a:br>
              <a:rPr lang="en-US" sz="4000">
                <a:solidFill>
                  <a:srgbClr val="4D4D4D"/>
                </a:solidFill>
                <a:latin typeface="Georgia" charset="0"/>
                <a:ea typeface="ＭＳ Ｐゴシック" charset="0"/>
                <a:cs typeface="Georgia" charset="0"/>
              </a:rPr>
            </a:br>
            <a:r>
              <a:rPr lang="en-US" sz="2800">
                <a:solidFill>
                  <a:schemeClr val="tx1"/>
                </a:solidFill>
                <a:latin typeface="Calibri" charset="0"/>
                <a:ea typeface="ＭＳ Ｐゴシック" charset="0"/>
                <a:cs typeface="Georgia" charset="0"/>
              </a:rPr>
              <a:t>The Public Reacts</a:t>
            </a:r>
            <a:endParaRPr lang="en-US" sz="2800">
              <a:latin typeface="Calibri" charset="0"/>
              <a:ea typeface="ＭＳ Ｐゴシック" charset="0"/>
              <a:cs typeface="Georgia" charset="0"/>
            </a:endParaRPr>
          </a:p>
        </p:txBody>
      </p:sp>
      <p:sp>
        <p:nvSpPr>
          <p:cNvPr id="3" name="Content Placeholder 2"/>
          <p:cNvSpPr>
            <a:spLocks noGrp="1"/>
          </p:cNvSpPr>
          <p:nvPr>
            <p:ph idx="1"/>
          </p:nvPr>
        </p:nvSpPr>
        <p:spPr>
          <a:xfrm>
            <a:off x="457200" y="1676400"/>
            <a:ext cx="8229600" cy="4205288"/>
          </a:xfrm>
        </p:spPr>
        <p:txBody>
          <a:bodyPr/>
          <a:lstStyle/>
          <a:p>
            <a:pPr marL="0" indent="0">
              <a:buFont typeface="Arial" charset="0"/>
              <a:buNone/>
            </a:pPr>
            <a:r>
              <a:rPr lang="ja-JP" altLang="en-US" sz="2200">
                <a:latin typeface="Georgia" charset="0"/>
                <a:ea typeface="ＭＳ Ｐゴシック" charset="0"/>
                <a:cs typeface="Georgia" charset="0"/>
              </a:rPr>
              <a:t>“</a:t>
            </a:r>
            <a:r>
              <a:rPr lang="en-US" sz="2200">
                <a:latin typeface="Georgia" charset="0"/>
                <a:ea typeface="ＭＳ Ｐゴシック" charset="0"/>
                <a:cs typeface="Georgia" charset="0"/>
              </a:rPr>
              <a:t>Col. ORR calls Mr. K.'s attention to the results of </a:t>
            </a:r>
            <a:r>
              <a:rPr lang="en-US" sz="2200" b="1">
                <a:solidFill>
                  <a:srgbClr val="376092"/>
                </a:solidFill>
                <a:latin typeface="Georgia" charset="0"/>
                <a:ea typeface="ＭＳ Ｐゴシック" charset="0"/>
                <a:cs typeface="Georgia" charset="0"/>
              </a:rPr>
              <a:t>the teachings of Black Republicanism, as developed in resistance to the Fugitive Slave Law, the inveigling of slaves, the raid of JOHN BROWN, and the recent insurrectionary movements in Texas, </a:t>
            </a:r>
            <a:r>
              <a:rPr lang="en-US" sz="2200">
                <a:latin typeface="Georgia" charset="0"/>
                <a:ea typeface="ＭＳ Ｐゴシック" charset="0"/>
                <a:cs typeface="Georgia" charset="0"/>
              </a:rPr>
              <a:t>and asks -- can it be prudent, safe or manly, to submit to the domination of a party whose declared purpose is to destroy us and subvert our whole social and industrial policy?</a:t>
            </a:r>
            <a:r>
              <a:rPr lang="ja-JP" altLang="en-US" sz="2200">
                <a:latin typeface="Georgia" charset="0"/>
                <a:ea typeface="ＭＳ Ｐゴシック" charset="0"/>
                <a:cs typeface="Georgia" charset="0"/>
              </a:rPr>
              <a:t>”</a:t>
            </a:r>
            <a:r>
              <a:rPr lang="en-US" sz="2200">
                <a:latin typeface="Georgia" charset="0"/>
                <a:ea typeface="ＭＳ Ｐゴシック" charset="0"/>
                <a:cs typeface="Georgia" charset="0"/>
              </a:rPr>
              <a:t> </a:t>
            </a:r>
          </a:p>
          <a:p>
            <a:pPr marL="0" indent="0">
              <a:buFont typeface="Arial" charset="0"/>
              <a:buNone/>
            </a:pPr>
            <a:endParaRPr lang="en-US" sz="1400">
              <a:latin typeface="Georgia" charset="0"/>
              <a:ea typeface="ＭＳ Ｐゴシック" charset="0"/>
              <a:cs typeface="Georgia" charset="0"/>
            </a:endParaRPr>
          </a:p>
          <a:p>
            <a:pPr marL="0" indent="0" algn="r">
              <a:buFont typeface="Arial" charset="0"/>
              <a:buNone/>
            </a:pPr>
            <a:r>
              <a:rPr lang="en-US" sz="1800">
                <a:solidFill>
                  <a:srgbClr val="376092"/>
                </a:solidFill>
                <a:latin typeface="Calibri" charset="0"/>
                <a:ea typeface="ＭＳ Ｐゴシック" charset="0"/>
                <a:cs typeface="Georgia" charset="0"/>
              </a:rPr>
              <a:t>F.D.Richardson,  Esq. of South Carolina</a:t>
            </a:r>
          </a:p>
        </p:txBody>
      </p:sp>
    </p:spTree>
    <p:extLst>
      <p:ext uri="{BB962C8B-B14F-4D97-AF65-F5344CB8AC3E}">
        <p14:creationId xmlns:p14="http://schemas.microsoft.com/office/powerpoint/2010/main" val="11468620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atin typeface="Georgia" charset="0"/>
                <a:ea typeface="ＭＳ Ｐゴシック" charset="0"/>
                <a:cs typeface="Georgia" charset="0"/>
              </a:rPr>
              <a:t>Fort Sumter</a:t>
            </a:r>
          </a:p>
        </p:txBody>
      </p:sp>
      <p:pic>
        <p:nvPicPr>
          <p:cNvPr id="40962"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1828800"/>
            <a:ext cx="6115050" cy="4205288"/>
          </a:xfrm>
        </p:spPr>
      </p:pic>
    </p:spTree>
    <p:extLst>
      <p:ext uri="{BB962C8B-B14F-4D97-AF65-F5344CB8AC3E}">
        <p14:creationId xmlns:p14="http://schemas.microsoft.com/office/powerpoint/2010/main" val="36647169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olidFill>
                  <a:srgbClr val="595959"/>
                </a:solidFill>
                <a:latin typeface="Georgia" charset="0"/>
                <a:ea typeface="ＭＳ Ｐゴシック" charset="0"/>
                <a:cs typeface="Georgia" charset="0"/>
              </a:rPr>
              <a:t>Lincoln</a:t>
            </a:r>
            <a:r>
              <a:rPr lang="ja-JP" altLang="en-US" sz="4000">
                <a:solidFill>
                  <a:srgbClr val="595959"/>
                </a:solidFill>
                <a:latin typeface="Georgia" charset="0"/>
                <a:ea typeface="ＭＳ Ｐゴシック" charset="0"/>
                <a:cs typeface="Georgia" charset="0"/>
              </a:rPr>
              <a:t>’</a:t>
            </a:r>
            <a:r>
              <a:rPr lang="en-US" sz="4000">
                <a:solidFill>
                  <a:srgbClr val="595959"/>
                </a:solidFill>
                <a:latin typeface="Georgia" charset="0"/>
                <a:ea typeface="ＭＳ Ｐゴシック" charset="0"/>
                <a:cs typeface="Georgia" charset="0"/>
              </a:rPr>
              <a:t>s First Inaugural Address</a:t>
            </a:r>
            <a:r>
              <a:rPr lang="en-US">
                <a:solidFill>
                  <a:srgbClr val="4D4D4D"/>
                </a:solidFill>
                <a:latin typeface="Georgia" charset="0"/>
                <a:ea typeface="ＭＳ Ｐゴシック" charset="0"/>
                <a:cs typeface="Georgia" charset="0"/>
              </a:rPr>
              <a:t/>
            </a:r>
            <a:br>
              <a:rPr lang="en-US">
                <a:solidFill>
                  <a:srgbClr val="4D4D4D"/>
                </a:solidFill>
                <a:latin typeface="Georgia" charset="0"/>
                <a:ea typeface="ＭＳ Ｐゴシック" charset="0"/>
                <a:cs typeface="Georgia" charset="0"/>
              </a:rPr>
            </a:br>
            <a:r>
              <a:rPr lang="en-US" sz="2800">
                <a:solidFill>
                  <a:schemeClr val="tx1"/>
                </a:solidFill>
                <a:latin typeface="Calibri" charset="0"/>
                <a:ea typeface="ＭＳ Ｐゴシック" charset="0"/>
                <a:cs typeface="Georgia" charset="0"/>
              </a:rPr>
              <a:t>The Public Reacts</a:t>
            </a:r>
            <a:endParaRPr lang="en-US" sz="2800">
              <a:latin typeface="Calibri" charset="0"/>
              <a:ea typeface="ＭＳ Ｐゴシック" charset="0"/>
              <a:cs typeface="Georgia" charset="0"/>
            </a:endParaRPr>
          </a:p>
        </p:txBody>
      </p:sp>
      <p:sp>
        <p:nvSpPr>
          <p:cNvPr id="3" name="Content Placeholder 2"/>
          <p:cNvSpPr>
            <a:spLocks noGrp="1"/>
          </p:cNvSpPr>
          <p:nvPr>
            <p:ph idx="1"/>
          </p:nvPr>
        </p:nvSpPr>
        <p:spPr>
          <a:xfrm>
            <a:off x="457200" y="1600200"/>
            <a:ext cx="8229600" cy="4205288"/>
          </a:xfrm>
        </p:spPr>
        <p:txBody>
          <a:bodyPr/>
          <a:lstStyle/>
          <a:p>
            <a:pPr marL="0" indent="0" defTabSz="914400">
              <a:spcBef>
                <a:spcPct val="0"/>
              </a:spcBef>
              <a:buFont typeface="Arial" charset="0"/>
              <a:buNone/>
            </a:pPr>
            <a:r>
              <a:rPr lang="ja-JP" altLang="en-US" sz="2200">
                <a:latin typeface="Georgia" charset="0"/>
                <a:ea typeface="ＭＳ Ｐゴシック" charset="0"/>
                <a:cs typeface="Times New Roman" charset="0"/>
              </a:rPr>
              <a:t>“</a:t>
            </a:r>
            <a:r>
              <a:rPr lang="en-US" sz="2200">
                <a:latin typeface="Georgia" charset="0"/>
                <a:ea typeface="ＭＳ Ｐゴシック" charset="0"/>
                <a:cs typeface="Times New Roman" charset="0"/>
              </a:rPr>
              <a:t>The whole message receives almost universal commendation from the Union men, and censure and repudiation from the Secessionists</a:t>
            </a:r>
            <a:r>
              <a:rPr lang="en-US" sz="2200" b="1">
                <a:solidFill>
                  <a:srgbClr val="376092"/>
                </a:solidFill>
                <a:latin typeface="Georgia" charset="0"/>
                <a:ea typeface="ＭＳ Ｐゴシック" charset="0"/>
                <a:cs typeface="Times New Roman" charset="0"/>
              </a:rPr>
              <a:t>. </a:t>
            </a:r>
            <a:r>
              <a:rPr lang="en-US" sz="2200" b="1" i="1">
                <a:solidFill>
                  <a:srgbClr val="376092"/>
                </a:solidFill>
                <a:latin typeface="Georgia" charset="0"/>
                <a:ea typeface="ＭＳ Ｐゴシック" charset="0"/>
                <a:cs typeface="Times New Roman" charset="0"/>
              </a:rPr>
              <a:t>The latter regard the declaration of the intention to defend and hold the Federal property as a declaration of war and coercion.</a:t>
            </a:r>
          </a:p>
          <a:p>
            <a:pPr marL="0" indent="0" defTabSz="914400">
              <a:spcBef>
                <a:spcPct val="0"/>
              </a:spcBef>
              <a:buFont typeface="Arial" charset="0"/>
              <a:buNone/>
            </a:pPr>
            <a:endParaRPr lang="en-US" sz="2200">
              <a:latin typeface="Georgia" charset="0"/>
              <a:ea typeface="ＭＳ Ｐゴシック" charset="0"/>
              <a:cs typeface="Georgia" charset="0"/>
            </a:endParaRPr>
          </a:p>
          <a:p>
            <a:pPr marL="0" indent="0" defTabSz="914400" eaLnBrk="0" hangingPunct="0">
              <a:spcBef>
                <a:spcPct val="0"/>
              </a:spcBef>
              <a:buFont typeface="Arial" charset="0"/>
              <a:buNone/>
            </a:pPr>
            <a:r>
              <a:rPr lang="en-US" sz="2200">
                <a:latin typeface="Georgia" charset="0"/>
                <a:ea typeface="ＭＳ Ｐゴシック" charset="0"/>
                <a:cs typeface="Times New Roman" charset="0"/>
              </a:rPr>
              <a:t>Prominent gentlemen in Charleston sent advices here to-day to the effect that the Star of the West, or any other vessel, attempting to reach Fort Sumter, or enter the harbor under the American flag, would be fired upon by the batteries and troops.</a:t>
            </a:r>
            <a:r>
              <a:rPr lang="ja-JP" altLang="en-US" sz="2200">
                <a:latin typeface="Georgia" charset="0"/>
                <a:ea typeface="ＭＳ Ｐゴシック" charset="0"/>
                <a:cs typeface="Times New Roman" charset="0"/>
              </a:rPr>
              <a:t>”</a:t>
            </a:r>
            <a:endParaRPr lang="en-US" sz="2200">
              <a:latin typeface="Georgia" charset="0"/>
              <a:ea typeface="ＭＳ Ｐゴシック" charset="0"/>
              <a:cs typeface="Times New Roman" charset="0"/>
            </a:endParaRPr>
          </a:p>
          <a:p>
            <a:pPr marL="0" indent="0" defTabSz="914400" eaLnBrk="0" hangingPunct="0">
              <a:spcBef>
                <a:spcPct val="0"/>
              </a:spcBef>
              <a:buFont typeface="Arial" charset="0"/>
              <a:buNone/>
            </a:pPr>
            <a:endParaRPr lang="en-US" sz="1400">
              <a:latin typeface="Georgia" charset="0"/>
              <a:ea typeface="ＭＳ Ｐゴシック" charset="0"/>
              <a:cs typeface="Times New Roman" charset="0"/>
            </a:endParaRPr>
          </a:p>
          <a:p>
            <a:pPr marL="0" indent="0" algn="r" defTabSz="914400" eaLnBrk="0" hangingPunct="0">
              <a:spcBef>
                <a:spcPct val="0"/>
              </a:spcBef>
              <a:buFont typeface="Arial" charset="0"/>
              <a:buNone/>
            </a:pPr>
            <a:r>
              <a:rPr lang="en-US" sz="1800">
                <a:solidFill>
                  <a:srgbClr val="376092"/>
                </a:solidFill>
                <a:latin typeface="Calibri" charset="0"/>
                <a:ea typeface="ＭＳ Ｐゴシック" charset="0"/>
                <a:cs typeface="Times New Roman" charset="0"/>
              </a:rPr>
              <a:t>Our Washington Dispatches, Wednesday, Jan. 9 New York Times </a:t>
            </a:r>
            <a:endParaRPr lang="en-US" sz="1800">
              <a:solidFill>
                <a:srgbClr val="376092"/>
              </a:solidFill>
              <a:latin typeface="Calibri" charset="0"/>
              <a:ea typeface="ＭＳ Ｐゴシック" charset="0"/>
              <a:cs typeface="Georgia" charset="0"/>
            </a:endParaRPr>
          </a:p>
        </p:txBody>
      </p:sp>
    </p:spTree>
    <p:extLst>
      <p:ext uri="{BB962C8B-B14F-4D97-AF65-F5344CB8AC3E}">
        <p14:creationId xmlns:p14="http://schemas.microsoft.com/office/powerpoint/2010/main" val="7976873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solidFill>
                  <a:srgbClr val="4D4D4D"/>
                </a:solidFill>
              </a:rPr>
              <a:t>Fort Sumter</a:t>
            </a:r>
            <a:br>
              <a:rPr lang="en-US" sz="4000" dirty="0" smtClean="0">
                <a:solidFill>
                  <a:srgbClr val="4D4D4D"/>
                </a:solidFill>
              </a:rPr>
            </a:br>
            <a:r>
              <a:rPr lang="en-US" sz="2800" dirty="0" smtClean="0">
                <a:solidFill>
                  <a:schemeClr val="tx1"/>
                </a:solidFill>
                <a:latin typeface="+mj-lt"/>
              </a:rPr>
              <a:t>April 12-14, 1861</a:t>
            </a:r>
            <a:endParaRPr lang="en-US" sz="4000" dirty="0">
              <a:solidFill>
                <a:srgbClr val="4D4D4D"/>
              </a:solidFill>
            </a:endParaRPr>
          </a:p>
        </p:txBody>
      </p:sp>
      <p:pic>
        <p:nvPicPr>
          <p:cNvPr id="43010"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65163" y="1752600"/>
            <a:ext cx="7813675" cy="4205288"/>
          </a:xfrm>
        </p:spPr>
      </p:pic>
    </p:spTree>
    <p:extLst>
      <p:ext uri="{BB962C8B-B14F-4D97-AF65-F5344CB8AC3E}">
        <p14:creationId xmlns:p14="http://schemas.microsoft.com/office/powerpoint/2010/main" val="9401755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solidFill>
                  <a:srgbClr val="4D4D4D"/>
                </a:solidFill>
              </a:rPr>
              <a:t>Fort </a:t>
            </a:r>
            <a:r>
              <a:rPr lang="en-US" sz="4000" dirty="0" smtClean="0">
                <a:solidFill>
                  <a:srgbClr val="4D4D4D"/>
                </a:solidFill>
              </a:rPr>
              <a:t>Sumter</a:t>
            </a:r>
            <a:r>
              <a:rPr lang="en-US" sz="6000" dirty="0">
                <a:solidFill>
                  <a:srgbClr val="4D4D4D"/>
                </a:solidFill>
              </a:rPr>
              <a:t/>
            </a:r>
            <a:br>
              <a:rPr lang="en-US" sz="6000" dirty="0">
                <a:solidFill>
                  <a:srgbClr val="4D4D4D"/>
                </a:solidFill>
              </a:rPr>
            </a:br>
            <a:r>
              <a:rPr lang="en-US" sz="2800" dirty="0">
                <a:solidFill>
                  <a:schemeClr val="tx1"/>
                </a:solidFill>
                <a:latin typeface="+mj-lt"/>
              </a:rPr>
              <a:t>April 12-14, 1861</a:t>
            </a:r>
            <a:endParaRPr lang="en-US" sz="2800" dirty="0">
              <a:latin typeface="+mj-lt"/>
            </a:endParaRPr>
          </a:p>
        </p:txBody>
      </p:sp>
      <p:pic>
        <p:nvPicPr>
          <p:cNvPr id="4505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905000"/>
            <a:ext cx="5181600" cy="4002088"/>
          </a:xfrm>
        </p:spPr>
      </p:pic>
    </p:spTree>
    <p:extLst>
      <p:ext uri="{BB962C8B-B14F-4D97-AF65-F5344CB8AC3E}">
        <p14:creationId xmlns:p14="http://schemas.microsoft.com/office/powerpoint/2010/main" val="12173894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8345"/>
            <a:ext cx="8497888" cy="762000"/>
          </a:xfrm>
        </p:spPr>
        <p:txBody>
          <a:bodyPr/>
          <a:lstStyle/>
          <a:p>
            <a:pPr eaLnBrk="1" hangingPunct="1"/>
            <a:r>
              <a:rPr lang="en-US" dirty="0">
                <a:latin typeface="Arial" charset="0"/>
              </a:rPr>
              <a:t>The War Begins</a:t>
            </a:r>
          </a:p>
        </p:txBody>
      </p:sp>
      <p:sp>
        <p:nvSpPr>
          <p:cNvPr id="16387" name="Rectangle 3"/>
          <p:cNvSpPr>
            <a:spLocks noGrp="1" noChangeArrowheads="1"/>
          </p:cNvSpPr>
          <p:nvPr>
            <p:ph type="body" idx="1"/>
          </p:nvPr>
        </p:nvSpPr>
        <p:spPr>
          <a:xfrm>
            <a:off x="457200" y="867453"/>
            <a:ext cx="8080375" cy="5105400"/>
          </a:xfrm>
        </p:spPr>
        <p:txBody>
          <a:bodyPr/>
          <a:lstStyle/>
          <a:p>
            <a:pPr eaLnBrk="1" hangingPunct="1">
              <a:lnSpc>
                <a:spcPct val="90000"/>
              </a:lnSpc>
            </a:pPr>
            <a:r>
              <a:rPr lang="en-US" sz="2800" dirty="0">
                <a:latin typeface="Arial" charset="0"/>
              </a:rPr>
              <a:t>Lincoln</a:t>
            </a:r>
            <a:r>
              <a:rPr lang="ja-JP" altLang="en-US" sz="2800" dirty="0">
                <a:latin typeface="Arial" charset="0"/>
              </a:rPr>
              <a:t>’</a:t>
            </a:r>
            <a:r>
              <a:rPr lang="en-US" sz="2800" dirty="0">
                <a:latin typeface="Arial" charset="0"/>
              </a:rPr>
              <a:t>s decision to resupply </a:t>
            </a:r>
            <a:r>
              <a:rPr lang="en-US" sz="2800" b="1" dirty="0">
                <a:latin typeface="Arial" charset="0"/>
              </a:rPr>
              <a:t>Ft. Sumter</a:t>
            </a:r>
            <a:r>
              <a:rPr lang="en-US" sz="2800" dirty="0">
                <a:latin typeface="Arial" charset="0"/>
              </a:rPr>
              <a:t> was stroke of genius</a:t>
            </a:r>
          </a:p>
          <a:p>
            <a:pPr lvl="1" eaLnBrk="1" hangingPunct="1">
              <a:lnSpc>
                <a:spcPct val="90000"/>
              </a:lnSpc>
            </a:pPr>
            <a:r>
              <a:rPr lang="en-US" sz="2400" dirty="0">
                <a:latin typeface="Arial" charset="0"/>
              </a:rPr>
              <a:t>Fulfilled Inaugural Address pledge to hold federal property in rebel states</a:t>
            </a:r>
          </a:p>
          <a:p>
            <a:pPr lvl="1" eaLnBrk="1" hangingPunct="1">
              <a:lnSpc>
                <a:spcPct val="90000"/>
              </a:lnSpc>
            </a:pPr>
            <a:r>
              <a:rPr lang="en-US" sz="2400" dirty="0">
                <a:latin typeface="Arial" charset="0"/>
              </a:rPr>
              <a:t>Forced rebels to make decision to start war</a:t>
            </a:r>
          </a:p>
          <a:p>
            <a:pPr eaLnBrk="1" hangingPunct="1">
              <a:lnSpc>
                <a:spcPct val="90000"/>
              </a:lnSpc>
            </a:pPr>
            <a:r>
              <a:rPr lang="en-US" sz="2800" dirty="0">
                <a:latin typeface="Arial" charset="0"/>
              </a:rPr>
              <a:t>Davis decided to take fort before resupply ships arrived</a:t>
            </a:r>
          </a:p>
          <a:p>
            <a:pPr lvl="1" eaLnBrk="1" hangingPunct="1">
              <a:lnSpc>
                <a:spcPct val="90000"/>
              </a:lnSpc>
            </a:pPr>
            <a:r>
              <a:rPr lang="en-US" sz="2400" dirty="0">
                <a:latin typeface="Arial" charset="0"/>
              </a:rPr>
              <a:t>Beauregard shelled fort April 12-13, 1861</a:t>
            </a:r>
          </a:p>
          <a:p>
            <a:pPr lvl="1" eaLnBrk="1" hangingPunct="1">
              <a:lnSpc>
                <a:spcPct val="90000"/>
              </a:lnSpc>
            </a:pPr>
            <a:r>
              <a:rPr lang="en-US" sz="2400" dirty="0">
                <a:latin typeface="Arial" charset="0"/>
              </a:rPr>
              <a:t>Anderson surrendered April 13</a:t>
            </a:r>
          </a:p>
          <a:p>
            <a:pPr eaLnBrk="1" hangingPunct="1">
              <a:lnSpc>
                <a:spcPct val="90000"/>
              </a:lnSpc>
            </a:pPr>
            <a:r>
              <a:rPr lang="en-US" sz="2800" dirty="0">
                <a:latin typeface="Arial" charset="0"/>
              </a:rPr>
              <a:t>Lincoln called for 75,000 volunteers to put down rebellion on April 15</a:t>
            </a:r>
          </a:p>
          <a:p>
            <a:pPr eaLnBrk="1" hangingPunct="1">
              <a:lnSpc>
                <a:spcPct val="90000"/>
              </a:lnSpc>
            </a:pPr>
            <a:r>
              <a:rPr lang="en-US" sz="2800" dirty="0">
                <a:latin typeface="Arial" charset="0"/>
              </a:rPr>
              <a:t>Va., N.C., Tenn. &amp; Ark. Seceded &amp; joined CSA</a:t>
            </a:r>
          </a:p>
        </p:txBody>
      </p:sp>
    </p:spTree>
    <p:extLst>
      <p:ext uri="{BB962C8B-B14F-4D97-AF65-F5344CB8AC3E}">
        <p14:creationId xmlns:p14="http://schemas.microsoft.com/office/powerpoint/2010/main" val="3585298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p:cTn id="13" dur="5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638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p:cTn id="19"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638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p:cTn id="25" dur="5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638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p:cTn id="31" dur="5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638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p:cTn id="37" dur="500" fill="hold"/>
                                        <p:tgtEl>
                                          <p:spTgt spid="16387">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638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p:cTn id="43" dur="500" fill="hold"/>
                                        <p:tgtEl>
                                          <p:spTgt spid="16387">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638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p:cTn id="49" dur="500" fill="hold"/>
                                        <p:tgtEl>
                                          <p:spTgt spid="16387">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16387">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1044575" y="1600200"/>
            <a:ext cx="7054850" cy="4505325"/>
          </a:xfrm>
          <a:prstGeom prst="rect">
            <a:avLst/>
          </a:prstGeom>
          <a:noFill/>
          <a:ln w="9525">
            <a:solidFill>
              <a:schemeClr val="accent1">
                <a:lumMod val="75000"/>
              </a:schemeClr>
            </a:solidFill>
            <a:miter lim="800000"/>
            <a:headEnd/>
            <a:tailEnd/>
          </a:ln>
          <a:effectLst/>
          <a:extLst/>
        </p:spPr>
      </p:pic>
      <p:sp>
        <p:nvSpPr>
          <p:cNvPr id="2" name="TextBox 1"/>
          <p:cNvSpPr txBox="1"/>
          <p:nvPr/>
        </p:nvSpPr>
        <p:spPr>
          <a:xfrm>
            <a:off x="0" y="273050"/>
            <a:ext cx="9144000" cy="1138238"/>
          </a:xfrm>
          <a:prstGeom prst="rect">
            <a:avLst/>
          </a:prstGeom>
          <a:noFill/>
        </p:spPr>
        <p:txBody>
          <a:bodyPr>
            <a:spAutoFit/>
          </a:bodyPr>
          <a:lstStyle/>
          <a:p>
            <a:pPr algn="ctr" fontAlgn="auto">
              <a:spcBef>
                <a:spcPts val="0"/>
              </a:spcBef>
              <a:spcAft>
                <a:spcPts val="0"/>
              </a:spcAft>
              <a:defRPr/>
            </a:pPr>
            <a:r>
              <a:rPr lang="en-US" sz="4000" dirty="0">
                <a:solidFill>
                  <a:schemeClr val="accent1">
                    <a:lumMod val="75000"/>
                  </a:schemeClr>
                </a:solidFill>
                <a:latin typeface="Georgia" pitchFamily="18" charset="0"/>
                <a:ea typeface="+mn-ea"/>
              </a:rPr>
              <a:t>Secession</a:t>
            </a:r>
          </a:p>
          <a:p>
            <a:pPr algn="ctr" fontAlgn="auto">
              <a:spcBef>
                <a:spcPts val="0"/>
              </a:spcBef>
              <a:spcAft>
                <a:spcPts val="0"/>
              </a:spcAft>
              <a:defRPr/>
            </a:pPr>
            <a:r>
              <a:rPr lang="en-US" sz="2800" dirty="0">
                <a:solidFill>
                  <a:srgbClr val="000000"/>
                </a:solidFill>
                <a:latin typeface="+mj-lt"/>
                <a:ea typeface="+mn-ea"/>
              </a:rPr>
              <a:t>April - June, 1861</a:t>
            </a:r>
            <a:endParaRPr lang="en-US" sz="2800" dirty="0">
              <a:solidFill>
                <a:srgbClr val="000000"/>
              </a:solidFill>
              <a:latin typeface="+mj-lt"/>
              <a:ea typeface="+mn-ea"/>
            </a:endParaRPr>
          </a:p>
        </p:txBody>
      </p:sp>
    </p:spTree>
    <p:extLst>
      <p:ext uri="{BB962C8B-B14F-4D97-AF65-F5344CB8AC3E}">
        <p14:creationId xmlns:p14="http://schemas.microsoft.com/office/powerpoint/2010/main" val="39787360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Secession</a:t>
            </a:r>
          </a:p>
        </p:txBody>
      </p:sp>
      <p:pic>
        <p:nvPicPr>
          <p:cNvPr id="90116" name="Picture 4" descr="DIVI723329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905000"/>
            <a:ext cx="8001000" cy="4391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9204470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40" name="Rectangle 4"/>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And the War Came</a:t>
            </a:r>
          </a:p>
        </p:txBody>
      </p:sp>
      <p:sp>
        <p:nvSpPr>
          <p:cNvPr id="14341" name="Rectangle 5"/>
          <p:cNvSpPr>
            <a:spLocks noGrp="1" noChangeArrowheads="1"/>
          </p:cNvSpPr>
          <p:nvPr>
            <p:ph type="body" idx="1"/>
          </p:nvPr>
        </p:nvSpPr>
        <p:spPr>
          <a:xfrm>
            <a:off x="1219200" y="1981200"/>
            <a:ext cx="7467600"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spcBef>
                <a:spcPct val="0"/>
              </a:spcBef>
            </a:pPr>
            <a:r>
              <a:rPr lang="en-US"/>
              <a:t>North seeks action to preserve Union</a:t>
            </a:r>
          </a:p>
          <a:p>
            <a:pPr>
              <a:lnSpc>
                <a:spcPct val="90000"/>
              </a:lnSpc>
              <a:spcBef>
                <a:spcPct val="0"/>
              </a:spcBef>
            </a:pPr>
            <a:r>
              <a:rPr lang="en-US"/>
              <a:t>April 13, 1861--Fort Sumter, S.C, falls</a:t>
            </a:r>
          </a:p>
          <a:p>
            <a:pPr>
              <a:lnSpc>
                <a:spcPct val="90000"/>
              </a:lnSpc>
              <a:spcBef>
                <a:spcPct val="0"/>
              </a:spcBef>
            </a:pPr>
            <a:r>
              <a:rPr lang="en-US"/>
              <a:t>April 15--Lincoln calls out Northern state militias to suppress Southern insurrection</a:t>
            </a:r>
          </a:p>
          <a:p>
            <a:pPr>
              <a:lnSpc>
                <a:spcPct val="90000"/>
              </a:lnSpc>
              <a:spcBef>
                <a:spcPct val="0"/>
              </a:spcBef>
            </a:pPr>
            <a:r>
              <a:rPr lang="en-US"/>
              <a:t>April-May--Upper South secedes</a:t>
            </a:r>
          </a:p>
          <a:p>
            <a:pPr>
              <a:lnSpc>
                <a:spcPct val="90000"/>
              </a:lnSpc>
              <a:spcBef>
                <a:spcPct val="0"/>
              </a:spcBef>
            </a:pPr>
            <a:r>
              <a:rPr lang="en-US"/>
              <a:t>Border states--slave states remain in Union</a:t>
            </a:r>
          </a:p>
          <a:p>
            <a:pPr>
              <a:lnSpc>
                <a:spcPct val="90000"/>
              </a:lnSpc>
              <a:spcBef>
                <a:spcPct val="0"/>
              </a:spcBef>
            </a:pPr>
            <a:r>
              <a:rPr lang="en-US"/>
              <a:t>War defined as effort to preserve Union</a:t>
            </a:r>
          </a:p>
        </p:txBody>
      </p:sp>
    </p:spTree>
    <p:extLst>
      <p:ext uri="{BB962C8B-B14F-4D97-AF65-F5344CB8AC3E}">
        <p14:creationId xmlns:p14="http://schemas.microsoft.com/office/powerpoint/2010/main" val="142294668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4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4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4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4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34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Country Goes To War</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br>
              <a:rPr lang="en-US" dirty="0" smtClean="0"/>
            </a:br>
            <a:r>
              <a:rPr lang="en-US" dirty="0" smtClean="0"/>
              <a:t>Period 5</a:t>
            </a:r>
            <a:endParaRPr lang="en-US" dirty="0"/>
          </a:p>
        </p:txBody>
      </p:sp>
    </p:spTree>
    <p:extLst>
      <p:ext uri="{BB962C8B-B14F-4D97-AF65-F5344CB8AC3E}">
        <p14:creationId xmlns:p14="http://schemas.microsoft.com/office/powerpoint/2010/main" val="19997020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atin typeface="Georgia" charset="0"/>
                <a:ea typeface="ＭＳ Ｐゴシック" charset="0"/>
                <a:cs typeface="Georgia" charset="0"/>
              </a:rPr>
              <a:t>The Union Responds</a:t>
            </a:r>
          </a:p>
        </p:txBody>
      </p:sp>
      <p:pic>
        <p:nvPicPr>
          <p:cNvPr id="51202"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887663" y="1600200"/>
            <a:ext cx="3368675" cy="4205288"/>
          </a:xfrm>
        </p:spPr>
      </p:pic>
    </p:spTree>
    <p:extLst>
      <p:ext uri="{BB962C8B-B14F-4D97-AF65-F5344CB8AC3E}">
        <p14:creationId xmlns:p14="http://schemas.microsoft.com/office/powerpoint/2010/main" val="25636187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Georgia" charset="0"/>
                <a:ea typeface="ＭＳ Ｐゴシック" charset="0"/>
                <a:cs typeface="Georgia" charset="0"/>
              </a:rPr>
              <a:t>The Confederacy Responds</a:t>
            </a:r>
          </a:p>
        </p:txBody>
      </p:sp>
      <p:pic>
        <p:nvPicPr>
          <p:cNvPr id="53250"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40088" y="2066925"/>
            <a:ext cx="2663825" cy="3271838"/>
          </a:xfrm>
        </p:spPr>
      </p:pic>
    </p:spTree>
    <p:extLst>
      <p:ext uri="{BB962C8B-B14F-4D97-AF65-F5344CB8AC3E}">
        <p14:creationId xmlns:p14="http://schemas.microsoft.com/office/powerpoint/2010/main" val="35695142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55298"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4400" fontAlgn="base">
              <a:spcBef>
                <a:spcPct val="0"/>
              </a:spcBef>
              <a:spcAft>
                <a:spcPct val="0"/>
              </a:spcAft>
            </a:pPr>
            <a:r>
              <a:rPr lang="en-US" sz="1200">
                <a:solidFill>
                  <a:prstClr val="black"/>
                </a:solidFill>
                <a:latin typeface="Calibri" charset="0"/>
                <a:ea typeface="ＭＳ Ｐゴシック" charset="0"/>
                <a:cs typeface="Times New Roman" charset="0"/>
              </a:rPr>
              <a:t>   </a:t>
            </a:r>
            <a:endParaRPr lang="en-US" sz="900">
              <a:solidFill>
                <a:prstClr val="black"/>
              </a:solidFill>
              <a:latin typeface="Arial" charset="0"/>
              <a:ea typeface="ＭＳ Ｐゴシック" charset="0"/>
            </a:endParaRPr>
          </a:p>
          <a:p>
            <a:pPr defTabSz="914400" eaLnBrk="0" fontAlgn="base" hangingPunct="0">
              <a:spcBef>
                <a:spcPct val="0"/>
              </a:spcBef>
              <a:spcAft>
                <a:spcPct val="0"/>
              </a:spcAft>
            </a:pPr>
            <a:r>
              <a:rPr lang="en-US" sz="1200">
                <a:solidFill>
                  <a:prstClr val="black"/>
                </a:solidFill>
                <a:latin typeface="Calibri" charset="0"/>
                <a:ea typeface="ＭＳ Ｐゴシック" charset="0"/>
                <a:cs typeface="Times New Roman" charset="0"/>
              </a:rPr>
              <a:t>  </a:t>
            </a:r>
            <a:endParaRPr lang="en-US" sz="900">
              <a:solidFill>
                <a:prstClr val="black"/>
              </a:solidFill>
              <a:latin typeface="Arial" charset="0"/>
              <a:ea typeface="ＭＳ Ｐゴシック" charset="0"/>
            </a:endParaRPr>
          </a:p>
          <a:p>
            <a:pPr defTabSz="914400" eaLnBrk="0" fontAlgn="base" hangingPunct="0">
              <a:spcBef>
                <a:spcPct val="0"/>
              </a:spcBef>
              <a:spcAft>
                <a:spcPct val="0"/>
              </a:spcAft>
            </a:pPr>
            <a:r>
              <a:rPr lang="en-US" sz="1200" b="1">
                <a:solidFill>
                  <a:prstClr val="black"/>
                </a:solidFill>
                <a:latin typeface="Calibri" charset="0"/>
                <a:ea typeface="ＭＳ Ｐゴシック" charset="0"/>
                <a:cs typeface="Times New Roman" charset="0"/>
              </a:rPr>
              <a:t>  </a:t>
            </a:r>
            <a:endParaRPr lang="en-US" sz="900">
              <a:solidFill>
                <a:prstClr val="black"/>
              </a:solidFill>
              <a:latin typeface="Arial" charset="0"/>
              <a:ea typeface="ＭＳ Ｐゴシック" charset="0"/>
            </a:endParaRPr>
          </a:p>
          <a:p>
            <a:pPr defTabSz="914400" eaLnBrk="0" fontAlgn="base" hangingPunct="0">
              <a:spcBef>
                <a:spcPct val="0"/>
              </a:spcBef>
              <a:spcAft>
                <a:spcPct val="0"/>
              </a:spcAft>
            </a:pPr>
            <a:r>
              <a:rPr lang="en-US" sz="1200">
                <a:solidFill>
                  <a:prstClr val="black"/>
                </a:solidFill>
                <a:latin typeface="Calibri" charset="0"/>
                <a:ea typeface="ＭＳ Ｐゴシック" charset="0"/>
                <a:cs typeface="Times New Roman" charset="0"/>
              </a:rPr>
              <a:t>  </a:t>
            </a:r>
            <a:endParaRPr lang="en-US" sz="900">
              <a:solidFill>
                <a:prstClr val="black"/>
              </a:solidFill>
              <a:latin typeface="Arial" charset="0"/>
              <a:ea typeface="ＭＳ Ｐゴシック" charset="0"/>
            </a:endParaRPr>
          </a:p>
          <a:p>
            <a:pPr defTabSz="914400" eaLnBrk="0" fontAlgn="base" hangingPunct="0">
              <a:spcBef>
                <a:spcPct val="0"/>
              </a:spcBef>
              <a:spcAft>
                <a:spcPct val="0"/>
              </a:spcAft>
            </a:pPr>
            <a:r>
              <a:rPr lang="en-US" sz="1200">
                <a:solidFill>
                  <a:prstClr val="black"/>
                </a:solidFill>
                <a:latin typeface="Calibri" charset="0"/>
                <a:ea typeface="ＭＳ Ｐゴシック" charset="0"/>
                <a:cs typeface="Times New Roman" charset="0"/>
              </a:rPr>
              <a:t>   </a:t>
            </a:r>
            <a:endParaRPr lang="en-US">
              <a:solidFill>
                <a:prstClr val="black"/>
              </a:solidFill>
              <a:latin typeface="Arial" charset="0"/>
              <a:ea typeface="ＭＳ Ｐゴシック" charset="0"/>
            </a:endParaRPr>
          </a:p>
        </p:txBody>
      </p:sp>
      <p:sp>
        <p:nvSpPr>
          <p:cNvPr id="6" name="Content Placeholder 5"/>
          <p:cNvSpPr>
            <a:spLocks noGrp="1"/>
          </p:cNvSpPr>
          <p:nvPr>
            <p:ph idx="1"/>
          </p:nvPr>
        </p:nvSpPr>
        <p:spPr>
          <a:xfrm>
            <a:off x="457200" y="1600200"/>
            <a:ext cx="8229600" cy="4205288"/>
          </a:xfrm>
        </p:spPr>
        <p:txBody>
          <a:bodyPr/>
          <a:lstStyle/>
          <a:p>
            <a:pPr marL="0" indent="0">
              <a:buFont typeface="Arial" charset="0"/>
              <a:buNone/>
            </a:pPr>
            <a:r>
              <a:rPr lang="ja-JP" altLang="en-US">
                <a:solidFill>
                  <a:schemeClr val="bg1"/>
                </a:solidFill>
                <a:latin typeface="Georgia" charset="0"/>
                <a:ea typeface="ＭＳ Ｐゴシック" charset="0"/>
                <a:cs typeface="Georgia" charset="0"/>
              </a:rPr>
              <a:t>“</a:t>
            </a:r>
            <a:r>
              <a:rPr lang="en-US">
                <a:solidFill>
                  <a:schemeClr val="bg1"/>
                </a:solidFill>
                <a:latin typeface="Georgia" charset="0"/>
                <a:ea typeface="ＭＳ Ｐゴシック" charset="0"/>
                <a:cs typeface="Georgia" charset="0"/>
              </a:rPr>
              <a:t>Our popular government has often been called an experiment.  Two points in it our people have already settled – the successful </a:t>
            </a:r>
            <a:r>
              <a:rPr lang="en-US" i="1">
                <a:solidFill>
                  <a:schemeClr val="bg1"/>
                </a:solidFill>
                <a:latin typeface="Georgia" charset="0"/>
                <a:ea typeface="ＭＳ Ｐゴシック" charset="0"/>
                <a:cs typeface="Georgia" charset="0"/>
              </a:rPr>
              <a:t>establishing</a:t>
            </a:r>
            <a:r>
              <a:rPr lang="en-US">
                <a:solidFill>
                  <a:schemeClr val="bg1"/>
                </a:solidFill>
                <a:latin typeface="Georgia" charset="0"/>
                <a:ea typeface="ＭＳ Ｐゴシック" charset="0"/>
                <a:cs typeface="Georgia" charset="0"/>
              </a:rPr>
              <a:t> and the successful </a:t>
            </a:r>
            <a:r>
              <a:rPr lang="en-US" i="1">
                <a:solidFill>
                  <a:schemeClr val="bg1"/>
                </a:solidFill>
                <a:latin typeface="Georgia" charset="0"/>
                <a:ea typeface="ＭＳ Ｐゴシック" charset="0"/>
                <a:cs typeface="Georgia" charset="0"/>
              </a:rPr>
              <a:t>administering.  </a:t>
            </a:r>
            <a:r>
              <a:rPr lang="en-US">
                <a:solidFill>
                  <a:schemeClr val="bg1"/>
                </a:solidFill>
                <a:latin typeface="Georgia" charset="0"/>
                <a:ea typeface="ＭＳ Ｐゴシック" charset="0"/>
                <a:cs typeface="Georgia" charset="0"/>
              </a:rPr>
              <a:t>One still remains: its successful maintenance against a formidable internal attempt to overthrow it.</a:t>
            </a:r>
            <a:r>
              <a:rPr lang="ja-JP" altLang="en-US">
                <a:solidFill>
                  <a:schemeClr val="bg1"/>
                </a:solidFill>
                <a:latin typeface="Georgia" charset="0"/>
                <a:ea typeface="ＭＳ Ｐゴシック" charset="0"/>
                <a:cs typeface="Georgia" charset="0"/>
              </a:rPr>
              <a:t>”</a:t>
            </a:r>
            <a:r>
              <a:rPr lang="en-US">
                <a:solidFill>
                  <a:schemeClr val="bg1"/>
                </a:solidFill>
                <a:latin typeface="Georgia" charset="0"/>
                <a:ea typeface="ＭＳ Ｐゴシック" charset="0"/>
                <a:cs typeface="Georgia" charset="0"/>
              </a:rPr>
              <a:t> </a:t>
            </a:r>
            <a:r>
              <a:rPr lang="en-US" sz="1800">
                <a:solidFill>
                  <a:schemeClr val="bg1"/>
                </a:solidFill>
                <a:latin typeface="Calibri" charset="0"/>
                <a:ea typeface="ＭＳ Ｐゴシック" charset="0"/>
                <a:cs typeface="Georgia" charset="0"/>
              </a:rPr>
              <a:t>Abraham Lincoln</a:t>
            </a:r>
            <a:endParaRPr lang="en-US" sz="1800" i="1">
              <a:solidFill>
                <a:schemeClr val="bg1"/>
              </a:solidFill>
              <a:latin typeface="Calibri" charset="0"/>
              <a:ea typeface="ＭＳ Ｐゴシック" charset="0"/>
              <a:cs typeface="Georgia" charset="0"/>
            </a:endParaRPr>
          </a:p>
          <a:p>
            <a:pPr marL="0" indent="0">
              <a:buFont typeface="Arial" charset="0"/>
              <a:buNone/>
            </a:pPr>
            <a:endParaRPr lang="en-US">
              <a:latin typeface="Georgia" charset="0"/>
              <a:ea typeface="ＭＳ Ｐゴシック" charset="0"/>
              <a:cs typeface="Georgia" charset="0"/>
            </a:endParaRPr>
          </a:p>
        </p:txBody>
      </p:sp>
    </p:spTree>
    <p:extLst>
      <p:ext uri="{BB962C8B-B14F-4D97-AF65-F5344CB8AC3E}">
        <p14:creationId xmlns:p14="http://schemas.microsoft.com/office/powerpoint/2010/main" val="27945832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533400" y="319088"/>
            <a:ext cx="8153400" cy="823912"/>
          </a:xfrm>
          <a:prstGeom prst="rect">
            <a:avLst/>
          </a:prstGeom>
          <a:noFill/>
          <a:ln>
            <a:noFill/>
          </a:ln>
          <a:effectLst>
            <a:outerShdw blurRad="63500" dist="29783" dir="3885598"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pPr>
            <a:r>
              <a:rPr lang="en-US" sz="4800" b="1" dirty="0" smtClean="0">
                <a:solidFill>
                  <a:srgbClr val="D42800"/>
                </a:solidFill>
                <a:effectLst>
                  <a:outerShdw blurRad="38100" dist="38100" dir="2700000" algn="tl">
                    <a:srgbClr val="000000"/>
                  </a:outerShdw>
                </a:effectLst>
                <a:latin typeface="BilboDisplay" charset="0"/>
              </a:rPr>
              <a:t>Resources…</a:t>
            </a:r>
            <a:endParaRPr lang="en-US" sz="4800" b="1" dirty="0">
              <a:solidFill>
                <a:srgbClr val="D42800"/>
              </a:solidFill>
              <a:effectLst>
                <a:outerShdw blurRad="38100" dist="38100" dir="2700000" algn="tl">
                  <a:srgbClr val="000000"/>
                </a:outerShdw>
              </a:effectLst>
              <a:latin typeface="BilboDisplay" charset="0"/>
            </a:endParaRPr>
          </a:p>
        </p:txBody>
      </p:sp>
      <p:pic>
        <p:nvPicPr>
          <p:cNvPr id="75779" name="Picture 3" descr="chart-RatingNorth&amp;South"/>
          <p:cNvPicPr>
            <a:picLocks noChangeAspect="1" noChangeArrowheads="1"/>
          </p:cNvPicPr>
          <p:nvPr/>
        </p:nvPicPr>
        <p:blipFill>
          <a:blip r:embed="rId2">
            <a:lum contrast="6000"/>
            <a:extLst>
              <a:ext uri="{28A0092B-C50C-407E-A947-70E740481C1C}">
                <a14:useLocalDpi xmlns:a14="http://schemas.microsoft.com/office/drawing/2010/main" val="0"/>
              </a:ext>
            </a:extLst>
          </a:blip>
          <a:srcRect t="7727"/>
          <a:stretch>
            <a:fillRect/>
          </a:stretch>
        </p:blipFill>
        <p:spPr bwMode="auto">
          <a:xfrm>
            <a:off x="381000" y="1862138"/>
            <a:ext cx="8382000" cy="499586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5818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295400" y="319088"/>
            <a:ext cx="6629400" cy="823912"/>
          </a:xfrm>
          <a:prstGeom prst="rect">
            <a:avLst/>
          </a:prstGeom>
          <a:noFill/>
          <a:ln>
            <a:noFill/>
          </a:ln>
          <a:effectLst>
            <a:outerShdw blurRad="63500" dist="29783" dir="3885598" algn="ctr" rotWithShape="0">
              <a:srgbClr val="929292">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pPr>
            <a:r>
              <a:rPr lang="en-US" sz="4800" b="1">
                <a:solidFill>
                  <a:srgbClr val="D42800"/>
                </a:solidFill>
                <a:effectLst>
                  <a:outerShdw blurRad="38100" dist="38100" dir="2700000" algn="tl">
                    <a:srgbClr val="000000"/>
                  </a:outerShdw>
                </a:effectLst>
                <a:latin typeface="BilboDisplay" charset="0"/>
              </a:rPr>
              <a:t>Railroad Lines, 1860</a:t>
            </a:r>
          </a:p>
        </p:txBody>
      </p:sp>
      <p:pic>
        <p:nvPicPr>
          <p:cNvPr id="72707" name="Picture 3"/>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286000" y="1371600"/>
            <a:ext cx="4692650" cy="4953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5922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8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88" name="Rectangle 4"/>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Adjusting to Total War</a:t>
            </a:r>
          </a:p>
        </p:txBody>
      </p:sp>
      <p:sp>
        <p:nvSpPr>
          <p:cNvPr id="16389" name="Rectangle 5"/>
          <p:cNvSpPr>
            <a:spLocks noGrp="1" noChangeArrowheads="1"/>
          </p:cNvSpPr>
          <p:nvPr>
            <p:ph type="body" idx="1"/>
          </p:nvPr>
        </p:nvSpPr>
        <p:spPr>
          <a:xfrm>
            <a:off x="805761" y="1444643"/>
            <a:ext cx="7924800" cy="5146587"/>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spcBef>
                <a:spcPct val="0"/>
              </a:spcBef>
            </a:pPr>
            <a:r>
              <a:rPr lang="en-US" dirty="0"/>
              <a:t>North must win by destroying will to resist</a:t>
            </a:r>
          </a:p>
          <a:p>
            <a:pPr>
              <a:spcBef>
                <a:spcPct val="0"/>
              </a:spcBef>
            </a:pPr>
            <a:r>
              <a:rPr lang="en-US" dirty="0"/>
              <a:t>Total War--a test of societies, economies, political systems as well as </a:t>
            </a:r>
            <a:r>
              <a:rPr lang="en-US" dirty="0" smtClean="0"/>
              <a:t>armies</a:t>
            </a:r>
          </a:p>
          <a:p>
            <a:pPr>
              <a:spcBef>
                <a:spcPct val="0"/>
              </a:spcBef>
            </a:pPr>
            <a:r>
              <a:rPr lang="en-US" dirty="0" smtClean="0"/>
              <a:t>South adopts defensive strategy--North must fight in unfamiliar, hostile terrain </a:t>
            </a:r>
          </a:p>
          <a:p>
            <a:pPr>
              <a:spcBef>
                <a:spcPct val="0"/>
              </a:spcBef>
            </a:pPr>
            <a:r>
              <a:rPr lang="en-US" dirty="0" smtClean="0"/>
              <a:t>Lincoln adopts two-front strategy </a:t>
            </a:r>
          </a:p>
          <a:p>
            <a:pPr lvl="1">
              <a:buSzPct val="75000"/>
            </a:pPr>
            <a:r>
              <a:rPr lang="en-US" dirty="0" smtClean="0"/>
              <a:t>capture Confederate capital, Richmond, Va.</a:t>
            </a:r>
          </a:p>
          <a:p>
            <a:pPr lvl="1">
              <a:buSzPct val="75000"/>
            </a:pPr>
            <a:r>
              <a:rPr lang="en-US" dirty="0" smtClean="0"/>
              <a:t>seize control of the Mississippi River</a:t>
            </a:r>
          </a:p>
          <a:p>
            <a:pPr lvl="1">
              <a:buSzPct val="75000"/>
            </a:pPr>
            <a:r>
              <a:rPr lang="en-US" dirty="0" smtClean="0"/>
              <a:t>deploy navy to blockade Southern ports</a:t>
            </a:r>
          </a:p>
          <a:p>
            <a:pPr>
              <a:spcBef>
                <a:spcPct val="0"/>
              </a:spcBef>
            </a:pPr>
            <a:endParaRPr lang="en-US" dirty="0"/>
          </a:p>
        </p:txBody>
      </p:sp>
      <p:sp>
        <p:nvSpPr>
          <p:cNvPr id="6" name="Rectangle 5"/>
          <p:cNvSpPr>
            <a:spLocks noGrp="1" noChangeArrowheads="1"/>
          </p:cNvSpPr>
          <p:nvPr/>
        </p:nvSpPr>
        <p:spPr bwMode="auto">
          <a:xfrm>
            <a:off x="580528" y="2759957"/>
            <a:ext cx="7729538"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CCFF33"/>
              </a:buClr>
              <a:buSzPct val="70000"/>
              <a:buFont typeface="Wingdings" charset="0"/>
              <a:buChar char="n"/>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65000"/>
              <a:buFont typeface="Wingdings" charset="0"/>
              <a:buChar char="n"/>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099CC"/>
              </a:buClr>
              <a:buSzPct val="65000"/>
              <a:buFont typeface="Wingdings" charset="0"/>
              <a:buChar char="n"/>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2"/>
              </a:buClr>
              <a:buSzPct val="75000"/>
              <a:buFont typeface="Wingdings" charset="0"/>
              <a:buChar char="n"/>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charset="0"/>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9pPr>
          </a:lstStyle>
          <a:p>
            <a:pPr>
              <a:spcBef>
                <a:spcPct val="0"/>
              </a:spcBef>
            </a:pPr>
            <a:endParaRPr lang="en-US" dirty="0"/>
          </a:p>
        </p:txBody>
      </p:sp>
    </p:spTree>
    <p:extLst>
      <p:ext uri="{BB962C8B-B14F-4D97-AF65-F5344CB8AC3E}">
        <p14:creationId xmlns:p14="http://schemas.microsoft.com/office/powerpoint/2010/main" val="109463078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638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638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63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2"/>
          <a:srcRect t="-12294" b="-7273"/>
          <a:stretch/>
        </p:blipFill>
        <p:spPr>
          <a:xfrm>
            <a:off x="457200" y="-29873"/>
            <a:ext cx="8229600" cy="6887873"/>
          </a:xfrm>
        </p:spPr>
      </p:pic>
    </p:spTree>
    <p:extLst>
      <p:ext uri="{BB962C8B-B14F-4D97-AF65-F5344CB8AC3E}">
        <p14:creationId xmlns:p14="http://schemas.microsoft.com/office/powerpoint/2010/main" val="29385922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ChangeArrowheads="1"/>
          </p:cNvSpPr>
          <p:nvPr/>
        </p:nvSpPr>
        <p:spPr bwMode="auto">
          <a:xfrm>
            <a:off x="3962400" y="6611938"/>
            <a:ext cx="5029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latin typeface="Calibri" charset="0"/>
              </a:rPr>
              <a:t>http://faculty.umf.maine.edu/walter.sargent/public.www/web%20232/sumter%20page.html</a:t>
            </a:r>
          </a:p>
        </p:txBody>
      </p:sp>
      <p:sp>
        <p:nvSpPr>
          <p:cNvPr id="22530" name="Title 1"/>
          <p:cNvSpPr>
            <a:spLocks noGrp="1"/>
          </p:cNvSpPr>
          <p:nvPr>
            <p:ph type="title"/>
          </p:nvPr>
        </p:nvSpPr>
        <p:spPr/>
        <p:txBody>
          <a:bodyPr/>
          <a:lstStyle/>
          <a:p>
            <a:r>
              <a:rPr lang="en-US" sz="4000">
                <a:solidFill>
                  <a:srgbClr val="4D4D4D"/>
                </a:solidFill>
                <a:latin typeface="Georgia" charset="0"/>
                <a:ea typeface="ＭＳ Ｐゴシック" charset="0"/>
                <a:cs typeface="Georgia" charset="0"/>
              </a:rPr>
              <a:t>1860 Election</a:t>
            </a:r>
          </a:p>
        </p:txBody>
      </p:sp>
      <p:pic>
        <p:nvPicPr>
          <p:cNvPr id="2253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17625" y="1600200"/>
            <a:ext cx="6508750" cy="4205288"/>
          </a:xfrm>
        </p:spPr>
      </p:pic>
      <p:sp>
        <p:nvSpPr>
          <p:cNvPr id="8" name="TextBox 7"/>
          <p:cNvSpPr txBox="1"/>
          <p:nvPr/>
        </p:nvSpPr>
        <p:spPr>
          <a:xfrm>
            <a:off x="609600" y="4538663"/>
            <a:ext cx="1719263" cy="1385887"/>
          </a:xfrm>
          <a:prstGeom prst="rect">
            <a:avLst/>
          </a:prstGeom>
          <a:solidFill>
            <a:schemeClr val="bg1"/>
          </a:solidFill>
          <a:ln>
            <a:solidFill>
              <a:schemeClr val="accent1">
                <a:lumMod val="75000"/>
              </a:schemeClr>
            </a:solidFill>
          </a:ln>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400" b="1">
                <a:solidFill>
                  <a:srgbClr val="CE5E48"/>
                </a:solidFill>
              </a:rPr>
              <a:t>Red</a:t>
            </a:r>
            <a:r>
              <a:rPr lang="en-US" sz="1400"/>
              <a:t> – Lincoln</a:t>
            </a:r>
          </a:p>
          <a:p>
            <a:r>
              <a:rPr lang="en-US" sz="1400" b="1">
                <a:solidFill>
                  <a:srgbClr val="F2C94D"/>
                </a:solidFill>
              </a:rPr>
              <a:t>Yellow</a:t>
            </a:r>
            <a:r>
              <a:rPr lang="en-US" sz="1400"/>
              <a:t> – Bell</a:t>
            </a:r>
          </a:p>
          <a:p>
            <a:r>
              <a:rPr lang="en-US" sz="1400" b="1">
                <a:solidFill>
                  <a:srgbClr val="4F8BA7"/>
                </a:solidFill>
              </a:rPr>
              <a:t>Blue</a:t>
            </a:r>
            <a:r>
              <a:rPr lang="en-US" sz="1400"/>
              <a:t> – Douglas</a:t>
            </a:r>
          </a:p>
          <a:p>
            <a:r>
              <a:rPr lang="en-US" sz="1400" b="1">
                <a:solidFill>
                  <a:srgbClr val="5CA16A"/>
                </a:solidFill>
              </a:rPr>
              <a:t>Green</a:t>
            </a:r>
            <a:r>
              <a:rPr lang="en-US" sz="1400"/>
              <a:t> – Breckinridge</a:t>
            </a:r>
          </a:p>
          <a:p>
            <a:r>
              <a:rPr lang="en-US" sz="1400" b="1">
                <a:solidFill>
                  <a:srgbClr val="846390"/>
                </a:solidFill>
              </a:rPr>
              <a:t>Purple</a:t>
            </a:r>
            <a:r>
              <a:rPr lang="en-US" sz="1400"/>
              <a:t> – Non-Voting Territories</a:t>
            </a:r>
          </a:p>
        </p:txBody>
      </p:sp>
    </p:spTree>
    <p:extLst>
      <p:ext uri="{BB962C8B-B14F-4D97-AF65-F5344CB8AC3E}">
        <p14:creationId xmlns:p14="http://schemas.microsoft.com/office/powerpoint/2010/main" val="22521468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z="4000">
                <a:solidFill>
                  <a:srgbClr val="4D4D4D"/>
                </a:solidFill>
                <a:latin typeface="Georgia" charset="0"/>
                <a:ea typeface="ＭＳ Ｐゴシック" charset="0"/>
                <a:cs typeface="Georgia" charset="0"/>
              </a:rPr>
              <a:t>Election of 1860</a:t>
            </a:r>
          </a:p>
        </p:txBody>
      </p:sp>
      <p:pic>
        <p:nvPicPr>
          <p:cNvPr id="24578" name="Content Placeholder 14"/>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08000" y="1600200"/>
            <a:ext cx="2540000" cy="4232275"/>
          </a:xfrm>
        </p:spPr>
      </p:pic>
      <p:sp>
        <p:nvSpPr>
          <p:cNvPr id="24579" name="Content Placeholder 13"/>
          <p:cNvSpPr>
            <a:spLocks noGrp="1"/>
          </p:cNvSpPr>
          <p:nvPr>
            <p:ph sz="half" idx="2"/>
          </p:nvPr>
        </p:nvSpPr>
        <p:spPr>
          <a:xfrm>
            <a:off x="3200400" y="1600200"/>
            <a:ext cx="5562600" cy="4343400"/>
          </a:xfrm>
        </p:spPr>
        <p:txBody>
          <a:bodyPr/>
          <a:lstStyle/>
          <a:p>
            <a:pPr marL="0" indent="0">
              <a:buFont typeface="Arial" charset="0"/>
              <a:buNone/>
            </a:pPr>
            <a:r>
              <a:rPr lang="en-US" sz="1900" b="1">
                <a:solidFill>
                  <a:srgbClr val="376092"/>
                </a:solidFill>
                <a:latin typeface="Georgia" charset="0"/>
                <a:ea typeface="ＭＳ Ｐゴシック" charset="0"/>
                <a:cs typeface="Georgia" charset="0"/>
              </a:rPr>
              <a:t>November 6, 1860: </a:t>
            </a:r>
            <a:r>
              <a:rPr lang="en-US" sz="1900">
                <a:latin typeface="Georgia" charset="0"/>
                <a:ea typeface="ＭＳ Ｐゴシック" charset="0"/>
                <a:cs typeface="Georgia" charset="0"/>
              </a:rPr>
              <a:t>Lincoln Elected President</a:t>
            </a:r>
          </a:p>
          <a:p>
            <a:pPr marL="0" indent="0">
              <a:buFont typeface="Arial" charset="0"/>
              <a:buNone/>
            </a:pPr>
            <a:r>
              <a:rPr lang="en-US" sz="1900" b="1">
                <a:solidFill>
                  <a:srgbClr val="376092"/>
                </a:solidFill>
                <a:latin typeface="Georgia" charset="0"/>
                <a:ea typeface="ＭＳ Ｐゴシック" charset="0"/>
                <a:cs typeface="Georgia" charset="0"/>
              </a:rPr>
              <a:t>December 20, 1860: </a:t>
            </a:r>
            <a:r>
              <a:rPr lang="en-US" sz="1900">
                <a:latin typeface="Georgia" charset="0"/>
                <a:ea typeface="ＭＳ Ｐゴシック" charset="0"/>
                <a:cs typeface="Georgia" charset="0"/>
              </a:rPr>
              <a:t>South Carolina secedes </a:t>
            </a:r>
          </a:p>
          <a:p>
            <a:pPr marL="0" indent="0">
              <a:buFont typeface="Arial" charset="0"/>
              <a:buNone/>
            </a:pPr>
            <a:r>
              <a:rPr lang="en-US" sz="1900" b="1">
                <a:solidFill>
                  <a:srgbClr val="376092"/>
                </a:solidFill>
                <a:latin typeface="Georgia" charset="0"/>
                <a:ea typeface="ＭＳ Ｐゴシック" charset="0"/>
                <a:cs typeface="Georgia" charset="0"/>
              </a:rPr>
              <a:t>January 9, 1861: </a:t>
            </a:r>
            <a:r>
              <a:rPr lang="en-US" sz="1900">
                <a:latin typeface="Georgia" charset="0"/>
                <a:ea typeface="ＭＳ Ｐゴシック" charset="0"/>
                <a:cs typeface="Georgia" charset="0"/>
              </a:rPr>
              <a:t>Mississippi secedes</a:t>
            </a:r>
          </a:p>
          <a:p>
            <a:pPr marL="0" indent="0">
              <a:buFont typeface="Arial" charset="0"/>
              <a:buNone/>
            </a:pPr>
            <a:r>
              <a:rPr lang="en-US" sz="1900" b="1">
                <a:solidFill>
                  <a:srgbClr val="376092"/>
                </a:solidFill>
                <a:latin typeface="Georgia" charset="0"/>
                <a:ea typeface="ＭＳ Ｐゴシック" charset="0"/>
                <a:cs typeface="Georgia" charset="0"/>
              </a:rPr>
              <a:t>January 10, 1861: </a:t>
            </a:r>
            <a:r>
              <a:rPr lang="en-US" sz="1900">
                <a:latin typeface="Georgia" charset="0"/>
                <a:ea typeface="ＭＳ Ｐゴシック" charset="0"/>
                <a:cs typeface="Georgia" charset="0"/>
              </a:rPr>
              <a:t>Florida secedes</a:t>
            </a:r>
          </a:p>
          <a:p>
            <a:pPr marL="0" indent="0">
              <a:buFont typeface="Arial" charset="0"/>
              <a:buNone/>
            </a:pPr>
            <a:r>
              <a:rPr lang="en-US" sz="1900" b="1">
                <a:solidFill>
                  <a:srgbClr val="376092"/>
                </a:solidFill>
                <a:latin typeface="Georgia" charset="0"/>
                <a:ea typeface="ＭＳ Ｐゴシック" charset="0"/>
                <a:cs typeface="Georgia" charset="0"/>
              </a:rPr>
              <a:t>January 11, 1861: </a:t>
            </a:r>
            <a:r>
              <a:rPr lang="en-US" sz="1900">
                <a:latin typeface="Georgia" charset="0"/>
                <a:ea typeface="ＭＳ Ｐゴシック" charset="0"/>
                <a:cs typeface="Georgia" charset="0"/>
              </a:rPr>
              <a:t>Alabama secedes</a:t>
            </a:r>
          </a:p>
          <a:p>
            <a:pPr marL="0" indent="0">
              <a:buFont typeface="Arial" charset="0"/>
              <a:buNone/>
            </a:pPr>
            <a:r>
              <a:rPr lang="en-US" sz="1900" b="1">
                <a:solidFill>
                  <a:srgbClr val="376092"/>
                </a:solidFill>
                <a:latin typeface="Georgia" charset="0"/>
                <a:ea typeface="ＭＳ Ｐゴシック" charset="0"/>
                <a:cs typeface="Georgia" charset="0"/>
              </a:rPr>
              <a:t>January 19, 1861: </a:t>
            </a:r>
            <a:r>
              <a:rPr lang="en-US" sz="1900">
                <a:latin typeface="Georgia" charset="0"/>
                <a:ea typeface="ＭＳ Ｐゴシック" charset="0"/>
                <a:cs typeface="Georgia" charset="0"/>
              </a:rPr>
              <a:t>Georgia secedes</a:t>
            </a:r>
          </a:p>
          <a:p>
            <a:pPr marL="0" indent="0">
              <a:buFont typeface="Arial" charset="0"/>
              <a:buNone/>
            </a:pPr>
            <a:r>
              <a:rPr lang="en-US" sz="1900" b="1">
                <a:solidFill>
                  <a:srgbClr val="376092"/>
                </a:solidFill>
                <a:latin typeface="Georgia" charset="0"/>
                <a:ea typeface="ＭＳ Ｐゴシック" charset="0"/>
                <a:cs typeface="Georgia" charset="0"/>
              </a:rPr>
              <a:t>January 26, 1861: </a:t>
            </a:r>
            <a:r>
              <a:rPr lang="en-US" sz="1900">
                <a:latin typeface="Georgia" charset="0"/>
                <a:ea typeface="ＭＳ Ｐゴシック" charset="0"/>
                <a:cs typeface="Georgia" charset="0"/>
              </a:rPr>
              <a:t>Louisiana secedes</a:t>
            </a:r>
          </a:p>
          <a:p>
            <a:pPr marL="0" indent="0">
              <a:buFont typeface="Arial" charset="0"/>
              <a:buNone/>
            </a:pPr>
            <a:r>
              <a:rPr lang="en-US" sz="1900" b="1">
                <a:solidFill>
                  <a:srgbClr val="376092"/>
                </a:solidFill>
                <a:latin typeface="Georgia" charset="0"/>
                <a:ea typeface="ＭＳ Ｐゴシック" charset="0"/>
                <a:cs typeface="Georgia" charset="0"/>
              </a:rPr>
              <a:t>February 1, 1861: </a:t>
            </a:r>
            <a:r>
              <a:rPr lang="en-US" sz="1900">
                <a:latin typeface="Georgia" charset="0"/>
                <a:ea typeface="ＭＳ Ｐゴシック" charset="0"/>
                <a:cs typeface="Georgia" charset="0"/>
              </a:rPr>
              <a:t>Texas secedes</a:t>
            </a:r>
          </a:p>
          <a:p>
            <a:pPr marL="0" indent="0">
              <a:buFont typeface="Arial" charset="0"/>
              <a:buNone/>
            </a:pPr>
            <a:r>
              <a:rPr lang="en-US" sz="1900" b="1">
                <a:solidFill>
                  <a:srgbClr val="376092"/>
                </a:solidFill>
                <a:latin typeface="Georgia" charset="0"/>
                <a:ea typeface="ＭＳ Ｐゴシック" charset="0"/>
                <a:cs typeface="Georgia" charset="0"/>
              </a:rPr>
              <a:t>March 4, 1861: </a:t>
            </a:r>
            <a:r>
              <a:rPr lang="en-US" sz="1900">
                <a:latin typeface="Georgia" charset="0"/>
                <a:ea typeface="ＭＳ Ｐゴシック" charset="0"/>
                <a:cs typeface="Georgia" charset="0"/>
              </a:rPr>
              <a:t>Abraham Lincoln is inaugurated</a:t>
            </a:r>
          </a:p>
        </p:txBody>
      </p:sp>
    </p:spTree>
    <p:extLst>
      <p:ext uri="{BB962C8B-B14F-4D97-AF65-F5344CB8AC3E}">
        <p14:creationId xmlns:p14="http://schemas.microsoft.com/office/powerpoint/2010/main" val="29657867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5"/>
          <p:cNvSpPr txBox="1">
            <a:spLocks noChangeArrowheads="1"/>
          </p:cNvSpPr>
          <p:nvPr/>
        </p:nvSpPr>
        <p:spPr bwMode="auto">
          <a:xfrm>
            <a:off x="1447800" y="6248400"/>
            <a:ext cx="6324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000">
                <a:latin typeface="Times New Roman" charset="0"/>
                <a:cs typeface="Times New Roman" charset="0"/>
              </a:rPr>
              <a:t>Source:  http://loc.harpweek.com/LCPoliticalCartoons</a:t>
            </a:r>
          </a:p>
        </p:txBody>
      </p:sp>
      <p:sp>
        <p:nvSpPr>
          <p:cNvPr id="2" name="Title 1"/>
          <p:cNvSpPr>
            <a:spLocks noGrp="1"/>
          </p:cNvSpPr>
          <p:nvPr>
            <p:ph type="title"/>
          </p:nvPr>
        </p:nvSpPr>
        <p:spPr/>
        <p:txBody>
          <a:bodyPr/>
          <a:lstStyle/>
          <a:p>
            <a:pPr>
              <a:defRPr/>
            </a:pPr>
            <a:r>
              <a:rPr lang="en-US" sz="4000" dirty="0" smtClean="0">
                <a:solidFill>
                  <a:srgbClr val="376092"/>
                </a:solidFill>
              </a:rPr>
              <a:t>Election of 1860</a:t>
            </a:r>
            <a:r>
              <a:rPr lang="en-US" sz="4000" dirty="0" smtClean="0">
                <a:solidFill>
                  <a:srgbClr val="4D4D4D"/>
                </a:solidFill>
              </a:rPr>
              <a:t/>
            </a:r>
            <a:br>
              <a:rPr lang="en-US" sz="4000" dirty="0" smtClean="0">
                <a:solidFill>
                  <a:srgbClr val="4D4D4D"/>
                </a:solidFill>
              </a:rPr>
            </a:br>
            <a:r>
              <a:rPr lang="en-US" sz="2800" dirty="0" smtClean="0">
                <a:solidFill>
                  <a:schemeClr val="tx1"/>
                </a:solidFill>
                <a:latin typeface="+mj-lt"/>
              </a:rPr>
              <a:t>Secession?</a:t>
            </a:r>
            <a:endParaRPr lang="en-US" sz="4000" dirty="0">
              <a:solidFill>
                <a:srgbClr val="4D4D4D"/>
              </a:solidFill>
            </a:endParaRPr>
          </a:p>
        </p:txBody>
      </p:sp>
      <p:sp>
        <p:nvSpPr>
          <p:cNvPr id="3" name="Text Placeholder 2"/>
          <p:cNvSpPr>
            <a:spLocks noGrp="1"/>
          </p:cNvSpPr>
          <p:nvPr>
            <p:ph type="body" idx="1"/>
          </p:nvPr>
        </p:nvSpPr>
        <p:spPr/>
        <p:txBody>
          <a:bodyPr/>
          <a:lstStyle/>
          <a:p>
            <a:pPr algn="ctr">
              <a:defRPr/>
            </a:pPr>
            <a:r>
              <a:rPr lang="en-US" b="1" dirty="0" smtClean="0">
                <a:solidFill>
                  <a:srgbClr val="376092"/>
                </a:solidFill>
              </a:rPr>
              <a:t>YES</a:t>
            </a:r>
            <a:endParaRPr lang="en-US" b="1" dirty="0">
              <a:solidFill>
                <a:srgbClr val="376092"/>
              </a:solidFill>
            </a:endParaRPr>
          </a:p>
        </p:txBody>
      </p:sp>
      <p:sp>
        <p:nvSpPr>
          <p:cNvPr id="5" name="Content Placeholder 4"/>
          <p:cNvSpPr>
            <a:spLocks noGrp="1"/>
          </p:cNvSpPr>
          <p:nvPr>
            <p:ph sz="half" idx="2"/>
          </p:nvPr>
        </p:nvSpPr>
        <p:spPr>
          <a:xfrm>
            <a:off x="457200" y="2174875"/>
            <a:ext cx="4040188" cy="3675063"/>
          </a:xfrm>
        </p:spPr>
        <p:txBody>
          <a:bodyPr/>
          <a:lstStyle/>
          <a:p>
            <a:pPr marL="0" indent="0" algn="ctr">
              <a:buFont typeface="Arial" charset="0"/>
              <a:buNone/>
            </a:pPr>
            <a:r>
              <a:rPr lang="ja-JP" altLang="en-US">
                <a:solidFill>
                  <a:srgbClr val="000000"/>
                </a:solidFill>
                <a:latin typeface="Georgia" charset="0"/>
                <a:ea typeface="ＭＳ Ｐゴシック" charset="0"/>
                <a:cs typeface="Georgia" charset="0"/>
              </a:rPr>
              <a:t>“</a:t>
            </a:r>
            <a:r>
              <a:rPr lang="en-US">
                <a:solidFill>
                  <a:srgbClr val="000000"/>
                </a:solidFill>
                <a:latin typeface="Georgia" charset="0"/>
                <a:ea typeface="ＭＳ Ｐゴシック" charset="0"/>
                <a:cs typeface="Georgia" charset="0"/>
              </a:rPr>
              <a:t>We,…the people of South Carolina…have solemnly declared that the Union heretofore existing between this state and the other states of North America, </a:t>
            </a:r>
            <a:br>
              <a:rPr lang="en-US">
                <a:solidFill>
                  <a:srgbClr val="000000"/>
                </a:solidFill>
                <a:latin typeface="Georgia" charset="0"/>
                <a:ea typeface="ＭＳ Ｐゴシック" charset="0"/>
                <a:cs typeface="Georgia" charset="0"/>
              </a:rPr>
            </a:br>
            <a:r>
              <a:rPr lang="en-US">
                <a:solidFill>
                  <a:srgbClr val="000000"/>
                </a:solidFill>
                <a:latin typeface="Georgia" charset="0"/>
                <a:ea typeface="ＭＳ Ｐゴシック" charset="0"/>
                <a:cs typeface="Georgia" charset="0"/>
              </a:rPr>
              <a:t>is dissolved….</a:t>
            </a:r>
            <a:r>
              <a:rPr lang="ja-JP" altLang="en-US">
                <a:solidFill>
                  <a:srgbClr val="000000"/>
                </a:solidFill>
                <a:latin typeface="Georgia" charset="0"/>
                <a:ea typeface="ＭＳ Ｐゴシック" charset="0"/>
                <a:cs typeface="Georgia" charset="0"/>
              </a:rPr>
              <a:t>”</a:t>
            </a:r>
            <a:r>
              <a:rPr lang="en-US">
                <a:solidFill>
                  <a:srgbClr val="000000"/>
                </a:solidFill>
                <a:latin typeface="Georgia" charset="0"/>
                <a:ea typeface="ＭＳ Ｐゴシック" charset="0"/>
                <a:cs typeface="Georgia" charset="0"/>
              </a:rPr>
              <a:t> </a:t>
            </a:r>
          </a:p>
          <a:p>
            <a:pPr marL="0" indent="0" algn="r">
              <a:buFont typeface="Arial" charset="0"/>
              <a:buNone/>
            </a:pPr>
            <a:r>
              <a:rPr lang="en-US" sz="1800">
                <a:latin typeface="Calibri" charset="0"/>
                <a:ea typeface="ＭＳ Ｐゴシック" charset="0"/>
                <a:cs typeface="Georgia" charset="0"/>
              </a:rPr>
              <a:t>South Carolina Declarations</a:t>
            </a:r>
          </a:p>
          <a:p>
            <a:pPr marL="0" indent="0">
              <a:buFont typeface="Arial" charset="0"/>
              <a:buNone/>
            </a:pPr>
            <a:endParaRPr lang="en-US">
              <a:latin typeface="Georgia" charset="0"/>
              <a:ea typeface="ＭＳ Ｐゴシック" charset="0"/>
              <a:cs typeface="Georgia" charset="0"/>
            </a:endParaRPr>
          </a:p>
        </p:txBody>
      </p:sp>
      <p:sp>
        <p:nvSpPr>
          <p:cNvPr id="10" name="Text Placeholder 9"/>
          <p:cNvSpPr>
            <a:spLocks noGrp="1"/>
          </p:cNvSpPr>
          <p:nvPr>
            <p:ph type="body" sz="quarter" idx="3"/>
          </p:nvPr>
        </p:nvSpPr>
        <p:spPr/>
        <p:txBody>
          <a:bodyPr/>
          <a:lstStyle/>
          <a:p>
            <a:pPr algn="ctr">
              <a:defRPr/>
            </a:pPr>
            <a:r>
              <a:rPr lang="en-US" b="1" dirty="0" smtClean="0">
                <a:solidFill>
                  <a:srgbClr val="376092"/>
                </a:solidFill>
              </a:rPr>
              <a:t>NO</a:t>
            </a:r>
            <a:endParaRPr lang="en-US" b="1" dirty="0">
              <a:solidFill>
                <a:srgbClr val="376092"/>
              </a:solidFill>
            </a:endParaRPr>
          </a:p>
        </p:txBody>
      </p:sp>
      <p:sp>
        <p:nvSpPr>
          <p:cNvPr id="11" name="Content Placeholder 10"/>
          <p:cNvSpPr>
            <a:spLocks noGrp="1"/>
          </p:cNvSpPr>
          <p:nvPr>
            <p:ph sz="quarter" idx="4"/>
          </p:nvPr>
        </p:nvSpPr>
        <p:spPr>
          <a:xfrm>
            <a:off x="4645025" y="2174875"/>
            <a:ext cx="4041775" cy="3675063"/>
          </a:xfrm>
        </p:spPr>
        <p:txBody>
          <a:bodyPr/>
          <a:lstStyle/>
          <a:p>
            <a:pPr marL="0" indent="0" algn="ctr">
              <a:buFont typeface="Arial" charset="0"/>
              <a:buNone/>
            </a:pPr>
            <a:r>
              <a:rPr lang="ja-JP" altLang="en-US">
                <a:solidFill>
                  <a:schemeClr val="tx1"/>
                </a:solidFill>
                <a:latin typeface="Georgia" charset="0"/>
                <a:ea typeface="ＭＳ Ｐゴシック" charset="0"/>
                <a:cs typeface="Georgia" charset="0"/>
              </a:rPr>
              <a:t>“</a:t>
            </a:r>
            <a:r>
              <a:rPr lang="en-US">
                <a:solidFill>
                  <a:schemeClr val="tx1"/>
                </a:solidFill>
                <a:latin typeface="Georgia" charset="0"/>
                <a:ea typeface="ＭＳ Ｐゴシック" charset="0"/>
                <a:cs typeface="Georgia" charset="0"/>
              </a:rPr>
              <a:t>Shall the people of the South secede from the Union in consequence of the election of Mr. Lincoln….?  </a:t>
            </a:r>
            <a:br>
              <a:rPr lang="en-US">
                <a:solidFill>
                  <a:schemeClr val="tx1"/>
                </a:solidFill>
                <a:latin typeface="Georgia" charset="0"/>
                <a:ea typeface="ＭＳ Ｐゴシック" charset="0"/>
                <a:cs typeface="Georgia" charset="0"/>
              </a:rPr>
            </a:br>
            <a:r>
              <a:rPr lang="en-US">
                <a:solidFill>
                  <a:schemeClr val="tx1"/>
                </a:solidFill>
                <a:latin typeface="Georgia" charset="0"/>
                <a:ea typeface="ＭＳ Ｐゴシック" charset="0"/>
                <a:cs typeface="Georgia" charset="0"/>
              </a:rPr>
              <a:t>I tell you frankly, candidly, and earnestly that I do not think that they ought.</a:t>
            </a:r>
            <a:r>
              <a:rPr lang="ja-JP" altLang="en-US">
                <a:solidFill>
                  <a:schemeClr val="tx1"/>
                </a:solidFill>
                <a:latin typeface="Georgia" charset="0"/>
                <a:ea typeface="ＭＳ Ｐゴシック" charset="0"/>
                <a:cs typeface="Georgia" charset="0"/>
              </a:rPr>
              <a:t>”</a:t>
            </a:r>
            <a:r>
              <a:rPr lang="en-US">
                <a:solidFill>
                  <a:schemeClr val="tx1"/>
                </a:solidFill>
                <a:latin typeface="Georgia" charset="0"/>
                <a:ea typeface="ＭＳ Ｐゴシック" charset="0"/>
                <a:cs typeface="Georgia" charset="0"/>
              </a:rPr>
              <a:t> </a:t>
            </a:r>
          </a:p>
          <a:p>
            <a:pPr marL="0" indent="0" algn="r">
              <a:buFont typeface="Arial" charset="0"/>
              <a:buNone/>
            </a:pPr>
            <a:r>
              <a:rPr lang="en-US" sz="1800">
                <a:latin typeface="Calibri" charset="0"/>
                <a:ea typeface="ＭＳ Ｐゴシック" charset="0"/>
                <a:cs typeface="Georgia" charset="0"/>
              </a:rPr>
              <a:t>Alexander H. Stephens - Georgia</a:t>
            </a:r>
          </a:p>
          <a:p>
            <a:pPr marL="0" indent="0">
              <a:buFont typeface="Arial" charset="0"/>
              <a:buNone/>
            </a:pPr>
            <a:endParaRPr lang="en-US">
              <a:latin typeface="Georgia" charset="0"/>
              <a:ea typeface="ＭＳ Ｐゴシック" charset="0"/>
              <a:cs typeface="Georgia" charset="0"/>
            </a:endParaRPr>
          </a:p>
        </p:txBody>
      </p:sp>
    </p:spTree>
    <p:extLst>
      <p:ext uri="{BB962C8B-B14F-4D97-AF65-F5344CB8AC3E}">
        <p14:creationId xmlns:p14="http://schemas.microsoft.com/office/powerpoint/2010/main" val="13162223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33363"/>
            <a:ext cx="9144000" cy="1138237"/>
          </a:xfrm>
          <a:prstGeom prst="rect">
            <a:avLst/>
          </a:prstGeom>
          <a:noFill/>
        </p:spPr>
        <p:txBody>
          <a:bodyPr>
            <a:spAutoFit/>
          </a:bodyPr>
          <a:lstStyle/>
          <a:p>
            <a:pPr algn="ctr" fontAlgn="auto">
              <a:spcBef>
                <a:spcPts val="0"/>
              </a:spcBef>
              <a:spcAft>
                <a:spcPts val="0"/>
              </a:spcAft>
              <a:defRPr/>
            </a:pPr>
            <a:r>
              <a:rPr lang="en-US" sz="4000" dirty="0">
                <a:solidFill>
                  <a:schemeClr val="accent1">
                    <a:lumMod val="75000"/>
                  </a:schemeClr>
                </a:solidFill>
                <a:latin typeface="Georgia" pitchFamily="18" charset="0"/>
                <a:ea typeface="+mn-ea"/>
              </a:rPr>
              <a:t>South Carolina </a:t>
            </a:r>
            <a:r>
              <a:rPr lang="en-US" sz="4000" dirty="0">
                <a:solidFill>
                  <a:srgbClr val="376092"/>
                </a:solidFill>
                <a:latin typeface="Georgia" pitchFamily="18" charset="0"/>
                <a:ea typeface="+mn-ea"/>
              </a:rPr>
              <a:t>Secedes</a:t>
            </a:r>
            <a:r>
              <a:rPr lang="en-US" dirty="0">
                <a:latin typeface="+mn-lt"/>
                <a:ea typeface="+mn-ea"/>
              </a:rPr>
              <a:t>	</a:t>
            </a:r>
          </a:p>
          <a:p>
            <a:pPr algn="ctr" fontAlgn="auto">
              <a:spcBef>
                <a:spcPts val="0"/>
              </a:spcBef>
              <a:spcAft>
                <a:spcPts val="0"/>
              </a:spcAft>
              <a:defRPr/>
            </a:pPr>
            <a:r>
              <a:rPr lang="en-US" sz="2800" dirty="0">
                <a:solidFill>
                  <a:srgbClr val="000000"/>
                </a:solidFill>
                <a:latin typeface="+mj-lt"/>
                <a:ea typeface="+mn-ea"/>
              </a:rPr>
              <a:t>December 20, 1860	</a:t>
            </a:r>
            <a:endParaRPr lang="en-US" sz="2800" dirty="0">
              <a:solidFill>
                <a:srgbClr val="000000"/>
              </a:solidFill>
              <a:latin typeface="+mj-lt"/>
              <a:ea typeface="+mn-ea"/>
            </a:endParaRPr>
          </a:p>
        </p:txBody>
      </p:sp>
      <p:pic>
        <p:nvPicPr>
          <p:cNvPr id="286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1573213"/>
            <a:ext cx="6943725" cy="447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872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9888"/>
            <a:ext cx="9144000" cy="773112"/>
          </a:xfrm>
        </p:spPr>
        <p:txBody>
          <a:bodyPr>
            <a:normAutofit fontScale="90000"/>
          </a:bodyPr>
          <a:lstStyle/>
          <a:p>
            <a:pPr>
              <a:defRPr/>
            </a:pPr>
            <a:r>
              <a:rPr lang="en-US" dirty="0" smtClean="0"/>
              <a:t>Secession</a:t>
            </a:r>
            <a:br>
              <a:rPr lang="en-US" dirty="0" smtClean="0"/>
            </a:br>
            <a:r>
              <a:rPr lang="en-US" sz="3100" dirty="0" smtClean="0">
                <a:solidFill>
                  <a:srgbClr val="000000"/>
                </a:solidFill>
                <a:latin typeface="+mj-lt"/>
              </a:rPr>
              <a:t>January &amp; February, 1861</a:t>
            </a:r>
            <a:endParaRPr lang="en-US" sz="3100" dirty="0">
              <a:solidFill>
                <a:srgbClr val="000000"/>
              </a:solidFill>
              <a:latin typeface="+mj-lt"/>
            </a:endParaRPr>
          </a:p>
        </p:txBody>
      </p:sp>
      <p:pic>
        <p:nvPicPr>
          <p:cNvPr id="317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338" y="1447800"/>
            <a:ext cx="7299325" cy="4684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0399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1417638"/>
            <a:ext cx="6610350" cy="4700587"/>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228600"/>
            <a:ext cx="8229600" cy="773113"/>
          </a:xfrm>
          <a:prstGeom prst="rect">
            <a:avLst/>
          </a:prstGeom>
        </p:spPr>
        <p:txBody>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pPr>
              <a:defRPr/>
            </a:pPr>
            <a:r>
              <a:rPr lang="en-US" dirty="0" smtClean="0">
                <a:solidFill>
                  <a:schemeClr val="accent1">
                    <a:lumMod val="75000"/>
                  </a:schemeClr>
                </a:solidFill>
              </a:rPr>
              <a:t>1861</a:t>
            </a:r>
            <a:endParaRPr lang="en-US" dirty="0">
              <a:solidFill>
                <a:schemeClr val="accent1">
                  <a:lumMod val="75000"/>
                </a:schemeClr>
              </a:solidFill>
            </a:endParaRPr>
          </a:p>
        </p:txBody>
      </p:sp>
    </p:spTree>
    <p:extLst>
      <p:ext uri="{BB962C8B-B14F-4D97-AF65-F5344CB8AC3E}">
        <p14:creationId xmlns:p14="http://schemas.microsoft.com/office/powerpoint/2010/main" val="32828413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381000"/>
            <a:ext cx="9144000" cy="773113"/>
          </a:xfrm>
          <a:prstGeom prst="rect">
            <a:avLst/>
          </a:prstGeom>
        </p:spPr>
        <p:txBody>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pPr>
              <a:defRPr/>
            </a:pPr>
            <a:r>
              <a:rPr lang="en-US" sz="4000" dirty="0" smtClean="0">
                <a:solidFill>
                  <a:srgbClr val="376092"/>
                </a:solidFill>
              </a:rPr>
              <a:t>Excerpt, First Inaugural Address</a:t>
            </a:r>
            <a:r>
              <a:rPr lang="en-US" sz="2500" dirty="0" smtClean="0">
                <a:solidFill>
                  <a:srgbClr val="4D4D4D"/>
                </a:solidFill>
              </a:rPr>
              <a:t/>
            </a:r>
            <a:br>
              <a:rPr lang="en-US" sz="2500" dirty="0" smtClean="0">
                <a:solidFill>
                  <a:srgbClr val="4D4D4D"/>
                </a:solidFill>
              </a:rPr>
            </a:br>
            <a:r>
              <a:rPr lang="en-US" sz="2500" dirty="0" smtClean="0">
                <a:solidFill>
                  <a:schemeClr val="tx1"/>
                </a:solidFill>
                <a:latin typeface="+mj-lt"/>
              </a:rPr>
              <a:t>Abraham Lincoln, President of the United States of America</a:t>
            </a:r>
          </a:p>
          <a:p>
            <a:pPr>
              <a:defRPr/>
            </a:pPr>
            <a:r>
              <a:rPr lang="en-US" sz="2500" dirty="0" smtClean="0">
                <a:solidFill>
                  <a:schemeClr val="tx1"/>
                </a:solidFill>
                <a:latin typeface="+mj-lt"/>
              </a:rPr>
              <a:t>March 4, 1861</a:t>
            </a:r>
            <a:endParaRPr lang="en-US" sz="2500" dirty="0">
              <a:solidFill>
                <a:schemeClr val="tx1"/>
              </a:solidFill>
              <a:latin typeface="+mj-lt"/>
            </a:endParaRPr>
          </a:p>
        </p:txBody>
      </p:sp>
      <p:sp>
        <p:nvSpPr>
          <p:cNvPr id="32770" name="Content Placeholder 2"/>
          <p:cNvSpPr>
            <a:spLocks noGrp="1"/>
          </p:cNvSpPr>
          <p:nvPr>
            <p:ph idx="1"/>
          </p:nvPr>
        </p:nvSpPr>
        <p:spPr>
          <a:xfrm>
            <a:off x="457200" y="1905000"/>
            <a:ext cx="8229600" cy="4205288"/>
          </a:xfrm>
        </p:spPr>
        <p:txBody>
          <a:bodyPr/>
          <a:lstStyle/>
          <a:p>
            <a:pPr marL="0" indent="0">
              <a:buFont typeface="Arial" charset="0"/>
              <a:buNone/>
            </a:pPr>
            <a:r>
              <a:rPr lang="ja-JP" altLang="en-US" sz="1800">
                <a:latin typeface="Georgia" charset="0"/>
                <a:ea typeface="ＭＳ Ｐゴシック" charset="0"/>
                <a:cs typeface="Georgia" charset="0"/>
              </a:rPr>
              <a:t>“</a:t>
            </a:r>
            <a:r>
              <a:rPr lang="en-US" sz="1800">
                <a:latin typeface="Georgia" charset="0"/>
                <a:ea typeface="ＭＳ Ｐゴシック" charset="0"/>
                <a:cs typeface="Georgia" charset="0"/>
              </a:rPr>
              <a:t>Apprehension seems to exist among the people of the Southern States that by the accession of a Republican Administration their property and their peace and personal security are to be endangered. There has never been any reasonable cause for such apprehension. Indeed, the most ample evidence to the contrary has all the while existed and been open to their inspection. …. I have no purpose, directly or indirectly, to interfere with the institution of slavery in the States where it exists. I believe I have no lawful right to do so, and I have no inclination to do so. </a:t>
            </a:r>
          </a:p>
          <a:p>
            <a:pPr marL="0" indent="0">
              <a:buFont typeface="Arial" charset="0"/>
              <a:buNone/>
            </a:pPr>
            <a:r>
              <a:rPr lang="en-US" sz="1800">
                <a:latin typeface="Georgia" charset="0"/>
                <a:ea typeface="ＭＳ Ｐゴシック" charset="0"/>
                <a:cs typeface="Georgia" charset="0"/>
              </a:rPr>
              <a:t>…there needs to be no bloodshed or violence, and there shall be none unless it be forced upon the national authority. The power confided to me will be used to hold, occupy, and possess the property and places belonging to the Government…..</a:t>
            </a:r>
          </a:p>
          <a:p>
            <a:pPr marL="0" indent="0">
              <a:buFont typeface="Arial" charset="0"/>
              <a:buNone/>
            </a:pPr>
            <a:r>
              <a:rPr lang="en-US" sz="1800">
                <a:latin typeface="Georgia" charset="0"/>
                <a:ea typeface="ＭＳ Ｐゴシック" charset="0"/>
                <a:cs typeface="Georgia" charset="0"/>
              </a:rPr>
              <a:t>We are not enemies, but friends. We must not be enemies. Though passion may have strained it must not break our bonds of affection….</a:t>
            </a:r>
          </a:p>
          <a:p>
            <a:pPr marL="0" indent="0">
              <a:buFont typeface="Arial" charset="0"/>
              <a:buNone/>
            </a:pPr>
            <a:endParaRPr lang="en-US" sz="2200">
              <a:latin typeface="Georgia" charset="0"/>
              <a:ea typeface="ＭＳ Ｐゴシック" charset="0"/>
              <a:cs typeface="Georgia" charset="0"/>
            </a:endParaRPr>
          </a:p>
        </p:txBody>
      </p:sp>
    </p:spTree>
    <p:extLst>
      <p:ext uri="{BB962C8B-B14F-4D97-AF65-F5344CB8AC3E}">
        <p14:creationId xmlns:p14="http://schemas.microsoft.com/office/powerpoint/2010/main" val="23848508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TotalTime>
  <Words>1454</Words>
  <Application>Microsoft Macintosh PowerPoint</Application>
  <PresentationFormat>On-screen Show (4:3)</PresentationFormat>
  <Paragraphs>146</Paragraphs>
  <Slides>26</Slides>
  <Notes>18</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Curriculum</vt:lpstr>
      <vt:lpstr>Podcast!</vt:lpstr>
      <vt:lpstr>The Country Goes To War</vt:lpstr>
      <vt:lpstr>1860 Election</vt:lpstr>
      <vt:lpstr>Election of 1860</vt:lpstr>
      <vt:lpstr>Election of 1860 Secession?</vt:lpstr>
      <vt:lpstr>PowerPoint Presentation</vt:lpstr>
      <vt:lpstr>Secession January &amp; February, 1861</vt:lpstr>
      <vt:lpstr>PowerPoint Presentation</vt:lpstr>
      <vt:lpstr>PowerPoint Presentation</vt:lpstr>
      <vt:lpstr>Lincoln’s First Inaugural Address The Public Reacts</vt:lpstr>
      <vt:lpstr>Lincoln’s First Inaugural Address The Public Reacts</vt:lpstr>
      <vt:lpstr>Fort Sumter</vt:lpstr>
      <vt:lpstr>Lincoln’s First Inaugural Address The Public Reacts</vt:lpstr>
      <vt:lpstr>Fort Sumter April 12-14, 1861</vt:lpstr>
      <vt:lpstr>Fort Sumter April 12-14, 1861</vt:lpstr>
      <vt:lpstr>The War Begins</vt:lpstr>
      <vt:lpstr>PowerPoint Presentation</vt:lpstr>
      <vt:lpstr>Secession</vt:lpstr>
      <vt:lpstr>And the War Came</vt:lpstr>
      <vt:lpstr>The Union Responds</vt:lpstr>
      <vt:lpstr>The Confederacy Responds</vt:lpstr>
      <vt:lpstr>PowerPoint Presentation</vt:lpstr>
      <vt:lpstr>PowerPoint Presentation</vt:lpstr>
      <vt:lpstr>PowerPoint Presentation</vt:lpstr>
      <vt:lpstr>Adjusting to Total War</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Podcast!</dc:title>
  <dc:creator>Craig Winchell</dc:creator>
  <cp:lastModifiedBy>Craig Winchell</cp:lastModifiedBy>
  <cp:revision>5</cp:revision>
  <dcterms:created xsi:type="dcterms:W3CDTF">2016-11-15T16:50:24Z</dcterms:created>
  <dcterms:modified xsi:type="dcterms:W3CDTF">2016-11-15T18:16:05Z</dcterms:modified>
</cp:coreProperties>
</file>