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1" r:id="rId3"/>
    <p:sldId id="272" r:id="rId4"/>
    <p:sldId id="273" r:id="rId5"/>
    <p:sldId id="277" r:id="rId6"/>
    <p:sldId id="274" r:id="rId7"/>
    <p:sldId id="275" r:id="rId8"/>
    <p:sldId id="291" r:id="rId9"/>
    <p:sldId id="276" r:id="rId10"/>
    <p:sldId id="278" r:id="rId11"/>
    <p:sldId id="279" r:id="rId12"/>
    <p:sldId id="280" r:id="rId13"/>
    <p:sldId id="281" r:id="rId14"/>
    <p:sldId id="282" r:id="rId15"/>
    <p:sldId id="283" r:id="rId16"/>
    <p:sldId id="284" r:id="rId17"/>
    <p:sldId id="285" r:id="rId18"/>
    <p:sldId id="286" r:id="rId19"/>
    <p:sldId id="287" r:id="rId20"/>
    <p:sldId id="288" r:id="rId21"/>
    <p:sldId id="261" r:id="rId22"/>
    <p:sldId id="289" r:id="rId23"/>
    <p:sldId id="262" r:id="rId24"/>
    <p:sldId id="263" r:id="rId25"/>
    <p:sldId id="264" r:id="rId26"/>
    <p:sldId id="293" r:id="rId27"/>
    <p:sldId id="294" r:id="rId28"/>
    <p:sldId id="295" r:id="rId29"/>
    <p:sldId id="296" r:id="rId30"/>
    <p:sldId id="267" r:id="rId31"/>
    <p:sldId id="29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1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F9784A-C8C9-D44F-A63B-38B30B95BAE7}"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368499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9784A-C8C9-D44F-A63B-38B30B95BAE7}"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136494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9784A-C8C9-D44F-A63B-38B30B95BAE7}"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389915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BACEF548-67A4-824B-B79F-36D7EFF7DC0E}" type="slidenum">
              <a:rPr lang="en-US"/>
              <a:pPr>
                <a:defRPr/>
              </a:pPr>
              <a:t>‹#›</a:t>
            </a:fld>
            <a:endParaRPr lang="en-US"/>
          </a:p>
        </p:txBody>
      </p:sp>
    </p:spTree>
    <p:extLst>
      <p:ext uri="{BB962C8B-B14F-4D97-AF65-F5344CB8AC3E}">
        <p14:creationId xmlns:p14="http://schemas.microsoft.com/office/powerpoint/2010/main" val="146855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9784A-C8C9-D44F-A63B-38B30B95BAE7}"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166890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F9784A-C8C9-D44F-A63B-38B30B95BAE7}" type="datetimeFigureOut">
              <a:rPr lang="en-US" smtClean="0"/>
              <a:t>9/25/15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240862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F9784A-C8C9-D44F-A63B-38B30B95BAE7}" type="datetimeFigureOut">
              <a:rPr lang="en-US" smtClean="0"/>
              <a:t>9/25/15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10571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F9784A-C8C9-D44F-A63B-38B30B95BAE7}" type="datetimeFigureOut">
              <a:rPr lang="en-US" smtClean="0"/>
              <a:t>9/25/15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70995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F9784A-C8C9-D44F-A63B-38B30B95BAE7}" type="datetimeFigureOut">
              <a:rPr lang="en-US" smtClean="0"/>
              <a:t>9/25/15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131814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9784A-C8C9-D44F-A63B-38B30B95BAE7}" type="datetimeFigureOut">
              <a:rPr lang="en-US" smtClean="0"/>
              <a:t>9/25/15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210498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9784A-C8C9-D44F-A63B-38B30B95BAE7}" type="datetimeFigureOut">
              <a:rPr lang="en-US" smtClean="0"/>
              <a:t>9/25/15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1642422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9784A-C8C9-D44F-A63B-38B30B95BAE7}" type="datetimeFigureOut">
              <a:rPr lang="en-US" smtClean="0"/>
              <a:t>9/25/15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45574-0454-2F4F-8C71-BC9919675DE4}" type="slidenum">
              <a:rPr lang="en-US" smtClean="0"/>
              <a:t>‹#›</a:t>
            </a:fld>
            <a:endParaRPr lang="en-US"/>
          </a:p>
        </p:txBody>
      </p:sp>
    </p:spTree>
    <p:extLst>
      <p:ext uri="{BB962C8B-B14F-4D97-AF65-F5344CB8AC3E}">
        <p14:creationId xmlns:p14="http://schemas.microsoft.com/office/powerpoint/2010/main" val="2395373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9784A-C8C9-D44F-A63B-38B30B95BAE7}" type="datetimeFigureOut">
              <a:rPr lang="en-US" smtClean="0"/>
              <a:t>9/25/15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45574-0454-2F4F-8C71-BC9919675DE4}" type="slidenum">
              <a:rPr lang="en-US" smtClean="0"/>
              <a:t>‹#›</a:t>
            </a:fld>
            <a:endParaRPr lang="en-US"/>
          </a:p>
        </p:txBody>
      </p:sp>
    </p:spTree>
    <p:extLst>
      <p:ext uri="{BB962C8B-B14F-4D97-AF65-F5344CB8AC3E}">
        <p14:creationId xmlns:p14="http://schemas.microsoft.com/office/powerpoint/2010/main" val="3123302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12.xml"/><Relationship Id="rId2"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Federalist Period</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3</a:t>
            </a:r>
            <a:endParaRPr lang="en-US" dirty="0"/>
          </a:p>
        </p:txBody>
      </p:sp>
    </p:spTree>
    <p:extLst>
      <p:ext uri="{BB962C8B-B14F-4D97-AF65-F5344CB8AC3E}">
        <p14:creationId xmlns:p14="http://schemas.microsoft.com/office/powerpoint/2010/main" val="2028090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atin typeface="Calibri" charset="0"/>
              </a:rPr>
              <a:t>D. Hamilton</a:t>
            </a:r>
            <a:r>
              <a:rPr lang="ja-JP" altLang="en-US">
                <a:latin typeface="Calibri" charset="0"/>
              </a:rPr>
              <a:t>’</a:t>
            </a:r>
            <a:r>
              <a:rPr lang="en-US">
                <a:latin typeface="Calibri" charset="0"/>
              </a:rPr>
              <a:t>s Financial Plan</a:t>
            </a:r>
          </a:p>
        </p:txBody>
      </p:sp>
      <p:sp>
        <p:nvSpPr>
          <p:cNvPr id="18435" name="Content Placeholder 2"/>
          <p:cNvSpPr>
            <a:spLocks noGrp="1"/>
          </p:cNvSpPr>
          <p:nvPr>
            <p:ph idx="1"/>
          </p:nvPr>
        </p:nvSpPr>
        <p:spPr>
          <a:xfrm>
            <a:off x="457200" y="1600200"/>
            <a:ext cx="3505200" cy="5105400"/>
          </a:xfrm>
        </p:spPr>
        <p:txBody>
          <a:bodyPr/>
          <a:lstStyle/>
          <a:p>
            <a:pPr marL="514350" indent="-514350" eaLnBrk="1" hangingPunct="1">
              <a:lnSpc>
                <a:spcPct val="80000"/>
              </a:lnSpc>
              <a:buFont typeface="Calibri" charset="0"/>
              <a:buAutoNum type="arabicPeriod"/>
            </a:pPr>
            <a:r>
              <a:rPr lang="en-US" sz="2000" i="1">
                <a:latin typeface="Calibri" charset="0"/>
              </a:rPr>
              <a:t>Report on Public Credit </a:t>
            </a:r>
            <a:r>
              <a:rPr lang="en-US" sz="2000">
                <a:latin typeface="Calibri" charset="0"/>
              </a:rPr>
              <a:t>(1790)</a:t>
            </a:r>
          </a:p>
          <a:p>
            <a:pPr marL="914400" lvl="1" indent="-514350" eaLnBrk="1" hangingPunct="1">
              <a:lnSpc>
                <a:spcPct val="80000"/>
              </a:lnSpc>
              <a:buFont typeface="Calibri" charset="0"/>
              <a:buAutoNum type="alphaLcPeriod"/>
            </a:pPr>
            <a:endParaRPr lang="en-US" sz="1000">
              <a:latin typeface="Calibri" charset="0"/>
              <a:ea typeface="ＭＳ Ｐゴシック" charset="0"/>
            </a:endParaRPr>
          </a:p>
          <a:p>
            <a:pPr marL="914400" lvl="1" indent="-514350" eaLnBrk="1" hangingPunct="1">
              <a:lnSpc>
                <a:spcPct val="80000"/>
              </a:lnSpc>
              <a:buFont typeface="Calibri" charset="0"/>
              <a:buAutoNum type="alphaLcPeriod"/>
            </a:pPr>
            <a:r>
              <a:rPr lang="en-US" sz="1800">
                <a:latin typeface="Calibri" charset="0"/>
                <a:ea typeface="ＭＳ Ｐゴシック" charset="0"/>
              </a:rPr>
              <a:t>Plan to shape fiscal policies of admin to favor wealthier groups.</a:t>
            </a:r>
          </a:p>
          <a:p>
            <a:pPr marL="914400" lvl="1" indent="-514350" eaLnBrk="1" hangingPunct="1">
              <a:lnSpc>
                <a:spcPct val="80000"/>
              </a:lnSpc>
              <a:buFont typeface="Calibri" charset="0"/>
              <a:buAutoNum type="alphaLcPeriod"/>
            </a:pPr>
            <a:r>
              <a:rPr lang="en-US" sz="1800">
                <a:latin typeface="Calibri" charset="0"/>
                <a:ea typeface="ＭＳ Ｐゴシック" charset="0"/>
              </a:rPr>
              <a:t>In return wealthy would loan money to gov</a:t>
            </a:r>
            <a:r>
              <a:rPr lang="ja-JP" altLang="en-US" sz="1800">
                <a:latin typeface="Calibri" charset="0"/>
                <a:ea typeface="ＭＳ Ｐゴシック" charset="0"/>
              </a:rPr>
              <a:t>’</a:t>
            </a:r>
            <a:r>
              <a:rPr lang="en-US" sz="1800">
                <a:latin typeface="Calibri" charset="0"/>
                <a:ea typeface="ＭＳ Ｐゴシック" charset="0"/>
              </a:rPr>
              <a:t>t</a:t>
            </a:r>
          </a:p>
          <a:p>
            <a:pPr marL="914400" lvl="1" indent="-514350" eaLnBrk="1" hangingPunct="1">
              <a:lnSpc>
                <a:spcPct val="80000"/>
              </a:lnSpc>
              <a:buFont typeface="Calibri" charset="0"/>
              <a:buAutoNum type="alphaLcPeriod"/>
            </a:pPr>
            <a:r>
              <a:rPr lang="en-US" sz="1800">
                <a:latin typeface="Calibri" charset="0"/>
                <a:ea typeface="ＭＳ Ｐゴシック" charset="0"/>
              </a:rPr>
              <a:t>Prosperity would trickle down to the masses</a:t>
            </a:r>
          </a:p>
          <a:p>
            <a:pPr marL="514350" indent="-514350" eaLnBrk="1" hangingPunct="1">
              <a:lnSpc>
                <a:spcPct val="80000"/>
              </a:lnSpc>
              <a:buFont typeface="Calibri" charset="0"/>
              <a:buAutoNum type="arabicPeriod"/>
            </a:pPr>
            <a:r>
              <a:rPr lang="en-US" sz="2000" i="1">
                <a:latin typeface="Calibri" charset="0"/>
              </a:rPr>
              <a:t>Report on Manufactures </a:t>
            </a:r>
            <a:r>
              <a:rPr lang="en-US" sz="2000">
                <a:latin typeface="Calibri" charset="0"/>
              </a:rPr>
              <a:t>(1791)</a:t>
            </a:r>
          </a:p>
          <a:p>
            <a:pPr marL="914400" lvl="1" indent="-514350" eaLnBrk="1" hangingPunct="1">
              <a:lnSpc>
                <a:spcPct val="80000"/>
              </a:lnSpc>
              <a:buFont typeface="Calibri" charset="0"/>
              <a:buAutoNum type="alphaLcPeriod"/>
            </a:pPr>
            <a:r>
              <a:rPr lang="en-US" sz="1800">
                <a:latin typeface="Calibri" charset="0"/>
                <a:ea typeface="ＭＳ Ｐゴシック" charset="0"/>
              </a:rPr>
              <a:t>Advocated promotion of factory system and capitalism </a:t>
            </a:r>
            <a:r>
              <a:rPr lang="en-US" sz="1000">
                <a:latin typeface="Calibri" charset="0"/>
                <a:ea typeface="ＭＳ Ｐゴシック" charset="0"/>
              </a:rPr>
              <a:t>(Adam Smith</a:t>
            </a:r>
            <a:r>
              <a:rPr lang="ja-JP" altLang="en-US" sz="1000">
                <a:latin typeface="Calibri" charset="0"/>
                <a:ea typeface="ＭＳ Ｐゴシック" charset="0"/>
              </a:rPr>
              <a:t>’</a:t>
            </a:r>
            <a:r>
              <a:rPr lang="en-US" sz="1000">
                <a:latin typeface="Calibri" charset="0"/>
                <a:ea typeface="ＭＳ Ｐゴシック" charset="0"/>
              </a:rPr>
              <a:t>s Wealth of Nations written in 1776)</a:t>
            </a:r>
          </a:p>
          <a:p>
            <a:pPr marL="914400" lvl="1" indent="-514350" eaLnBrk="1" hangingPunct="1">
              <a:lnSpc>
                <a:spcPct val="80000"/>
              </a:lnSpc>
              <a:buFont typeface="Calibri" charset="0"/>
              <a:buAutoNum type="alphaLcPeriod"/>
            </a:pPr>
            <a:r>
              <a:rPr lang="en-US" sz="1800">
                <a:latin typeface="Calibri" charset="0"/>
                <a:ea typeface="ＭＳ Ｐゴシック" charset="0"/>
              </a:rPr>
              <a:t>Basis of his tariff plan to protect American manufacturers</a:t>
            </a:r>
          </a:p>
          <a:p>
            <a:pPr marL="914400" lvl="1" indent="-514350" eaLnBrk="1" hangingPunct="1">
              <a:lnSpc>
                <a:spcPct val="80000"/>
              </a:lnSpc>
              <a:buFont typeface="Calibri" charset="0"/>
              <a:buAutoNum type="alphaLcPeriod"/>
            </a:pPr>
            <a:endParaRPr lang="en-US" sz="1800">
              <a:latin typeface="Calibri" charset="0"/>
              <a:ea typeface="ＭＳ Ｐゴシック" charset="0"/>
            </a:endParaRPr>
          </a:p>
        </p:txBody>
      </p:sp>
      <p:pic>
        <p:nvPicPr>
          <p:cNvPr id="18436" name="Picture 4" descr="hamilto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67400" y="1219200"/>
            <a:ext cx="19050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adamsmith.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38600" y="3810000"/>
            <a:ext cx="22860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12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419600" y="381000"/>
            <a:ext cx="4572000" cy="6172200"/>
          </a:xfrm>
        </p:spPr>
        <p:txBody>
          <a:bodyPr>
            <a:normAutofit lnSpcReduction="10000"/>
          </a:bodyPr>
          <a:lstStyle/>
          <a:p>
            <a:pPr marL="514350" indent="-514350" eaLnBrk="1" hangingPunct="1">
              <a:lnSpc>
                <a:spcPct val="90000"/>
              </a:lnSpc>
              <a:buFont typeface="Calibri" charset="0"/>
              <a:buAutoNum type="arabicPeriod" startAt="3"/>
            </a:pPr>
            <a:r>
              <a:rPr lang="en-US" sz="2700" dirty="0">
                <a:latin typeface="Calibri" charset="0"/>
              </a:rPr>
              <a:t>5 Components of A-Ham Plan</a:t>
            </a:r>
          </a:p>
          <a:p>
            <a:pPr marL="914400" lvl="1" indent="-514350" eaLnBrk="1" hangingPunct="1">
              <a:lnSpc>
                <a:spcPct val="90000"/>
              </a:lnSpc>
              <a:buFont typeface="Calibri" charset="0"/>
              <a:buAutoNum type="alphaLcPeriod"/>
            </a:pPr>
            <a:r>
              <a:rPr lang="en-US" sz="2400" u="sng" dirty="0" smtClean="0">
                <a:latin typeface="Calibri" charset="0"/>
                <a:ea typeface="ＭＳ Ｐゴシック" charset="0"/>
              </a:rPr>
              <a:t>Funding</a:t>
            </a:r>
            <a:endParaRPr lang="en-US" sz="2400" u="sng" dirty="0">
              <a:latin typeface="Calibri" charset="0"/>
              <a:ea typeface="ＭＳ Ｐゴシック" charset="0"/>
            </a:endParaRPr>
          </a:p>
          <a:p>
            <a:pPr marL="1314450" lvl="2" indent="-514350" eaLnBrk="1" hangingPunct="1">
              <a:lnSpc>
                <a:spcPct val="90000"/>
              </a:lnSpc>
              <a:buFont typeface="Calibri" charset="0"/>
              <a:buAutoNum type="romanLcPeriod"/>
            </a:pPr>
            <a:r>
              <a:rPr lang="en-US" sz="2000" dirty="0">
                <a:latin typeface="Calibri" charset="0"/>
                <a:ea typeface="ＭＳ Ｐゴシック" charset="0"/>
              </a:rPr>
              <a:t>Pay back </a:t>
            </a:r>
            <a:r>
              <a:rPr lang="en-US" sz="2000" dirty="0" err="1">
                <a:latin typeface="Calibri" charset="0"/>
                <a:ea typeface="ＭＳ Ｐゴシック" charset="0"/>
              </a:rPr>
              <a:t>gov</a:t>
            </a:r>
            <a:r>
              <a:rPr lang="ja-JP" altLang="en-US" sz="2000" dirty="0">
                <a:latin typeface="Calibri" charset="0"/>
                <a:ea typeface="ＭＳ Ｐゴシック" charset="0"/>
              </a:rPr>
              <a:t>’</a:t>
            </a:r>
            <a:r>
              <a:rPr lang="en-US" sz="2000" dirty="0">
                <a:latin typeface="Calibri" charset="0"/>
                <a:ea typeface="ＭＳ Ｐゴシック" charset="0"/>
              </a:rPr>
              <a:t>t debt to bondholders them off </a:t>
            </a:r>
            <a:r>
              <a:rPr lang="en-US" sz="2000" b="1" dirty="0">
                <a:latin typeface="Calibri" charset="0"/>
                <a:ea typeface="ＭＳ Ｐゴシック" charset="0"/>
              </a:rPr>
              <a:t>with interest</a:t>
            </a:r>
          </a:p>
          <a:p>
            <a:pPr marL="1314450" lvl="2" indent="-514350" eaLnBrk="1" hangingPunct="1">
              <a:lnSpc>
                <a:spcPct val="90000"/>
              </a:lnSpc>
              <a:buFont typeface="Calibri" charset="0"/>
              <a:buAutoNum type="romanLcPeriod"/>
            </a:pPr>
            <a:r>
              <a:rPr lang="en-US" sz="2000" dirty="0">
                <a:latin typeface="Calibri" charset="0"/>
                <a:ea typeface="ＭＳ Ｐゴシック" charset="0"/>
              </a:rPr>
              <a:t>Purpose to bolster national credit</a:t>
            </a:r>
          </a:p>
          <a:p>
            <a:pPr marL="914400" lvl="1" indent="-514350" eaLnBrk="1" hangingPunct="1">
              <a:lnSpc>
                <a:spcPct val="90000"/>
              </a:lnSpc>
              <a:buFont typeface="Calibri" charset="0"/>
              <a:buAutoNum type="alphaLcPeriod"/>
            </a:pPr>
            <a:r>
              <a:rPr lang="en-US" sz="2400" u="sng" dirty="0">
                <a:latin typeface="Calibri" charset="0"/>
                <a:ea typeface="ＭＳ Ｐゴシック" charset="0"/>
              </a:rPr>
              <a:t>Assumption of State Debts</a:t>
            </a:r>
          </a:p>
          <a:p>
            <a:pPr marL="1314450" lvl="2" indent="-514350" eaLnBrk="1" hangingPunct="1">
              <a:lnSpc>
                <a:spcPct val="90000"/>
              </a:lnSpc>
              <a:buFont typeface="Calibri" charset="0"/>
              <a:buAutoNum type="romanLcPeriod"/>
            </a:pPr>
            <a:r>
              <a:rPr lang="en-US" sz="2000" dirty="0">
                <a:latin typeface="Calibri" charset="0"/>
                <a:ea typeface="ＭＳ Ｐゴシック" charset="0"/>
              </a:rPr>
              <a:t>Cement states to national </a:t>
            </a:r>
            <a:r>
              <a:rPr lang="en-US" sz="2000" dirty="0" err="1">
                <a:latin typeface="Calibri" charset="0"/>
                <a:ea typeface="ＭＳ Ｐゴシック" charset="0"/>
              </a:rPr>
              <a:t>gov</a:t>
            </a:r>
            <a:r>
              <a:rPr lang="ja-JP" altLang="en-US" sz="2000" dirty="0">
                <a:latin typeface="Calibri" charset="0"/>
                <a:ea typeface="ＭＳ Ｐゴシック" charset="0"/>
              </a:rPr>
              <a:t>’</a:t>
            </a:r>
            <a:r>
              <a:rPr lang="en-US" sz="2000" dirty="0">
                <a:latin typeface="Calibri" charset="0"/>
                <a:ea typeface="ＭＳ Ｐゴシック" charset="0"/>
              </a:rPr>
              <a:t>t</a:t>
            </a:r>
          </a:p>
          <a:p>
            <a:pPr marL="1314450" lvl="2" indent="-514350" eaLnBrk="1" hangingPunct="1">
              <a:lnSpc>
                <a:spcPct val="90000"/>
              </a:lnSpc>
              <a:buFont typeface="Calibri" charset="0"/>
              <a:buAutoNum type="romanLcPeriod"/>
            </a:pPr>
            <a:r>
              <a:rPr lang="en-US" sz="2000" dirty="0">
                <a:latin typeface="Calibri" charset="0"/>
                <a:ea typeface="ＭＳ Ｐゴシック" charset="0"/>
              </a:rPr>
              <a:t>States with large debts favored (MA); states with little to no debt did not (VA)</a:t>
            </a:r>
          </a:p>
          <a:p>
            <a:pPr marL="1314450" lvl="2" indent="-514350" eaLnBrk="1" hangingPunct="1">
              <a:lnSpc>
                <a:spcPct val="90000"/>
              </a:lnSpc>
              <a:buFont typeface="Calibri" charset="0"/>
              <a:buAutoNum type="romanLcPeriod"/>
            </a:pPr>
            <a:r>
              <a:rPr lang="en-US" sz="2000" dirty="0">
                <a:latin typeface="Calibri" charset="0"/>
                <a:ea typeface="ＭＳ Ｐゴシック" charset="0"/>
              </a:rPr>
              <a:t>Became a north v. south issue</a:t>
            </a:r>
          </a:p>
          <a:p>
            <a:pPr marL="1314450" lvl="2" indent="-514350" eaLnBrk="1" hangingPunct="1">
              <a:lnSpc>
                <a:spcPct val="90000"/>
              </a:lnSpc>
              <a:buFont typeface="Calibri" charset="0"/>
              <a:buAutoNum type="romanLcPeriod"/>
            </a:pPr>
            <a:r>
              <a:rPr lang="en-US" sz="2000" dirty="0">
                <a:latin typeface="Calibri" charset="0"/>
                <a:ea typeface="ＭＳ Ｐゴシック" charset="0"/>
              </a:rPr>
              <a:t>Compromise: north got assumption of debts while south got national capital moved to Potomac</a:t>
            </a:r>
          </a:p>
        </p:txBody>
      </p:sp>
      <p:pic>
        <p:nvPicPr>
          <p:cNvPr id="19459" name="Picture 2" descr="http://www.econlib.org/library/YPDBooks/Lalor/LF-BK0216-01-0727-t0001.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1828800"/>
            <a:ext cx="43561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41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381000" y="304800"/>
            <a:ext cx="4495800" cy="6172200"/>
          </a:xfrm>
        </p:spPr>
        <p:txBody>
          <a:bodyPr/>
          <a:lstStyle/>
          <a:p>
            <a:pPr marL="514350" indent="-514350" eaLnBrk="1" hangingPunct="1">
              <a:lnSpc>
                <a:spcPct val="90000"/>
              </a:lnSpc>
              <a:buFont typeface="Calibri" charset="0"/>
              <a:buAutoNum type="alphaLcPeriod" startAt="3"/>
            </a:pPr>
            <a:r>
              <a:rPr lang="en-US" sz="3000" u="sng">
                <a:latin typeface="Calibri" charset="0"/>
              </a:rPr>
              <a:t>Tariffs</a:t>
            </a:r>
          </a:p>
          <a:p>
            <a:pPr marL="971550" lvl="1" indent="-571500" eaLnBrk="1" hangingPunct="1">
              <a:lnSpc>
                <a:spcPct val="90000"/>
              </a:lnSpc>
              <a:buFont typeface="Calibri" charset="0"/>
              <a:buAutoNum type="romanLcPeriod"/>
            </a:pPr>
            <a:r>
              <a:rPr lang="en-US" sz="2600">
                <a:latin typeface="Calibri" charset="0"/>
                <a:ea typeface="ＭＳ Ｐゴシック" charset="0"/>
              </a:rPr>
              <a:t>8% tariff on imports</a:t>
            </a:r>
          </a:p>
          <a:p>
            <a:pPr marL="971550" lvl="1" indent="-571500" eaLnBrk="1" hangingPunct="1">
              <a:lnSpc>
                <a:spcPct val="90000"/>
              </a:lnSpc>
              <a:buFont typeface="Calibri" charset="0"/>
              <a:buAutoNum type="romanLcPeriod"/>
            </a:pPr>
            <a:r>
              <a:rPr lang="en-US" sz="2600">
                <a:latin typeface="Calibri" charset="0"/>
                <a:ea typeface="ＭＳ Ｐゴシック" charset="0"/>
              </a:rPr>
              <a:t>Source of revenue but also aimed at protecting infant US industries.</a:t>
            </a:r>
          </a:p>
          <a:p>
            <a:pPr marL="514350" indent="-514350" eaLnBrk="1" hangingPunct="1">
              <a:lnSpc>
                <a:spcPct val="90000"/>
              </a:lnSpc>
              <a:buFont typeface="Calibri" charset="0"/>
              <a:buAutoNum type="alphaLcPeriod" startAt="3"/>
            </a:pPr>
            <a:r>
              <a:rPr lang="en-US" sz="3000" u="sng">
                <a:latin typeface="Calibri" charset="0"/>
              </a:rPr>
              <a:t>Excise Taxes</a:t>
            </a:r>
          </a:p>
          <a:p>
            <a:pPr marL="971550" lvl="1" indent="-571500" eaLnBrk="1" hangingPunct="1">
              <a:lnSpc>
                <a:spcPct val="90000"/>
              </a:lnSpc>
              <a:buFont typeface="Calibri" charset="0"/>
              <a:buAutoNum type="romanLcPeriod"/>
            </a:pPr>
            <a:r>
              <a:rPr lang="en-US" sz="2600">
                <a:latin typeface="Calibri" charset="0"/>
                <a:ea typeface="ＭＳ Ｐゴシック" charset="0"/>
              </a:rPr>
              <a:t>1791 – $.07/gal tax on whiskey</a:t>
            </a:r>
          </a:p>
          <a:p>
            <a:pPr marL="971550" lvl="1" indent="-571500" eaLnBrk="1" hangingPunct="1">
              <a:lnSpc>
                <a:spcPct val="90000"/>
              </a:lnSpc>
              <a:buFont typeface="Calibri" charset="0"/>
              <a:buAutoNum type="romanLcPeriod"/>
            </a:pPr>
            <a:r>
              <a:rPr lang="en-US" sz="2600">
                <a:latin typeface="Calibri" charset="0"/>
                <a:ea typeface="ＭＳ Ｐゴシック" charset="0"/>
              </a:rPr>
              <a:t>Flowed freely in backcountry areas</a:t>
            </a:r>
          </a:p>
          <a:p>
            <a:pPr marL="971550" lvl="1" indent="-571500" eaLnBrk="1" hangingPunct="1">
              <a:lnSpc>
                <a:spcPct val="90000"/>
              </a:lnSpc>
              <a:buFont typeface="Calibri" charset="0"/>
              <a:buAutoNum type="romanLcPeriod"/>
            </a:pPr>
            <a:r>
              <a:rPr lang="en-US" sz="2600">
                <a:latin typeface="Calibri" charset="0"/>
                <a:ea typeface="ＭＳ Ｐゴシック" charset="0"/>
              </a:rPr>
              <a:t>A Ham not worried of effects on these ppl as they were mostly Anti-Feds</a:t>
            </a:r>
          </a:p>
        </p:txBody>
      </p:sp>
    </p:spTree>
    <p:extLst>
      <p:ext uri="{BB962C8B-B14F-4D97-AF65-F5344CB8AC3E}">
        <p14:creationId xmlns:p14="http://schemas.microsoft.com/office/powerpoint/2010/main" val="297562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3886200" y="685800"/>
            <a:ext cx="4800600" cy="5943600"/>
          </a:xfrm>
        </p:spPr>
        <p:txBody>
          <a:bodyPr/>
          <a:lstStyle/>
          <a:p>
            <a:pPr marL="514350" indent="-514350" eaLnBrk="1" hangingPunct="1">
              <a:lnSpc>
                <a:spcPct val="80000"/>
              </a:lnSpc>
              <a:buFont typeface="Calibri" charset="0"/>
              <a:buAutoNum type="alphaLcPeriod" startAt="5"/>
            </a:pPr>
            <a:r>
              <a:rPr lang="en-US" sz="2000" u="sng">
                <a:latin typeface="Calibri" charset="0"/>
              </a:rPr>
              <a:t>National Bank</a:t>
            </a:r>
          </a:p>
          <a:p>
            <a:pPr marL="971550" lvl="1" indent="-571500" eaLnBrk="1" hangingPunct="1">
              <a:lnSpc>
                <a:spcPct val="80000"/>
              </a:lnSpc>
              <a:buFont typeface="Calibri" charset="0"/>
              <a:buAutoNum type="romanLcPeriod"/>
            </a:pPr>
            <a:r>
              <a:rPr lang="en-US" sz="1800">
                <a:latin typeface="Calibri" charset="0"/>
                <a:ea typeface="ＭＳ Ｐゴシック" charset="0"/>
              </a:rPr>
              <a:t>Biggest issue</a:t>
            </a:r>
          </a:p>
          <a:p>
            <a:pPr marL="971550" lvl="1" indent="-571500" eaLnBrk="1" hangingPunct="1">
              <a:lnSpc>
                <a:spcPct val="80000"/>
              </a:lnSpc>
              <a:buFont typeface="Calibri" charset="0"/>
              <a:buAutoNum type="romanLcPeriod"/>
            </a:pPr>
            <a:r>
              <a:rPr lang="en-US" sz="1800">
                <a:latin typeface="Calibri" charset="0"/>
                <a:ea typeface="ＭＳ Ｐゴシック" charset="0"/>
              </a:rPr>
              <a:t>Treasury would place surplus revenue here</a:t>
            </a:r>
          </a:p>
          <a:p>
            <a:pPr marL="971550" lvl="1" indent="-571500" eaLnBrk="1" hangingPunct="1">
              <a:lnSpc>
                <a:spcPct val="80000"/>
              </a:lnSpc>
              <a:buFont typeface="Calibri" charset="0"/>
              <a:buAutoNum type="romanLcPeriod"/>
            </a:pPr>
            <a:r>
              <a:rPr lang="en-US" sz="1800">
                <a:latin typeface="Calibri" charset="0"/>
                <a:ea typeface="ＭＳ Ｐゴシック" charset="0"/>
              </a:rPr>
              <a:t>Gov</a:t>
            </a:r>
            <a:r>
              <a:rPr lang="ja-JP" altLang="en-US" sz="1800">
                <a:latin typeface="Calibri" charset="0"/>
                <a:ea typeface="ＭＳ Ｐゴシック" charset="0"/>
              </a:rPr>
              <a:t>’</a:t>
            </a:r>
            <a:r>
              <a:rPr lang="en-US" sz="1800">
                <a:latin typeface="Calibri" charset="0"/>
                <a:ea typeface="ＭＳ Ｐゴシック" charset="0"/>
              </a:rPr>
              <a:t>t would be major stock holder, but bank would be private institution</a:t>
            </a:r>
          </a:p>
          <a:p>
            <a:pPr marL="971550" lvl="1" indent="-571500" eaLnBrk="1" hangingPunct="1">
              <a:lnSpc>
                <a:spcPct val="80000"/>
              </a:lnSpc>
              <a:buFont typeface="Calibri" charset="0"/>
              <a:buAutoNum type="romanLcPeriod"/>
            </a:pPr>
            <a:r>
              <a:rPr lang="ja-JP" altLang="en-US" sz="1800">
                <a:latin typeface="Calibri" charset="0"/>
                <a:ea typeface="ＭＳ Ｐゴシック" charset="0"/>
              </a:rPr>
              <a:t>“</a:t>
            </a:r>
            <a:r>
              <a:rPr lang="en-US" sz="1800" u="sng">
                <a:latin typeface="Calibri" charset="0"/>
                <a:ea typeface="ＭＳ Ｐゴシック" charset="0"/>
              </a:rPr>
              <a:t>Loose Constructionism</a:t>
            </a:r>
            <a:r>
              <a:rPr lang="ja-JP" altLang="en-US" sz="1800">
                <a:latin typeface="Calibri" charset="0"/>
                <a:ea typeface="ＭＳ Ｐゴシック" charset="0"/>
              </a:rPr>
              <a:t>”</a:t>
            </a:r>
            <a:r>
              <a:rPr lang="en-US" sz="1800">
                <a:latin typeface="Calibri" charset="0"/>
                <a:ea typeface="ＭＳ Ｐゴシック" charset="0"/>
              </a:rPr>
              <a:t> – powers not delegated to the national gov</a:t>
            </a:r>
            <a:r>
              <a:rPr lang="ja-JP" altLang="en-US" sz="1800">
                <a:latin typeface="Calibri" charset="0"/>
                <a:ea typeface="ＭＳ Ｐゴシック" charset="0"/>
              </a:rPr>
              <a:t>’</a:t>
            </a:r>
            <a:r>
              <a:rPr lang="en-US" sz="1800">
                <a:latin typeface="Calibri" charset="0"/>
                <a:ea typeface="ＭＳ Ｐゴシック" charset="0"/>
              </a:rPr>
              <a:t>t in Constitution are not prohibited by virtue of necessary and proper (elastic) clause.</a:t>
            </a:r>
          </a:p>
          <a:p>
            <a:pPr marL="971550" lvl="1" indent="-571500" eaLnBrk="1" hangingPunct="1">
              <a:lnSpc>
                <a:spcPct val="80000"/>
              </a:lnSpc>
              <a:buFont typeface="Calibri" charset="0"/>
              <a:buAutoNum type="romanLcPeriod"/>
            </a:pPr>
            <a:r>
              <a:rPr lang="en-US" sz="1800">
                <a:latin typeface="Calibri" charset="0"/>
                <a:ea typeface="ＭＳ Ｐゴシック" charset="0"/>
              </a:rPr>
              <a:t>Strongly Opposed by Anti-Feds</a:t>
            </a:r>
          </a:p>
          <a:p>
            <a:pPr marL="971550" lvl="1" indent="-571500" eaLnBrk="1" hangingPunct="1">
              <a:lnSpc>
                <a:spcPct val="80000"/>
              </a:lnSpc>
              <a:buFont typeface="Calibri" charset="0"/>
              <a:buAutoNum type="romanLcPeriod"/>
            </a:pPr>
            <a:r>
              <a:rPr lang="en-US" sz="1800">
                <a:latin typeface="Calibri" charset="0"/>
                <a:ea typeface="ＭＳ Ｐゴシック" charset="0"/>
              </a:rPr>
              <a:t>GW signed bank measure into law Feb. 1791</a:t>
            </a:r>
          </a:p>
          <a:p>
            <a:pPr marL="1371600" lvl="2" indent="-571500" eaLnBrk="1" hangingPunct="1">
              <a:lnSpc>
                <a:spcPct val="80000"/>
              </a:lnSpc>
            </a:pPr>
            <a:r>
              <a:rPr lang="ja-JP" altLang="en-US" sz="1500">
                <a:latin typeface="Calibri" charset="0"/>
                <a:ea typeface="ＭＳ Ｐゴシック" charset="0"/>
              </a:rPr>
              <a:t>“</a:t>
            </a:r>
            <a:r>
              <a:rPr lang="en-US" sz="1500" u="sng">
                <a:latin typeface="Calibri" charset="0"/>
                <a:ea typeface="ＭＳ Ｐゴシック" charset="0"/>
              </a:rPr>
              <a:t>Strict Constructionism</a:t>
            </a:r>
            <a:r>
              <a:rPr lang="ja-JP" altLang="en-US" sz="1500">
                <a:latin typeface="Calibri" charset="0"/>
                <a:ea typeface="ＭＳ Ｐゴシック" charset="0"/>
              </a:rPr>
              <a:t>”</a:t>
            </a:r>
            <a:r>
              <a:rPr lang="en-US" sz="1500">
                <a:latin typeface="Calibri" charset="0"/>
                <a:ea typeface="ＭＳ Ｐゴシック" charset="0"/>
              </a:rPr>
              <a:t> – Bank NOT within power of Congress to create</a:t>
            </a:r>
          </a:p>
          <a:p>
            <a:pPr marL="1371600" lvl="2" indent="-571500" eaLnBrk="1" hangingPunct="1">
              <a:lnSpc>
                <a:spcPct val="80000"/>
              </a:lnSpc>
            </a:pPr>
            <a:r>
              <a:rPr lang="en-US" sz="1500">
                <a:latin typeface="Calibri" charset="0"/>
                <a:ea typeface="ＭＳ Ｐゴシック" charset="0"/>
              </a:rPr>
              <a:t>Jefferson and Madison felt states</a:t>
            </a:r>
            <a:r>
              <a:rPr lang="ja-JP" altLang="en-US" sz="1500">
                <a:latin typeface="Calibri" charset="0"/>
                <a:ea typeface="ＭＳ Ｐゴシック" charset="0"/>
              </a:rPr>
              <a:t>’</a:t>
            </a:r>
            <a:r>
              <a:rPr lang="en-US" sz="1500">
                <a:latin typeface="Calibri" charset="0"/>
                <a:ea typeface="ＭＳ Ｐゴシック" charset="0"/>
              </a:rPr>
              <a:t> rights would be jeopardized by huge central bank.</a:t>
            </a:r>
          </a:p>
          <a:p>
            <a:pPr marL="1371600" lvl="2" indent="-571500" eaLnBrk="1" hangingPunct="1">
              <a:lnSpc>
                <a:spcPct val="80000"/>
              </a:lnSpc>
            </a:pPr>
            <a:r>
              <a:rPr lang="en-US" sz="1500">
                <a:latin typeface="Calibri" charset="0"/>
                <a:ea typeface="ＭＳ Ｐゴシック" charset="0"/>
              </a:rPr>
              <a:t>Moneyed interests would take precedence over farmers</a:t>
            </a:r>
          </a:p>
          <a:p>
            <a:pPr marL="1371600" lvl="2" indent="-571500" eaLnBrk="1" hangingPunct="1">
              <a:lnSpc>
                <a:spcPct val="80000"/>
              </a:lnSpc>
            </a:pPr>
            <a:r>
              <a:rPr lang="en-US" sz="1500">
                <a:latin typeface="Calibri" charset="0"/>
                <a:ea typeface="ＭＳ Ｐゴシック" charset="0"/>
              </a:rPr>
              <a:t>State banks would not be able to compete.</a:t>
            </a:r>
          </a:p>
          <a:p>
            <a:pPr marL="1371600" lvl="2" indent="-571500" eaLnBrk="1" hangingPunct="1">
              <a:lnSpc>
                <a:spcPct val="80000"/>
              </a:lnSpc>
            </a:pPr>
            <a:endParaRPr lang="en-US" sz="1500">
              <a:latin typeface="Calibri" charset="0"/>
              <a:ea typeface="ＭＳ Ｐゴシック" charset="0"/>
            </a:endParaRPr>
          </a:p>
        </p:txBody>
      </p:sp>
      <p:pic>
        <p:nvPicPr>
          <p:cNvPr id="21507" name="Picture 2" descr="http://www.planetware.com/i/photo/first-pennsylvania-bank-philadelphia-paphbnk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143000"/>
            <a:ext cx="41148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04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609600"/>
            <a:ext cx="3810000" cy="6019800"/>
          </a:xfrm>
        </p:spPr>
        <p:txBody>
          <a:bodyPr/>
          <a:lstStyle/>
          <a:p>
            <a:pPr marL="514350" indent="-514350" eaLnBrk="1" hangingPunct="1">
              <a:lnSpc>
                <a:spcPct val="80000"/>
              </a:lnSpc>
              <a:buFont typeface="Calibri" charset="0"/>
              <a:buAutoNum type="arabicPeriod" startAt="4"/>
            </a:pPr>
            <a:r>
              <a:rPr lang="en-US" sz="2200">
                <a:latin typeface="Calibri" charset="0"/>
              </a:rPr>
              <a:t>Whiskey Rebellion</a:t>
            </a:r>
          </a:p>
          <a:p>
            <a:pPr marL="914400" lvl="1" indent="-514350" eaLnBrk="1" hangingPunct="1">
              <a:lnSpc>
                <a:spcPct val="80000"/>
              </a:lnSpc>
              <a:buFont typeface="Calibri" charset="0"/>
              <a:buAutoNum type="alphaLcPeriod"/>
            </a:pPr>
            <a:r>
              <a:rPr lang="en-US" sz="2000">
                <a:latin typeface="Calibri" charset="0"/>
                <a:ea typeface="ＭＳ Ｐゴシック" charset="0"/>
              </a:rPr>
              <a:t>SW Penn ppl hit hard by excise tax</a:t>
            </a:r>
          </a:p>
          <a:p>
            <a:pPr marL="914400" lvl="1" indent="-514350" eaLnBrk="1" hangingPunct="1">
              <a:lnSpc>
                <a:spcPct val="80000"/>
              </a:lnSpc>
              <a:buFont typeface="Calibri" charset="0"/>
              <a:buAutoNum type="alphaLcPeriod"/>
            </a:pPr>
            <a:r>
              <a:rPr lang="ja-JP" altLang="en-US" sz="2000">
                <a:latin typeface="Calibri" charset="0"/>
                <a:ea typeface="ＭＳ Ｐゴシック" charset="0"/>
              </a:rPr>
              <a:t>“</a:t>
            </a:r>
            <a:r>
              <a:rPr lang="en-US" sz="2000">
                <a:latin typeface="Calibri" charset="0"/>
                <a:ea typeface="ＭＳ Ｐゴシック" charset="0"/>
              </a:rPr>
              <a:t>Whiskey Boys</a:t>
            </a:r>
            <a:r>
              <a:rPr lang="ja-JP" altLang="en-US" sz="2000">
                <a:latin typeface="Calibri" charset="0"/>
                <a:ea typeface="ＭＳ Ｐゴシック" charset="0"/>
              </a:rPr>
              <a:t>”</a:t>
            </a:r>
            <a:r>
              <a:rPr lang="en-US" sz="2000">
                <a:latin typeface="Calibri" charset="0"/>
                <a:ea typeface="ＭＳ Ｐゴシック" charset="0"/>
              </a:rPr>
              <a:t> torched bldgs, tarred and feathered tax collectors, talked of </a:t>
            </a:r>
            <a:r>
              <a:rPr lang="ja-JP" altLang="en-US" sz="2000">
                <a:latin typeface="Calibri" charset="0"/>
                <a:ea typeface="ＭＳ Ｐゴシック" charset="0"/>
              </a:rPr>
              <a:t>“</a:t>
            </a:r>
            <a:r>
              <a:rPr lang="en-US" sz="2000">
                <a:latin typeface="Calibri" charset="0"/>
                <a:ea typeface="ＭＳ Ｐゴシック" charset="0"/>
              </a:rPr>
              <a:t>secession</a:t>
            </a:r>
            <a:r>
              <a:rPr lang="ja-JP" altLang="en-US" sz="2000">
                <a:latin typeface="Calibri" charset="0"/>
                <a:ea typeface="ＭＳ Ｐゴシック" charset="0"/>
              </a:rPr>
              <a:t>”</a:t>
            </a:r>
            <a:endParaRPr lang="en-US" sz="2000">
              <a:latin typeface="Calibri" charset="0"/>
              <a:ea typeface="ＭＳ Ｐゴシック" charset="0"/>
            </a:endParaRPr>
          </a:p>
          <a:p>
            <a:pPr marL="914400" lvl="1" indent="-514350" eaLnBrk="1" hangingPunct="1">
              <a:lnSpc>
                <a:spcPct val="80000"/>
              </a:lnSpc>
              <a:buFont typeface="Calibri" charset="0"/>
              <a:buAutoNum type="alphaLcPeriod"/>
            </a:pPr>
            <a:r>
              <a:rPr lang="en-US" sz="2000">
                <a:latin typeface="Calibri" charset="0"/>
                <a:ea typeface="ＭＳ Ｐゴシック" charset="0"/>
              </a:rPr>
              <a:t>GW summoned militia of several states (13,000) – escorted by GW and A Ham themselves</a:t>
            </a:r>
          </a:p>
          <a:p>
            <a:pPr marL="914400" lvl="1" indent="-514350" eaLnBrk="1" hangingPunct="1">
              <a:lnSpc>
                <a:spcPct val="80000"/>
              </a:lnSpc>
              <a:buFont typeface="Calibri" charset="0"/>
              <a:buAutoNum type="alphaLcPeriod"/>
            </a:pPr>
            <a:r>
              <a:rPr lang="en-US" sz="2000">
                <a:latin typeface="Calibri" charset="0"/>
                <a:ea typeface="ＭＳ Ｐゴシック" charset="0"/>
              </a:rPr>
              <a:t>First display of fed</a:t>
            </a:r>
            <a:r>
              <a:rPr lang="ja-JP" altLang="en-US" sz="2000">
                <a:latin typeface="Calibri" charset="0"/>
                <a:ea typeface="ＭＳ Ｐゴシック" charset="0"/>
              </a:rPr>
              <a:t>’</a:t>
            </a:r>
            <a:r>
              <a:rPr lang="en-US" sz="2000">
                <a:latin typeface="Calibri" charset="0"/>
                <a:ea typeface="ＭＳ Ｐゴシック" charset="0"/>
              </a:rPr>
              <a:t>l gov</a:t>
            </a:r>
            <a:r>
              <a:rPr lang="ja-JP" altLang="en-US" sz="2000">
                <a:latin typeface="Calibri" charset="0"/>
                <a:ea typeface="ＭＳ Ｐゴシック" charset="0"/>
              </a:rPr>
              <a:t>’</a:t>
            </a:r>
            <a:r>
              <a:rPr lang="en-US" sz="2000">
                <a:latin typeface="Calibri" charset="0"/>
                <a:ea typeface="ＭＳ Ｐゴシック" charset="0"/>
              </a:rPr>
              <a:t>t </a:t>
            </a:r>
            <a:r>
              <a:rPr lang="ja-JP" altLang="en-US" sz="2000">
                <a:latin typeface="Calibri" charset="0"/>
                <a:ea typeface="ＭＳ Ｐゴシック" charset="0"/>
              </a:rPr>
              <a:t>“</a:t>
            </a:r>
            <a:r>
              <a:rPr lang="en-US" sz="2000">
                <a:latin typeface="Calibri" charset="0"/>
                <a:ea typeface="ＭＳ Ｐゴシック" charset="0"/>
              </a:rPr>
              <a:t>ensuring domestic tranquility</a:t>
            </a:r>
            <a:r>
              <a:rPr lang="ja-JP" altLang="en-US" sz="2000">
                <a:latin typeface="Calibri" charset="0"/>
                <a:ea typeface="ＭＳ Ｐゴシック" charset="0"/>
              </a:rPr>
              <a:t>”</a:t>
            </a:r>
            <a:endParaRPr lang="en-US" sz="2000">
              <a:latin typeface="Calibri" charset="0"/>
              <a:ea typeface="ＭＳ Ｐゴシック" charset="0"/>
            </a:endParaRPr>
          </a:p>
          <a:p>
            <a:pPr marL="914400" lvl="1" indent="-514350" eaLnBrk="1" hangingPunct="1">
              <a:lnSpc>
                <a:spcPct val="80000"/>
              </a:lnSpc>
              <a:buFont typeface="Calibri" charset="0"/>
              <a:buAutoNum type="alphaLcPeriod"/>
            </a:pPr>
            <a:r>
              <a:rPr lang="en-US" sz="2000">
                <a:latin typeface="Calibri" charset="0"/>
                <a:ea typeface="ＭＳ Ｐゴシック" charset="0"/>
              </a:rPr>
              <a:t>Jeffersonians condemned action as a </a:t>
            </a:r>
            <a:r>
              <a:rPr lang="ja-JP" altLang="en-US" sz="2000">
                <a:latin typeface="Calibri" charset="0"/>
                <a:ea typeface="ＭＳ Ｐゴシック" charset="0"/>
              </a:rPr>
              <a:t>“</a:t>
            </a:r>
            <a:r>
              <a:rPr lang="en-US" sz="2000">
                <a:latin typeface="Calibri" charset="0"/>
                <a:ea typeface="ＭＳ Ｐゴシック" charset="0"/>
              </a:rPr>
              <a:t>brutal display of force</a:t>
            </a:r>
            <a:r>
              <a:rPr lang="ja-JP" altLang="en-US" sz="2000">
                <a:latin typeface="Calibri" charset="0"/>
                <a:ea typeface="ＭＳ Ｐゴシック" charset="0"/>
              </a:rPr>
              <a:t>”</a:t>
            </a:r>
            <a:r>
              <a:rPr lang="en-US" sz="2000">
                <a:latin typeface="Calibri" charset="0"/>
                <a:ea typeface="ＭＳ Ｐゴシック" charset="0"/>
              </a:rPr>
              <a:t> and gained more followers.</a:t>
            </a:r>
          </a:p>
        </p:txBody>
      </p:sp>
      <p:pic>
        <p:nvPicPr>
          <p:cNvPr id="22531" name="Picture 2" descr="http://schoolworkhelper.net/wp-content/uploads/2011/05/Whiskey-Rebell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57750" y="1219200"/>
            <a:ext cx="42862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962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304800"/>
            <a:ext cx="8229600" cy="6248400"/>
          </a:xfrm>
        </p:spPr>
        <p:txBody>
          <a:bodyPr/>
          <a:lstStyle/>
          <a:p>
            <a:pPr marL="514350" indent="-514350" eaLnBrk="1" hangingPunct="1">
              <a:lnSpc>
                <a:spcPct val="80000"/>
              </a:lnSpc>
              <a:buFont typeface="Calibri" charset="0"/>
              <a:buAutoNum type="arabicPeriod" startAt="3"/>
            </a:pPr>
            <a:r>
              <a:rPr lang="en-US" sz="2700" b="1">
                <a:latin typeface="Calibri" charset="0"/>
              </a:rPr>
              <a:t>FEDERALISTS</a:t>
            </a:r>
          </a:p>
          <a:p>
            <a:pPr marL="914400" lvl="1" indent="-514350" eaLnBrk="1" hangingPunct="1">
              <a:lnSpc>
                <a:spcPct val="80000"/>
              </a:lnSpc>
              <a:buFont typeface="Calibri" charset="0"/>
              <a:buAutoNum type="alphaLcPeriod"/>
            </a:pPr>
            <a:r>
              <a:rPr lang="en-US" sz="2400">
                <a:latin typeface="Calibri" charset="0"/>
                <a:ea typeface="ＭＳ Ｐゴシック" charset="0"/>
              </a:rPr>
              <a:t>Emerged from the </a:t>
            </a:r>
            <a:r>
              <a:rPr lang="ja-JP" altLang="en-US" sz="2400">
                <a:latin typeface="Calibri" charset="0"/>
                <a:ea typeface="ＭＳ Ｐゴシック" charset="0"/>
              </a:rPr>
              <a:t>“</a:t>
            </a:r>
            <a:r>
              <a:rPr lang="en-US" sz="2400">
                <a:latin typeface="Calibri" charset="0"/>
                <a:ea typeface="ＭＳ Ｐゴシック" charset="0"/>
              </a:rPr>
              <a:t>federalists</a:t>
            </a:r>
            <a:r>
              <a:rPr lang="ja-JP" altLang="en-US" sz="2400">
                <a:latin typeface="Calibri" charset="0"/>
                <a:ea typeface="ＭＳ Ｐゴシック" charset="0"/>
              </a:rPr>
              <a:t>”</a:t>
            </a:r>
            <a:r>
              <a:rPr lang="en-US" sz="2400">
                <a:latin typeface="Calibri" charset="0"/>
                <a:ea typeface="ＭＳ Ｐゴシック" charset="0"/>
              </a:rPr>
              <a:t> who supported the Constitution in 1780s</a:t>
            </a:r>
          </a:p>
          <a:p>
            <a:pPr marL="914400" lvl="1" indent="-514350" eaLnBrk="1" hangingPunct="1">
              <a:lnSpc>
                <a:spcPct val="80000"/>
              </a:lnSpc>
              <a:buFont typeface="Calibri" charset="0"/>
              <a:buAutoNum type="alphaLcPeriod"/>
            </a:pPr>
            <a:r>
              <a:rPr lang="en-US" sz="2400">
                <a:latin typeface="Calibri" charset="0"/>
                <a:ea typeface="ＭＳ Ｐゴシック" charset="0"/>
              </a:rPr>
              <a:t>Believed in gov</a:t>
            </a:r>
            <a:r>
              <a:rPr lang="ja-JP" altLang="en-US" sz="2400">
                <a:latin typeface="Calibri" charset="0"/>
                <a:ea typeface="ＭＳ Ｐゴシック" charset="0"/>
              </a:rPr>
              <a:t>’</a:t>
            </a:r>
            <a:r>
              <a:rPr lang="en-US" sz="2400">
                <a:latin typeface="Calibri" charset="0"/>
                <a:ea typeface="ＭＳ Ｐゴシック" charset="0"/>
              </a:rPr>
              <a:t>t run by the elite</a:t>
            </a:r>
          </a:p>
          <a:p>
            <a:pPr marL="1314450" lvl="2" indent="-514350" eaLnBrk="1" hangingPunct="1">
              <a:lnSpc>
                <a:spcPct val="80000"/>
              </a:lnSpc>
              <a:buFont typeface="Calibri" charset="0"/>
              <a:buAutoNum type="romanLcPeriod"/>
            </a:pPr>
            <a:r>
              <a:rPr lang="en-US" sz="2000">
                <a:latin typeface="Calibri" charset="0"/>
                <a:ea typeface="ＭＳ Ｐゴシック" charset="0"/>
              </a:rPr>
              <a:t>Rich had more time to study problems of governing</a:t>
            </a:r>
          </a:p>
          <a:p>
            <a:pPr marL="1314450" lvl="2" indent="-514350" eaLnBrk="1" hangingPunct="1">
              <a:lnSpc>
                <a:spcPct val="80000"/>
              </a:lnSpc>
              <a:buFont typeface="Calibri" charset="0"/>
              <a:buAutoNum type="romanLcPeriod"/>
            </a:pPr>
            <a:r>
              <a:rPr lang="en-US" sz="2000">
                <a:latin typeface="Calibri" charset="0"/>
                <a:ea typeface="ＭＳ Ｐゴシック" charset="0"/>
              </a:rPr>
              <a:t>Intelligent, educated and culturally literate</a:t>
            </a:r>
          </a:p>
          <a:p>
            <a:pPr marL="1314450" lvl="2" indent="-514350" eaLnBrk="1" hangingPunct="1">
              <a:lnSpc>
                <a:spcPct val="80000"/>
              </a:lnSpc>
              <a:buFont typeface="Calibri" charset="0"/>
              <a:buAutoNum type="romanLcPeriod"/>
            </a:pPr>
            <a:r>
              <a:rPr lang="en-US" sz="2000">
                <a:latin typeface="Calibri" charset="0"/>
                <a:ea typeface="ＭＳ Ｐゴシック" charset="0"/>
              </a:rPr>
              <a:t>John Jay – </a:t>
            </a:r>
            <a:r>
              <a:rPr lang="ja-JP" altLang="en-US" sz="2000">
                <a:latin typeface="Calibri" charset="0"/>
                <a:ea typeface="ＭＳ Ｐゴシック" charset="0"/>
              </a:rPr>
              <a:t>“</a:t>
            </a:r>
            <a:r>
              <a:rPr lang="en-US" sz="2000">
                <a:latin typeface="Calibri" charset="0"/>
                <a:ea typeface="ＭＳ Ｐゴシック" charset="0"/>
              </a:rPr>
              <a:t>Those who own the country ought to govern it</a:t>
            </a:r>
            <a:r>
              <a:rPr lang="ja-JP" altLang="en-US" sz="2000">
                <a:latin typeface="Calibri" charset="0"/>
                <a:ea typeface="ＭＳ Ｐゴシック" charset="0"/>
              </a:rPr>
              <a:t>”</a:t>
            </a:r>
            <a:endParaRPr lang="en-US" sz="2000">
              <a:latin typeface="Calibri" charset="0"/>
              <a:ea typeface="ＭＳ Ｐゴシック" charset="0"/>
            </a:endParaRPr>
          </a:p>
          <a:p>
            <a:pPr marL="914400" lvl="1" indent="-514350" eaLnBrk="1" hangingPunct="1">
              <a:lnSpc>
                <a:spcPct val="80000"/>
              </a:lnSpc>
              <a:buFont typeface="Calibri" charset="0"/>
              <a:buAutoNum type="alphaLcPeriod"/>
            </a:pPr>
            <a:r>
              <a:rPr lang="en-US" sz="2400">
                <a:latin typeface="Calibri" charset="0"/>
                <a:ea typeface="ＭＳ Ｐゴシック" charset="0"/>
              </a:rPr>
              <a:t>Distrusted the common people</a:t>
            </a:r>
          </a:p>
          <a:p>
            <a:pPr marL="1314450" lvl="2" indent="-514350" eaLnBrk="1" hangingPunct="1">
              <a:lnSpc>
                <a:spcPct val="80000"/>
              </a:lnSpc>
              <a:buFont typeface="Calibri" charset="0"/>
              <a:buAutoNum type="romanLcPeriod"/>
            </a:pPr>
            <a:r>
              <a:rPr lang="en-US" sz="2000">
                <a:latin typeface="Calibri" charset="0"/>
                <a:ea typeface="ＭＳ Ｐゴシック" charset="0"/>
              </a:rPr>
              <a:t>Feared rule by </a:t>
            </a:r>
            <a:r>
              <a:rPr lang="ja-JP" altLang="en-US" sz="2000">
                <a:latin typeface="Calibri" charset="0"/>
                <a:ea typeface="ＭＳ Ｐゴシック" charset="0"/>
              </a:rPr>
              <a:t>“</a:t>
            </a:r>
            <a:r>
              <a:rPr lang="en-US" sz="2000">
                <a:latin typeface="Calibri" charset="0"/>
                <a:ea typeface="ＭＳ Ｐゴシック" charset="0"/>
              </a:rPr>
              <a:t>mobocracy</a:t>
            </a:r>
            <a:r>
              <a:rPr lang="ja-JP" altLang="en-US" sz="2000">
                <a:latin typeface="Calibri" charset="0"/>
                <a:ea typeface="ＭＳ Ｐゴシック" charset="0"/>
              </a:rPr>
              <a:t>”</a:t>
            </a:r>
            <a:endParaRPr lang="en-US" sz="2000">
              <a:latin typeface="Calibri" charset="0"/>
              <a:ea typeface="ＭＳ Ｐゴシック" charset="0"/>
            </a:endParaRPr>
          </a:p>
          <a:p>
            <a:pPr marL="1314450" lvl="2" indent="-514350" eaLnBrk="1" hangingPunct="1">
              <a:lnSpc>
                <a:spcPct val="80000"/>
              </a:lnSpc>
              <a:buFont typeface="Calibri" charset="0"/>
              <a:buAutoNum type="romanLcPeriod"/>
            </a:pPr>
            <a:r>
              <a:rPr lang="en-US" sz="2000">
                <a:latin typeface="Calibri" charset="0"/>
                <a:ea typeface="ＭＳ Ｐゴシック" charset="0"/>
              </a:rPr>
              <a:t>Believed democracy too important to be left to the ppl.Supported a strong central gov</a:t>
            </a:r>
            <a:r>
              <a:rPr lang="ja-JP" altLang="en-US" sz="2000">
                <a:latin typeface="Calibri" charset="0"/>
                <a:ea typeface="ＭＳ Ｐゴシック" charset="0"/>
              </a:rPr>
              <a:t>’</a:t>
            </a:r>
            <a:r>
              <a:rPr lang="en-US" sz="2000">
                <a:latin typeface="Calibri" charset="0"/>
                <a:ea typeface="ＭＳ Ｐゴシック" charset="0"/>
              </a:rPr>
              <a:t>t</a:t>
            </a:r>
          </a:p>
          <a:p>
            <a:pPr marL="914400" lvl="1" indent="-514350" eaLnBrk="1" hangingPunct="1">
              <a:lnSpc>
                <a:spcPct val="80000"/>
              </a:lnSpc>
              <a:buFont typeface="Calibri" charset="0"/>
              <a:buAutoNum type="alphaLcPeriod"/>
            </a:pPr>
            <a:r>
              <a:rPr lang="en-US" sz="2400">
                <a:latin typeface="Calibri" charset="0"/>
                <a:ea typeface="ＭＳ Ｐゴシック" charset="0"/>
              </a:rPr>
              <a:t>Fed</a:t>
            </a:r>
            <a:r>
              <a:rPr lang="ja-JP" altLang="en-US" sz="2400">
                <a:latin typeface="Calibri" charset="0"/>
                <a:ea typeface="ＭＳ Ｐゴシック" charset="0"/>
              </a:rPr>
              <a:t>’</a:t>
            </a:r>
            <a:r>
              <a:rPr lang="en-US" sz="2400">
                <a:latin typeface="Calibri" charset="0"/>
                <a:ea typeface="ＭＳ Ｐゴシック" charset="0"/>
              </a:rPr>
              <a:t>l gov</a:t>
            </a:r>
            <a:r>
              <a:rPr lang="ja-JP" altLang="en-US" sz="2400">
                <a:latin typeface="Calibri" charset="0"/>
                <a:ea typeface="ＭＳ Ｐゴシック" charset="0"/>
              </a:rPr>
              <a:t>’</a:t>
            </a:r>
            <a:r>
              <a:rPr lang="en-US" sz="2400">
                <a:latin typeface="Calibri" charset="0"/>
                <a:ea typeface="ＭＳ Ｐゴシック" charset="0"/>
              </a:rPr>
              <a:t>t should encourgae business, not interfere with it.</a:t>
            </a:r>
          </a:p>
          <a:p>
            <a:pPr marL="1314450" lvl="2" indent="-514350" eaLnBrk="1" hangingPunct="1">
              <a:lnSpc>
                <a:spcPct val="80000"/>
              </a:lnSpc>
              <a:buFont typeface="Calibri" charset="0"/>
              <a:buAutoNum type="romanLcPeriod"/>
            </a:pPr>
            <a:r>
              <a:rPr lang="en-US" sz="2000">
                <a:latin typeface="Calibri" charset="0"/>
                <a:ea typeface="ＭＳ Ｐゴシック" charset="0"/>
              </a:rPr>
              <a:t>Dominated by merchants, manufacturers and shippers</a:t>
            </a:r>
          </a:p>
          <a:p>
            <a:pPr marL="1314450" lvl="2" indent="-514350" eaLnBrk="1" hangingPunct="1">
              <a:lnSpc>
                <a:spcPct val="80000"/>
              </a:lnSpc>
              <a:buFont typeface="Calibri" charset="0"/>
              <a:buAutoNum type="romanLcPeriod"/>
            </a:pPr>
            <a:r>
              <a:rPr lang="en-US" sz="2000">
                <a:latin typeface="Calibri" charset="0"/>
                <a:ea typeface="ＭＳ Ｐゴシック" charset="0"/>
              </a:rPr>
              <a:t>Most lived on eastern seaboard where commerce flourished.</a:t>
            </a:r>
          </a:p>
          <a:p>
            <a:pPr marL="914400" lvl="1" indent="-514350" eaLnBrk="1" hangingPunct="1">
              <a:lnSpc>
                <a:spcPct val="80000"/>
              </a:lnSpc>
              <a:buFont typeface="Calibri" charset="0"/>
              <a:buAutoNum type="alphaLcPeriod"/>
            </a:pPr>
            <a:r>
              <a:rPr lang="en-US" sz="2400">
                <a:latin typeface="Calibri" charset="0"/>
                <a:ea typeface="ＭＳ Ｐゴシック" charset="0"/>
              </a:rPr>
              <a:t>Pro-British in Foreign Policy</a:t>
            </a:r>
          </a:p>
          <a:p>
            <a:pPr marL="1314450" lvl="2" indent="-514350" eaLnBrk="1" hangingPunct="1">
              <a:lnSpc>
                <a:spcPct val="80000"/>
              </a:lnSpc>
              <a:buFont typeface="Calibri" charset="0"/>
              <a:buAutoNum type="romanLcPeriod"/>
            </a:pPr>
            <a:r>
              <a:rPr lang="en-US" sz="2000">
                <a:latin typeface="Calibri" charset="0"/>
                <a:ea typeface="ＭＳ Ｐゴシック" charset="0"/>
              </a:rPr>
              <a:t>Trade with GB was key to Hamilton</a:t>
            </a:r>
            <a:r>
              <a:rPr lang="ja-JP" altLang="en-US" sz="2000">
                <a:latin typeface="Calibri" charset="0"/>
                <a:ea typeface="ＭＳ Ｐゴシック" charset="0"/>
              </a:rPr>
              <a:t>’</a:t>
            </a:r>
            <a:r>
              <a:rPr lang="en-US" sz="2000">
                <a:latin typeface="Calibri" charset="0"/>
                <a:ea typeface="ＭＳ Ｐゴシック" charset="0"/>
              </a:rPr>
              <a:t>s plan</a:t>
            </a:r>
          </a:p>
          <a:p>
            <a:pPr marL="1314450" lvl="2" indent="-514350" eaLnBrk="1" hangingPunct="1">
              <a:lnSpc>
                <a:spcPct val="80000"/>
              </a:lnSpc>
              <a:buFont typeface="Calibri" charset="0"/>
              <a:buAutoNum type="romanLcPeriod"/>
            </a:pPr>
            <a:r>
              <a:rPr lang="en-US" sz="2000">
                <a:latin typeface="Calibri" charset="0"/>
                <a:ea typeface="ＭＳ Ｐゴシック" charset="0"/>
              </a:rPr>
              <a:t>Many Feds were mild Loyalists</a:t>
            </a:r>
          </a:p>
          <a:p>
            <a:pPr marL="1314450" lvl="2" indent="-514350" eaLnBrk="1" hangingPunct="1">
              <a:lnSpc>
                <a:spcPct val="80000"/>
              </a:lnSpc>
              <a:buFont typeface="Calibri" charset="0"/>
              <a:buAutoNum type="romanLcPeriod"/>
            </a:pPr>
            <a:endParaRPr lang="en-US" sz="2000">
              <a:latin typeface="Calibri" charset="0"/>
              <a:ea typeface="ＭＳ Ｐゴシック" charset="0"/>
            </a:endParaRPr>
          </a:p>
          <a:p>
            <a:pPr marL="1314450" lvl="2" indent="-514350" eaLnBrk="1" hangingPunct="1">
              <a:lnSpc>
                <a:spcPct val="80000"/>
              </a:lnSpc>
              <a:buFont typeface="Calibri" charset="0"/>
              <a:buAutoNum type="romanLcPeriod"/>
            </a:pPr>
            <a:endParaRPr lang="en-US" sz="2000">
              <a:latin typeface="Calibri" charset="0"/>
              <a:ea typeface="ＭＳ Ｐゴシック" charset="0"/>
            </a:endParaRPr>
          </a:p>
          <a:p>
            <a:pPr marL="1314450" lvl="2" indent="-514350" eaLnBrk="1" hangingPunct="1">
              <a:lnSpc>
                <a:spcPct val="80000"/>
              </a:lnSpc>
              <a:buFont typeface="Arial" charset="0"/>
              <a:buNone/>
            </a:pPr>
            <a:endParaRPr lang="en-US" sz="2000">
              <a:latin typeface="Calibri" charset="0"/>
              <a:ea typeface="ＭＳ Ｐゴシック" charset="0"/>
            </a:endParaRPr>
          </a:p>
        </p:txBody>
      </p:sp>
    </p:spTree>
    <p:extLst>
      <p:ext uri="{BB962C8B-B14F-4D97-AF65-F5344CB8AC3E}">
        <p14:creationId xmlns:p14="http://schemas.microsoft.com/office/powerpoint/2010/main" val="214869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304800"/>
            <a:ext cx="8229600" cy="5821363"/>
          </a:xfrm>
        </p:spPr>
        <p:txBody>
          <a:bodyPr/>
          <a:lstStyle/>
          <a:p>
            <a:pPr marL="514350" indent="-514350" eaLnBrk="1" hangingPunct="1">
              <a:buFont typeface="Calibri" charset="0"/>
              <a:buAutoNum type="arabicPeriod" startAt="4"/>
            </a:pPr>
            <a:r>
              <a:rPr lang="en-US" sz="3000" b="1">
                <a:latin typeface="Calibri" charset="0"/>
              </a:rPr>
              <a:t>JEFFERSONIAN REPUBLICANS</a:t>
            </a:r>
          </a:p>
          <a:p>
            <a:pPr marL="914400" lvl="1" indent="-514350" eaLnBrk="1" hangingPunct="1">
              <a:buFont typeface="Calibri" charset="0"/>
              <a:buAutoNum type="alphaLcPeriod"/>
            </a:pPr>
            <a:r>
              <a:rPr lang="en-US" sz="2600">
                <a:latin typeface="Calibri" charset="0"/>
                <a:ea typeface="ＭＳ Ｐゴシック" charset="0"/>
              </a:rPr>
              <a:t>Advocated for rule of the ppl, for the ppl</a:t>
            </a:r>
          </a:p>
          <a:p>
            <a:pPr marL="914400" lvl="1" indent="-514350" eaLnBrk="1" hangingPunct="1">
              <a:buFont typeface="Calibri" charset="0"/>
              <a:buAutoNum type="alphaLcPeriod"/>
            </a:pPr>
            <a:r>
              <a:rPr lang="en-US" sz="2600">
                <a:latin typeface="Calibri" charset="0"/>
                <a:ea typeface="ＭＳ Ｐゴシック" charset="0"/>
              </a:rPr>
              <a:t>Should be literate, but believed that </a:t>
            </a:r>
            <a:r>
              <a:rPr lang="ja-JP" altLang="en-US" sz="2600">
                <a:latin typeface="Calibri" charset="0"/>
                <a:ea typeface="ＭＳ Ｐゴシック" charset="0"/>
              </a:rPr>
              <a:t>“</a:t>
            </a:r>
            <a:r>
              <a:rPr lang="en-US" sz="2600">
                <a:latin typeface="Calibri" charset="0"/>
                <a:ea typeface="ＭＳ Ｐゴシック" charset="0"/>
              </a:rPr>
              <a:t>masses</a:t>
            </a:r>
            <a:r>
              <a:rPr lang="ja-JP" altLang="en-US" sz="2600">
                <a:latin typeface="Calibri" charset="0"/>
                <a:ea typeface="ＭＳ Ｐゴシック" charset="0"/>
              </a:rPr>
              <a:t>”</a:t>
            </a:r>
            <a:r>
              <a:rPr lang="en-US" sz="2600">
                <a:latin typeface="Calibri" charset="0"/>
                <a:ea typeface="ＭＳ Ｐゴシック" charset="0"/>
              </a:rPr>
              <a:t> could be taught</a:t>
            </a:r>
          </a:p>
          <a:p>
            <a:pPr marL="914400" lvl="1" indent="-514350" eaLnBrk="1" hangingPunct="1">
              <a:buFont typeface="Calibri" charset="0"/>
              <a:buAutoNum type="alphaLcPeriod"/>
            </a:pPr>
            <a:r>
              <a:rPr lang="en-US" sz="2600">
                <a:latin typeface="Calibri" charset="0"/>
                <a:ea typeface="ＭＳ Ｐゴシック" charset="0"/>
              </a:rPr>
              <a:t>Appealed to middle-class (farmers, laborers, artisans, small shopkeepers)</a:t>
            </a:r>
          </a:p>
          <a:p>
            <a:pPr marL="914400" lvl="1" indent="-514350" eaLnBrk="1" hangingPunct="1">
              <a:buFont typeface="Calibri" charset="0"/>
              <a:buAutoNum type="alphaLcPeriod"/>
            </a:pPr>
            <a:r>
              <a:rPr lang="en-US" sz="2600">
                <a:latin typeface="Calibri" charset="0"/>
                <a:ea typeface="ＭＳ Ｐゴシック" charset="0"/>
              </a:rPr>
              <a:t>Government that governed best, governed least</a:t>
            </a:r>
          </a:p>
          <a:p>
            <a:pPr marL="1314450" lvl="2" indent="-514350" eaLnBrk="1" hangingPunct="1">
              <a:buFont typeface="Calibri" charset="0"/>
              <a:buAutoNum type="romanLcPeriod"/>
            </a:pPr>
            <a:r>
              <a:rPr lang="en-US" sz="2200">
                <a:latin typeface="Calibri" charset="0"/>
                <a:ea typeface="ＭＳ Ｐゴシック" charset="0"/>
              </a:rPr>
              <a:t>Bulk of power should be retained by states.</a:t>
            </a:r>
          </a:p>
          <a:p>
            <a:pPr marL="1314450" lvl="2" indent="-514350" eaLnBrk="1" hangingPunct="1">
              <a:buFont typeface="Calibri" charset="0"/>
              <a:buAutoNum type="romanLcPeriod"/>
            </a:pPr>
            <a:r>
              <a:rPr lang="en-US" sz="2200">
                <a:latin typeface="Calibri" charset="0"/>
                <a:ea typeface="ＭＳ Ｐゴシック" charset="0"/>
              </a:rPr>
              <a:t>Limit federal power through strict interpretation of Constitution.</a:t>
            </a:r>
          </a:p>
          <a:p>
            <a:pPr marL="1314450" lvl="2" indent="-514350" eaLnBrk="1" hangingPunct="1">
              <a:buFont typeface="Calibri" charset="0"/>
              <a:buAutoNum type="romanLcPeriod"/>
            </a:pPr>
            <a:r>
              <a:rPr lang="en-US" sz="2200">
                <a:latin typeface="Calibri" charset="0"/>
                <a:ea typeface="ＭＳ Ｐゴシック" charset="0"/>
              </a:rPr>
              <a:t>National debt was a curse that should be paid off ASAP</a:t>
            </a:r>
          </a:p>
          <a:p>
            <a:pPr marL="914400" lvl="1" indent="-514350" eaLnBrk="1" hangingPunct="1">
              <a:buFont typeface="Calibri" charset="0"/>
              <a:buAutoNum type="alphaLcPeriod"/>
            </a:pPr>
            <a:r>
              <a:rPr lang="en-US" sz="2600">
                <a:latin typeface="Calibri" charset="0"/>
                <a:ea typeface="ＭＳ Ｐゴシック" charset="0"/>
              </a:rPr>
              <a:t>Believed in freedom of speech</a:t>
            </a:r>
          </a:p>
          <a:p>
            <a:pPr marL="914400" lvl="1" indent="-514350" eaLnBrk="1" hangingPunct="1">
              <a:buFont typeface="Calibri" charset="0"/>
              <a:buAutoNum type="alphaLcPeriod"/>
            </a:pPr>
            <a:r>
              <a:rPr lang="en-US" sz="2600">
                <a:latin typeface="Calibri" charset="0"/>
                <a:ea typeface="ＭＳ Ｐゴシック" charset="0"/>
              </a:rPr>
              <a:t>Basically pro-French</a:t>
            </a:r>
          </a:p>
          <a:p>
            <a:pPr marL="1314450" lvl="2" indent="-514350" eaLnBrk="1" hangingPunct="1">
              <a:buFont typeface="Calibri" charset="0"/>
              <a:buAutoNum type="romanLcPeriod"/>
            </a:pPr>
            <a:endParaRPr lang="en-US" sz="2200">
              <a:latin typeface="Calibri" charset="0"/>
              <a:ea typeface="ＭＳ Ｐゴシック" charset="0"/>
            </a:endParaRPr>
          </a:p>
        </p:txBody>
      </p:sp>
    </p:spTree>
    <p:extLst>
      <p:ext uri="{BB962C8B-B14F-4D97-AF65-F5344CB8AC3E}">
        <p14:creationId xmlns:p14="http://schemas.microsoft.com/office/powerpoint/2010/main" val="1638276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038600" y="76200"/>
            <a:ext cx="4953000" cy="6781800"/>
          </a:xfrm>
        </p:spPr>
        <p:txBody>
          <a:bodyPr/>
          <a:lstStyle/>
          <a:p>
            <a:pPr marL="514350" indent="-514350" eaLnBrk="1" hangingPunct="1">
              <a:lnSpc>
                <a:spcPct val="90000"/>
              </a:lnSpc>
              <a:buFont typeface="Calibri" charset="0"/>
              <a:buAutoNum type="arabicPeriod" startAt="5"/>
            </a:pPr>
            <a:r>
              <a:rPr lang="en-US" sz="3000">
                <a:latin typeface="Calibri" charset="0"/>
              </a:rPr>
              <a:t>First Test: </a:t>
            </a:r>
            <a:r>
              <a:rPr lang="en-US" sz="3000" u="sng">
                <a:latin typeface="Calibri" charset="0"/>
              </a:rPr>
              <a:t>French Revolution</a:t>
            </a:r>
          </a:p>
          <a:p>
            <a:pPr marL="971550" lvl="1" indent="-571500" eaLnBrk="1" hangingPunct="1">
              <a:lnSpc>
                <a:spcPct val="90000"/>
              </a:lnSpc>
              <a:buFont typeface="Calibri" charset="0"/>
              <a:buAutoNum type="alphaLcPeriod"/>
            </a:pPr>
            <a:r>
              <a:rPr lang="en-US" sz="2600">
                <a:latin typeface="Calibri" charset="0"/>
                <a:ea typeface="ＭＳ Ｐゴシック" charset="0"/>
              </a:rPr>
              <a:t>French declared themselves a </a:t>
            </a:r>
            <a:r>
              <a:rPr lang="ja-JP" altLang="en-US" sz="2600">
                <a:latin typeface="Calibri" charset="0"/>
                <a:ea typeface="ＭＳ Ｐゴシック" charset="0"/>
              </a:rPr>
              <a:t>“</a:t>
            </a:r>
            <a:r>
              <a:rPr lang="en-US" sz="2600">
                <a:latin typeface="Calibri" charset="0"/>
                <a:ea typeface="ＭＳ Ｐゴシック" charset="0"/>
              </a:rPr>
              <a:t>republic</a:t>
            </a:r>
            <a:r>
              <a:rPr lang="ja-JP" altLang="en-US" sz="2600">
                <a:latin typeface="Calibri" charset="0"/>
                <a:ea typeface="ＭＳ Ｐゴシック" charset="0"/>
              </a:rPr>
              <a:t>”</a:t>
            </a:r>
            <a:r>
              <a:rPr lang="en-US" sz="2600">
                <a:latin typeface="Calibri" charset="0"/>
                <a:ea typeface="ＭＳ Ｐゴシック" charset="0"/>
              </a:rPr>
              <a:t> but carnage heavier than in American Rev.</a:t>
            </a:r>
          </a:p>
          <a:p>
            <a:pPr marL="1371600" lvl="2" indent="-571500" eaLnBrk="1" hangingPunct="1">
              <a:lnSpc>
                <a:spcPct val="90000"/>
              </a:lnSpc>
              <a:buFont typeface="Calibri" charset="0"/>
              <a:buAutoNum type="romanLcPeriod"/>
            </a:pPr>
            <a:r>
              <a:rPr lang="en-US" sz="2200">
                <a:latin typeface="Calibri" charset="0"/>
                <a:ea typeface="ＭＳ Ｐゴシック" charset="0"/>
              </a:rPr>
              <a:t>Jeffersonians thought it unfortunate, but probably necessary</a:t>
            </a:r>
          </a:p>
          <a:p>
            <a:pPr marL="1371600" lvl="2" indent="-571500" eaLnBrk="1" hangingPunct="1">
              <a:lnSpc>
                <a:spcPct val="90000"/>
              </a:lnSpc>
              <a:buFont typeface="Calibri" charset="0"/>
              <a:buAutoNum type="romanLcPeriod"/>
            </a:pPr>
            <a:r>
              <a:rPr lang="en-US" sz="2200">
                <a:latin typeface="Calibri" charset="0"/>
                <a:ea typeface="ＭＳ Ｐゴシック" charset="0"/>
              </a:rPr>
              <a:t>Hamiltonians thought it downright frightening</a:t>
            </a:r>
          </a:p>
          <a:p>
            <a:pPr marL="1371600" lvl="2" indent="-571500" eaLnBrk="1" hangingPunct="1">
              <a:lnSpc>
                <a:spcPct val="90000"/>
              </a:lnSpc>
              <a:buFont typeface="Calibri" charset="0"/>
              <a:buAutoNum type="romanLcPeriod"/>
            </a:pPr>
            <a:r>
              <a:rPr lang="en-US" sz="2200">
                <a:latin typeface="Calibri" charset="0"/>
                <a:ea typeface="ＭＳ Ｐゴシック" charset="0"/>
              </a:rPr>
              <a:t>US?</a:t>
            </a:r>
          </a:p>
          <a:p>
            <a:pPr marL="1828800" lvl="3" indent="-571500" eaLnBrk="1" hangingPunct="1">
              <a:lnSpc>
                <a:spcPct val="90000"/>
              </a:lnSpc>
              <a:buFont typeface="Arial" charset="0"/>
              <a:buChar char="•"/>
            </a:pPr>
            <a:r>
              <a:rPr lang="en-US" sz="1900">
                <a:latin typeface="Calibri" charset="0"/>
                <a:ea typeface="ＭＳ Ｐゴシック" charset="0"/>
              </a:rPr>
              <a:t>GB got dragged into conflict and now US had to take sides</a:t>
            </a:r>
          </a:p>
          <a:p>
            <a:pPr marL="1828800" lvl="3" indent="-571500" eaLnBrk="1" hangingPunct="1">
              <a:lnSpc>
                <a:spcPct val="90000"/>
              </a:lnSpc>
              <a:buFont typeface="Arial" charset="0"/>
              <a:buChar char="•"/>
            </a:pPr>
            <a:r>
              <a:rPr lang="en-US" sz="1900">
                <a:latin typeface="Calibri" charset="0"/>
                <a:ea typeface="ＭＳ Ｐゴシック" charset="0"/>
              </a:rPr>
              <a:t>US still obligated under Franco-American Alliance of 1778</a:t>
            </a:r>
          </a:p>
          <a:p>
            <a:pPr marL="1828800" lvl="3" indent="-571500" eaLnBrk="1" hangingPunct="1">
              <a:lnSpc>
                <a:spcPct val="90000"/>
              </a:lnSpc>
              <a:buFont typeface="Arial" charset="0"/>
              <a:buChar char="•"/>
            </a:pPr>
            <a:r>
              <a:rPr lang="en-US" sz="1900">
                <a:latin typeface="Calibri" charset="0"/>
                <a:ea typeface="ＭＳ Ｐゴシック" charset="0"/>
              </a:rPr>
              <a:t>US military weak</a:t>
            </a:r>
          </a:p>
        </p:txBody>
      </p:sp>
      <p:pic>
        <p:nvPicPr>
          <p:cNvPr id="26627" name="Picture 2" descr="http://mrcapwebpage.com/VCSUSHISTORY/louis16execut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762000"/>
            <a:ext cx="3937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800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304800" y="685800"/>
            <a:ext cx="4419600" cy="5867400"/>
          </a:xfrm>
        </p:spPr>
        <p:txBody>
          <a:bodyPr/>
          <a:lstStyle/>
          <a:p>
            <a:pPr marL="971550" lvl="1" indent="-571500" eaLnBrk="1" hangingPunct="1">
              <a:lnSpc>
                <a:spcPct val="80000"/>
              </a:lnSpc>
              <a:buFont typeface="Calibri" charset="0"/>
              <a:buAutoNum type="alphaLcPeriod" startAt="2"/>
            </a:pPr>
            <a:r>
              <a:rPr lang="en-US" sz="2600">
                <a:latin typeface="Calibri" charset="0"/>
                <a:ea typeface="ＭＳ Ｐゴシック" charset="0"/>
              </a:rPr>
              <a:t>Washington</a:t>
            </a:r>
            <a:r>
              <a:rPr lang="ja-JP" altLang="en-US" sz="2600">
                <a:latin typeface="Calibri" charset="0"/>
                <a:ea typeface="ＭＳ Ｐゴシック" charset="0"/>
              </a:rPr>
              <a:t>’</a:t>
            </a:r>
            <a:r>
              <a:rPr lang="en-US" sz="2600">
                <a:latin typeface="Calibri" charset="0"/>
                <a:ea typeface="ＭＳ Ｐゴシック" charset="0"/>
              </a:rPr>
              <a:t>s Neutrality Proclamation (1793)</a:t>
            </a:r>
          </a:p>
          <a:p>
            <a:pPr marL="1371600" lvl="2" indent="-571500" eaLnBrk="1" hangingPunct="1">
              <a:lnSpc>
                <a:spcPct val="80000"/>
              </a:lnSpc>
              <a:buFont typeface="Calibri" charset="0"/>
              <a:buAutoNum type="romanLcPeriod"/>
            </a:pPr>
            <a:r>
              <a:rPr lang="en-US" sz="2200">
                <a:latin typeface="Calibri" charset="0"/>
                <a:ea typeface="ＭＳ Ｐゴシック" charset="0"/>
              </a:rPr>
              <a:t>US would be neutral</a:t>
            </a:r>
          </a:p>
          <a:p>
            <a:pPr marL="1371600" lvl="2" indent="-571500" eaLnBrk="1" hangingPunct="1">
              <a:lnSpc>
                <a:spcPct val="80000"/>
              </a:lnSpc>
              <a:buFont typeface="Calibri" charset="0"/>
              <a:buAutoNum type="romanLcPeriod"/>
            </a:pPr>
            <a:r>
              <a:rPr lang="en-US" sz="2200">
                <a:latin typeface="Calibri" charset="0"/>
                <a:ea typeface="ＭＳ Ｐゴシック" charset="0"/>
              </a:rPr>
              <a:t>Warned US citizens to be impartial to both sides.</a:t>
            </a:r>
          </a:p>
          <a:p>
            <a:pPr marL="1828800" lvl="3" indent="-571500" eaLnBrk="1" hangingPunct="1">
              <a:lnSpc>
                <a:spcPct val="80000"/>
              </a:lnSpc>
              <a:buFont typeface="Arial" charset="0"/>
              <a:buChar char="•"/>
            </a:pPr>
            <a:r>
              <a:rPr lang="en-US" sz="1900">
                <a:latin typeface="Calibri" charset="0"/>
                <a:ea typeface="ＭＳ Ｐゴシック" charset="0"/>
              </a:rPr>
              <a:t>Jefferson furious – GW did not consult Congress</a:t>
            </a:r>
          </a:p>
          <a:p>
            <a:pPr marL="1828800" lvl="3" indent="-571500" eaLnBrk="1" hangingPunct="1">
              <a:lnSpc>
                <a:spcPct val="80000"/>
              </a:lnSpc>
              <a:buFont typeface="Arial" charset="0"/>
              <a:buChar char="•"/>
            </a:pPr>
            <a:r>
              <a:rPr lang="en-US" sz="1900">
                <a:latin typeface="Calibri" charset="0"/>
                <a:ea typeface="ＭＳ Ｐゴシック" charset="0"/>
              </a:rPr>
              <a:t>Hamilton supported it.</a:t>
            </a:r>
          </a:p>
          <a:p>
            <a:pPr marL="1371600" lvl="2" indent="-571500" eaLnBrk="1" hangingPunct="1">
              <a:lnSpc>
                <a:spcPct val="80000"/>
              </a:lnSpc>
              <a:buFont typeface="Calibri" charset="0"/>
              <a:buAutoNum type="romanLcPeriod"/>
            </a:pPr>
            <a:r>
              <a:rPr lang="en-US" sz="2200">
                <a:latin typeface="Calibri" charset="0"/>
                <a:ea typeface="ＭＳ Ｐゴシック" charset="0"/>
              </a:rPr>
              <a:t>Citizen Genet</a:t>
            </a:r>
          </a:p>
          <a:p>
            <a:pPr marL="1828800" lvl="3" indent="-571500" eaLnBrk="1" hangingPunct="1">
              <a:lnSpc>
                <a:spcPct val="80000"/>
              </a:lnSpc>
              <a:buFont typeface="Arial" charset="0"/>
              <a:buChar char="•"/>
            </a:pPr>
            <a:r>
              <a:rPr lang="en-US" sz="1900">
                <a:latin typeface="Calibri" charset="0"/>
                <a:ea typeface="ＭＳ Ｐゴシック" charset="0"/>
              </a:rPr>
              <a:t>French diplomat in US who felt Neutrality Proclamation not a true reflection of US feelings towards France</a:t>
            </a:r>
          </a:p>
          <a:p>
            <a:pPr marL="1828800" lvl="3" indent="-571500" eaLnBrk="1" hangingPunct="1">
              <a:lnSpc>
                <a:spcPct val="80000"/>
              </a:lnSpc>
              <a:buFont typeface="Arial" charset="0"/>
              <a:buChar char="•"/>
            </a:pPr>
            <a:r>
              <a:rPr lang="en-US" sz="1900">
                <a:latin typeface="Calibri" charset="0"/>
                <a:ea typeface="ＭＳ Ｐゴシック" charset="0"/>
              </a:rPr>
              <a:t>Went to ppl directly to ask for money and supplies for war cause</a:t>
            </a:r>
          </a:p>
          <a:p>
            <a:pPr marL="1828800" lvl="3" indent="-571500" eaLnBrk="1" hangingPunct="1">
              <a:lnSpc>
                <a:spcPct val="80000"/>
              </a:lnSpc>
              <a:buFont typeface="Arial" charset="0"/>
              <a:buChar char="•"/>
            </a:pPr>
            <a:r>
              <a:rPr lang="en-US" sz="1900">
                <a:latin typeface="Calibri" charset="0"/>
                <a:ea typeface="ＭＳ Ｐゴシック" charset="0"/>
              </a:rPr>
              <a:t>GW booted him out of country.</a:t>
            </a:r>
          </a:p>
          <a:p>
            <a:pPr eaLnBrk="1" hangingPunct="1">
              <a:lnSpc>
                <a:spcPct val="80000"/>
              </a:lnSpc>
            </a:pPr>
            <a:endParaRPr lang="en-US" sz="3000">
              <a:latin typeface="Calibri" charset="0"/>
            </a:endParaRPr>
          </a:p>
        </p:txBody>
      </p:sp>
      <p:pic>
        <p:nvPicPr>
          <p:cNvPr id="27651" name="Picture 2" descr="http://www.georgewashingtonwired.org/wp-content/uploads/2011/04/neutralit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24400" y="609600"/>
            <a:ext cx="41910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ttp://franceshunter.files.wordpress.com/2009/12/robespierr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4038600"/>
            <a:ext cx="20574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3429000" y="3429000"/>
            <a:ext cx="1981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621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3657600" y="381000"/>
            <a:ext cx="5029200" cy="6477000"/>
          </a:xfrm>
        </p:spPr>
        <p:txBody>
          <a:bodyPr/>
          <a:lstStyle/>
          <a:p>
            <a:pPr marL="514350" indent="-514350" eaLnBrk="1" hangingPunct="1">
              <a:lnSpc>
                <a:spcPct val="80000"/>
              </a:lnSpc>
              <a:buFont typeface="Calibri" charset="0"/>
              <a:buAutoNum type="arabicPeriod" startAt="6"/>
            </a:pPr>
            <a:r>
              <a:rPr lang="en-US" sz="2000">
                <a:latin typeface="Calibri" charset="0"/>
              </a:rPr>
              <a:t>Second Test:</a:t>
            </a:r>
            <a:r>
              <a:rPr lang="en-US" sz="2000" u="sng">
                <a:latin typeface="Calibri" charset="0"/>
              </a:rPr>
              <a:t> Jay</a:t>
            </a:r>
            <a:r>
              <a:rPr lang="ja-JP" altLang="en-US" sz="2000" u="sng">
                <a:latin typeface="Calibri" charset="0"/>
              </a:rPr>
              <a:t>’</a:t>
            </a:r>
            <a:r>
              <a:rPr lang="en-US" sz="2000" u="sng">
                <a:latin typeface="Calibri" charset="0"/>
              </a:rPr>
              <a:t>s Treaty</a:t>
            </a:r>
          </a:p>
          <a:p>
            <a:pPr marL="914400" lvl="1" indent="-514350" eaLnBrk="1" hangingPunct="1">
              <a:lnSpc>
                <a:spcPct val="80000"/>
              </a:lnSpc>
              <a:buFont typeface="Calibri" charset="0"/>
              <a:buAutoNum type="alphaLcPeriod"/>
            </a:pPr>
            <a:r>
              <a:rPr lang="en-US" sz="1800">
                <a:latin typeface="Calibri" charset="0"/>
                <a:ea typeface="ＭＳ Ｐゴシック" charset="0"/>
              </a:rPr>
              <a:t>GB a thorn in US side</a:t>
            </a:r>
          </a:p>
          <a:p>
            <a:pPr marL="1314450" lvl="2" indent="-514350" eaLnBrk="1" hangingPunct="1">
              <a:lnSpc>
                <a:spcPct val="80000"/>
              </a:lnSpc>
              <a:buFont typeface="Calibri" charset="0"/>
              <a:buAutoNum type="romanLcPeriod"/>
            </a:pPr>
            <a:r>
              <a:rPr lang="en-US" sz="1500">
                <a:latin typeface="Calibri" charset="0"/>
                <a:ea typeface="ＭＳ Ｐゴシック" charset="0"/>
              </a:rPr>
              <a:t>constantly harrassing US frontier settlers </a:t>
            </a:r>
          </a:p>
          <a:p>
            <a:pPr marL="1314450" lvl="2" indent="-514350" eaLnBrk="1" hangingPunct="1">
              <a:lnSpc>
                <a:spcPct val="80000"/>
              </a:lnSpc>
              <a:buFont typeface="Calibri" charset="0"/>
              <a:buAutoNum type="romanLcPeriod"/>
            </a:pPr>
            <a:r>
              <a:rPr lang="en-US" sz="1500">
                <a:latin typeface="Calibri" charset="0"/>
                <a:ea typeface="ＭＳ Ｐゴシック" charset="0"/>
              </a:rPr>
              <a:t>Seized 300 US ships and impressed (stole) US sailors.</a:t>
            </a:r>
          </a:p>
          <a:p>
            <a:pPr marL="1314450" lvl="2" indent="-514350" eaLnBrk="1" hangingPunct="1">
              <a:lnSpc>
                <a:spcPct val="80000"/>
              </a:lnSpc>
              <a:buFont typeface="Calibri" charset="0"/>
              <a:buAutoNum type="romanLcPeriod"/>
            </a:pPr>
            <a:r>
              <a:rPr lang="en-US" sz="1500">
                <a:latin typeface="Calibri" charset="0"/>
                <a:ea typeface="ＭＳ Ｐゴシック" charset="0"/>
              </a:rPr>
              <a:t>GB stayed in posts in violation of 1783 peace treaty</a:t>
            </a:r>
          </a:p>
          <a:p>
            <a:pPr marL="1314450" lvl="2" indent="-514350" eaLnBrk="1" hangingPunct="1">
              <a:lnSpc>
                <a:spcPct val="80000"/>
              </a:lnSpc>
              <a:buFont typeface="Calibri" charset="0"/>
              <a:buAutoNum type="romanLcPeriod"/>
            </a:pPr>
            <a:r>
              <a:rPr lang="en-US" sz="1500">
                <a:latin typeface="Calibri" charset="0"/>
                <a:ea typeface="ＭＳ Ｐゴシック" charset="0"/>
              </a:rPr>
              <a:t>Sold firearms and alcohol to Natives who attacked US settlers.</a:t>
            </a:r>
          </a:p>
          <a:p>
            <a:pPr marL="914400" lvl="1" indent="-514350" eaLnBrk="1" hangingPunct="1">
              <a:lnSpc>
                <a:spcPct val="80000"/>
              </a:lnSpc>
              <a:buFont typeface="Calibri" charset="0"/>
              <a:buAutoNum type="alphaLcPeriod"/>
            </a:pPr>
            <a:r>
              <a:rPr lang="en-US" sz="1800">
                <a:latin typeface="Calibri" charset="0"/>
                <a:ea typeface="ＭＳ Ｐゴシック" charset="0"/>
              </a:rPr>
              <a:t>Feds did NOT want war with GB (75% of import duties from GB trade)</a:t>
            </a:r>
          </a:p>
          <a:p>
            <a:pPr marL="914400" lvl="1" indent="-514350" eaLnBrk="1" hangingPunct="1">
              <a:lnSpc>
                <a:spcPct val="80000"/>
              </a:lnSpc>
              <a:buFont typeface="Calibri" charset="0"/>
              <a:buAutoNum type="alphaLcPeriod"/>
            </a:pPr>
            <a:r>
              <a:rPr lang="en-US" sz="1800">
                <a:latin typeface="Calibri" charset="0"/>
                <a:ea typeface="ＭＳ Ｐゴシック" charset="0"/>
              </a:rPr>
              <a:t>Jeffersonians wanted embargo</a:t>
            </a:r>
          </a:p>
          <a:p>
            <a:pPr marL="914400" lvl="1" indent="-514350" eaLnBrk="1" hangingPunct="1">
              <a:lnSpc>
                <a:spcPct val="80000"/>
              </a:lnSpc>
              <a:buFont typeface="Calibri" charset="0"/>
              <a:buAutoNum type="alphaLcPeriod"/>
            </a:pPr>
            <a:r>
              <a:rPr lang="en-US" sz="1800">
                <a:latin typeface="Calibri" charset="0"/>
                <a:ea typeface="ＭＳ Ｐゴシック" charset="0"/>
              </a:rPr>
              <a:t>GW sent J. Jay to work some magic in 1794</a:t>
            </a:r>
          </a:p>
          <a:p>
            <a:pPr marL="1314450" lvl="2" indent="-514350" eaLnBrk="1" hangingPunct="1">
              <a:lnSpc>
                <a:spcPct val="80000"/>
              </a:lnSpc>
              <a:buFont typeface="Calibri" charset="0"/>
              <a:buAutoNum type="romanLcPeriod"/>
            </a:pPr>
            <a:r>
              <a:rPr lang="en-US" sz="1500">
                <a:latin typeface="Calibri" charset="0"/>
                <a:ea typeface="ＭＳ Ｐゴシック" charset="0"/>
              </a:rPr>
              <a:t>A Ham tipped Brits off as to what Jay would offer</a:t>
            </a:r>
          </a:p>
          <a:p>
            <a:pPr marL="1314450" lvl="2" indent="-514350" eaLnBrk="1" hangingPunct="1">
              <a:lnSpc>
                <a:spcPct val="80000"/>
              </a:lnSpc>
              <a:buFont typeface="Calibri" charset="0"/>
              <a:buAutoNum type="romanLcPeriod"/>
            </a:pPr>
            <a:r>
              <a:rPr lang="en-US" sz="1500">
                <a:latin typeface="Calibri" charset="0"/>
                <a:ea typeface="ＭＳ Ｐゴシック" charset="0"/>
              </a:rPr>
              <a:t>John Jay</a:t>
            </a:r>
            <a:r>
              <a:rPr lang="ja-JP" altLang="en-US" sz="1500">
                <a:latin typeface="Calibri" charset="0"/>
                <a:ea typeface="ＭＳ Ｐゴシック" charset="0"/>
              </a:rPr>
              <a:t>’</a:t>
            </a:r>
            <a:r>
              <a:rPr lang="en-US" sz="1500">
                <a:latin typeface="Calibri" charset="0"/>
                <a:ea typeface="ＭＳ Ｐゴシック" charset="0"/>
              </a:rPr>
              <a:t>s hands tied</a:t>
            </a:r>
          </a:p>
          <a:p>
            <a:pPr marL="1771650" lvl="3" indent="-514350" eaLnBrk="1" hangingPunct="1">
              <a:lnSpc>
                <a:spcPct val="80000"/>
              </a:lnSpc>
              <a:buFont typeface="Arial" charset="0"/>
              <a:buChar char="•"/>
            </a:pPr>
            <a:r>
              <a:rPr lang="en-US" sz="1300">
                <a:latin typeface="Calibri" charset="0"/>
                <a:ea typeface="ＭＳ Ｐゴシック" charset="0"/>
              </a:rPr>
              <a:t>GB renewed pledge to leave posts</a:t>
            </a:r>
          </a:p>
          <a:p>
            <a:pPr marL="1771650" lvl="3" indent="-514350" eaLnBrk="1" hangingPunct="1">
              <a:lnSpc>
                <a:spcPct val="80000"/>
              </a:lnSpc>
              <a:buFont typeface="Arial" charset="0"/>
              <a:buChar char="•"/>
            </a:pPr>
            <a:r>
              <a:rPr lang="en-US" sz="1300">
                <a:latin typeface="Calibri" charset="0"/>
                <a:ea typeface="ＭＳ Ｐゴシック" charset="0"/>
              </a:rPr>
              <a:t>GB would pay for recent seizures of ships, sailors</a:t>
            </a:r>
          </a:p>
          <a:p>
            <a:pPr marL="1771650" lvl="3" indent="-514350" eaLnBrk="1" hangingPunct="1">
              <a:lnSpc>
                <a:spcPct val="80000"/>
              </a:lnSpc>
              <a:buFont typeface="Arial" charset="0"/>
              <a:buChar char="•"/>
            </a:pPr>
            <a:r>
              <a:rPr lang="en-US" sz="1300">
                <a:latin typeface="Calibri" charset="0"/>
                <a:ea typeface="ＭＳ Ｐゴシック" charset="0"/>
              </a:rPr>
              <a:t>GB did not guarantee they would not do it in the future though</a:t>
            </a:r>
          </a:p>
          <a:p>
            <a:pPr marL="1771650" lvl="3" indent="-514350" eaLnBrk="1" hangingPunct="1">
              <a:lnSpc>
                <a:spcPct val="80000"/>
              </a:lnSpc>
              <a:buFont typeface="Arial" charset="0"/>
              <a:buChar char="•"/>
            </a:pPr>
            <a:r>
              <a:rPr lang="en-US" sz="1300">
                <a:latin typeface="Calibri" charset="0"/>
                <a:ea typeface="ＭＳ Ｐゴシック" charset="0"/>
              </a:rPr>
              <a:t>AND US forced to pay PRE-Revolution debts owed to GB</a:t>
            </a:r>
          </a:p>
          <a:p>
            <a:pPr marL="1771650" lvl="3" indent="-514350" eaLnBrk="1" hangingPunct="1">
              <a:lnSpc>
                <a:spcPct val="80000"/>
              </a:lnSpc>
              <a:buFont typeface="Arial" charset="0"/>
              <a:buChar char="•"/>
            </a:pPr>
            <a:r>
              <a:rPr lang="en-US" sz="1300">
                <a:latin typeface="Calibri" charset="0"/>
                <a:ea typeface="ＭＳ Ｐゴシック" charset="0"/>
              </a:rPr>
              <a:t>Good one Jay! But did avert war with GB which would have been disaster.</a:t>
            </a:r>
          </a:p>
          <a:p>
            <a:pPr marL="914400" lvl="1" indent="-514350" eaLnBrk="1" hangingPunct="1">
              <a:lnSpc>
                <a:spcPct val="80000"/>
              </a:lnSpc>
              <a:buFont typeface="Calibri" charset="0"/>
              <a:buAutoNum type="alphaLcPeriod"/>
            </a:pPr>
            <a:r>
              <a:rPr lang="en-US" sz="1800">
                <a:latin typeface="Calibri" charset="0"/>
                <a:ea typeface="ＭＳ Ｐゴシック" charset="0"/>
              </a:rPr>
              <a:t>Jeffersonian outrage resulted in creation of Democratic Republican Party</a:t>
            </a:r>
          </a:p>
          <a:p>
            <a:pPr marL="1314450" lvl="2" indent="-514350" eaLnBrk="1" hangingPunct="1">
              <a:lnSpc>
                <a:spcPct val="80000"/>
              </a:lnSpc>
              <a:buFont typeface="Calibri" charset="0"/>
              <a:buAutoNum type="romanLcPeriod"/>
            </a:pPr>
            <a:endParaRPr lang="en-US" sz="1500">
              <a:latin typeface="Calibri" charset="0"/>
              <a:ea typeface="ＭＳ Ｐゴシック" charset="0"/>
            </a:endParaRPr>
          </a:p>
          <a:p>
            <a:pPr marL="914400" lvl="1" indent="-514350" eaLnBrk="1" hangingPunct="1">
              <a:lnSpc>
                <a:spcPct val="80000"/>
              </a:lnSpc>
              <a:buFont typeface="Calibri" charset="0"/>
              <a:buAutoNum type="alphaLcPeriod"/>
            </a:pPr>
            <a:endParaRPr lang="en-US" sz="1800">
              <a:latin typeface="Calibri" charset="0"/>
              <a:ea typeface="ＭＳ Ｐゴシック" charset="0"/>
            </a:endParaRPr>
          </a:p>
        </p:txBody>
      </p:sp>
      <p:pic>
        <p:nvPicPr>
          <p:cNvPr id="28675" name="Picture 2" descr="http://web-images.chacha.com/jay-treaty/jay-treaty-feb-4-2011-2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4290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http://www.loc.gov/rr/program/bib/ourdocs/Images/ja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475" y="76200"/>
            <a:ext cx="21431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16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457200"/>
            <a:ext cx="7772400" cy="1676400"/>
          </a:xfrm>
        </p:spPr>
        <p:txBody>
          <a:bodyPr/>
          <a:lstStyle/>
          <a:p>
            <a:r>
              <a:rPr lang="en-US" b="1"/>
              <a:t>The Federalist Period, 1789-1800</a:t>
            </a:r>
          </a:p>
        </p:txBody>
      </p:sp>
      <p:sp>
        <p:nvSpPr>
          <p:cNvPr id="2051" name="Rectangle 3"/>
          <p:cNvSpPr>
            <a:spLocks noGrp="1" noChangeArrowheads="1"/>
          </p:cNvSpPr>
          <p:nvPr>
            <p:ph type="subTitle" idx="1"/>
          </p:nvPr>
        </p:nvSpPr>
        <p:spPr>
          <a:xfrm>
            <a:off x="381000" y="2133600"/>
            <a:ext cx="8229600" cy="4114800"/>
          </a:xfrm>
        </p:spPr>
        <p:txBody>
          <a:bodyPr/>
          <a:lstStyle/>
          <a:p>
            <a:r>
              <a:rPr lang="ja-JP" altLang="en-US" sz="2800" b="1" i="1">
                <a:latin typeface="Arial"/>
              </a:rPr>
              <a:t>“</a:t>
            </a:r>
            <a:r>
              <a:rPr lang="en-US" sz="2800" b="1" i="1"/>
              <a:t>We are in a wilderness without a single footstep to guide us.</a:t>
            </a:r>
            <a:r>
              <a:rPr lang="ja-JP" altLang="en-US" sz="2800" b="1" i="1">
                <a:latin typeface="Arial"/>
              </a:rPr>
              <a:t>”</a:t>
            </a:r>
            <a:r>
              <a:rPr lang="en-US" b="1" i="1"/>
              <a:t/>
            </a:r>
            <a:br>
              <a:rPr lang="en-US" b="1" i="1"/>
            </a:br>
            <a:endParaRPr lang="en-US" b="1" i="1"/>
          </a:p>
        </p:txBody>
      </p:sp>
      <p:pic>
        <p:nvPicPr>
          <p:cNvPr id="2053" name="Picture 5" descr="New Jerse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3505200"/>
            <a:ext cx="48768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092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wwnorton.com/college/history/archive/resources/maps/ch08_02.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98838" y="1066800"/>
            <a:ext cx="59737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2"/>
          <p:cNvSpPr>
            <a:spLocks noGrp="1"/>
          </p:cNvSpPr>
          <p:nvPr>
            <p:ph idx="1"/>
          </p:nvPr>
        </p:nvSpPr>
        <p:spPr>
          <a:xfrm>
            <a:off x="152400" y="304800"/>
            <a:ext cx="4114800" cy="5821363"/>
          </a:xfrm>
        </p:spPr>
        <p:txBody>
          <a:bodyPr/>
          <a:lstStyle/>
          <a:p>
            <a:pPr marL="514350" indent="-514350" eaLnBrk="1" hangingPunct="1">
              <a:lnSpc>
                <a:spcPct val="90000"/>
              </a:lnSpc>
              <a:buFont typeface="Calibri" charset="0"/>
              <a:buAutoNum type="arabicPeriod" startAt="7"/>
            </a:pPr>
            <a:r>
              <a:rPr lang="en-US">
                <a:latin typeface="Calibri" charset="0"/>
              </a:rPr>
              <a:t>Pinckney Treaty</a:t>
            </a:r>
          </a:p>
          <a:p>
            <a:pPr marL="914400" lvl="1" indent="-514350" eaLnBrk="1" hangingPunct="1">
              <a:lnSpc>
                <a:spcPct val="90000"/>
              </a:lnSpc>
              <a:buFont typeface="Calibri" charset="0"/>
              <a:buAutoNum type="alphaLcPeriod"/>
            </a:pPr>
            <a:r>
              <a:rPr lang="en-US">
                <a:latin typeface="Calibri" charset="0"/>
                <a:ea typeface="ＭＳ Ｐゴシック" charset="0"/>
              </a:rPr>
              <a:t>Now Spain??</a:t>
            </a:r>
          </a:p>
          <a:p>
            <a:pPr marL="914400" lvl="1" indent="-514350" eaLnBrk="1" hangingPunct="1">
              <a:lnSpc>
                <a:spcPct val="90000"/>
              </a:lnSpc>
              <a:buFont typeface="Calibri" charset="0"/>
              <a:buAutoNum type="alphaLcPeriod"/>
            </a:pPr>
            <a:r>
              <a:rPr lang="en-US">
                <a:latin typeface="Calibri" charset="0"/>
                <a:ea typeface="ＭＳ Ｐゴシック" charset="0"/>
              </a:rPr>
              <a:t>Spain worried about Anglo-American alliance – ready to give up some rights in North America</a:t>
            </a:r>
          </a:p>
          <a:p>
            <a:pPr marL="1314450" lvl="2" indent="-514350" eaLnBrk="1" hangingPunct="1">
              <a:lnSpc>
                <a:spcPct val="90000"/>
              </a:lnSpc>
              <a:buFont typeface="Calibri" charset="0"/>
              <a:buAutoNum type="romanLcPeriod"/>
            </a:pPr>
            <a:r>
              <a:rPr lang="en-US">
                <a:latin typeface="Calibri" charset="0"/>
                <a:ea typeface="ＭＳ Ｐゴシック" charset="0"/>
              </a:rPr>
              <a:t>Granted US rights to navigate Mississippi and port of New Orleans</a:t>
            </a:r>
          </a:p>
          <a:p>
            <a:pPr marL="1314450" lvl="2" indent="-514350" eaLnBrk="1" hangingPunct="1">
              <a:lnSpc>
                <a:spcPct val="90000"/>
              </a:lnSpc>
              <a:buFont typeface="Calibri" charset="0"/>
              <a:buAutoNum type="romanLcPeriod"/>
            </a:pPr>
            <a:r>
              <a:rPr lang="en-US">
                <a:latin typeface="Calibri" charset="0"/>
                <a:ea typeface="ＭＳ Ｐゴシック" charset="0"/>
              </a:rPr>
              <a:t>Yielded large tract of land north of Florida (north of 31</a:t>
            </a:r>
            <a:r>
              <a:rPr lang="en-US" baseline="30000">
                <a:latin typeface="Calibri" charset="0"/>
                <a:ea typeface="ＭＳ Ｐゴシック" charset="0"/>
              </a:rPr>
              <a:t>st</a:t>
            </a:r>
            <a:r>
              <a:rPr lang="en-US">
                <a:latin typeface="Calibri" charset="0"/>
                <a:ea typeface="ＭＳ Ｐゴシック" charset="0"/>
              </a:rPr>
              <a:t> parallel)</a:t>
            </a:r>
          </a:p>
        </p:txBody>
      </p:sp>
    </p:spTree>
    <p:extLst>
      <p:ext uri="{BB962C8B-B14F-4D97-AF65-F5344CB8AC3E}">
        <p14:creationId xmlns:p14="http://schemas.microsoft.com/office/powerpoint/2010/main" val="806011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US">
                <a:effectLst/>
                <a:latin typeface="Tahoma" charset="0"/>
              </a:rPr>
              <a:t>Washington’s Precedents</a:t>
            </a:r>
          </a:p>
        </p:txBody>
      </p:sp>
      <p:sp>
        <p:nvSpPr>
          <p:cNvPr id="38914" name="Rectangle 3"/>
          <p:cNvSpPr>
            <a:spLocks noGrp="1" noRot="1" noChangeArrowheads="1"/>
          </p:cNvSpPr>
          <p:nvPr>
            <p:ph sz="half" idx="1"/>
          </p:nvPr>
        </p:nvSpPr>
        <p:spPr>
          <a:xfrm>
            <a:off x="152400" y="1600200"/>
            <a:ext cx="3962400" cy="4953000"/>
          </a:xfrm>
          <a:noFill/>
          <a:extLst>
            <a:ext uri="{909E8E84-426E-40dd-AFC4-6F175D3DCCD1}">
              <a14:hiddenFill xmlns:a14="http://schemas.microsoft.com/office/drawing/2010/main">
                <a:solidFill>
                  <a:srgbClr val="FFFFFF"/>
                </a:solidFill>
              </a14:hiddenFill>
            </a:ext>
          </a:extLst>
        </p:spPr>
        <p:txBody>
          <a:bodyPr/>
          <a:lstStyle/>
          <a:p>
            <a:r>
              <a:rPr lang="en-US">
                <a:effectLst/>
                <a:latin typeface="Tahoma" charset="0"/>
              </a:rPr>
              <a:t>Two terms</a:t>
            </a:r>
          </a:p>
          <a:p>
            <a:r>
              <a:rPr lang="en-US">
                <a:effectLst/>
                <a:latin typeface="Tahoma" charset="0"/>
              </a:rPr>
              <a:t>“Mr. President”</a:t>
            </a:r>
          </a:p>
          <a:p>
            <a:r>
              <a:rPr lang="en-US">
                <a:effectLst/>
                <a:latin typeface="Tahoma" charset="0"/>
              </a:rPr>
              <a:t>Cabinet</a:t>
            </a:r>
          </a:p>
          <a:p>
            <a:r>
              <a:rPr lang="en-US">
                <a:effectLst/>
                <a:latin typeface="Tahoma" charset="0"/>
              </a:rPr>
              <a:t>Neutrality</a:t>
            </a:r>
          </a:p>
          <a:p>
            <a:r>
              <a:rPr lang="en-US">
                <a:effectLst/>
                <a:latin typeface="Tahoma" charset="0"/>
              </a:rPr>
              <a:t>Special Relationship with Great Britain</a:t>
            </a:r>
          </a:p>
          <a:p>
            <a:r>
              <a:rPr lang="en-US">
                <a:effectLst/>
                <a:latin typeface="Tahoma" charset="0"/>
              </a:rPr>
              <a:t>Farewell Address</a:t>
            </a:r>
          </a:p>
        </p:txBody>
      </p:sp>
      <p:pic>
        <p:nvPicPr>
          <p:cNvPr id="38915" name="Content Placeholder 7" descr="220px-Gilbert_Stuart_Williamstown_Portrait_of_George_Washington.jpg"/>
          <p:cNvPicPr>
            <a:picLocks noGrp="1" noChangeAspect="1"/>
          </p:cNvPicPr>
          <p:nvPr>
            <p:ph sz="half" idx="2"/>
          </p:nvPr>
        </p:nvPicPr>
        <p:blipFill>
          <a:blip r:embed="rId2">
            <a:extLst>
              <a:ext uri="{28A0092B-C50C-407E-A947-70E740481C1C}">
                <a14:useLocalDpi xmlns:a14="http://schemas.microsoft.com/office/drawing/2010/main"/>
              </a:ext>
            </a:extLst>
          </a:blip>
          <a:srcRect/>
          <a:stretch>
            <a:fillRect/>
          </a:stretch>
        </p:blipFill>
        <p:spPr>
          <a:xfrm>
            <a:off x="4419600" y="1341438"/>
            <a:ext cx="4445000" cy="5314950"/>
          </a:xfrm>
        </p:spPr>
      </p:pic>
    </p:spTree>
    <p:extLst>
      <p:ext uri="{BB962C8B-B14F-4D97-AF65-F5344CB8AC3E}">
        <p14:creationId xmlns:p14="http://schemas.microsoft.com/office/powerpoint/2010/main" val="10742314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atin typeface="Calibri" charset="0"/>
              </a:rPr>
              <a:t>F. Washington</a:t>
            </a:r>
            <a:r>
              <a:rPr lang="ja-JP" altLang="en-US">
                <a:latin typeface="Calibri" charset="0"/>
              </a:rPr>
              <a:t>’</a:t>
            </a:r>
            <a:r>
              <a:rPr lang="en-US">
                <a:latin typeface="Calibri" charset="0"/>
              </a:rPr>
              <a:t>s Farewell Address</a:t>
            </a:r>
          </a:p>
        </p:txBody>
      </p:sp>
      <p:sp>
        <p:nvSpPr>
          <p:cNvPr id="30723" name="Content Placeholder 2"/>
          <p:cNvSpPr>
            <a:spLocks noGrp="1"/>
          </p:cNvSpPr>
          <p:nvPr>
            <p:ph idx="1"/>
          </p:nvPr>
        </p:nvSpPr>
        <p:spPr>
          <a:xfrm>
            <a:off x="4343400" y="1600200"/>
            <a:ext cx="4343400" cy="4525963"/>
          </a:xfrm>
        </p:spPr>
        <p:txBody>
          <a:bodyPr/>
          <a:lstStyle/>
          <a:p>
            <a:pPr marL="971550" lvl="1" indent="-571500" eaLnBrk="1" hangingPunct="1">
              <a:lnSpc>
                <a:spcPct val="80000"/>
              </a:lnSpc>
              <a:buFont typeface="Calibri" charset="0"/>
              <a:buAutoNum type="arabicPeriod"/>
            </a:pPr>
            <a:r>
              <a:rPr lang="en-US" sz="2000">
                <a:latin typeface="Calibri" charset="0"/>
                <a:ea typeface="ＭＳ Ｐゴシック" charset="0"/>
              </a:rPr>
              <a:t>Refused third term</a:t>
            </a:r>
          </a:p>
          <a:p>
            <a:pPr marL="1371600" lvl="2" indent="-571500" eaLnBrk="1" hangingPunct="1">
              <a:lnSpc>
                <a:spcPct val="80000"/>
              </a:lnSpc>
              <a:buFont typeface="Calibri" charset="0"/>
              <a:buAutoNum type="romanLcPeriod"/>
            </a:pPr>
            <a:r>
              <a:rPr lang="en-US" sz="1700">
                <a:latin typeface="Calibri" charset="0"/>
                <a:ea typeface="ＭＳ Ｐゴシック" charset="0"/>
              </a:rPr>
              <a:t>Set precedent for two-term presidency</a:t>
            </a:r>
          </a:p>
          <a:p>
            <a:pPr marL="1371600" lvl="2" indent="-571500" eaLnBrk="1" hangingPunct="1">
              <a:lnSpc>
                <a:spcPct val="80000"/>
              </a:lnSpc>
              <a:buFont typeface="Calibri" charset="0"/>
              <a:buAutoNum type="romanLcPeriod"/>
            </a:pPr>
            <a:r>
              <a:rPr lang="en-US" sz="1700">
                <a:latin typeface="Calibri" charset="0"/>
                <a:ea typeface="ＭＳ Ｐゴシック" charset="0"/>
              </a:rPr>
              <a:t>GW exhausted physically and tired of verbal abuse from TJ for becoming partisan</a:t>
            </a:r>
          </a:p>
          <a:p>
            <a:pPr marL="971550" lvl="1" indent="-571500" eaLnBrk="1" hangingPunct="1">
              <a:lnSpc>
                <a:spcPct val="80000"/>
              </a:lnSpc>
              <a:buFont typeface="Arial" charset="0"/>
              <a:buNone/>
            </a:pPr>
            <a:endParaRPr lang="en-US" sz="2000">
              <a:latin typeface="Calibri" charset="0"/>
              <a:ea typeface="ＭＳ Ｐゴシック" charset="0"/>
            </a:endParaRPr>
          </a:p>
          <a:p>
            <a:pPr marL="971550" lvl="1" indent="-571500" eaLnBrk="1" hangingPunct="1">
              <a:lnSpc>
                <a:spcPct val="80000"/>
              </a:lnSpc>
              <a:buFont typeface="Calibri" charset="0"/>
              <a:buAutoNum type="arabicPeriod"/>
            </a:pPr>
            <a:r>
              <a:rPr lang="en-US" sz="2000">
                <a:latin typeface="Calibri" charset="0"/>
                <a:ea typeface="ＭＳ Ｐゴシック" charset="0"/>
              </a:rPr>
              <a:t>Farewell Address</a:t>
            </a:r>
          </a:p>
          <a:p>
            <a:pPr marL="1371600" lvl="2" indent="-571500" eaLnBrk="1" hangingPunct="1">
              <a:lnSpc>
                <a:spcPct val="80000"/>
              </a:lnSpc>
              <a:buFont typeface="Calibri" charset="0"/>
              <a:buAutoNum type="romanLcPeriod"/>
            </a:pPr>
            <a:r>
              <a:rPr lang="en-US" sz="1700">
                <a:latin typeface="Calibri" charset="0"/>
                <a:ea typeface="ＭＳ Ｐゴシック" charset="0"/>
              </a:rPr>
              <a:t>Warned of evils of political parties</a:t>
            </a:r>
          </a:p>
          <a:p>
            <a:pPr marL="1371600" lvl="2" indent="-571500" eaLnBrk="1" hangingPunct="1">
              <a:lnSpc>
                <a:spcPct val="80000"/>
              </a:lnSpc>
              <a:buFont typeface="Calibri" charset="0"/>
              <a:buAutoNum type="romanLcPeriod"/>
            </a:pPr>
            <a:r>
              <a:rPr lang="en-US" sz="1700">
                <a:latin typeface="Calibri" charset="0"/>
                <a:ea typeface="ＭＳ Ｐゴシック" charset="0"/>
              </a:rPr>
              <a:t>Warned of entangling alliances (like treaty with France)</a:t>
            </a:r>
          </a:p>
          <a:p>
            <a:pPr marL="1371600" lvl="2" indent="-571500" eaLnBrk="1" hangingPunct="1">
              <a:lnSpc>
                <a:spcPct val="80000"/>
              </a:lnSpc>
              <a:buFont typeface="Calibri" charset="0"/>
              <a:buAutoNum type="romanLcPeriod"/>
            </a:pPr>
            <a:r>
              <a:rPr lang="en-US" sz="1700">
                <a:latin typeface="Calibri" charset="0"/>
                <a:ea typeface="ＭＳ Ｐゴシック" charset="0"/>
              </a:rPr>
              <a:t>Isolationism became dominant foreign policy for next 100 yrs.</a:t>
            </a:r>
          </a:p>
          <a:p>
            <a:pPr marL="971550" lvl="1" indent="-571500" eaLnBrk="1" hangingPunct="1">
              <a:lnSpc>
                <a:spcPct val="80000"/>
              </a:lnSpc>
              <a:buFont typeface="Calibri" charset="0"/>
              <a:buAutoNum type="romanLcPeriod"/>
            </a:pPr>
            <a:endParaRPr lang="en-US" sz="2000">
              <a:latin typeface="Calibri" charset="0"/>
              <a:ea typeface="ＭＳ Ｐゴシック" charset="0"/>
            </a:endParaRPr>
          </a:p>
        </p:txBody>
      </p:sp>
      <p:pic>
        <p:nvPicPr>
          <p:cNvPr id="30724" name="Picture 2" descr="http://www.ymcateencourt.com/Documents/images/washington_fwa_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524000"/>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473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301625" y="228600"/>
            <a:ext cx="8540750" cy="533400"/>
          </a:xfrm>
        </p:spPr>
        <p:txBody>
          <a:bodyPr>
            <a:normAutofit fontScale="90000"/>
          </a:bodyPr>
          <a:lstStyle/>
          <a:p>
            <a:pPr eaLnBrk="1" hangingPunct="1">
              <a:defRPr/>
            </a:pPr>
            <a:r>
              <a:rPr lang="en-US" sz="4000">
                <a:latin typeface="Tahoma" charset="0"/>
                <a:cs typeface="+mj-cs"/>
              </a:rPr>
              <a:t>Washington</a:t>
            </a:r>
            <a:r>
              <a:rPr lang="ja-JP" altLang="en-US" sz="4000">
                <a:latin typeface="Tahoma" charset="0"/>
                <a:cs typeface="+mj-cs"/>
              </a:rPr>
              <a:t>’</a:t>
            </a:r>
            <a:r>
              <a:rPr lang="en-US" sz="4000">
                <a:latin typeface="Tahoma" charset="0"/>
                <a:cs typeface="+mj-cs"/>
              </a:rPr>
              <a:t>s Farewell</a:t>
            </a:r>
            <a:endParaRPr lang="en-US">
              <a:latin typeface="Tahoma" charset="0"/>
              <a:cs typeface="+mj-cs"/>
            </a:endParaRPr>
          </a:p>
        </p:txBody>
      </p:sp>
      <p:sp>
        <p:nvSpPr>
          <p:cNvPr id="56324" name="Rectangle 4"/>
          <p:cNvSpPr>
            <a:spLocks noGrp="1" noRot="1" noChangeArrowheads="1"/>
          </p:cNvSpPr>
          <p:nvPr>
            <p:ph type="body" sz="half" idx="2"/>
          </p:nvPr>
        </p:nvSpPr>
        <p:spPr>
          <a:xfrm>
            <a:off x="228600" y="838200"/>
            <a:ext cx="8540750" cy="2173288"/>
          </a:xfrm>
        </p:spPr>
        <p:txBody>
          <a:bodyPr/>
          <a:lstStyle/>
          <a:p>
            <a:pPr eaLnBrk="1" hangingPunct="1">
              <a:lnSpc>
                <a:spcPct val="90000"/>
              </a:lnSpc>
              <a:defRPr/>
            </a:pPr>
            <a:r>
              <a:rPr lang="en-US" sz="2400" dirty="0">
                <a:latin typeface="Tahoma" charset="0"/>
                <a:cs typeface="+mn-cs"/>
              </a:rPr>
              <a:t>Washington</a:t>
            </a:r>
            <a:r>
              <a:rPr lang="ja-JP" altLang="en-US" sz="2400" dirty="0">
                <a:latin typeface="Tahoma" charset="0"/>
                <a:cs typeface="+mn-cs"/>
              </a:rPr>
              <a:t>’</a:t>
            </a:r>
            <a:r>
              <a:rPr lang="en-US" sz="2400" dirty="0">
                <a:latin typeface="Tahoma" charset="0"/>
                <a:cs typeface="+mn-cs"/>
              </a:rPr>
              <a:t>s Farewell Address</a:t>
            </a:r>
          </a:p>
          <a:p>
            <a:pPr lvl="1" eaLnBrk="1" hangingPunct="1">
              <a:lnSpc>
                <a:spcPct val="90000"/>
              </a:lnSpc>
              <a:defRPr/>
            </a:pPr>
            <a:r>
              <a:rPr lang="en-US" sz="2000" dirty="0">
                <a:latin typeface="Tahoma" charset="0"/>
              </a:rPr>
              <a:t>Retired after two terms</a:t>
            </a:r>
          </a:p>
          <a:p>
            <a:pPr lvl="1" eaLnBrk="1" hangingPunct="1">
              <a:lnSpc>
                <a:spcPct val="90000"/>
              </a:lnSpc>
              <a:defRPr/>
            </a:pPr>
            <a:r>
              <a:rPr lang="en-US" sz="2000" dirty="0">
                <a:latin typeface="Tahoma" charset="0"/>
              </a:rPr>
              <a:t>Preserve treaties and avoid </a:t>
            </a:r>
            <a:r>
              <a:rPr lang="en-US" sz="2000" dirty="0" smtClean="0">
                <a:latin typeface="Tahoma" charset="0"/>
              </a:rPr>
              <a:t>alliances</a:t>
            </a:r>
            <a:endParaRPr lang="en-US" sz="2000" dirty="0">
              <a:latin typeface="Tahoma" charset="0"/>
            </a:endParaRPr>
          </a:p>
          <a:p>
            <a:pPr lvl="1" eaLnBrk="1" hangingPunct="1">
              <a:lnSpc>
                <a:spcPct val="90000"/>
              </a:lnSpc>
              <a:defRPr/>
            </a:pPr>
            <a:r>
              <a:rPr lang="en-US" sz="2000" dirty="0">
                <a:latin typeface="Tahoma" charset="0"/>
              </a:rPr>
              <a:t>Condemned political parties and partisan </a:t>
            </a:r>
            <a:r>
              <a:rPr lang="en-US" sz="2000" dirty="0" smtClean="0">
                <a:latin typeface="Tahoma" charset="0"/>
              </a:rPr>
              <a:t>conflicts</a:t>
            </a:r>
            <a:endParaRPr lang="en-US" sz="2000" dirty="0">
              <a:latin typeface="Tahoma" charset="0"/>
            </a:endParaRPr>
          </a:p>
          <a:p>
            <a:pPr lvl="1" eaLnBrk="1" hangingPunct="1">
              <a:lnSpc>
                <a:spcPct val="90000"/>
              </a:lnSpc>
              <a:defRPr/>
            </a:pPr>
            <a:r>
              <a:rPr lang="en-US" sz="2000" dirty="0">
                <a:latin typeface="Tahoma" charset="0"/>
              </a:rPr>
              <a:t>Warned of sectionalism and to preserve unity</a:t>
            </a:r>
          </a:p>
          <a:p>
            <a:pPr lvl="1" eaLnBrk="1" hangingPunct="1">
              <a:lnSpc>
                <a:spcPct val="90000"/>
              </a:lnSpc>
              <a:defRPr/>
            </a:pPr>
            <a:r>
              <a:rPr lang="en-US" sz="2000" dirty="0">
                <a:latin typeface="Tahoma" charset="0"/>
              </a:rPr>
              <a:t>Religion and morality and diffusion of knowledge (education)</a:t>
            </a:r>
          </a:p>
        </p:txBody>
      </p:sp>
      <p:pic>
        <p:nvPicPr>
          <p:cNvPr id="39939" name="Picture 7" descr="800px-Washington_Far#86F401.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1600200" y="3268663"/>
            <a:ext cx="6096000" cy="3589337"/>
          </a:xfrm>
        </p:spPr>
      </p:pic>
    </p:spTree>
    <p:extLst>
      <p:ext uri="{BB962C8B-B14F-4D97-AF65-F5344CB8AC3E}">
        <p14:creationId xmlns:p14="http://schemas.microsoft.com/office/powerpoint/2010/main" val="37638055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p:cNvSpPr>
          <p:nvPr>
            <p:ph type="title"/>
          </p:nvPr>
        </p:nvSpPr>
        <p:spPr>
          <a:xfrm>
            <a:off x="304800" y="76200"/>
            <a:ext cx="854075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3600">
                <a:effectLst/>
                <a:latin typeface="Tahoma" charset="0"/>
              </a:rPr>
              <a:t>First Political Party System (1789-1824)</a:t>
            </a:r>
          </a:p>
        </p:txBody>
      </p:sp>
      <p:sp>
        <p:nvSpPr>
          <p:cNvPr id="53251" name="Rectangle 3"/>
          <p:cNvSpPr>
            <a:spLocks noGrp="1" noRot="1" noChangeArrowheads="1"/>
          </p:cNvSpPr>
          <p:nvPr>
            <p:ph type="body" sz="half" idx="1"/>
          </p:nvPr>
        </p:nvSpPr>
        <p:spPr>
          <a:xfrm>
            <a:off x="0" y="2895600"/>
            <a:ext cx="4267200" cy="3962400"/>
          </a:xfrm>
        </p:spPr>
        <p:txBody>
          <a:bodyPr/>
          <a:lstStyle/>
          <a:p>
            <a:pPr eaLnBrk="1" hangingPunct="1">
              <a:defRPr/>
            </a:pPr>
            <a:r>
              <a:rPr lang="en-US" sz="2400" b="1" dirty="0" smtClean="0">
                <a:ea typeface="+mn-ea"/>
                <a:cs typeface="+mn-cs"/>
              </a:rPr>
              <a:t>Federalists</a:t>
            </a:r>
          </a:p>
          <a:p>
            <a:pPr lvl="1" eaLnBrk="1" hangingPunct="1">
              <a:buFont typeface="Wingdings" pitchFamily="2" charset="2"/>
              <a:buChar char="§"/>
              <a:defRPr/>
            </a:pPr>
            <a:r>
              <a:rPr lang="en-US" sz="1800" dirty="0" smtClean="0"/>
              <a:t>National policies</a:t>
            </a:r>
          </a:p>
          <a:p>
            <a:pPr lvl="1" eaLnBrk="1" hangingPunct="1">
              <a:buFont typeface="Wingdings" pitchFamily="2" charset="2"/>
              <a:buChar char="§"/>
              <a:defRPr/>
            </a:pPr>
            <a:r>
              <a:rPr lang="en-US" sz="1800" dirty="0" smtClean="0"/>
              <a:t>Strong central government</a:t>
            </a:r>
          </a:p>
          <a:p>
            <a:pPr lvl="1" eaLnBrk="1" hangingPunct="1">
              <a:buFont typeface="Wingdings" pitchFamily="2" charset="2"/>
              <a:buChar char="§"/>
              <a:defRPr/>
            </a:pPr>
            <a:r>
              <a:rPr lang="en-US" sz="1800" dirty="0" smtClean="0"/>
              <a:t>Loose constructionists</a:t>
            </a:r>
          </a:p>
          <a:p>
            <a:pPr lvl="1" eaLnBrk="1" hangingPunct="1">
              <a:buFont typeface="Wingdings" pitchFamily="2" charset="2"/>
              <a:buChar char="§"/>
              <a:defRPr/>
            </a:pPr>
            <a:r>
              <a:rPr lang="en-US" sz="1800" dirty="0" smtClean="0"/>
              <a:t>Commerce and manufacturing</a:t>
            </a:r>
          </a:p>
          <a:p>
            <a:pPr lvl="1" eaLnBrk="1" hangingPunct="1">
              <a:buFont typeface="Wingdings" pitchFamily="2" charset="2"/>
              <a:buChar char="§"/>
              <a:defRPr/>
            </a:pPr>
            <a:r>
              <a:rPr lang="en-US" sz="1800" dirty="0" smtClean="0"/>
              <a:t>Urban</a:t>
            </a:r>
          </a:p>
          <a:p>
            <a:pPr lvl="1" eaLnBrk="1" hangingPunct="1">
              <a:buFont typeface="Wingdings" pitchFamily="2" charset="2"/>
              <a:buChar char="§"/>
              <a:defRPr/>
            </a:pPr>
            <a:r>
              <a:rPr lang="en-US" sz="1800" dirty="0" smtClean="0"/>
              <a:t>The rich, the well-born, the able; merchants, bankers</a:t>
            </a:r>
          </a:p>
          <a:p>
            <a:pPr lvl="1" eaLnBrk="1" hangingPunct="1">
              <a:buFont typeface="Wingdings" pitchFamily="2" charset="2"/>
              <a:buChar char="§"/>
              <a:defRPr/>
            </a:pPr>
            <a:r>
              <a:rPr lang="en-US" sz="1800" dirty="0" smtClean="0"/>
              <a:t>Pro-British</a:t>
            </a:r>
          </a:p>
          <a:p>
            <a:pPr lvl="2" eaLnBrk="1" hangingPunct="1">
              <a:defRPr/>
            </a:pPr>
            <a:r>
              <a:rPr lang="en-US" sz="1600" dirty="0" smtClean="0"/>
              <a:t>Anti-French revolution</a:t>
            </a:r>
          </a:p>
          <a:p>
            <a:pPr lvl="1" eaLnBrk="1" hangingPunct="1">
              <a:buFont typeface="Wingdings" pitchFamily="2" charset="2"/>
              <a:buChar char="§"/>
              <a:defRPr/>
            </a:pPr>
            <a:r>
              <a:rPr lang="en-US" sz="1800" dirty="0" smtClean="0"/>
              <a:t>Northeast</a:t>
            </a:r>
            <a:endParaRPr lang="en-US" sz="1800" dirty="0" smtClean="0">
              <a:effectLst/>
            </a:endParaRPr>
          </a:p>
        </p:txBody>
      </p:sp>
      <p:sp>
        <p:nvSpPr>
          <p:cNvPr id="53252" name="Rectangle 4"/>
          <p:cNvSpPr>
            <a:spLocks noGrp="1" noRot="1" noChangeArrowheads="1"/>
          </p:cNvSpPr>
          <p:nvPr>
            <p:ph type="body" sz="half" idx="2"/>
          </p:nvPr>
        </p:nvSpPr>
        <p:spPr>
          <a:xfrm>
            <a:off x="4876800" y="2895600"/>
            <a:ext cx="4267200" cy="3962400"/>
          </a:xfrm>
        </p:spPr>
        <p:txBody>
          <a:bodyPr/>
          <a:lstStyle/>
          <a:p>
            <a:pPr eaLnBrk="1" hangingPunct="1">
              <a:defRPr/>
            </a:pPr>
            <a:r>
              <a:rPr lang="en-US" sz="2400" b="1" dirty="0" smtClean="0">
                <a:ea typeface="+mn-ea"/>
                <a:cs typeface="+mn-cs"/>
              </a:rPr>
              <a:t>Democratic-Republicans</a:t>
            </a:r>
          </a:p>
          <a:p>
            <a:pPr lvl="1" eaLnBrk="1" hangingPunct="1">
              <a:buFont typeface="Wingdings" pitchFamily="2" charset="2"/>
              <a:buChar char="§"/>
              <a:defRPr/>
            </a:pPr>
            <a:r>
              <a:rPr lang="en-US" sz="1800" dirty="0" smtClean="0"/>
              <a:t>States rights</a:t>
            </a:r>
          </a:p>
          <a:p>
            <a:pPr lvl="1" eaLnBrk="1" hangingPunct="1">
              <a:buFont typeface="Wingdings" pitchFamily="2" charset="2"/>
              <a:buChar char="§"/>
              <a:defRPr/>
            </a:pPr>
            <a:r>
              <a:rPr lang="en-US" sz="1800" dirty="0" smtClean="0"/>
              <a:t>Strong local/state governments</a:t>
            </a:r>
          </a:p>
          <a:p>
            <a:pPr lvl="1" eaLnBrk="1" hangingPunct="1">
              <a:buFont typeface="Wingdings" pitchFamily="2" charset="2"/>
              <a:buChar char="§"/>
              <a:defRPr/>
            </a:pPr>
            <a:r>
              <a:rPr lang="en-US" sz="1800" dirty="0" smtClean="0"/>
              <a:t>Strict constructionists</a:t>
            </a:r>
          </a:p>
          <a:p>
            <a:pPr lvl="1" eaLnBrk="1" hangingPunct="1">
              <a:buFont typeface="Wingdings" pitchFamily="2" charset="2"/>
              <a:buChar char="§"/>
              <a:defRPr/>
            </a:pPr>
            <a:r>
              <a:rPr lang="en-US" sz="1800" dirty="0" smtClean="0"/>
              <a:t>Agricultural</a:t>
            </a:r>
          </a:p>
          <a:p>
            <a:pPr lvl="1" eaLnBrk="1" hangingPunct="1">
              <a:buFont typeface="Wingdings" pitchFamily="2" charset="2"/>
              <a:buChar char="§"/>
              <a:defRPr/>
            </a:pPr>
            <a:r>
              <a:rPr lang="en-US" sz="1800" dirty="0" smtClean="0"/>
              <a:t>Rural</a:t>
            </a:r>
          </a:p>
          <a:p>
            <a:pPr lvl="1" eaLnBrk="1" hangingPunct="1">
              <a:buFont typeface="Wingdings" pitchFamily="2" charset="2"/>
              <a:buChar char="§"/>
              <a:defRPr/>
            </a:pPr>
            <a:r>
              <a:rPr lang="en-US" sz="1800" dirty="0" smtClean="0"/>
              <a:t>Small farmers, plantation owners, artisans</a:t>
            </a:r>
          </a:p>
          <a:p>
            <a:pPr lvl="1" eaLnBrk="1" hangingPunct="1">
              <a:buFont typeface="Wingdings" pitchFamily="2" charset="2"/>
              <a:buChar char="§"/>
              <a:defRPr/>
            </a:pPr>
            <a:r>
              <a:rPr lang="en-US" sz="1800" dirty="0" smtClean="0"/>
              <a:t>Anti-British</a:t>
            </a:r>
          </a:p>
          <a:p>
            <a:pPr lvl="2" eaLnBrk="1" hangingPunct="1">
              <a:defRPr/>
            </a:pPr>
            <a:r>
              <a:rPr lang="en-US" sz="1600" dirty="0" smtClean="0"/>
              <a:t>Pro-French Revolution</a:t>
            </a:r>
          </a:p>
          <a:p>
            <a:pPr lvl="1" eaLnBrk="1" hangingPunct="1">
              <a:buFont typeface="Wingdings" pitchFamily="2" charset="2"/>
              <a:buChar char="§"/>
              <a:defRPr/>
            </a:pPr>
            <a:r>
              <a:rPr lang="en-US" sz="1800" dirty="0" smtClean="0"/>
              <a:t>West and South</a:t>
            </a:r>
            <a:endParaRPr lang="en-US" sz="1800" dirty="0" smtClean="0">
              <a:effectLst/>
            </a:endParaRPr>
          </a:p>
        </p:txBody>
      </p:sp>
      <p:pic>
        <p:nvPicPr>
          <p:cNvPr id="40964" name="Picture 5" descr="Jefferso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9000" y="762000"/>
            <a:ext cx="18288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6"/>
          <p:cNvSpPr txBox="1">
            <a:spLocks noChangeArrowheads="1"/>
          </p:cNvSpPr>
          <p:nvPr/>
        </p:nvSpPr>
        <p:spPr bwMode="auto">
          <a:xfrm>
            <a:off x="2209800" y="2514600"/>
            <a:ext cx="217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t>Alexander Hamilton</a:t>
            </a:r>
          </a:p>
        </p:txBody>
      </p:sp>
      <p:sp>
        <p:nvSpPr>
          <p:cNvPr id="40966" name="TextBox 7"/>
          <p:cNvSpPr txBox="1">
            <a:spLocks noChangeArrowheads="1"/>
          </p:cNvSpPr>
          <p:nvPr/>
        </p:nvSpPr>
        <p:spPr bwMode="auto">
          <a:xfrm>
            <a:off x="5257800" y="2514600"/>
            <a:ext cx="1985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t>Thomas Jefferson</a:t>
            </a:r>
          </a:p>
        </p:txBody>
      </p:sp>
      <p:pic>
        <p:nvPicPr>
          <p:cNvPr id="40967" name="Picture 8" descr="alexander hamilton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00" y="838200"/>
            <a:ext cx="2133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09971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p:cNvSpPr>
          <p:nvPr>
            <p:ph type="title"/>
          </p:nvPr>
        </p:nvSpPr>
        <p:spPr>
          <a:xfrm>
            <a:off x="304800" y="0"/>
            <a:ext cx="8540750" cy="762000"/>
          </a:xfrm>
          <a:noFill/>
          <a:extLst>
            <a:ext uri="{909E8E84-426E-40dd-AFC4-6F175D3DCCD1}">
              <a14:hiddenFill xmlns:a14="http://schemas.microsoft.com/office/drawing/2010/main">
                <a:solidFill>
                  <a:srgbClr val="FFFFFF"/>
                </a:solidFill>
              </a14:hiddenFill>
            </a:ext>
          </a:extLst>
        </p:spPr>
        <p:txBody>
          <a:bodyPr/>
          <a:lstStyle/>
          <a:p>
            <a:r>
              <a:rPr lang="en-US">
                <a:effectLst/>
                <a:latin typeface="Tahoma" charset="0"/>
              </a:rPr>
              <a:t>Election of 1796</a:t>
            </a:r>
          </a:p>
        </p:txBody>
      </p:sp>
      <p:pic>
        <p:nvPicPr>
          <p:cNvPr id="41986" name="Picture 6" descr="election_1796.jpg                                              000A84C2Macintosh HD                   C5A9507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7620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descr="jefferson-vs-adams_11.jpg                                      000A84C2Macintosh HD                   C5A9507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2200" y="838200"/>
            <a:ext cx="29718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8025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r>
              <a:rPr lang="en-US">
                <a:latin typeface="Calibri" charset="0"/>
              </a:rPr>
              <a:t>G. John Adams</a:t>
            </a:r>
          </a:p>
        </p:txBody>
      </p:sp>
      <p:sp>
        <p:nvSpPr>
          <p:cNvPr id="31747" name="Content Placeholder 2"/>
          <p:cNvSpPr>
            <a:spLocks noGrp="1"/>
          </p:cNvSpPr>
          <p:nvPr>
            <p:ph idx="1"/>
          </p:nvPr>
        </p:nvSpPr>
        <p:spPr>
          <a:xfrm>
            <a:off x="4343400" y="1066800"/>
            <a:ext cx="4114800" cy="5715000"/>
          </a:xfrm>
        </p:spPr>
        <p:txBody>
          <a:bodyPr/>
          <a:lstStyle/>
          <a:p>
            <a:pPr marL="514350" indent="-514350" eaLnBrk="1" hangingPunct="1">
              <a:lnSpc>
                <a:spcPct val="80000"/>
              </a:lnSpc>
              <a:buFont typeface="Calibri" charset="0"/>
              <a:buAutoNum type="arabicPeriod"/>
            </a:pPr>
            <a:r>
              <a:rPr lang="en-US" sz="1800">
                <a:latin typeface="Calibri" charset="0"/>
              </a:rPr>
              <a:t>Election</a:t>
            </a:r>
          </a:p>
          <a:p>
            <a:pPr marL="971550" lvl="1" indent="-571500" eaLnBrk="1" hangingPunct="1">
              <a:lnSpc>
                <a:spcPct val="80000"/>
              </a:lnSpc>
              <a:buFont typeface="Calibri" charset="0"/>
              <a:buAutoNum type="alphaLcPeriod"/>
            </a:pPr>
            <a:r>
              <a:rPr lang="en-US" sz="1500">
                <a:latin typeface="Calibri" charset="0"/>
                <a:ea typeface="ＭＳ Ｐゴシック" charset="0"/>
              </a:rPr>
              <a:t>1796 - Defeats TJ 71 -66 in Electoral College</a:t>
            </a:r>
          </a:p>
          <a:p>
            <a:pPr marL="971550" lvl="1" indent="-571500" eaLnBrk="1" hangingPunct="1">
              <a:lnSpc>
                <a:spcPct val="80000"/>
              </a:lnSpc>
              <a:buFont typeface="Calibri" charset="0"/>
              <a:buAutoNum type="alphaLcPeriod"/>
            </a:pPr>
            <a:r>
              <a:rPr lang="en-US" sz="1500">
                <a:latin typeface="Calibri" charset="0"/>
                <a:ea typeface="ＭＳ Ｐゴシック" charset="0"/>
              </a:rPr>
              <a:t>TJ becomes VP</a:t>
            </a:r>
          </a:p>
          <a:p>
            <a:pPr marL="514350" indent="-514350" eaLnBrk="1" hangingPunct="1">
              <a:lnSpc>
                <a:spcPct val="80000"/>
              </a:lnSpc>
              <a:buFont typeface="Calibri" charset="0"/>
              <a:buAutoNum type="arabicPeriod"/>
            </a:pPr>
            <a:r>
              <a:rPr lang="en-US" sz="1800">
                <a:latin typeface="Calibri" charset="0"/>
              </a:rPr>
              <a:t>Foreign Flare-Ups</a:t>
            </a:r>
          </a:p>
          <a:p>
            <a:pPr marL="971550" lvl="1" indent="-571500" eaLnBrk="1" hangingPunct="1">
              <a:lnSpc>
                <a:spcPct val="80000"/>
              </a:lnSpc>
              <a:buFont typeface="Calibri" charset="0"/>
              <a:buAutoNum type="alphaLcPeriod"/>
            </a:pPr>
            <a:r>
              <a:rPr lang="en-US" sz="1500">
                <a:latin typeface="Calibri" charset="0"/>
                <a:ea typeface="ＭＳ Ｐゴシック" charset="0"/>
              </a:rPr>
              <a:t>France</a:t>
            </a:r>
          </a:p>
          <a:p>
            <a:pPr marL="1314450" lvl="2" indent="-514350" eaLnBrk="1" hangingPunct="1">
              <a:lnSpc>
                <a:spcPct val="80000"/>
              </a:lnSpc>
              <a:buFont typeface="Calibri" charset="0"/>
              <a:buAutoNum type="romanLcPeriod"/>
            </a:pPr>
            <a:r>
              <a:rPr lang="en-US" sz="1300">
                <a:latin typeface="Calibri" charset="0"/>
                <a:ea typeface="ＭＳ Ｐゴシック" charset="0"/>
              </a:rPr>
              <a:t>Saw Jay</a:t>
            </a:r>
            <a:r>
              <a:rPr lang="ja-JP" altLang="en-US" sz="1300">
                <a:latin typeface="Calibri" charset="0"/>
                <a:ea typeface="ＭＳ Ｐゴシック" charset="0"/>
              </a:rPr>
              <a:t>’</a:t>
            </a:r>
            <a:r>
              <a:rPr lang="en-US" sz="1300">
                <a:latin typeface="Calibri" charset="0"/>
                <a:ea typeface="ＭＳ Ｐゴシック" charset="0"/>
              </a:rPr>
              <a:t>s Treaty as a violation of 1778 Franco-American Treaty</a:t>
            </a:r>
          </a:p>
          <a:p>
            <a:pPr marL="1314450" lvl="2" indent="-514350" eaLnBrk="1" hangingPunct="1">
              <a:lnSpc>
                <a:spcPct val="80000"/>
              </a:lnSpc>
              <a:buFont typeface="Calibri" charset="0"/>
              <a:buAutoNum type="romanLcPeriod"/>
            </a:pPr>
            <a:r>
              <a:rPr lang="en-US" sz="1300">
                <a:latin typeface="Calibri" charset="0"/>
                <a:ea typeface="ＭＳ Ｐゴシック" charset="0"/>
              </a:rPr>
              <a:t>Seized 300 merchant vessels by mid-1797.</a:t>
            </a:r>
          </a:p>
          <a:p>
            <a:pPr marL="971550" lvl="1" indent="-571500" eaLnBrk="1" hangingPunct="1">
              <a:lnSpc>
                <a:spcPct val="80000"/>
              </a:lnSpc>
              <a:buFont typeface="Calibri" charset="0"/>
              <a:buAutoNum type="alphaLcPeriod"/>
            </a:pPr>
            <a:r>
              <a:rPr lang="en-US" sz="1500">
                <a:latin typeface="Calibri" charset="0"/>
                <a:ea typeface="ＭＳ Ｐゴシック" charset="0"/>
              </a:rPr>
              <a:t>XYZ Affair</a:t>
            </a:r>
          </a:p>
          <a:p>
            <a:pPr marL="1314450" lvl="2" indent="-514350" eaLnBrk="1" hangingPunct="1">
              <a:lnSpc>
                <a:spcPct val="80000"/>
              </a:lnSpc>
              <a:buFont typeface="Calibri" charset="0"/>
              <a:buAutoNum type="romanLcPeriod"/>
            </a:pPr>
            <a:r>
              <a:rPr lang="en-US" sz="1300">
                <a:latin typeface="Calibri" charset="0"/>
                <a:ea typeface="ＭＳ Ｐゴシック" charset="0"/>
              </a:rPr>
              <a:t>John Adams sent delegation to France to work it out</a:t>
            </a:r>
          </a:p>
          <a:p>
            <a:pPr marL="1314450" lvl="2" indent="-514350" eaLnBrk="1" hangingPunct="1">
              <a:lnSpc>
                <a:spcPct val="80000"/>
              </a:lnSpc>
              <a:buFont typeface="Calibri" charset="0"/>
              <a:buAutoNum type="romanLcPeriod"/>
            </a:pPr>
            <a:r>
              <a:rPr lang="en-US" sz="1300">
                <a:latin typeface="Calibri" charset="0"/>
                <a:ea typeface="ＭＳ Ｐゴシック" charset="0"/>
              </a:rPr>
              <a:t>Approached by 3 French agents (</a:t>
            </a:r>
            <a:r>
              <a:rPr lang="ja-JP" altLang="en-US" sz="1300">
                <a:latin typeface="Calibri" charset="0"/>
                <a:ea typeface="ＭＳ Ｐゴシック" charset="0"/>
              </a:rPr>
              <a:t>“</a:t>
            </a:r>
            <a:r>
              <a:rPr lang="en-US" sz="1300">
                <a:latin typeface="Calibri" charset="0"/>
                <a:ea typeface="ＭＳ Ｐゴシック" charset="0"/>
              </a:rPr>
              <a:t>X, Y and Z</a:t>
            </a:r>
            <a:r>
              <a:rPr lang="ja-JP" altLang="en-US" sz="1300">
                <a:latin typeface="Calibri" charset="0"/>
                <a:ea typeface="ＭＳ Ｐゴシック" charset="0"/>
              </a:rPr>
              <a:t>”</a:t>
            </a:r>
            <a:r>
              <a:rPr lang="en-US" sz="1300">
                <a:latin typeface="Calibri" charset="0"/>
                <a:ea typeface="ＭＳ Ｐゴシック" charset="0"/>
              </a:rPr>
              <a:t>) who demanded loan and bribe of 250,000 to talk to French foreign minister Talleyrand.</a:t>
            </a:r>
          </a:p>
          <a:p>
            <a:pPr marL="1314450" lvl="2" indent="-514350" eaLnBrk="1" hangingPunct="1">
              <a:lnSpc>
                <a:spcPct val="80000"/>
              </a:lnSpc>
              <a:buFont typeface="Calibri" charset="0"/>
              <a:buAutoNum type="romanLcPeriod"/>
            </a:pPr>
            <a:r>
              <a:rPr lang="en-US" sz="1300">
                <a:latin typeface="Calibri" charset="0"/>
                <a:ea typeface="ＭＳ Ｐゴシック" charset="0"/>
              </a:rPr>
              <a:t>US delegates scoffed, </a:t>
            </a:r>
            <a:r>
              <a:rPr lang="ja-JP" altLang="en-US" sz="1300">
                <a:latin typeface="Calibri" charset="0"/>
                <a:ea typeface="ＭＳ Ｐゴシック" charset="0"/>
              </a:rPr>
              <a:t>“</a:t>
            </a:r>
            <a:r>
              <a:rPr lang="en-US" sz="1300">
                <a:latin typeface="Calibri" charset="0"/>
                <a:ea typeface="ＭＳ Ｐゴシック" charset="0"/>
              </a:rPr>
              <a:t>Millions for defense, but not one cent for tribute (bribes)</a:t>
            </a:r>
            <a:r>
              <a:rPr lang="ja-JP" altLang="en-US" sz="1300">
                <a:latin typeface="Calibri" charset="0"/>
                <a:ea typeface="ＭＳ Ｐゴシック" charset="0"/>
              </a:rPr>
              <a:t>”</a:t>
            </a:r>
            <a:endParaRPr lang="en-US" sz="1300">
              <a:latin typeface="Calibri" charset="0"/>
              <a:ea typeface="ＭＳ Ｐゴシック" charset="0"/>
            </a:endParaRPr>
          </a:p>
          <a:p>
            <a:pPr marL="1314450" lvl="2" indent="-514350" eaLnBrk="1" hangingPunct="1">
              <a:lnSpc>
                <a:spcPct val="80000"/>
              </a:lnSpc>
              <a:buFont typeface="Calibri" charset="0"/>
              <a:buAutoNum type="romanLcPeriod"/>
            </a:pPr>
            <a:r>
              <a:rPr lang="en-US" sz="1300">
                <a:latin typeface="Calibri" charset="0"/>
                <a:ea typeface="ＭＳ Ｐゴシック" charset="0"/>
              </a:rPr>
              <a:t>Negotiations broke down </a:t>
            </a:r>
          </a:p>
          <a:p>
            <a:pPr marL="1771650" lvl="3" indent="-514350" eaLnBrk="1" hangingPunct="1">
              <a:lnSpc>
                <a:spcPct val="80000"/>
              </a:lnSpc>
              <a:buFont typeface="Arial" charset="0"/>
              <a:buChar char="•"/>
            </a:pPr>
            <a:r>
              <a:rPr lang="en-US" sz="1100">
                <a:latin typeface="Calibri" charset="0"/>
                <a:ea typeface="ＭＳ Ｐゴシック" charset="0"/>
              </a:rPr>
              <a:t>Undeclared Hostilities with France 1798-99</a:t>
            </a:r>
          </a:p>
          <a:p>
            <a:pPr marL="1771650" lvl="3" indent="-514350" eaLnBrk="1" hangingPunct="1">
              <a:lnSpc>
                <a:spcPct val="80000"/>
              </a:lnSpc>
              <a:buFont typeface="Arial" charset="0"/>
              <a:buChar char="•"/>
            </a:pPr>
            <a:r>
              <a:rPr lang="en-US" sz="1100">
                <a:latin typeface="Calibri" charset="0"/>
                <a:ea typeface="ＭＳ Ｐゴシック" charset="0"/>
              </a:rPr>
              <a:t>US expanded its 3 ship Navy</a:t>
            </a:r>
          </a:p>
          <a:p>
            <a:pPr marL="1771650" lvl="3" indent="-514350" eaLnBrk="1" hangingPunct="1">
              <a:lnSpc>
                <a:spcPct val="80000"/>
              </a:lnSpc>
              <a:buFont typeface="Arial" charset="0"/>
              <a:buChar char="•"/>
            </a:pPr>
            <a:r>
              <a:rPr lang="en-US" sz="1100">
                <a:latin typeface="Calibri" charset="0"/>
                <a:ea typeface="ＭＳ Ｐゴシック" charset="0"/>
              </a:rPr>
              <a:t>US Marine Corps established</a:t>
            </a:r>
          </a:p>
          <a:p>
            <a:pPr marL="1771650" lvl="3" indent="-514350" eaLnBrk="1" hangingPunct="1">
              <a:lnSpc>
                <a:spcPct val="80000"/>
              </a:lnSpc>
              <a:buFont typeface="Arial" charset="0"/>
              <a:buChar char="•"/>
            </a:pPr>
            <a:r>
              <a:rPr lang="en-US" sz="1100">
                <a:latin typeface="Calibri" charset="0"/>
                <a:ea typeface="ＭＳ Ｐゴシック" charset="0"/>
              </a:rPr>
              <a:t>Embargo with France imposed</a:t>
            </a:r>
          </a:p>
          <a:p>
            <a:pPr marL="1771650" lvl="3" indent="-514350" eaLnBrk="1" hangingPunct="1">
              <a:lnSpc>
                <a:spcPct val="80000"/>
              </a:lnSpc>
              <a:buFont typeface="Arial" charset="0"/>
              <a:buChar char="•"/>
            </a:pPr>
            <a:r>
              <a:rPr lang="en-US" sz="1100">
                <a:latin typeface="Calibri" charset="0"/>
                <a:ea typeface="ＭＳ Ｐゴシック" charset="0"/>
              </a:rPr>
              <a:t>Adams tried to avoid full-blown war</a:t>
            </a:r>
          </a:p>
          <a:p>
            <a:pPr marL="1771650" lvl="3" indent="-514350" eaLnBrk="1" hangingPunct="1">
              <a:lnSpc>
                <a:spcPct val="80000"/>
              </a:lnSpc>
              <a:buFont typeface="Arial" charset="0"/>
              <a:buChar char="•"/>
            </a:pPr>
            <a:endParaRPr lang="en-US" sz="1100">
              <a:latin typeface="Calibri" charset="0"/>
              <a:ea typeface="ＭＳ Ｐゴシック" charset="0"/>
            </a:endParaRPr>
          </a:p>
          <a:p>
            <a:pPr marL="1314450" lvl="2" indent="-514350" eaLnBrk="1" hangingPunct="1">
              <a:lnSpc>
                <a:spcPct val="80000"/>
              </a:lnSpc>
              <a:buFont typeface="Arial" charset="0"/>
              <a:buNone/>
            </a:pPr>
            <a:endParaRPr lang="en-US" sz="1300">
              <a:latin typeface="Calibri" charset="0"/>
              <a:ea typeface="ＭＳ Ｐゴシック" charset="0"/>
            </a:endParaRPr>
          </a:p>
        </p:txBody>
      </p:sp>
      <p:pic>
        <p:nvPicPr>
          <p:cNvPr id="31748" name="Picture 2" descr="http://www.billofrightsinstitute.org/view.image?Id=95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 y="990600"/>
            <a:ext cx="25146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http://www.robinsonlibrary.com/america/unitedstates/1783/1789/1797/graphics/xyz.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3886200"/>
            <a:ext cx="3810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867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52400" y="457200"/>
            <a:ext cx="4114800" cy="5668963"/>
          </a:xfrm>
        </p:spPr>
        <p:txBody>
          <a:bodyPr/>
          <a:lstStyle/>
          <a:p>
            <a:pPr marL="514350" indent="-514350" eaLnBrk="1" hangingPunct="1">
              <a:lnSpc>
                <a:spcPct val="80000"/>
              </a:lnSpc>
              <a:buFont typeface="Calibri" charset="0"/>
              <a:buAutoNum type="arabicPeriod" startAt="3"/>
            </a:pPr>
            <a:r>
              <a:rPr lang="en-US" sz="2700">
                <a:latin typeface="Calibri" charset="0"/>
              </a:rPr>
              <a:t>War Avoided</a:t>
            </a:r>
          </a:p>
          <a:p>
            <a:pPr marL="914400" lvl="1" indent="-514350" eaLnBrk="1" hangingPunct="1">
              <a:lnSpc>
                <a:spcPct val="80000"/>
              </a:lnSpc>
              <a:buFont typeface="Calibri" charset="0"/>
              <a:buAutoNum type="alphaLcPeriod"/>
            </a:pPr>
            <a:r>
              <a:rPr lang="en-US" sz="2400">
                <a:latin typeface="Calibri" charset="0"/>
                <a:ea typeface="ＭＳ Ｐゴシック" charset="0"/>
              </a:rPr>
              <a:t>John Adams sent new envoy to France in 1800</a:t>
            </a:r>
          </a:p>
          <a:p>
            <a:pPr marL="914400" lvl="1" indent="-514350" eaLnBrk="1" hangingPunct="1">
              <a:lnSpc>
                <a:spcPct val="80000"/>
              </a:lnSpc>
              <a:buFont typeface="Calibri" charset="0"/>
              <a:buAutoNum type="alphaLcPeriod"/>
            </a:pPr>
            <a:r>
              <a:rPr lang="en-US" sz="2400">
                <a:latin typeface="Calibri" charset="0"/>
                <a:ea typeface="ＭＳ Ｐゴシック" charset="0"/>
              </a:rPr>
              <a:t>Napoleon accepted – more bent on European conquest, not war with US</a:t>
            </a:r>
          </a:p>
          <a:p>
            <a:pPr marL="914400" lvl="1" indent="-514350" eaLnBrk="1" hangingPunct="1">
              <a:lnSpc>
                <a:spcPct val="80000"/>
              </a:lnSpc>
              <a:buFont typeface="Calibri" charset="0"/>
              <a:buAutoNum type="alphaLcPeriod"/>
            </a:pPr>
            <a:r>
              <a:rPr lang="en-US" sz="2400">
                <a:latin typeface="Calibri" charset="0"/>
                <a:ea typeface="ＭＳ Ｐゴシック" charset="0"/>
              </a:rPr>
              <a:t>Improved Relations made Louisiana Purchase possible 3 years later.</a:t>
            </a:r>
          </a:p>
          <a:p>
            <a:pPr marL="914400" lvl="1" indent="-514350" eaLnBrk="1" hangingPunct="1">
              <a:lnSpc>
                <a:spcPct val="80000"/>
              </a:lnSpc>
              <a:buFont typeface="Calibri" charset="0"/>
              <a:buAutoNum type="alphaLcPeriod"/>
            </a:pPr>
            <a:r>
              <a:rPr lang="en-US" sz="2400">
                <a:latin typeface="Calibri" charset="0"/>
                <a:ea typeface="ＭＳ Ｐゴシック" charset="0"/>
              </a:rPr>
              <a:t>Adams felt dodging this bullet was his finest achievement.</a:t>
            </a:r>
          </a:p>
          <a:p>
            <a:pPr marL="1314450" lvl="2" indent="-514350" eaLnBrk="1" hangingPunct="1">
              <a:lnSpc>
                <a:spcPct val="80000"/>
              </a:lnSpc>
              <a:buFont typeface="Calibri" charset="0"/>
              <a:buAutoNum type="romanLcPeriod"/>
            </a:pPr>
            <a:r>
              <a:rPr lang="en-US" sz="2000">
                <a:latin typeface="Calibri" charset="0"/>
                <a:ea typeface="ＭＳ Ｐゴシック" charset="0"/>
              </a:rPr>
              <a:t>22 year alliance between US and Fr. Dissolved.</a:t>
            </a:r>
          </a:p>
          <a:p>
            <a:pPr marL="1314450" lvl="2" indent="-514350" eaLnBrk="1" hangingPunct="1">
              <a:lnSpc>
                <a:spcPct val="80000"/>
              </a:lnSpc>
              <a:buFont typeface="Calibri" charset="0"/>
              <a:buAutoNum type="romanLcPeriod"/>
            </a:pPr>
            <a:r>
              <a:rPr lang="en-US" sz="2000">
                <a:latin typeface="Calibri" charset="0"/>
                <a:ea typeface="ＭＳ Ｐゴシック" charset="0"/>
              </a:rPr>
              <a:t>US would pay US shippers damage claims</a:t>
            </a:r>
          </a:p>
          <a:p>
            <a:pPr marL="1314450" lvl="2" indent="-514350" eaLnBrk="1" hangingPunct="1">
              <a:lnSpc>
                <a:spcPct val="80000"/>
              </a:lnSpc>
              <a:buFont typeface="Arial" charset="0"/>
              <a:buNone/>
            </a:pPr>
            <a:endParaRPr lang="en-US" sz="2000">
              <a:latin typeface="Calibri" charset="0"/>
              <a:ea typeface="ＭＳ Ｐゴシック" charset="0"/>
            </a:endParaRPr>
          </a:p>
        </p:txBody>
      </p:sp>
      <p:pic>
        <p:nvPicPr>
          <p:cNvPr id="32771" name="Picture 2" descr="http://medias.photodeck.com/f928e134-3c81-11e0-8989-3b973e3efc70/000446_xlar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1000" y="1449388"/>
            <a:ext cx="4876800"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544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191000" y="533400"/>
            <a:ext cx="4724400" cy="6172200"/>
          </a:xfrm>
        </p:spPr>
        <p:txBody>
          <a:bodyPr/>
          <a:lstStyle/>
          <a:p>
            <a:pPr marL="514350" indent="-514350" eaLnBrk="1" hangingPunct="1">
              <a:lnSpc>
                <a:spcPct val="80000"/>
              </a:lnSpc>
              <a:buFont typeface="Calibri" charset="0"/>
              <a:buAutoNum type="arabicPeriod" startAt="4"/>
            </a:pPr>
            <a:r>
              <a:rPr lang="en-US" sz="2500">
                <a:latin typeface="Calibri" charset="0"/>
              </a:rPr>
              <a:t>Alien and Sedition Acts (1798)</a:t>
            </a:r>
          </a:p>
          <a:p>
            <a:pPr marL="914400" lvl="1" indent="-514350" eaLnBrk="1" hangingPunct="1">
              <a:lnSpc>
                <a:spcPct val="80000"/>
              </a:lnSpc>
              <a:buFont typeface="Calibri" charset="0"/>
              <a:buAutoNum type="alphaLcPeriod"/>
            </a:pPr>
            <a:r>
              <a:rPr lang="en-US" sz="2200">
                <a:latin typeface="Calibri" charset="0"/>
                <a:ea typeface="ＭＳ Ｐゴシック" charset="0"/>
              </a:rPr>
              <a:t>Purpose: to reduce power of Jeffersonians and silence anti-war opposition</a:t>
            </a:r>
          </a:p>
          <a:p>
            <a:pPr marL="914400" lvl="1" indent="-514350" eaLnBrk="1" hangingPunct="1">
              <a:lnSpc>
                <a:spcPct val="80000"/>
              </a:lnSpc>
              <a:buFont typeface="Calibri" charset="0"/>
              <a:buAutoNum type="alphaLcPeriod"/>
            </a:pPr>
            <a:r>
              <a:rPr lang="en-US" sz="2200" u="sng">
                <a:latin typeface="Calibri" charset="0"/>
                <a:ea typeface="ＭＳ Ｐゴシック" charset="0"/>
              </a:rPr>
              <a:t>Alien Act </a:t>
            </a:r>
          </a:p>
          <a:p>
            <a:pPr marL="1314450" lvl="2" indent="-514350" eaLnBrk="1" hangingPunct="1">
              <a:lnSpc>
                <a:spcPct val="80000"/>
              </a:lnSpc>
              <a:buFont typeface="Calibri" charset="0"/>
              <a:buAutoNum type="romanLcPeriod"/>
            </a:pPr>
            <a:r>
              <a:rPr lang="en-US" sz="1900">
                <a:latin typeface="Calibri" charset="0"/>
                <a:ea typeface="ＭＳ Ｐゴシック" charset="0"/>
              </a:rPr>
              <a:t>Attack on pro-Jeffersonian </a:t>
            </a:r>
            <a:r>
              <a:rPr lang="ja-JP" altLang="en-US" sz="1900">
                <a:latin typeface="Calibri" charset="0"/>
                <a:ea typeface="ＭＳ Ｐゴシック" charset="0"/>
              </a:rPr>
              <a:t>“</a:t>
            </a:r>
            <a:r>
              <a:rPr lang="en-US" sz="1900">
                <a:latin typeface="Calibri" charset="0"/>
                <a:ea typeface="ＭＳ Ｐゴシック" charset="0"/>
              </a:rPr>
              <a:t>aliens</a:t>
            </a:r>
            <a:r>
              <a:rPr lang="ja-JP" altLang="en-US" sz="1900">
                <a:latin typeface="Calibri" charset="0"/>
                <a:ea typeface="ＭＳ Ｐゴシック" charset="0"/>
              </a:rPr>
              <a:t>”</a:t>
            </a:r>
            <a:endParaRPr lang="en-US" sz="1900">
              <a:latin typeface="Calibri" charset="0"/>
              <a:ea typeface="ＭＳ Ｐゴシック" charset="0"/>
            </a:endParaRPr>
          </a:p>
          <a:p>
            <a:pPr marL="1314450" lvl="2" indent="-514350" eaLnBrk="1" hangingPunct="1">
              <a:lnSpc>
                <a:spcPct val="80000"/>
              </a:lnSpc>
              <a:buFont typeface="Calibri" charset="0"/>
              <a:buAutoNum type="romanLcPeriod"/>
            </a:pPr>
            <a:r>
              <a:rPr lang="en-US" sz="1900">
                <a:latin typeface="Calibri" charset="0"/>
                <a:ea typeface="ＭＳ Ｐゴシック" charset="0"/>
              </a:rPr>
              <a:t>Raised residency requirements for US citizenship from 5 yrs to 14 yrs.</a:t>
            </a:r>
          </a:p>
          <a:p>
            <a:pPr marL="1314450" lvl="2" indent="-514350" eaLnBrk="1" hangingPunct="1">
              <a:lnSpc>
                <a:spcPct val="80000"/>
              </a:lnSpc>
              <a:buFont typeface="Calibri" charset="0"/>
              <a:buAutoNum type="romanLcPeriod"/>
            </a:pPr>
            <a:r>
              <a:rPr lang="en-US" sz="1900">
                <a:latin typeface="Calibri" charset="0"/>
                <a:ea typeface="ＭＳ Ｐゴシック" charset="0"/>
              </a:rPr>
              <a:t>President could deport </a:t>
            </a:r>
            <a:r>
              <a:rPr lang="ja-JP" altLang="en-US" sz="1900">
                <a:latin typeface="Calibri" charset="0"/>
                <a:ea typeface="ＭＳ Ｐゴシック" charset="0"/>
              </a:rPr>
              <a:t>“</a:t>
            </a:r>
            <a:r>
              <a:rPr lang="en-US" sz="1900">
                <a:latin typeface="Calibri" charset="0"/>
                <a:ea typeface="ＭＳ Ｐゴシック" charset="0"/>
              </a:rPr>
              <a:t>dangerous</a:t>
            </a:r>
            <a:r>
              <a:rPr lang="ja-JP" altLang="en-US" sz="1900">
                <a:latin typeface="Calibri" charset="0"/>
                <a:ea typeface="ＭＳ Ｐゴシック" charset="0"/>
              </a:rPr>
              <a:t>”</a:t>
            </a:r>
            <a:r>
              <a:rPr lang="en-US" sz="1900">
                <a:latin typeface="Calibri" charset="0"/>
                <a:ea typeface="ＭＳ Ｐゴシック" charset="0"/>
              </a:rPr>
              <a:t> foreigners.</a:t>
            </a:r>
          </a:p>
          <a:p>
            <a:pPr marL="914400" lvl="1" indent="-514350" eaLnBrk="1" hangingPunct="1">
              <a:lnSpc>
                <a:spcPct val="80000"/>
              </a:lnSpc>
              <a:buFont typeface="Calibri" charset="0"/>
              <a:buAutoNum type="alphaLcPeriod"/>
            </a:pPr>
            <a:r>
              <a:rPr lang="en-US" sz="2200" u="sng">
                <a:latin typeface="Calibri" charset="0"/>
                <a:ea typeface="ＭＳ Ｐゴシック" charset="0"/>
              </a:rPr>
              <a:t>Sedition Act</a:t>
            </a:r>
          </a:p>
          <a:p>
            <a:pPr marL="1314450" lvl="2" indent="-514350" eaLnBrk="1" hangingPunct="1">
              <a:lnSpc>
                <a:spcPct val="80000"/>
              </a:lnSpc>
              <a:buFont typeface="Calibri" charset="0"/>
              <a:buAutoNum type="romanLcPeriod"/>
            </a:pPr>
            <a:r>
              <a:rPr lang="en-US" sz="1900">
                <a:latin typeface="Calibri" charset="0"/>
                <a:ea typeface="ＭＳ Ｐゴシック" charset="0"/>
              </a:rPr>
              <a:t>Anyone who impeded policies of the gov</a:t>
            </a:r>
            <a:r>
              <a:rPr lang="ja-JP" altLang="en-US" sz="1900">
                <a:latin typeface="Calibri" charset="0"/>
                <a:ea typeface="ＭＳ Ｐゴシック" charset="0"/>
              </a:rPr>
              <a:t>’</a:t>
            </a:r>
            <a:r>
              <a:rPr lang="en-US" sz="1900">
                <a:latin typeface="Calibri" charset="0"/>
                <a:ea typeface="ＭＳ Ｐゴシック" charset="0"/>
              </a:rPr>
              <a:t>t or falsely criticized its officials would get heavy fine and imprisonment.</a:t>
            </a:r>
          </a:p>
          <a:p>
            <a:pPr marL="1314450" lvl="2" indent="-514350" eaLnBrk="1" hangingPunct="1">
              <a:lnSpc>
                <a:spcPct val="80000"/>
              </a:lnSpc>
              <a:buFont typeface="Calibri" charset="0"/>
              <a:buAutoNum type="romanLcPeriod"/>
            </a:pPr>
            <a:r>
              <a:rPr lang="en-US" sz="1900">
                <a:latin typeface="Calibri" charset="0"/>
                <a:ea typeface="ＭＳ Ｐゴシック" charset="0"/>
              </a:rPr>
              <a:t>Direct violation of 1</a:t>
            </a:r>
            <a:r>
              <a:rPr lang="en-US" sz="1900" baseline="30000">
                <a:latin typeface="Calibri" charset="0"/>
                <a:ea typeface="ＭＳ Ｐゴシック" charset="0"/>
              </a:rPr>
              <a:t>st</a:t>
            </a:r>
            <a:r>
              <a:rPr lang="en-US" sz="1900">
                <a:latin typeface="Calibri" charset="0"/>
                <a:ea typeface="ＭＳ Ｐゴシック" charset="0"/>
              </a:rPr>
              <a:t> Amendment</a:t>
            </a:r>
          </a:p>
          <a:p>
            <a:pPr marL="1314450" lvl="2" indent="-514350" eaLnBrk="1" hangingPunct="1">
              <a:lnSpc>
                <a:spcPct val="80000"/>
              </a:lnSpc>
              <a:buFont typeface="Calibri" charset="0"/>
              <a:buAutoNum type="romanLcPeriod"/>
            </a:pPr>
            <a:r>
              <a:rPr lang="en-US" sz="1900">
                <a:latin typeface="Calibri" charset="0"/>
                <a:ea typeface="ＭＳ Ｐゴシック" charset="0"/>
              </a:rPr>
              <a:t>Expired day before Adams left office.</a:t>
            </a:r>
          </a:p>
          <a:p>
            <a:pPr marL="914400" lvl="1" indent="-514350" eaLnBrk="1" hangingPunct="1">
              <a:lnSpc>
                <a:spcPct val="80000"/>
              </a:lnSpc>
              <a:buFont typeface="Calibri" charset="0"/>
              <a:buAutoNum type="alphaLcPeriod"/>
            </a:pPr>
            <a:endParaRPr lang="en-US" sz="2200">
              <a:latin typeface="Calibri" charset="0"/>
              <a:ea typeface="ＭＳ Ｐゴシック" charset="0"/>
            </a:endParaRPr>
          </a:p>
        </p:txBody>
      </p:sp>
      <p:pic>
        <p:nvPicPr>
          <p:cNvPr id="33795" name="Picture 2" descr="http://www.apfn.net/messageboard/07-02-04/tjalie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447800"/>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380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533400"/>
            <a:ext cx="4495800" cy="5943600"/>
          </a:xfrm>
        </p:spPr>
        <p:txBody>
          <a:bodyPr/>
          <a:lstStyle/>
          <a:p>
            <a:pPr marL="514350" indent="-514350" eaLnBrk="1" hangingPunct="1">
              <a:lnSpc>
                <a:spcPct val="80000"/>
              </a:lnSpc>
              <a:buFont typeface="Calibri" charset="0"/>
              <a:buAutoNum type="arabicPeriod" startAt="5"/>
            </a:pPr>
            <a:r>
              <a:rPr lang="en-US" sz="2200">
                <a:latin typeface="Calibri" charset="0"/>
              </a:rPr>
              <a:t>Virginia and Kentucky Resolutions (1798)</a:t>
            </a:r>
          </a:p>
          <a:p>
            <a:pPr marL="914400" lvl="1" indent="-514350" eaLnBrk="1" hangingPunct="1">
              <a:lnSpc>
                <a:spcPct val="80000"/>
              </a:lnSpc>
              <a:buFont typeface="Calibri" charset="0"/>
              <a:buAutoNum type="alphaLcPeriod"/>
            </a:pPr>
            <a:r>
              <a:rPr lang="en-US" sz="2000">
                <a:latin typeface="Calibri" charset="0"/>
                <a:ea typeface="ＭＳ Ｐゴシック" charset="0"/>
              </a:rPr>
              <a:t>Republicans felt Alien and Sedition Acts were unconstitutional</a:t>
            </a:r>
          </a:p>
          <a:p>
            <a:pPr marL="914400" lvl="1" indent="-514350" eaLnBrk="1" hangingPunct="1">
              <a:lnSpc>
                <a:spcPct val="80000"/>
              </a:lnSpc>
              <a:buFont typeface="Calibri" charset="0"/>
              <a:buAutoNum type="alphaLcPeriod"/>
            </a:pPr>
            <a:r>
              <a:rPr lang="en-US" sz="2000">
                <a:latin typeface="Calibri" charset="0"/>
                <a:ea typeface="ＭＳ Ｐゴシック" charset="0"/>
              </a:rPr>
              <a:t>Jefferson and Madison secretly penned two resolutions that asserted that states have the right to </a:t>
            </a:r>
            <a:r>
              <a:rPr lang="en-US" sz="2000" u="sng">
                <a:latin typeface="Calibri" charset="0"/>
                <a:ea typeface="ＭＳ Ｐゴシック" charset="0"/>
              </a:rPr>
              <a:t>nullify</a:t>
            </a:r>
            <a:r>
              <a:rPr lang="en-US" sz="2000">
                <a:latin typeface="Calibri" charset="0"/>
                <a:ea typeface="ＭＳ Ｐゴシック" charset="0"/>
              </a:rPr>
              <a:t> unconstitutional laws passed by Congress.</a:t>
            </a:r>
          </a:p>
          <a:p>
            <a:pPr marL="914400" lvl="1" indent="-514350" eaLnBrk="1" hangingPunct="1">
              <a:lnSpc>
                <a:spcPct val="80000"/>
              </a:lnSpc>
              <a:buFont typeface="Calibri" charset="0"/>
              <a:buAutoNum type="alphaLcPeriod"/>
            </a:pPr>
            <a:r>
              <a:rPr lang="en-US" sz="2000">
                <a:latin typeface="Calibri" charset="0"/>
                <a:ea typeface="ＭＳ Ｐゴシック" charset="0"/>
              </a:rPr>
              <a:t>Federalists retorted that the people, not states created Constitution and that the Supreme Court and not states determined the constitutionality of laws.</a:t>
            </a:r>
          </a:p>
          <a:p>
            <a:pPr marL="914400" lvl="1" indent="-514350" eaLnBrk="1" hangingPunct="1">
              <a:lnSpc>
                <a:spcPct val="80000"/>
              </a:lnSpc>
              <a:buFont typeface="Calibri" charset="0"/>
              <a:buAutoNum type="alphaLcPeriod"/>
            </a:pPr>
            <a:r>
              <a:rPr lang="en-US" sz="2000">
                <a:latin typeface="Calibri" charset="0"/>
                <a:ea typeface="ＭＳ Ｐゴシック" charset="0"/>
              </a:rPr>
              <a:t>No other states but VA and KY adopted resolutions, but southern states would use this later in 19</a:t>
            </a:r>
            <a:r>
              <a:rPr lang="en-US" sz="2000" baseline="30000">
                <a:latin typeface="Calibri" charset="0"/>
                <a:ea typeface="ＭＳ Ｐゴシック" charset="0"/>
              </a:rPr>
              <a:t>th</a:t>
            </a:r>
            <a:r>
              <a:rPr lang="en-US" sz="2000">
                <a:latin typeface="Calibri" charset="0"/>
                <a:ea typeface="ＭＳ Ｐゴシック" charset="0"/>
              </a:rPr>
              <a:t> century to support nullification and secession.</a:t>
            </a:r>
          </a:p>
          <a:p>
            <a:pPr marL="914400" lvl="1" indent="-514350" eaLnBrk="1" hangingPunct="1">
              <a:lnSpc>
                <a:spcPct val="80000"/>
              </a:lnSpc>
              <a:buFont typeface="Calibri" charset="0"/>
              <a:buAutoNum type="alphaLcPeriod"/>
            </a:pPr>
            <a:endParaRPr lang="en-US" sz="2000">
              <a:latin typeface="Calibri" charset="0"/>
              <a:ea typeface="ＭＳ Ｐゴシック" charset="0"/>
            </a:endParaRPr>
          </a:p>
        </p:txBody>
      </p:sp>
      <p:pic>
        <p:nvPicPr>
          <p:cNvPr id="34819" name="Picture 2" descr="http://www.xtimeline.com/__UserPic_Large/1698/ELT200802041204367803211.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743200"/>
            <a:ext cx="384175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http://upload.wikimedia.org/wikipedia/commons/thumb/1/1d/James_Madison.jpg/220px-James_Madis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3463" y="228600"/>
            <a:ext cx="19383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upload.wikimedia.org/wikipedia/commons/thumb/1/1e/Thomas_Jefferson_by_Rembrandt_Peale,_1800.jpg/220px-Thomas_Jefferson_by_Rembrandt_Peale,_180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0400" y="228600"/>
            <a:ext cx="18669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16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PRESENTED BY: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6076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301625" y="0"/>
            <a:ext cx="8540750" cy="609600"/>
          </a:xfrm>
        </p:spPr>
        <p:txBody>
          <a:bodyPr>
            <a:normAutofit fontScale="90000"/>
          </a:bodyPr>
          <a:lstStyle/>
          <a:p>
            <a:pPr eaLnBrk="1" hangingPunct="1">
              <a:defRPr/>
            </a:pPr>
            <a:r>
              <a:rPr lang="en-US">
                <a:latin typeface="Tahoma" charset="0"/>
                <a:cs typeface="+mj-cs"/>
              </a:rPr>
              <a:t>Revolution of 1800</a:t>
            </a:r>
          </a:p>
        </p:txBody>
      </p:sp>
      <p:pic>
        <p:nvPicPr>
          <p:cNvPr id="45058" name="Picture 8" descr="thomas-jefferson-picture.jpg                                   000AA506Macintosh HD                   C3E30A56:"/>
          <p:cNvPicPr>
            <a:picLocks noGrp="1" noChangeAspect="1" noChangeArrowheads="1"/>
          </p:cNvPicPr>
          <p:nvPr>
            <p:ph sz="quarter" idx="1"/>
          </p:nvPr>
        </p:nvPicPr>
        <p:blipFill>
          <a:blip r:embed="rId2">
            <a:extLst>
              <a:ext uri="{28A0092B-C50C-407E-A947-70E740481C1C}">
                <a14:useLocalDpi xmlns:a14="http://schemas.microsoft.com/office/drawing/2010/main"/>
              </a:ext>
            </a:extLst>
          </a:blip>
          <a:srcRect/>
          <a:stretch>
            <a:fillRect/>
          </a:stretch>
        </p:blipFill>
        <p:spPr>
          <a:xfrm>
            <a:off x="6248400" y="685800"/>
            <a:ext cx="2667000" cy="2565400"/>
          </a:xfrm>
        </p:spPr>
      </p:pic>
      <p:pic>
        <p:nvPicPr>
          <p:cNvPr id="45059" name="Picture 9" descr="Aaron Burr.jpg                                                 000AA506Macintosh HD                   C3E30A56:"/>
          <p:cNvPicPr>
            <a:picLocks noGrp="1" noChangeAspect="1" noChangeArrowheads="1"/>
          </p:cNvPicPr>
          <p:nvPr>
            <p:ph sz="quarter" idx="2"/>
          </p:nvPr>
        </p:nvPicPr>
        <p:blipFill>
          <a:blip r:embed="rId3" cstate="screen">
            <a:extLst>
              <a:ext uri="{28A0092B-C50C-407E-A947-70E740481C1C}">
                <a14:useLocalDpi xmlns:a14="http://schemas.microsoft.com/office/drawing/2010/main"/>
              </a:ext>
            </a:extLst>
          </a:blip>
          <a:srcRect/>
          <a:stretch>
            <a:fillRect/>
          </a:stretch>
        </p:blipFill>
        <p:spPr>
          <a:xfrm>
            <a:off x="6248400" y="3657600"/>
            <a:ext cx="2709863" cy="3200400"/>
          </a:xfrm>
        </p:spPr>
      </p:pic>
      <p:pic>
        <p:nvPicPr>
          <p:cNvPr id="45060" name="Picture 6" descr="election_1800.jpg                                              000A84C2Macintosh HD                   C5A9507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685800"/>
            <a:ext cx="6096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88253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1st Political Parti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18129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Interpretation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Strict Interpretation?</a:t>
            </a:r>
          </a:p>
          <a:p>
            <a:r>
              <a:rPr lang="en-US" dirty="0" smtClean="0"/>
              <a:t>“Only do what the Constitution says the President can do.”</a:t>
            </a:r>
          </a:p>
          <a:p>
            <a:r>
              <a:rPr lang="en-US" dirty="0" smtClean="0"/>
              <a:t>Limits the power of government</a:t>
            </a:r>
            <a:endParaRPr lang="en-US" dirty="0"/>
          </a:p>
        </p:txBody>
      </p:sp>
      <p:sp>
        <p:nvSpPr>
          <p:cNvPr id="4" name="Content Placeholder 3"/>
          <p:cNvSpPr>
            <a:spLocks noGrp="1"/>
          </p:cNvSpPr>
          <p:nvPr>
            <p:ph sz="half" idx="2"/>
          </p:nvPr>
        </p:nvSpPr>
        <p:spPr>
          <a:xfrm>
            <a:off x="4648200" y="1600200"/>
            <a:ext cx="4038600" cy="5257800"/>
          </a:xfrm>
        </p:spPr>
        <p:txBody>
          <a:bodyPr>
            <a:normAutofit fontScale="92500" lnSpcReduction="20000"/>
          </a:bodyPr>
          <a:lstStyle/>
          <a:p>
            <a:r>
              <a:rPr lang="en-US" dirty="0" smtClean="0"/>
              <a:t>Loose Interpretation?</a:t>
            </a:r>
          </a:p>
          <a:p>
            <a:r>
              <a:rPr lang="en-US" dirty="0" smtClean="0"/>
              <a:t>Elastic Clause</a:t>
            </a:r>
          </a:p>
          <a:p>
            <a:pPr lvl="1"/>
            <a:r>
              <a:rPr lang="en-US" dirty="0"/>
              <a:t>The Congress shall have power …To make all laws which shall be necessary and proper for carrying into execution the foregoing powers, and all other powers vested by this Constitution in the government of the United States, or in any department or officer thereof</a:t>
            </a:r>
            <a:r>
              <a:rPr lang="en-US" dirty="0" smtClean="0"/>
              <a:t>.</a:t>
            </a:r>
          </a:p>
          <a:p>
            <a:r>
              <a:rPr lang="en-US" dirty="0" smtClean="0"/>
              <a:t>Strengthens the power of government</a:t>
            </a:r>
            <a:endParaRPr lang="en-US" dirty="0"/>
          </a:p>
        </p:txBody>
      </p:sp>
    </p:spTree>
    <p:extLst>
      <p:ext uri="{BB962C8B-B14F-4D97-AF65-F5344CB8AC3E}">
        <p14:creationId xmlns:p14="http://schemas.microsoft.com/office/powerpoint/2010/main" val="136855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1143000"/>
          </a:xfrm>
        </p:spPr>
        <p:txBody>
          <a:bodyPr/>
          <a:lstStyle/>
          <a:p>
            <a:pPr eaLnBrk="1" hangingPunct="1"/>
            <a:r>
              <a:rPr lang="en-US">
                <a:latin typeface="Calibri" charset="0"/>
              </a:rPr>
              <a:t>A. America in 1790</a:t>
            </a:r>
          </a:p>
        </p:txBody>
      </p:sp>
      <p:sp>
        <p:nvSpPr>
          <p:cNvPr id="14339" name="Content Placeholder 2"/>
          <p:cNvSpPr>
            <a:spLocks noGrp="1"/>
          </p:cNvSpPr>
          <p:nvPr>
            <p:ph idx="1"/>
          </p:nvPr>
        </p:nvSpPr>
        <p:spPr>
          <a:xfrm>
            <a:off x="0" y="838200"/>
            <a:ext cx="8686800" cy="2286000"/>
          </a:xfrm>
        </p:spPr>
        <p:txBody>
          <a:bodyPr/>
          <a:lstStyle/>
          <a:p>
            <a:pPr marL="514350" indent="-514350" eaLnBrk="1" hangingPunct="1">
              <a:lnSpc>
                <a:spcPct val="90000"/>
              </a:lnSpc>
              <a:buFont typeface="Calibri" charset="0"/>
              <a:buAutoNum type="arabicPeriod"/>
            </a:pPr>
            <a:r>
              <a:rPr lang="en-US" sz="2700">
                <a:latin typeface="Calibri" charset="0"/>
              </a:rPr>
              <a:t>Population nearly 4 million</a:t>
            </a:r>
          </a:p>
          <a:p>
            <a:pPr marL="914400" lvl="1" indent="-514350" eaLnBrk="1" hangingPunct="1">
              <a:lnSpc>
                <a:spcPct val="90000"/>
              </a:lnSpc>
              <a:buFont typeface="Calibri" charset="0"/>
              <a:buAutoNum type="alphaLcPeriod"/>
            </a:pPr>
            <a:r>
              <a:rPr lang="en-US" sz="2400">
                <a:latin typeface="Calibri" charset="0"/>
                <a:ea typeface="ＭＳ Ｐゴシック" charset="0"/>
              </a:rPr>
              <a:t>doubling every 25 years</a:t>
            </a:r>
          </a:p>
          <a:p>
            <a:pPr marL="914400" lvl="1" indent="-514350" eaLnBrk="1" hangingPunct="1">
              <a:lnSpc>
                <a:spcPct val="90000"/>
              </a:lnSpc>
              <a:buFont typeface="Calibri" charset="0"/>
              <a:buAutoNum type="alphaLcPeriod"/>
            </a:pPr>
            <a:r>
              <a:rPr lang="en-US" sz="2400">
                <a:latin typeface="Calibri" charset="0"/>
                <a:ea typeface="ＭＳ Ｐゴシック" charset="0"/>
              </a:rPr>
              <a:t>90% of Americans lived on farms</a:t>
            </a:r>
          </a:p>
          <a:p>
            <a:pPr marL="914400" lvl="1" indent="-514350" eaLnBrk="1" hangingPunct="1">
              <a:lnSpc>
                <a:spcPct val="90000"/>
              </a:lnSpc>
              <a:buFont typeface="Calibri" charset="0"/>
              <a:buAutoNum type="alphaLcPeriod"/>
            </a:pPr>
            <a:r>
              <a:rPr lang="en-US" sz="2400">
                <a:latin typeface="Calibri" charset="0"/>
                <a:ea typeface="ＭＳ Ｐゴシック" charset="0"/>
              </a:rPr>
              <a:t>Public debt large ($52 million) – revenue low.</a:t>
            </a:r>
          </a:p>
          <a:p>
            <a:pPr marL="914400" lvl="1" indent="-514350" eaLnBrk="1" hangingPunct="1">
              <a:lnSpc>
                <a:spcPct val="90000"/>
              </a:lnSpc>
              <a:buFont typeface="Calibri" charset="0"/>
              <a:buAutoNum type="alphaLcPeriod"/>
            </a:pPr>
            <a:r>
              <a:rPr lang="en-US" sz="2400">
                <a:latin typeface="Calibri" charset="0"/>
                <a:ea typeface="ＭＳ Ｐゴシック" charset="0"/>
              </a:rPr>
              <a:t>Threats from GB and Spain threatened fragile unity of US</a:t>
            </a:r>
          </a:p>
        </p:txBody>
      </p:sp>
      <p:pic>
        <p:nvPicPr>
          <p:cNvPr id="14340" name="Picture 4" descr="http://freepages.genealogy.rootsweb.ancestry.com/~bartduncan/Documents/CHANDLER,%20William%20-%201790%20Census%20-%20S.%20Carolina%20-%20Greenvill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36700" y="2924175"/>
            <a:ext cx="56261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8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Washington’s Presidency</a:t>
            </a:r>
            <a:endParaRPr lang="en-US" dirty="0"/>
          </a:p>
        </p:txBody>
      </p:sp>
      <p:sp>
        <p:nvSpPr>
          <p:cNvPr id="3" name="Content Placeholder 2"/>
          <p:cNvSpPr>
            <a:spLocks noGrp="1"/>
          </p:cNvSpPr>
          <p:nvPr>
            <p:ph idx="1"/>
          </p:nvPr>
        </p:nvSpPr>
        <p:spPr/>
        <p:txBody>
          <a:bodyPr/>
          <a:lstStyle/>
          <a:p>
            <a:r>
              <a:rPr lang="en-US" dirty="0" smtClean="0"/>
              <a:t>Established:</a:t>
            </a:r>
          </a:p>
          <a:p>
            <a:pPr lvl="1"/>
            <a:r>
              <a:rPr lang="en-US" dirty="0" smtClean="0"/>
              <a:t>State Department (Foreign Affairs)</a:t>
            </a:r>
          </a:p>
          <a:p>
            <a:pPr lvl="2"/>
            <a:r>
              <a:rPr lang="en-US" dirty="0" smtClean="0"/>
              <a:t>Thomas Jefferson</a:t>
            </a:r>
          </a:p>
          <a:p>
            <a:pPr lvl="1"/>
            <a:r>
              <a:rPr lang="en-US" dirty="0" smtClean="0"/>
              <a:t>Treasury (Finance)</a:t>
            </a:r>
          </a:p>
          <a:p>
            <a:pPr lvl="2"/>
            <a:r>
              <a:rPr lang="en-US" dirty="0" smtClean="0"/>
              <a:t>Alexander Hamilton</a:t>
            </a:r>
          </a:p>
          <a:p>
            <a:pPr lvl="1"/>
            <a:r>
              <a:rPr lang="en-US" dirty="0" smtClean="0"/>
              <a:t>War</a:t>
            </a:r>
          </a:p>
          <a:p>
            <a:pPr lvl="2"/>
            <a:r>
              <a:rPr lang="en-US" dirty="0" smtClean="0"/>
              <a:t>Henry Knox</a:t>
            </a:r>
          </a:p>
          <a:p>
            <a:r>
              <a:rPr lang="en-US" dirty="0" smtClean="0"/>
              <a:t>Presidential Cabinet</a:t>
            </a:r>
          </a:p>
          <a:p>
            <a:endParaRPr lang="en-US" dirty="0"/>
          </a:p>
        </p:txBody>
      </p:sp>
    </p:spTree>
    <p:extLst>
      <p:ext uri="{BB962C8B-B14F-4D97-AF65-F5344CB8AC3E}">
        <p14:creationId xmlns:p14="http://schemas.microsoft.com/office/powerpoint/2010/main" val="405522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Judiciary Act of 1789</a:t>
            </a:r>
            <a:endParaRPr lang="en-US" dirty="0"/>
          </a:p>
        </p:txBody>
      </p:sp>
      <p:sp>
        <p:nvSpPr>
          <p:cNvPr id="3" name="Content Placeholder 2"/>
          <p:cNvSpPr>
            <a:spLocks noGrp="1"/>
          </p:cNvSpPr>
          <p:nvPr>
            <p:ph idx="1"/>
          </p:nvPr>
        </p:nvSpPr>
        <p:spPr/>
        <p:txBody>
          <a:bodyPr/>
          <a:lstStyle/>
          <a:p>
            <a:r>
              <a:rPr lang="en-US" dirty="0" smtClean="0"/>
              <a:t>Established federal and state court systems with Supreme Court overseeing all.</a:t>
            </a:r>
          </a:p>
          <a:p>
            <a:r>
              <a:rPr lang="en-US" dirty="0" smtClean="0"/>
              <a:t>Established judicial chain of command.</a:t>
            </a:r>
          </a:p>
          <a:p>
            <a:pPr lvl="1"/>
            <a:r>
              <a:rPr lang="en-US" dirty="0" smtClean="0"/>
              <a:t>Federalists wanted strong </a:t>
            </a:r>
            <a:r>
              <a:rPr lang="en-US" i="1" dirty="0" smtClean="0"/>
              <a:t>national institutions. </a:t>
            </a:r>
          </a:p>
          <a:p>
            <a:pPr lvl="1"/>
            <a:r>
              <a:rPr lang="en-US" dirty="0" smtClean="0"/>
              <a:t>Ensured federal judges (not state) would have final say on interpreting the Constitution.</a:t>
            </a:r>
          </a:p>
          <a:p>
            <a:pPr marL="0" indent="0">
              <a:buNone/>
            </a:pPr>
            <a:endParaRPr lang="en-US" dirty="0" smtClean="0"/>
          </a:p>
          <a:p>
            <a:endParaRPr lang="en-US" dirty="0"/>
          </a:p>
        </p:txBody>
      </p:sp>
    </p:spTree>
    <p:extLst>
      <p:ext uri="{BB962C8B-B14F-4D97-AF65-F5344CB8AC3E}">
        <p14:creationId xmlns:p14="http://schemas.microsoft.com/office/powerpoint/2010/main" val="281224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endParaRPr lang="en-US"/>
          </a:p>
        </p:txBody>
      </p:sp>
      <p:pic>
        <p:nvPicPr>
          <p:cNvPr id="168964" name="Picture 4" descr="C11-306"/>
          <p:cNvPicPr>
            <a:picLocks noChangeAspect="1" noChangeArrowheads="1"/>
          </p:cNvPicPr>
          <p:nvPr/>
        </p:nvPicPr>
        <p:blipFill>
          <a:blip r:embed="rId2">
            <a:extLst>
              <a:ext uri="{28A0092B-C50C-407E-A947-70E740481C1C}">
                <a14:useLocalDpi xmlns:a14="http://schemas.microsoft.com/office/drawing/2010/main"/>
              </a:ext>
            </a:extLst>
          </a:blip>
          <a:srcRect l="4181" r="5032" b="10004"/>
          <a:stretch>
            <a:fillRect/>
          </a:stretch>
        </p:blipFill>
        <p:spPr bwMode="auto">
          <a:xfrm>
            <a:off x="4763" y="0"/>
            <a:ext cx="9139237" cy="68595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0401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Hamilton           vs.           Jefferson</a:t>
            </a:r>
            <a:endParaRPr lang="en-US" dirty="0"/>
          </a:p>
        </p:txBody>
      </p:sp>
      <p:sp>
        <p:nvSpPr>
          <p:cNvPr id="3" name="Content Placeholder 2"/>
          <p:cNvSpPr>
            <a:spLocks noGrp="1"/>
          </p:cNvSpPr>
          <p:nvPr>
            <p:ph sz="half" idx="1"/>
          </p:nvPr>
        </p:nvSpPr>
        <p:spPr>
          <a:xfrm>
            <a:off x="457200" y="1600200"/>
            <a:ext cx="4038600" cy="5257800"/>
          </a:xfrm>
        </p:spPr>
        <p:txBody>
          <a:bodyPr>
            <a:normAutofit fontScale="92500" lnSpcReduction="10000"/>
          </a:bodyPr>
          <a:lstStyle/>
          <a:p>
            <a:r>
              <a:rPr lang="en-US" dirty="0" smtClean="0"/>
              <a:t>Federalist</a:t>
            </a:r>
          </a:p>
          <a:p>
            <a:r>
              <a:rPr lang="en-US" dirty="0" smtClean="0"/>
              <a:t>STRONG national government</a:t>
            </a:r>
          </a:p>
          <a:p>
            <a:r>
              <a:rPr lang="en-US" dirty="0" smtClean="0"/>
              <a:t>Government-assisted economic development</a:t>
            </a:r>
          </a:p>
          <a:p>
            <a:pPr lvl="1"/>
            <a:r>
              <a:rPr lang="en-US" dirty="0" smtClean="0"/>
              <a:t>Tariffs</a:t>
            </a:r>
          </a:p>
          <a:p>
            <a:pPr lvl="1"/>
            <a:r>
              <a:rPr lang="en-US" dirty="0" smtClean="0"/>
              <a:t>Subsidies</a:t>
            </a:r>
          </a:p>
          <a:p>
            <a:pPr lvl="1"/>
            <a:r>
              <a:rPr lang="en-US" dirty="0" smtClean="0"/>
              <a:t>National Bank</a:t>
            </a:r>
          </a:p>
          <a:p>
            <a:pPr lvl="1"/>
            <a:r>
              <a:rPr lang="en-US" dirty="0" smtClean="0"/>
              <a:t>Assume war debts of states</a:t>
            </a:r>
          </a:p>
          <a:p>
            <a:pPr lvl="1"/>
            <a:r>
              <a:rPr lang="en-US" dirty="0" smtClean="0"/>
              <a:t>Congress granted 20 year charter to the bank</a:t>
            </a:r>
          </a:p>
          <a:p>
            <a:r>
              <a:rPr lang="en-US" dirty="0" smtClean="0"/>
              <a:t>Pro-British</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Anti-Federalist</a:t>
            </a:r>
          </a:p>
          <a:p>
            <a:r>
              <a:rPr lang="en-US" dirty="0" smtClean="0"/>
              <a:t>WEAK national government</a:t>
            </a:r>
          </a:p>
          <a:p>
            <a:r>
              <a:rPr lang="en-US" dirty="0" smtClean="0"/>
              <a:t>Anti Hamilton in every way</a:t>
            </a:r>
          </a:p>
          <a:p>
            <a:r>
              <a:rPr lang="en-US" dirty="0" smtClean="0"/>
              <a:t>Agrarian (Farm) based society</a:t>
            </a:r>
          </a:p>
          <a:p>
            <a:r>
              <a:rPr lang="en-US" dirty="0" smtClean="0"/>
              <a:t>Anti-wealthy society</a:t>
            </a:r>
          </a:p>
          <a:p>
            <a:r>
              <a:rPr lang="en-US" dirty="0" smtClean="0"/>
              <a:t>Pro- French</a:t>
            </a:r>
          </a:p>
          <a:p>
            <a:endParaRPr lang="en-US" dirty="0"/>
          </a:p>
        </p:txBody>
      </p:sp>
    </p:spTree>
    <p:extLst>
      <p:ext uri="{BB962C8B-B14F-4D97-AF65-F5344CB8AC3E}">
        <p14:creationId xmlns:p14="http://schemas.microsoft.com/office/powerpoint/2010/main" val="100371919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2903</TotalTime>
  <Words>1767</Words>
  <Application>Microsoft Macintosh PowerPoint</Application>
  <PresentationFormat>On-screen Show (4:3)</PresentationFormat>
  <Paragraphs>246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The Federalist Period</vt:lpstr>
      <vt:lpstr>The Federalist Period, 1789-1800</vt:lpstr>
      <vt:lpstr>DO NOW PRESENTED BY:</vt:lpstr>
      <vt:lpstr>Constitutional Interpretation</vt:lpstr>
      <vt:lpstr>A. America in 1790</vt:lpstr>
      <vt:lpstr>Washington’s Presidency</vt:lpstr>
      <vt:lpstr>Judiciary Act of 1789</vt:lpstr>
      <vt:lpstr>PowerPoint Presentation</vt:lpstr>
      <vt:lpstr>Hamilton           vs.           Jefferson</vt:lpstr>
      <vt:lpstr>D. Hamilton’s Financial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Washington’s Precedents</vt:lpstr>
      <vt:lpstr>F. Washington’s Farewell Address</vt:lpstr>
      <vt:lpstr>Washington’s Farewell</vt:lpstr>
      <vt:lpstr>First Political Party System (1789-1824)</vt:lpstr>
      <vt:lpstr>Election of 1796</vt:lpstr>
      <vt:lpstr>G. John Adams</vt:lpstr>
      <vt:lpstr>PowerPoint Presentation</vt:lpstr>
      <vt:lpstr>PowerPoint Presentation</vt:lpstr>
      <vt:lpstr>PowerPoint Presentation</vt:lpstr>
      <vt:lpstr>Revolution of 1800</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Winchell</dc:creator>
  <cp:lastModifiedBy>Craig Winchell</cp:lastModifiedBy>
  <cp:revision>12</cp:revision>
  <dcterms:created xsi:type="dcterms:W3CDTF">2015-09-25T21:20:26Z</dcterms:created>
  <dcterms:modified xsi:type="dcterms:W3CDTF">2015-09-27T21:43:51Z</dcterms:modified>
</cp:coreProperties>
</file>