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78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2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510A-F6B6-334F-8E9D-58B9551A9962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FA85-0992-A445-AD70-9B5E51D168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510A-F6B6-334F-8E9D-58B9551A9962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FA85-0992-A445-AD70-9B5E51D16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510A-F6B6-334F-8E9D-58B9551A9962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FA85-0992-A445-AD70-9B5E51D16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BD912B-E22F-9E41-A5E4-1C88A0B27B6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50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55F804-5621-B148-BE57-15DBAC0F60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45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B3FF6FB-E685-E045-A0DC-2EACB63B04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65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1AA335-5EE2-304B-9936-F0526BD6C6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510A-F6B6-334F-8E9D-58B9551A9962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FA85-0992-A445-AD70-9B5E51D16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510A-F6B6-334F-8E9D-58B9551A9962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FA85-0992-A445-AD70-9B5E51D168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510A-F6B6-334F-8E9D-58B9551A9962}" type="datetimeFigureOut">
              <a:rPr lang="en-US" smtClean="0"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FA85-0992-A445-AD70-9B5E51D16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510A-F6B6-334F-8E9D-58B9551A9962}" type="datetimeFigureOut">
              <a:rPr lang="en-US" smtClean="0"/>
              <a:t>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FA85-0992-A445-AD70-9B5E51D16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510A-F6B6-334F-8E9D-58B9551A9962}" type="datetimeFigureOut">
              <a:rPr lang="en-US" smtClean="0"/>
              <a:t>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FA85-0992-A445-AD70-9B5E51D16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510A-F6B6-334F-8E9D-58B9551A9962}" type="datetimeFigureOut">
              <a:rPr lang="en-US" smtClean="0"/>
              <a:t>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FA85-0992-A445-AD70-9B5E51D16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510A-F6B6-334F-8E9D-58B9551A9962}" type="datetimeFigureOut">
              <a:rPr lang="en-US" smtClean="0"/>
              <a:t>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FA85-0992-A445-AD70-9B5E51D168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B8510A-F6B6-334F-8E9D-58B9551A9962}" type="datetimeFigureOut">
              <a:rPr lang="en-US" smtClean="0"/>
              <a:t>1/28/16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B91FA85-0992-A445-AD70-9B5E51D168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B8510A-F6B6-334F-8E9D-58B9551A9962}" type="datetimeFigureOut">
              <a:rPr lang="en-US" smtClean="0"/>
              <a:t>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B91FA85-0992-A445-AD70-9B5E51D168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was immigration an indirect cause of the Progressive movement?</a:t>
            </a:r>
          </a:p>
          <a:p>
            <a:r>
              <a:rPr lang="en-US" dirty="0"/>
              <a:t> </a:t>
            </a:r>
            <a:r>
              <a:rPr lang="en-US" dirty="0" smtClean="0"/>
              <a:t>How </a:t>
            </a:r>
            <a:r>
              <a:rPr lang="en-US" dirty="0"/>
              <a:t>was industrialization a cause of the Progressive movement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887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4554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Central (</a:t>
            </a:r>
            <a:r>
              <a:rPr lang="en-US" sz="2400"/>
              <a:t>Main</a:t>
            </a:r>
            <a:r>
              <a:rPr lang="en-US"/>
              <a:t>) Ideas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>
                <a:solidFill>
                  <a:schemeClr val="hlink"/>
                </a:solidFill>
              </a:rPr>
              <a:t>Bi-Partisan</a:t>
            </a:r>
            <a:r>
              <a:rPr lang="en-US"/>
              <a:t>- Both parties had members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Progress</a:t>
            </a:r>
            <a:r>
              <a:rPr lang="en-US"/>
              <a:t> – things are getting better</a:t>
            </a:r>
          </a:p>
          <a:p>
            <a:pPr lvl="1"/>
            <a:r>
              <a:rPr lang="en-US"/>
              <a:t>Society was capable of improvement</a:t>
            </a:r>
          </a:p>
          <a:p>
            <a:pPr lvl="1"/>
            <a:r>
              <a:rPr lang="en-US">
                <a:solidFill>
                  <a:schemeClr val="hlink"/>
                </a:solidFill>
              </a:rPr>
              <a:t>Government Intervention was needed-</a:t>
            </a:r>
            <a:r>
              <a:rPr lang="en-US"/>
              <a:t> </a:t>
            </a:r>
          </a:p>
          <a:p>
            <a:pPr lvl="2"/>
            <a:r>
              <a:rPr lang="en-US"/>
              <a:t>to </a:t>
            </a:r>
            <a:r>
              <a:rPr lang="en-US">
                <a:solidFill>
                  <a:schemeClr val="hlink"/>
                </a:solidFill>
              </a:rPr>
              <a:t>limit big Business</a:t>
            </a:r>
          </a:p>
          <a:p>
            <a:pPr lvl="2"/>
            <a:r>
              <a:rPr lang="en-US"/>
              <a:t>To </a:t>
            </a:r>
            <a:r>
              <a:rPr lang="en-US">
                <a:solidFill>
                  <a:schemeClr val="hlink"/>
                </a:solidFill>
              </a:rPr>
              <a:t>end political corruption</a:t>
            </a:r>
          </a:p>
          <a:p>
            <a:pPr lvl="2"/>
            <a:r>
              <a:rPr lang="en-US">
                <a:solidFill>
                  <a:schemeClr val="hlink"/>
                </a:solidFill>
              </a:rPr>
              <a:t>Solve social problems</a:t>
            </a:r>
            <a:r>
              <a:rPr lang="en-US"/>
              <a:t> of alcohol abuse</a:t>
            </a:r>
          </a:p>
        </p:txBody>
      </p:sp>
    </p:spTree>
    <p:extLst>
      <p:ext uri="{BB962C8B-B14F-4D97-AF65-F5344CB8AC3E}">
        <p14:creationId xmlns:p14="http://schemas.microsoft.com/office/powerpoint/2010/main" val="587245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Issues: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hlink"/>
                </a:solidFill>
              </a:rPr>
              <a:t>Social Reforms-</a:t>
            </a:r>
            <a:r>
              <a:rPr lang="en-US" dirty="0"/>
              <a:t> Prohibition, support for immigration reform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Women</a:t>
            </a:r>
            <a:r>
              <a:rPr lang="en-US" dirty="0" smtClean="0">
                <a:solidFill>
                  <a:schemeClr val="hlink"/>
                </a:solidFill>
                <a:latin typeface="Arial"/>
              </a:rPr>
              <a:t>’</a:t>
            </a:r>
            <a:r>
              <a:rPr lang="en-US" dirty="0" smtClean="0">
                <a:solidFill>
                  <a:schemeClr val="hlink"/>
                </a:solidFill>
              </a:rPr>
              <a:t>s </a:t>
            </a:r>
            <a:r>
              <a:rPr lang="en-US" dirty="0">
                <a:solidFill>
                  <a:schemeClr val="hlink"/>
                </a:solidFill>
              </a:rPr>
              <a:t>Suffrage</a:t>
            </a:r>
          </a:p>
          <a:p>
            <a:r>
              <a:rPr lang="en-US" dirty="0">
                <a:solidFill>
                  <a:schemeClr val="hlink"/>
                </a:solidFill>
              </a:rPr>
              <a:t>Anti-Corruption-</a:t>
            </a:r>
            <a:r>
              <a:rPr lang="en-US" dirty="0"/>
              <a:t> Federal, State, City Reform</a:t>
            </a:r>
          </a:p>
          <a:p>
            <a:r>
              <a:rPr lang="en-US" dirty="0">
                <a:solidFill>
                  <a:schemeClr val="hlink"/>
                </a:solidFill>
              </a:rPr>
              <a:t>Trust Busting-</a:t>
            </a:r>
            <a:r>
              <a:rPr lang="en-US" dirty="0"/>
              <a:t> limiting big 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4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6553200" cy="1417638"/>
          </a:xfrm>
        </p:spPr>
        <p:txBody>
          <a:bodyPr/>
          <a:lstStyle/>
          <a:p>
            <a:r>
              <a:rPr lang="en-US" sz="4000"/>
              <a:t>African American Muckraker</a:t>
            </a:r>
            <a:r>
              <a:rPr lang="en-US" sz="4000">
                <a:solidFill>
                  <a:schemeClr val="hlink"/>
                </a:solidFill>
              </a:rPr>
              <a:t/>
            </a:r>
            <a:br>
              <a:rPr lang="en-US" sz="4000">
                <a:solidFill>
                  <a:schemeClr val="hlink"/>
                </a:solidFill>
              </a:rPr>
            </a:br>
            <a:r>
              <a:rPr lang="en-US" sz="4000">
                <a:solidFill>
                  <a:schemeClr val="hlink"/>
                </a:solidFill>
              </a:rPr>
              <a:t> Ida B Wells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Journalist</a:t>
            </a:r>
          </a:p>
          <a:p>
            <a:r>
              <a:rPr lang="en-US" sz="2800" dirty="0"/>
              <a:t>Exposed lynching of African Americans in the south</a:t>
            </a:r>
          </a:p>
          <a:p>
            <a:r>
              <a:rPr lang="en-US" sz="2800" dirty="0"/>
              <a:t>Tried to work for Federal Law</a:t>
            </a:r>
          </a:p>
          <a:p>
            <a:r>
              <a:rPr lang="en-US" sz="2800" dirty="0"/>
              <a:t>Not much </a:t>
            </a:r>
            <a:r>
              <a:rPr lang="en-US" sz="2800" dirty="0" smtClean="0"/>
              <a:t>support</a:t>
            </a:r>
            <a:endParaRPr lang="en-US" sz="2800" dirty="0"/>
          </a:p>
        </p:txBody>
      </p:sp>
      <p:pic>
        <p:nvPicPr>
          <p:cNvPr id="75783" name="Picture 7" descr="u26_12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5600" y="0"/>
            <a:ext cx="2687638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5786" name="Picture 10" descr="37477739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35650" y="3429000"/>
            <a:ext cx="3308350" cy="3698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96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Political Reforms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</a:rPr>
              <a:t>City, State and Federal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hlink"/>
                </a:solidFill>
              </a:rPr>
              <a:t>City Managers-</a:t>
            </a:r>
            <a:r>
              <a:rPr lang="en-US" sz="2800" dirty="0"/>
              <a:t> an appointed manger to prevent corruption in the cities.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</a:rPr>
              <a:t>Commission-</a:t>
            </a:r>
            <a:r>
              <a:rPr lang="en-US" sz="2800" dirty="0"/>
              <a:t> appointed community members to Government bodies- to reduce corruption (outside party politics)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Goal to expand Democracy and counter Corruption 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</a:rPr>
              <a:t>Initiative</a:t>
            </a:r>
            <a:r>
              <a:rPr lang="en-US" sz="2400" dirty="0">
                <a:solidFill>
                  <a:schemeClr val="hlink"/>
                </a:solidFill>
              </a:rPr>
              <a:t>-</a:t>
            </a:r>
            <a:r>
              <a:rPr lang="en-US" sz="2400" dirty="0"/>
              <a:t> citizens can bring </a:t>
            </a:r>
            <a:r>
              <a:rPr lang="en-US" sz="2400" dirty="0" smtClean="0"/>
              <a:t>issues to the ballot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</a:rPr>
              <a:t>Referendum-</a:t>
            </a:r>
            <a:r>
              <a:rPr lang="en-US" sz="2400" dirty="0"/>
              <a:t> vote of the citizens on an issue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</a:rPr>
              <a:t>Recall-</a:t>
            </a:r>
            <a:r>
              <a:rPr lang="en-US" sz="2400" dirty="0"/>
              <a:t> voters can remove an elected official from office-</a:t>
            </a:r>
          </a:p>
        </p:txBody>
      </p:sp>
    </p:spTree>
    <p:extLst>
      <p:ext uri="{BB962C8B-B14F-4D97-AF65-F5344CB8AC3E}">
        <p14:creationId xmlns:p14="http://schemas.microsoft.com/office/powerpoint/2010/main" val="1835095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Women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Issues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>
                <a:solidFill>
                  <a:schemeClr val="hlink"/>
                </a:solidFill>
              </a:rPr>
              <a:t>Poverty, Alcoholism, Child Labor, Prostitution, Public Health, Birth Control, Prohibition</a:t>
            </a:r>
          </a:p>
          <a:p>
            <a:pPr>
              <a:lnSpc>
                <a:spcPct val="80000"/>
              </a:lnSpc>
            </a:pPr>
            <a:r>
              <a:rPr lang="en-US" sz="2400" b="1">
                <a:solidFill>
                  <a:schemeClr val="hlink"/>
                </a:solidFill>
              </a:rPr>
              <a:t>Middle class women,</a:t>
            </a:r>
            <a:r>
              <a:rPr lang="en-US" sz="2400"/>
              <a:t> more educated, different vocations, nurses, teaching, medicine, social work…</a:t>
            </a:r>
          </a:p>
          <a:p>
            <a:pPr>
              <a:lnSpc>
                <a:spcPct val="80000"/>
              </a:lnSpc>
            </a:pPr>
            <a:r>
              <a:rPr lang="en-US" sz="2400"/>
              <a:t>Leaders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hlink"/>
                </a:solidFill>
              </a:rPr>
              <a:t>Susan B. Anthony</a:t>
            </a:r>
            <a:r>
              <a:rPr lang="en-US" sz="2400"/>
              <a:t> (Early Suffragette)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hlink"/>
                </a:solidFill>
              </a:rPr>
              <a:t>Elizabeth Cady Stanton</a:t>
            </a:r>
            <a:r>
              <a:rPr lang="en-US" sz="2400"/>
              <a:t> (Early Suffragette)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chemeClr val="hlink"/>
                </a:solidFill>
              </a:rPr>
              <a:t>Jane Addams-</a:t>
            </a:r>
            <a:r>
              <a:rPr lang="en-US" sz="2400"/>
              <a:t> </a:t>
            </a:r>
            <a:r>
              <a:rPr lang="en-US" sz="2400">
                <a:solidFill>
                  <a:schemeClr val="hlink"/>
                </a:solidFill>
              </a:rPr>
              <a:t>Hull House</a:t>
            </a:r>
            <a:r>
              <a:rPr lang="en-US" sz="2400"/>
              <a:t> (Social Reformer)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chemeClr val="hlink"/>
                </a:solidFill>
              </a:rPr>
              <a:t>Ida B. Wells</a:t>
            </a:r>
            <a:r>
              <a:rPr lang="en-US" sz="2400"/>
              <a:t> (protested lynching)</a:t>
            </a:r>
          </a:p>
          <a:p>
            <a:pPr>
              <a:lnSpc>
                <a:spcPct val="80000"/>
              </a:lnSpc>
            </a:pPr>
            <a:r>
              <a:rPr lang="en-US" sz="2400" b="1">
                <a:solidFill>
                  <a:schemeClr val="hlink"/>
                </a:solidFill>
              </a:rPr>
              <a:t>Margaret Sanger</a:t>
            </a:r>
            <a:r>
              <a:rPr lang="en-US" sz="2400"/>
              <a:t> (Birth Control advocate)</a:t>
            </a:r>
          </a:p>
          <a:p>
            <a:pPr>
              <a:lnSpc>
                <a:spcPct val="80000"/>
              </a:lnSpc>
            </a:pPr>
            <a:r>
              <a:rPr lang="en-US" sz="2400"/>
              <a:t>Alice Paul </a:t>
            </a:r>
          </a:p>
          <a:p>
            <a:pPr>
              <a:lnSpc>
                <a:spcPct val="80000"/>
              </a:lnSpc>
            </a:pPr>
            <a:r>
              <a:rPr lang="en-US" sz="2400"/>
              <a:t>Mary Chapman Catt</a:t>
            </a:r>
          </a:p>
        </p:txBody>
      </p:sp>
    </p:spTree>
    <p:extLst>
      <p:ext uri="{BB962C8B-B14F-4D97-AF65-F5344CB8AC3E}">
        <p14:creationId xmlns:p14="http://schemas.microsoft.com/office/powerpoint/2010/main" val="175275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Suffrage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National American Women</a:t>
            </a:r>
            <a:r>
              <a:rPr lang="ja-JP" altLang="en-US" sz="2800">
                <a:latin typeface="Arial"/>
              </a:rPr>
              <a:t>’</a:t>
            </a:r>
            <a:r>
              <a:rPr lang="en-US" sz="2800"/>
              <a:t>s Suffrage Association (NAWSA)</a:t>
            </a:r>
          </a:p>
          <a:p>
            <a:r>
              <a:rPr lang="en-US" sz="2800"/>
              <a:t>Long movement</a:t>
            </a:r>
          </a:p>
          <a:p>
            <a:r>
              <a:rPr lang="en-US" sz="2800"/>
              <a:t>Begins as a state movement- Southern opposition and Northern cities</a:t>
            </a:r>
          </a:p>
          <a:p>
            <a:r>
              <a:rPr lang="en-US" sz="2800"/>
              <a:t>Changes to Federal Constitutional Amendment 19</a:t>
            </a:r>
            <a:r>
              <a:rPr lang="en-US" sz="2800" baseline="30000"/>
              <a:t>th</a:t>
            </a:r>
            <a:r>
              <a:rPr lang="en-US" sz="2800"/>
              <a:t> Amendment</a:t>
            </a:r>
          </a:p>
          <a:p>
            <a:r>
              <a:rPr lang="en-US" sz="2800"/>
              <a:t>Wilson (Democrat) will back the amendment 1917</a:t>
            </a:r>
          </a:p>
          <a:p>
            <a:r>
              <a:rPr lang="en-US" sz="2800"/>
              <a:t>Becomes part of Constitution 1920</a:t>
            </a:r>
          </a:p>
        </p:txBody>
      </p:sp>
    </p:spTree>
    <p:extLst>
      <p:ext uri="{BB962C8B-B14F-4D97-AF65-F5344CB8AC3E}">
        <p14:creationId xmlns:p14="http://schemas.microsoft.com/office/powerpoint/2010/main" val="4258923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Prohibition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WCTU- </a:t>
            </a:r>
            <a:r>
              <a:rPr lang="en-US" dirty="0" smtClean="0"/>
              <a:t>Women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Christian Temperance Union long time advocate of anti-alcohol movement</a:t>
            </a:r>
          </a:p>
          <a:p>
            <a:endParaRPr lang="en-US" dirty="0"/>
          </a:p>
          <a:p>
            <a:r>
              <a:rPr lang="en-US" dirty="0"/>
              <a:t>18</a:t>
            </a:r>
            <a:r>
              <a:rPr lang="en-US" baseline="30000" dirty="0"/>
              <a:t>th</a:t>
            </a:r>
            <a:r>
              <a:rPr lang="en-US" dirty="0"/>
              <a:t> Amendment Passed during WWI</a:t>
            </a:r>
          </a:p>
          <a:p>
            <a:endParaRPr lang="en-US" dirty="0"/>
          </a:p>
          <a:p>
            <a:pPr>
              <a:buFont typeface="Wingdings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044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Gospel	</a:t>
            </a:r>
            <a:r>
              <a:rPr lang="en-US" sz="4600" dirty="0" smtClean="0"/>
              <a:t>Gospel </a:t>
            </a:r>
            <a:r>
              <a:rPr lang="en-US" sz="4600" dirty="0"/>
              <a:t>of Wealth</a:t>
            </a:r>
            <a:r>
              <a:rPr lang="en-US" sz="4800" dirty="0"/>
              <a:t/>
            </a:r>
            <a:br>
              <a:rPr lang="en-US" sz="4800" dirty="0"/>
            </a:b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Christian</a:t>
            </a:r>
            <a:r>
              <a:rPr lang="en-US" sz="2400" dirty="0"/>
              <a:t> movement- contrast to Gospel of Wealth </a:t>
            </a:r>
          </a:p>
          <a:p>
            <a:r>
              <a:rPr lang="en-US" sz="2400" dirty="0"/>
              <a:t>Task of Christianity is to rescue the poor</a:t>
            </a:r>
            <a:r>
              <a:rPr lang="ja-JP" altLang="en-US" sz="2400" dirty="0">
                <a:latin typeface="Arial"/>
              </a:rPr>
              <a:t>”</a:t>
            </a:r>
            <a:endParaRPr lang="en-US" sz="2400" dirty="0"/>
          </a:p>
          <a:p>
            <a:r>
              <a:rPr lang="en-US" sz="2400" dirty="0"/>
              <a:t>Create the kingdom of god on Earth</a:t>
            </a:r>
          </a:p>
          <a:p>
            <a:r>
              <a:rPr lang="en-US" sz="2400" dirty="0"/>
              <a:t>Salvation Army- example</a:t>
            </a:r>
          </a:p>
          <a:p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Salvation </a:t>
            </a:r>
            <a:r>
              <a:rPr lang="en-US" sz="2400" dirty="0" smtClean="0"/>
              <a:t>was </a:t>
            </a:r>
            <a:r>
              <a:rPr lang="en-US" sz="2400" dirty="0"/>
              <a:t>not merely an individual matter but also a question of Constituting a just Society.</a:t>
            </a:r>
            <a:r>
              <a:rPr lang="ja-JP" altLang="en-US" sz="2400" dirty="0">
                <a:latin typeface="Arial"/>
              </a:rPr>
              <a:t>”</a:t>
            </a:r>
            <a:endParaRPr lang="en-US" sz="2400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 smtClean="0"/>
              <a:t>View </a:t>
            </a:r>
            <a:r>
              <a:rPr lang="en-US" sz="2400" dirty="0"/>
              <a:t>of Wealthy</a:t>
            </a:r>
          </a:p>
          <a:p>
            <a:r>
              <a:rPr lang="en-US" sz="2400" dirty="0"/>
              <a:t>God rewards with wealth</a:t>
            </a:r>
          </a:p>
          <a:p>
            <a:r>
              <a:rPr lang="en-US" sz="2400" dirty="0"/>
              <a:t>Individual should work hard to get ahead</a:t>
            </a:r>
          </a:p>
          <a:p>
            <a:r>
              <a:rPr lang="en-US" sz="2400" dirty="0"/>
              <a:t>Philanthropy-wealthy return wealth to up lift society- Universities…</a:t>
            </a:r>
          </a:p>
          <a:p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It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your duty to get rich</a:t>
            </a:r>
            <a:r>
              <a:rPr lang="ja-JP" altLang="en-US" sz="2400" dirty="0">
                <a:latin typeface="Arial"/>
              </a:rPr>
              <a:t>”</a:t>
            </a:r>
            <a:endParaRPr lang="en-US" sz="2400" dirty="0"/>
          </a:p>
          <a:p>
            <a:pPr>
              <a:buFont typeface="Wingdings" charset="0"/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375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The Jungle</a:t>
            </a:r>
            <a:r>
              <a:rPr lang="en-US"/>
              <a:t> by Upton Sinclair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1906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Highlighted the problems associated with the </a:t>
            </a:r>
            <a:r>
              <a:rPr lang="en-US" sz="2800" b="1" dirty="0">
                <a:solidFill>
                  <a:schemeClr val="hlink"/>
                </a:solidFill>
              </a:rPr>
              <a:t>Meat Packing Industry in Chicago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Exploitation of </a:t>
            </a:r>
            <a:r>
              <a:rPr lang="en-US" sz="2800" dirty="0" smtClean="0"/>
              <a:t>immigrants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“I aimed for America’s heart, but hit them in the stomach instead”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Poor working conditions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Spurred Changes: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chemeClr val="hlink"/>
                </a:solidFill>
              </a:rPr>
              <a:t>Pure Food and Drug Act- </a:t>
            </a:r>
            <a:r>
              <a:rPr lang="en-US" sz="2800" b="1" dirty="0"/>
              <a:t>regulated food industries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chemeClr val="hlink"/>
                </a:solidFill>
              </a:rPr>
              <a:t>Food and Drug Administration -</a:t>
            </a:r>
            <a:r>
              <a:rPr lang="en-US" sz="2800" dirty="0"/>
              <a:t>Test and Certify Drugs</a:t>
            </a: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chemeClr val="hlink"/>
                </a:solidFill>
              </a:rPr>
              <a:t>Meat Inspection Act-</a:t>
            </a:r>
            <a:r>
              <a:rPr lang="en-US" sz="2800" dirty="0"/>
              <a:t> Inspection and labeling of </a:t>
            </a:r>
            <a:r>
              <a:rPr lang="en-US" sz="2800" dirty="0" smtClean="0"/>
              <a:t>Meat</a:t>
            </a:r>
          </a:p>
        </p:txBody>
      </p:sp>
    </p:spTree>
    <p:extLst>
      <p:ext uri="{BB962C8B-B14F-4D97-AF65-F5344CB8AC3E}">
        <p14:creationId xmlns:p14="http://schemas.microsoft.com/office/powerpoint/2010/main" val="1487934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3598"/>
            <a:ext cx="8229600" cy="5124864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US" sz="2800" dirty="0">
                <a:latin typeface="Calibri" charset="0"/>
              </a:rPr>
              <a:t> </a:t>
            </a:r>
            <a:r>
              <a:rPr lang="en-US" sz="2800" b="1" dirty="0">
                <a:latin typeface="Calibri" charset="0"/>
              </a:rPr>
              <a:t>Issues for women</a:t>
            </a:r>
            <a:r>
              <a:rPr lang="en-US" sz="2800" dirty="0">
                <a:latin typeface="Calibri" charset="0"/>
              </a:rPr>
              <a:t>: factory reform; temperance; suffrage; child labor laws</a:t>
            </a:r>
            <a:endParaRPr lang="en-US" sz="2400" dirty="0">
              <a:latin typeface="Calibri" charset="0"/>
            </a:endParaRPr>
          </a:p>
          <a:p>
            <a:pPr lvl="1" eaLnBrk="1" hangingPunct="1"/>
            <a:endParaRPr lang="en-US" sz="2400" b="1" i="1" u="sng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i="1" u="sng" dirty="0">
                <a:latin typeface="Calibri" charset="0"/>
              </a:rPr>
              <a:t>Muller v. Oregon </a:t>
            </a:r>
            <a:r>
              <a:rPr lang="en-US" sz="2800" dirty="0">
                <a:latin typeface="Calibri" charset="0"/>
              </a:rPr>
              <a:t>(1908)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latin typeface="Calibri" charset="0"/>
              </a:rPr>
              <a:t> Supreme Court  accepts special laws protecting women and children in the workplace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latin typeface="Calibri" charset="0"/>
              </a:rPr>
              <a:t>Employers previously had had total control over the workplace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latin typeface="Calibri" charset="0"/>
              </a:rPr>
              <a:t>Right to Contract overruled because of need to </a:t>
            </a:r>
            <a:r>
              <a:rPr lang="ja-JP" altLang="en-US" sz="3200" dirty="0">
                <a:latin typeface="Calibri" charset="0"/>
              </a:rPr>
              <a:t>“</a:t>
            </a:r>
            <a:r>
              <a:rPr lang="en-US" sz="3200" dirty="0">
                <a:latin typeface="Calibri" charset="0"/>
              </a:rPr>
              <a:t>procreate the race</a:t>
            </a:r>
            <a:r>
              <a:rPr lang="ja-JP" altLang="en-US" sz="3200" dirty="0">
                <a:latin typeface="Calibri" charset="0"/>
              </a:rPr>
              <a:t>”</a:t>
            </a:r>
            <a:r>
              <a:rPr lang="en-US" sz="3200" dirty="0">
                <a:latin typeface="Calibri" charset="0"/>
              </a:rPr>
              <a:t>.</a:t>
            </a:r>
          </a:p>
          <a:p>
            <a:pPr eaLnBrk="1" hangingPunct="1">
              <a:buFont typeface="Arial" charset="0"/>
              <a:buNone/>
            </a:pPr>
            <a:endParaRPr lang="en-US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863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800" y="3355848"/>
            <a:ext cx="8077200" cy="1673352"/>
          </a:xfrm>
        </p:spPr>
        <p:txBody>
          <a:bodyPr>
            <a:normAutofit/>
          </a:bodyPr>
          <a:lstStyle/>
          <a:p>
            <a:r>
              <a:rPr lang="en-US" dirty="0" smtClean="0"/>
              <a:t>The Progressives</a:t>
            </a:r>
            <a:br>
              <a:rPr lang="en-US" dirty="0" smtClean="0"/>
            </a:br>
            <a:r>
              <a:rPr lang="en-US" sz="3300" dirty="0" smtClean="0"/>
              <a:t>A Reaction </a:t>
            </a:r>
            <a:r>
              <a:rPr lang="en-US" sz="3300" dirty="0"/>
              <a:t>to Excesses of Industrialization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Mr. Winchell</a:t>
            </a:r>
          </a:p>
          <a:p>
            <a:r>
              <a:rPr lang="en-US" dirty="0" smtClean="0"/>
              <a:t>Period 6-7</a:t>
            </a:r>
          </a:p>
          <a:p>
            <a:r>
              <a:rPr lang="en-US" dirty="0" smtClean="0"/>
              <a:t>APUSH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77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35564"/>
            <a:ext cx="3810000" cy="5257800"/>
          </a:xfrm>
        </p:spPr>
        <p:txBody>
          <a:bodyPr/>
          <a:lstStyle/>
          <a:p>
            <a:pPr eaLnBrk="1" hangingPunct="1"/>
            <a:r>
              <a:rPr lang="en-US" sz="2400" b="1" i="1" u="sng" dirty="0" err="1">
                <a:latin typeface="Calibri" charset="0"/>
              </a:rPr>
              <a:t>Lochner</a:t>
            </a:r>
            <a:r>
              <a:rPr lang="en-US" sz="2400" b="1" i="1" u="sng" dirty="0">
                <a:latin typeface="Calibri" charset="0"/>
              </a:rPr>
              <a:t> v. New York (1905) 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dirty="0">
                <a:latin typeface="Calibri" charset="0"/>
              </a:rPr>
              <a:t>-  overturned a N. Y. law establishing a 10-hour workday for bakers </a:t>
            </a:r>
          </a:p>
          <a:p>
            <a:pPr lvl="1" eaLnBrk="1" hangingPunct="1"/>
            <a:r>
              <a:rPr lang="en-US" sz="2400" dirty="0">
                <a:latin typeface="Calibri" charset="0"/>
              </a:rPr>
              <a:t>No special interest to protect workers present to void private party contract rights</a:t>
            </a:r>
          </a:p>
          <a:p>
            <a:pPr lvl="1" eaLnBrk="1" hangingPunct="1"/>
            <a:r>
              <a:rPr lang="en-US" sz="2400" dirty="0">
                <a:latin typeface="Calibri" charset="0"/>
              </a:rPr>
              <a:t>In 1917 Court will finally change its views</a:t>
            </a:r>
          </a:p>
        </p:txBody>
      </p:sp>
      <p:pic>
        <p:nvPicPr>
          <p:cNvPr id="12291" name="Picture 6" descr="C:\Documents and Settings\Shad Ashcroft\My Documents\My Pictures\Pictures\28 - Baker Joseph Lochner; Supreme Court ruled in his favor striking down a New York state maximum-hour statute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838200"/>
            <a:ext cx="4038600" cy="5257800"/>
          </a:xfrm>
          <a:noFill/>
        </p:spPr>
      </p:pic>
    </p:spTree>
    <p:extLst>
      <p:ext uri="{BB962C8B-B14F-4D97-AF65-F5344CB8AC3E}">
        <p14:creationId xmlns:p14="http://schemas.microsoft.com/office/powerpoint/2010/main" val="3289455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5059"/>
            <a:ext cx="8229600" cy="4651104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>
                <a:latin typeface="Calibri" charset="0"/>
              </a:rPr>
              <a:t>Gradual change from unregulated capitalism to belief that employers and government had responsibility to workers and society 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Many states passed tougher laws regulating sweatshops (after the Triangle fire) </a:t>
            </a:r>
          </a:p>
          <a:p>
            <a:pPr lvl="1" eaLnBrk="1" hangingPunct="1"/>
            <a:endParaRPr lang="en-US" dirty="0">
              <a:latin typeface="Calibri" charset="0"/>
            </a:endParaRPr>
          </a:p>
          <a:p>
            <a:pPr lvl="1" eaLnBrk="1" hangingPunct="1"/>
            <a:r>
              <a:rPr lang="en-US" smtClean="0">
                <a:latin typeface="Calibri" charset="0"/>
              </a:rPr>
              <a:t>Workers’ </a:t>
            </a:r>
            <a:r>
              <a:rPr lang="en-US" dirty="0">
                <a:latin typeface="Calibri" charset="0"/>
              </a:rPr>
              <a:t>compensations laws gave injured workers insurance for lost income  </a:t>
            </a:r>
          </a:p>
          <a:p>
            <a:pPr lvl="1" eaLnBrk="1" hangingPunct="1"/>
            <a:endParaRPr lang="en-US" dirty="0">
              <a:latin typeface="Calibri" charset="0"/>
            </a:endParaRPr>
          </a:p>
          <a:p>
            <a:pPr lvl="1" eaLnBrk="1" hangingPunct="1"/>
            <a:r>
              <a:rPr lang="en-US" dirty="0">
                <a:latin typeface="Calibri" charset="0"/>
              </a:rPr>
              <a:t>States begin to limit alcohol sales but cities will remain </a:t>
            </a:r>
            <a:r>
              <a:rPr lang="ja-JP" altLang="en-US" dirty="0">
                <a:latin typeface="Calibri" charset="0"/>
              </a:rPr>
              <a:t>“</a:t>
            </a:r>
            <a:r>
              <a:rPr lang="en-US" dirty="0">
                <a:latin typeface="Calibri" charset="0"/>
              </a:rPr>
              <a:t>wet</a:t>
            </a:r>
            <a:r>
              <a:rPr lang="ja-JP" altLang="en-US" dirty="0">
                <a:latin typeface="Calibri" charset="0"/>
              </a:rPr>
              <a:t>”</a:t>
            </a:r>
            <a:r>
              <a:rPr lang="en-US" dirty="0">
                <a:latin typeface="Calibri" charset="0"/>
              </a:rPr>
              <a:t> due to large immigrant populations</a:t>
            </a:r>
          </a:p>
        </p:txBody>
      </p:sp>
    </p:spTree>
    <p:extLst>
      <p:ext uri="{BB962C8B-B14F-4D97-AF65-F5344CB8AC3E}">
        <p14:creationId xmlns:p14="http://schemas.microsoft.com/office/powerpoint/2010/main" val="3468766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0"/>
              <a:t>Progressive Era</a:t>
            </a:r>
            <a:br>
              <a:rPr lang="en-US" sz="4000" b="0"/>
            </a:br>
            <a:r>
              <a:rPr lang="en-US" sz="4000"/>
              <a:t>What to know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Origins of Progressivism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Progressive attitudes and motives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Muckrakers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Social Gospel </a:t>
            </a:r>
          </a:p>
          <a:p>
            <a:pPr>
              <a:lnSpc>
                <a:spcPct val="90000"/>
              </a:lnSpc>
            </a:pPr>
            <a:r>
              <a:rPr lang="en-US" sz="2000"/>
              <a:t>Municipal, state, and national reforms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Political: suffrage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Social and economic: regulation </a:t>
            </a:r>
          </a:p>
          <a:p>
            <a:pPr>
              <a:lnSpc>
                <a:spcPct val="90000"/>
              </a:lnSpc>
            </a:pPr>
            <a:r>
              <a:rPr lang="en-US" sz="2000"/>
              <a:t>Socialism: alternatives </a:t>
            </a:r>
          </a:p>
          <a:p>
            <a:pPr>
              <a:lnSpc>
                <a:spcPct val="90000"/>
              </a:lnSpc>
            </a:pPr>
            <a:r>
              <a:rPr lang="en-US" sz="2000"/>
              <a:t>Black America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Washington, Du Bois, and Garvey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Urban migration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Civil rights organizations 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Women's role: family, work, education, unionization, and suffrage </a:t>
            </a:r>
          </a:p>
          <a:p>
            <a:pPr>
              <a:lnSpc>
                <a:spcPct val="90000"/>
              </a:lnSpc>
            </a:pPr>
            <a:r>
              <a:rPr lang="en-US" sz="2000"/>
              <a:t>Roosevelt's Square Deal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Managing the trusts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Conservation </a:t>
            </a:r>
          </a:p>
          <a:p>
            <a:pPr>
              <a:lnSpc>
                <a:spcPct val="90000"/>
              </a:lnSpc>
            </a:pPr>
            <a:r>
              <a:rPr lang="en-US" sz="2000"/>
              <a:t>Taft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Pinchot-Ballinger controversy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Payne-Aldrich Tariff </a:t>
            </a:r>
          </a:p>
          <a:p>
            <a:pPr>
              <a:lnSpc>
                <a:spcPct val="90000"/>
              </a:lnSpc>
            </a:pPr>
            <a:r>
              <a:rPr lang="en-US" sz="2000"/>
              <a:t>Wilson's New Freedom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Tariffs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Banking reform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Antitrust Act of 1914</a:t>
            </a:r>
            <a:r>
              <a:rPr lang="en-US" sz="2000"/>
              <a:t> 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96926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Progressives Were </a:t>
            </a:r>
            <a:r>
              <a:rPr lang="en-US" dirty="0" smtClean="0"/>
              <a:t>a Diverse </a:t>
            </a:r>
            <a:r>
              <a:rPr lang="en-US" dirty="0"/>
              <a:t>Group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/>
              <a:t>Different reform movements (not United)</a:t>
            </a:r>
          </a:p>
          <a:p>
            <a:endParaRPr lang="en-US"/>
          </a:p>
        </p:txBody>
      </p:sp>
      <p:graphicFrame>
        <p:nvGraphicFramePr>
          <p:cNvPr id="81944" name="Group 24"/>
          <p:cNvGraphicFramePr>
            <a:graphicFrameLocks noGrp="1"/>
          </p:cNvGraphicFramePr>
          <p:nvPr>
            <p:ph/>
          </p:nvPr>
        </p:nvGraphicFramePr>
        <p:xfrm>
          <a:off x="457200" y="2362200"/>
          <a:ext cx="8153400" cy="3850195"/>
        </p:xfrm>
        <a:graphic>
          <a:graphicData uri="http://schemas.openxmlformats.org/drawingml/2006/table">
            <a:tbl>
              <a:tblPr/>
              <a:tblGrid>
                <a:gridCol w="2717800"/>
                <a:gridCol w="2717800"/>
                <a:gridCol w="2717800"/>
              </a:tblGrid>
              <a:tr h="188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charset="0"/>
                          <a:ea typeface="ＭＳ Ｐゴシック" charset="0"/>
                        </a:rPr>
                        <a:t>Moral and Social Reforms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charset="0"/>
                          <a:ea typeface="ＭＳ Ｐゴシック" charset="0"/>
                        </a:rPr>
                        <a:t>Political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charset="0"/>
                          <a:ea typeface="ＭＳ Ｐゴシック" charset="0"/>
                        </a:rPr>
                        <a:t>End Corruption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charset="0"/>
                          <a:ea typeface="ＭＳ Ｐゴシック" charset="0"/>
                        </a:rPr>
                        <a:t>Increase Democracy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charset="0"/>
                          <a:ea typeface="ＭＳ Ｐゴシック" charset="0"/>
                        </a:rPr>
                        <a:t>Economic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charset="0"/>
                          <a:ea typeface="ＭＳ Ｐゴシック" charset="0"/>
                        </a:rPr>
                        <a:t>Stabilize the Banking and Economy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charset="0"/>
                          <a:ea typeface="ＭＳ Ｐゴシック" charset="0"/>
                        </a:rPr>
                        <a:t>Women</a:t>
                      </a:r>
                      <a:r>
                        <a:rPr kumimoji="0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charset="0"/>
                          <a:ea typeface="ＭＳ Ｐゴシック" charset="0"/>
                        </a:rPr>
                        <a:t>s Rights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charset="0"/>
                          <a:ea typeface="ＭＳ Ｐゴシック" charset="0"/>
                        </a:rPr>
                        <a:t>Curtail Power of Big Business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charset="0"/>
                          <a:ea typeface="ＭＳ Ｐゴシック" charset="0"/>
                        </a:rPr>
                        <a:t>Labor Recognition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458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sz="4000"/>
              <a:t>Progressives=Reform Movement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Progressive movement </a:t>
            </a:r>
            <a:r>
              <a:rPr lang="en-US" sz="2800" b="1"/>
              <a:t>a reaction to the excesses of industrialization. 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(</a:t>
            </a:r>
            <a:r>
              <a:rPr lang="en-US" sz="2400" b="1">
                <a:solidFill>
                  <a:schemeClr val="hlink"/>
                </a:solidFill>
              </a:rPr>
              <a:t>negative effects of Industrialization)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Poverty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Corruption- Municipal, State and Federal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Working conditions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Organizing the Economy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Immigrant living conditions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Immigrant </a:t>
            </a:r>
            <a:r>
              <a:rPr lang="ja-JP" altLang="en-US" sz="2400">
                <a:latin typeface="Arial"/>
              </a:rPr>
              <a:t>“</a:t>
            </a:r>
            <a:r>
              <a:rPr lang="en-US" sz="2400">
                <a:solidFill>
                  <a:schemeClr val="hlink"/>
                </a:solidFill>
              </a:rPr>
              <a:t>social issues</a:t>
            </a:r>
            <a:r>
              <a:rPr lang="en-US" sz="2400"/>
              <a:t> associated with immigrants, </a:t>
            </a:r>
            <a:r>
              <a:rPr lang="en-US" sz="2400">
                <a:solidFill>
                  <a:schemeClr val="hlink"/>
                </a:solidFill>
              </a:rPr>
              <a:t>pejorative-</a:t>
            </a:r>
            <a:r>
              <a:rPr lang="en-US" sz="2400"/>
              <a:t> dirty, non-English speakers, Alcohol abuse…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WASP movement- concerned with changes- a movement to regain control…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06242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Progressives Rise </a:t>
            </a:r>
            <a:r>
              <a:rPr lang="en-US" dirty="0" smtClean="0"/>
              <a:t>Because…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Rapid industrialization (Laissez Faire economics) and urbanization (Social Darwinism) causes intolerable problems</a:t>
            </a:r>
          </a:p>
          <a:p>
            <a:pPr>
              <a:lnSpc>
                <a:spcPct val="90000"/>
              </a:lnSpc>
            </a:pPr>
            <a:r>
              <a:rPr lang="en-US" sz="2800"/>
              <a:t>Middle class WASPs were driving force behind movement</a:t>
            </a:r>
          </a:p>
          <a:p>
            <a:pPr>
              <a:lnSpc>
                <a:spcPct val="90000"/>
              </a:lnSpc>
            </a:pPr>
            <a:r>
              <a:rPr lang="en-US" sz="2800"/>
              <a:t>Need for </a:t>
            </a:r>
            <a:r>
              <a:rPr lang="en-US" sz="2800">
                <a:solidFill>
                  <a:schemeClr val="hlink"/>
                </a:solidFill>
              </a:rPr>
              <a:t>reform</a:t>
            </a:r>
          </a:p>
          <a:p>
            <a:pPr>
              <a:lnSpc>
                <a:spcPct val="90000"/>
              </a:lnSpc>
            </a:pPr>
            <a:r>
              <a:rPr lang="en-US" sz="2800"/>
              <a:t>Need for order</a:t>
            </a:r>
          </a:p>
          <a:p>
            <a:pPr>
              <a:lnSpc>
                <a:spcPct val="90000"/>
              </a:lnSpc>
            </a:pPr>
            <a:r>
              <a:rPr lang="en-US" sz="2800"/>
              <a:t>Need to remedy industrial problems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hlink"/>
                </a:solidFill>
              </a:rPr>
              <a:t>Psychological view= </a:t>
            </a:r>
            <a:r>
              <a:rPr lang="ja-JP" altLang="en-US" sz="2800">
                <a:solidFill>
                  <a:schemeClr val="hlink"/>
                </a:solidFill>
                <a:latin typeface="Arial"/>
              </a:rPr>
              <a:t>“</a:t>
            </a:r>
            <a:r>
              <a:rPr lang="en-US" sz="2800">
                <a:solidFill>
                  <a:schemeClr val="hlink"/>
                </a:solidFill>
              </a:rPr>
              <a:t>Tension Frustration Thesis</a:t>
            </a:r>
            <a:r>
              <a:rPr lang="ja-JP" altLang="en-US" sz="2800">
                <a:solidFill>
                  <a:schemeClr val="hlink"/>
                </a:solidFill>
                <a:latin typeface="Arial"/>
              </a:rPr>
              <a:t>”</a:t>
            </a:r>
            <a:r>
              <a:rPr lang="en-US" sz="2800"/>
              <a:t> desire to regain power lost due to changes in society, corporations, immigrants, urbanization</a:t>
            </a:r>
            <a:r>
              <a:rPr lang="ja-JP" altLang="en-US" sz="2800">
                <a:latin typeface="Arial"/>
              </a:rPr>
              <a:t>”</a:t>
            </a: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84011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latin typeface="Arial" charset="0"/>
              </a:rPr>
              <a:t>Raking Muck with the Muckrakers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Beginning about 1902, a group of aggressive ten- and fifteen-cent popular magazines, such as </a:t>
            </a:r>
            <a:r>
              <a:rPr lang="en-US" sz="2000" b="1" i="1" dirty="0">
                <a:latin typeface="Arial" charset="0"/>
              </a:rPr>
              <a:t>Cosmopolitan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b="1" i="1" dirty="0">
                <a:latin typeface="Arial" charset="0"/>
              </a:rPr>
              <a:t>Collier</a:t>
            </a:r>
            <a:r>
              <a:rPr lang="ja-JP" altLang="en-US" sz="2000" b="1" i="1" dirty="0">
                <a:latin typeface="Arial" charset="0"/>
              </a:rPr>
              <a:t>’</a:t>
            </a:r>
            <a:r>
              <a:rPr lang="en-US" sz="2000" b="1" i="1" dirty="0">
                <a:latin typeface="Arial" charset="0"/>
              </a:rPr>
              <a:t>s</a:t>
            </a:r>
            <a:r>
              <a:rPr lang="en-US" sz="2000" dirty="0">
                <a:latin typeface="Arial" charset="0"/>
              </a:rPr>
              <a:t>, and </a:t>
            </a:r>
            <a:r>
              <a:rPr lang="en-US" sz="2000" b="1" i="1" dirty="0">
                <a:latin typeface="Arial" charset="0"/>
              </a:rPr>
              <a:t>Everybody</a:t>
            </a:r>
            <a:r>
              <a:rPr lang="ja-JP" altLang="en-US" sz="2000" b="1" i="1" dirty="0">
                <a:latin typeface="Arial" charset="0"/>
              </a:rPr>
              <a:t>’</a:t>
            </a:r>
            <a:r>
              <a:rPr lang="en-US" sz="2000" b="1" i="1" dirty="0">
                <a:latin typeface="Arial" charset="0"/>
              </a:rPr>
              <a:t>s</a:t>
            </a:r>
            <a:r>
              <a:rPr lang="en-US" sz="2000" dirty="0">
                <a:latin typeface="Arial" charset="0"/>
              </a:rPr>
              <a:t>,</a:t>
            </a:r>
            <a:r>
              <a:rPr lang="en-US" sz="2000" b="1" i="1" dirty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began flinging the dirt about the trusts.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In 1902, </a:t>
            </a:r>
            <a:r>
              <a:rPr lang="en-US" sz="2000" b="1" dirty="0">
                <a:latin typeface="Arial" charset="0"/>
              </a:rPr>
              <a:t>Lincoln Steffens</a:t>
            </a:r>
            <a:r>
              <a:rPr lang="en-US" sz="2000" dirty="0">
                <a:latin typeface="Arial" charset="0"/>
              </a:rPr>
              <a:t> launched a series of articles in </a:t>
            </a:r>
            <a:r>
              <a:rPr lang="en-US" sz="2000" b="1" i="1" dirty="0">
                <a:latin typeface="Arial" charset="0"/>
              </a:rPr>
              <a:t>McClure</a:t>
            </a:r>
            <a:r>
              <a:rPr lang="ja-JP" altLang="en-US" sz="2000" b="1" i="1" dirty="0">
                <a:latin typeface="Arial" charset="0"/>
              </a:rPr>
              <a:t>’</a:t>
            </a:r>
            <a:r>
              <a:rPr lang="en-US" sz="2000" b="1" i="1" dirty="0">
                <a:latin typeface="Arial" charset="0"/>
              </a:rPr>
              <a:t>s </a:t>
            </a:r>
            <a:r>
              <a:rPr lang="en-US" sz="2000" dirty="0">
                <a:latin typeface="Arial" charset="0"/>
              </a:rPr>
              <a:t>entitled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The Shame of the Cities,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 in which he unmasked the corrupt alliance between big business and the government.</a:t>
            </a:r>
            <a:endParaRPr lang="en-US" sz="2000" b="1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dirty="0">
                <a:latin typeface="Arial" charset="0"/>
              </a:rPr>
              <a:t>Ida M. Tarbell</a:t>
            </a:r>
            <a:r>
              <a:rPr lang="en-US" sz="2000" dirty="0">
                <a:latin typeface="Arial" charset="0"/>
              </a:rPr>
              <a:t> launched a devastating exposé against Standard Oil</a:t>
            </a:r>
            <a:r>
              <a:rPr lang="en-US" sz="2000" dirty="0" smtClean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Arial"/>
                <a:cs typeface="Arial"/>
              </a:rPr>
              <a:t>Jacob </a:t>
            </a:r>
            <a:r>
              <a:rPr lang="en-US" sz="2000" b="1" dirty="0">
                <a:latin typeface="Arial"/>
                <a:cs typeface="Arial"/>
              </a:rPr>
              <a:t>Riis</a:t>
            </a:r>
            <a:r>
              <a:rPr lang="en-US" sz="2000" dirty="0">
                <a:latin typeface="Arial"/>
                <a:cs typeface="Arial"/>
              </a:rPr>
              <a:t>- exposed problems of the poor in NYC- </a:t>
            </a:r>
            <a:r>
              <a:rPr lang="en-US" sz="2000" u="sng" dirty="0">
                <a:latin typeface="Arial"/>
                <a:cs typeface="Arial"/>
              </a:rPr>
              <a:t>How the other half lives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Arial" charset="0"/>
            </a:endParaRP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1295400"/>
            <a:ext cx="44577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131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Progressive Constitutional Amendments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16</a:t>
            </a:r>
            <a:r>
              <a:rPr lang="en-US" baseline="30000" dirty="0"/>
              <a:t>th</a:t>
            </a:r>
            <a:r>
              <a:rPr lang="en-US" dirty="0"/>
              <a:t> Amendment= Income Taxes</a:t>
            </a:r>
          </a:p>
          <a:p>
            <a:r>
              <a:rPr lang="en-US" dirty="0"/>
              <a:t>17</a:t>
            </a:r>
            <a:r>
              <a:rPr lang="en-US" baseline="30000" dirty="0"/>
              <a:t>th</a:t>
            </a:r>
            <a:r>
              <a:rPr lang="en-US" dirty="0"/>
              <a:t> Amendment= Direct Election of Senators</a:t>
            </a:r>
          </a:p>
          <a:p>
            <a:r>
              <a:rPr lang="en-US" dirty="0"/>
              <a:t>18</a:t>
            </a:r>
            <a:r>
              <a:rPr lang="en-US" baseline="30000" dirty="0"/>
              <a:t>th</a:t>
            </a:r>
            <a:r>
              <a:rPr lang="en-US" dirty="0"/>
              <a:t> Amendment= Prohibition of Alcohol</a:t>
            </a:r>
          </a:p>
          <a:p>
            <a:r>
              <a:rPr lang="en-US" dirty="0"/>
              <a:t>19</a:t>
            </a:r>
            <a:r>
              <a:rPr lang="en-US" baseline="30000" dirty="0"/>
              <a:t>th</a:t>
            </a:r>
            <a:r>
              <a:rPr lang="en-US" dirty="0"/>
              <a:t> Amendment= </a:t>
            </a:r>
            <a:r>
              <a:rPr lang="en-US" dirty="0" err="1" smtClean="0"/>
              <a:t>Womens</a:t>
            </a:r>
            <a:r>
              <a:rPr lang="en-US" dirty="0" smtClean="0"/>
              <a:t> </a:t>
            </a:r>
            <a:r>
              <a:rPr lang="en-US" dirty="0"/>
              <a:t>Vote</a:t>
            </a:r>
          </a:p>
        </p:txBody>
      </p:sp>
    </p:spTree>
    <p:extLst>
      <p:ext uri="{BB962C8B-B14F-4D97-AF65-F5344CB8AC3E}">
        <p14:creationId xmlns:p14="http://schemas.microsoft.com/office/powerpoint/2010/main" val="21975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Gov Steps in to Attack business:</a:t>
            </a:r>
            <a:br>
              <a:rPr lang="en-US" sz="4000"/>
            </a:br>
            <a:r>
              <a:rPr lang="en-US" sz="4000"/>
              <a:t>Laws Passed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Interstate Commerce Commission: Gov Agency to oversee = regulate on RR. (TR)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Elkins Act-</a:t>
            </a:r>
            <a:r>
              <a:rPr lang="en-US" sz="2400"/>
              <a:t> regulate RR – no specials to friends (TR)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Hepburn Act-</a:t>
            </a:r>
            <a:r>
              <a:rPr lang="en-US" sz="2400"/>
              <a:t> regulate RR- no free passes- Bribery (TR)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Meat Inspection Act-</a:t>
            </a:r>
            <a:r>
              <a:rPr lang="en-US" sz="2400"/>
              <a:t> </a:t>
            </a:r>
            <a:endParaRPr lang="en-US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Pure Food and Drug Act-</a:t>
            </a:r>
            <a:r>
              <a:rPr lang="en-US" sz="2400"/>
              <a:t> Gov regulate food industry, and drugs- </a:t>
            </a:r>
            <a:r>
              <a:rPr lang="en-US" sz="2400" u="sng"/>
              <a:t>The Jungle-</a:t>
            </a:r>
            <a:r>
              <a:rPr lang="en-US" sz="2400"/>
              <a:t> Upton Sinclair-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Clayton Anti-Trust Act-</a:t>
            </a:r>
            <a:r>
              <a:rPr lang="en-US" sz="2400"/>
              <a:t> attacks Big Business (Wilson)</a:t>
            </a:r>
          </a:p>
          <a:p>
            <a:pPr>
              <a:lnSpc>
                <a:spcPct val="90000"/>
              </a:lnSpc>
            </a:pPr>
            <a:r>
              <a:rPr lang="en-US" sz="2400"/>
              <a:t>Federal Trade Commission- 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Federal Reserve System-</a:t>
            </a:r>
            <a:r>
              <a:rPr lang="en-US" sz="2400"/>
              <a:t> Organizes the Banking system, regulate the money supply</a:t>
            </a:r>
          </a:p>
          <a:p>
            <a:pPr>
              <a:lnSpc>
                <a:spcPct val="90000"/>
              </a:lnSpc>
            </a:pPr>
            <a:r>
              <a:rPr lang="en-US" sz="2400"/>
              <a:t>Federal Income Tax </a:t>
            </a:r>
          </a:p>
        </p:txBody>
      </p:sp>
    </p:spTree>
    <p:extLst>
      <p:ext uri="{BB962C8B-B14F-4D97-AF65-F5344CB8AC3E}">
        <p14:creationId xmlns:p14="http://schemas.microsoft.com/office/powerpoint/2010/main" val="3347581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105</TotalTime>
  <Words>1134</Words>
  <Application>Microsoft Macintosh PowerPoint</Application>
  <PresentationFormat>On-screen Show (4:3)</PresentationFormat>
  <Paragraphs>167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Do Now</vt:lpstr>
      <vt:lpstr>The Progressives A Reaction to Excesses of Industrialization</vt:lpstr>
      <vt:lpstr>Progressive Era What to know</vt:lpstr>
      <vt:lpstr>Progressives Were a Diverse Group</vt:lpstr>
      <vt:lpstr>Progressives=Reform Movement</vt:lpstr>
      <vt:lpstr>Progressives Rise Because…</vt:lpstr>
      <vt:lpstr>Raking Muck with the Muckrakers</vt:lpstr>
      <vt:lpstr>Progressive Constitutional Amendments</vt:lpstr>
      <vt:lpstr>Gov Steps in to Attack business: Laws Passed</vt:lpstr>
      <vt:lpstr>Central (Main) Ideas</vt:lpstr>
      <vt:lpstr>Issues:</vt:lpstr>
      <vt:lpstr>African American Muckraker  Ida B Wells</vt:lpstr>
      <vt:lpstr>Political Reforms</vt:lpstr>
      <vt:lpstr>Women’s Issues</vt:lpstr>
      <vt:lpstr>Women’s Suffrage</vt:lpstr>
      <vt:lpstr>Prohibition</vt:lpstr>
      <vt:lpstr>Social Gospel Gospel of Wealth </vt:lpstr>
      <vt:lpstr>The Jungle by Upton Sinclair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Progressives A Reaction to Excesses of Industrialization</dc:title>
  <dc:creator>Craig Winchell</dc:creator>
  <cp:lastModifiedBy>Craig Winchell</cp:lastModifiedBy>
  <cp:revision>6</cp:revision>
  <dcterms:created xsi:type="dcterms:W3CDTF">2016-01-29T00:16:09Z</dcterms:created>
  <dcterms:modified xsi:type="dcterms:W3CDTF">2016-01-29T02:01:27Z</dcterms:modified>
</cp:coreProperties>
</file>