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66" r:id="rId2"/>
    <p:sldId id="256" r:id="rId3"/>
    <p:sldId id="270" r:id="rId4"/>
    <p:sldId id="267" r:id="rId5"/>
    <p:sldId id="271" r:id="rId6"/>
    <p:sldId id="272" r:id="rId7"/>
    <p:sldId id="273" r:id="rId8"/>
    <p:sldId id="274" r:id="rId9"/>
    <p:sldId id="275" r:id="rId10"/>
    <p:sldId id="258" r:id="rId11"/>
    <p:sldId id="259" r:id="rId12"/>
    <p:sldId id="260" r:id="rId13"/>
    <p:sldId id="276" r:id="rId14"/>
    <p:sldId id="277" r:id="rId15"/>
    <p:sldId id="261" r:id="rId16"/>
    <p:sldId id="269" r:id="rId17"/>
    <p:sldId id="265" r:id="rId18"/>
    <p:sldId id="278" r:id="rId19"/>
    <p:sldId id="279"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125" autoAdjust="0"/>
  </p:normalViewPr>
  <p:slideViewPr>
    <p:cSldViewPr snapToGrid="0" snapToObjects="1">
      <p:cViewPr varScale="1">
        <p:scale>
          <a:sx n="48" d="100"/>
          <a:sy n="48" d="100"/>
        </p:scale>
        <p:origin x="-107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ECDFC7-E2F7-E144-AF19-96CB3B5FB888}" type="datetimeFigureOut">
              <a:rPr lang="en-US" smtClean="0"/>
              <a:t>8/16/16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009550-F4A5-2D47-A5F7-982563987778}" type="slidenum">
              <a:rPr lang="en-US" smtClean="0"/>
              <a:t>‹#›</a:t>
            </a:fld>
            <a:endParaRPr lang="en-US"/>
          </a:p>
        </p:txBody>
      </p:sp>
    </p:spTree>
    <p:extLst>
      <p:ext uri="{BB962C8B-B14F-4D97-AF65-F5344CB8AC3E}">
        <p14:creationId xmlns:p14="http://schemas.microsoft.com/office/powerpoint/2010/main" val="17742548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52132" y="686467"/>
            <a:ext cx="4553735" cy="3427624"/>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9" name="Shape 119"/>
          <p:cNvSpPr txBox="1">
            <a:spLocks noGrp="1"/>
          </p:cNvSpPr>
          <p:nvPr>
            <p:ph type="body" idx="1"/>
          </p:nvPr>
        </p:nvSpPr>
        <p:spPr>
          <a:xfrm>
            <a:off x="685644" y="4343439"/>
            <a:ext cx="5486712" cy="4114092"/>
          </a:xfrm>
          <a:prstGeom prst="rect">
            <a:avLst/>
          </a:prstGeom>
          <a:noFill/>
          <a:ln>
            <a:noFill/>
          </a:ln>
        </p:spPr>
        <p:txBody>
          <a:bodyPr lIns="91415" tIns="45695" rIns="91415" bIns="45695" anchor="t" anchorCtr="0">
            <a:noAutofit/>
          </a:bodyPr>
          <a:lstStyle/>
          <a:p>
            <a:pPr>
              <a:buSzPct val="25000"/>
            </a:pPr>
            <a:endParaRPr sz="18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94DA07-B43A-4B4B-B841-AAB7DA698CDF}" type="slidenum">
              <a:rPr lang="en-US"/>
              <a:pPr/>
              <a:t>20</a:t>
            </a:fld>
            <a:endParaRPr lang="en-US"/>
          </a:p>
        </p:txBody>
      </p:sp>
      <p:sp>
        <p:nvSpPr>
          <p:cNvPr id="5632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56323" name="Rectangle 3"/>
          <p:cNvSpPr>
            <a:spLocks noGrp="1" noChangeArrowheads="1"/>
          </p:cNvSpPr>
          <p:nvPr>
            <p:ph type="body" idx="1"/>
          </p:nvPr>
        </p:nvSpPr>
        <p:spPr/>
        <p:txBody>
          <a:bodyPr/>
          <a:lstStyle/>
          <a:p>
            <a:r>
              <a:rPr lang="en-US" b="1"/>
              <a:t>Review 3 factors for the Revolution here!!!!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Arial"/>
                <a:ea typeface="Arial"/>
                <a:cs typeface="Arial"/>
                <a:sym typeface="Arial"/>
              </a:rPr>
              <a:t>Protestant colonists in Massachusetts, Maryland, and New York rebelled; Puritan leaders accused Andros of Catholic sympathy and shipped him back to England. William and Mary broke up the Dominion of New England and created a new royal colony with Maine and Plymouth. The new charter gave the vote to all male property owners regardless of faith; rebellions occurred in Maryland and New York. The Glorious Revolution began a non-authoritarian era to the colonies and allowed restoration of self-government in Massachusetts and New York.</a:t>
            </a:r>
          </a:p>
          <a:p>
            <a:endParaRPr lang="en-US" dirty="0"/>
          </a:p>
        </p:txBody>
      </p:sp>
      <p:sp>
        <p:nvSpPr>
          <p:cNvPr id="4" name="Slide Number Placeholder 3"/>
          <p:cNvSpPr>
            <a:spLocks noGrp="1"/>
          </p:cNvSpPr>
          <p:nvPr>
            <p:ph type="sldNum" sz="quarter" idx="10"/>
          </p:nvPr>
        </p:nvSpPr>
        <p:spPr/>
        <p:txBody>
          <a:bodyPr/>
          <a:lstStyle/>
          <a:p>
            <a:fld id="{7D009550-F4A5-2D47-A5F7-982563987778}" type="slidenum">
              <a:rPr lang="en-US" smtClean="0"/>
              <a:t>9</a:t>
            </a:fld>
            <a:endParaRPr lang="en-US"/>
          </a:p>
        </p:txBody>
      </p:sp>
    </p:spTree>
    <p:extLst>
      <p:ext uri="{BB962C8B-B14F-4D97-AF65-F5344CB8AC3E}">
        <p14:creationId xmlns:p14="http://schemas.microsoft.com/office/powerpoint/2010/main" val="2059068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458" indent="-285458">
              <a:spcBef>
                <a:spcPct val="0"/>
              </a:spcBef>
              <a:buFontTx/>
              <a:buAutoNum type="romanUcPeriod" startAt="4"/>
            </a:pPr>
            <a:r>
              <a:rPr lang="en-US" b="1">
                <a:latin typeface="Arial" charset="0"/>
                <a:cs typeface="Arial" charset="0"/>
              </a:rPr>
              <a:t>The Northern Maritime Economy</a:t>
            </a:r>
          </a:p>
          <a:p>
            <a:pPr marL="285458" indent="-285458">
              <a:spcBef>
                <a:spcPct val="0"/>
              </a:spcBef>
              <a:buFontTx/>
              <a:buAutoNum type="romanUcPeriod" startAt="4"/>
            </a:pPr>
            <a:endParaRPr lang="en-US" b="1">
              <a:latin typeface="Arial" charset="0"/>
              <a:cs typeface="Arial" charset="0"/>
            </a:endParaRPr>
          </a:p>
          <a:p>
            <a:pPr marL="285458" indent="-285458">
              <a:spcBef>
                <a:spcPct val="0"/>
              </a:spcBef>
            </a:pPr>
            <a:r>
              <a:rPr lang="en-US" b="1">
                <a:latin typeface="Arial" charset="0"/>
                <a:cs typeface="Arial" charset="0"/>
              </a:rPr>
              <a:t>A. The Urban Economy</a:t>
            </a:r>
          </a:p>
          <a:p>
            <a:pPr lvl="1">
              <a:spcBef>
                <a:spcPct val="0"/>
              </a:spcBef>
            </a:pPr>
            <a:r>
              <a:rPr lang="en-US">
                <a:latin typeface="Arial" charset="0"/>
                <a:cs typeface="Arial" charset="0"/>
              </a:rPr>
              <a:t>1. American merchants – West Indian trade created American merchant fortunes and urban industries among sugar producers, distillers, fishermen, and export businesses.</a:t>
            </a:r>
          </a:p>
          <a:p>
            <a:pPr lvl="1">
              <a:spcBef>
                <a:spcPct val="0"/>
              </a:spcBef>
            </a:pPr>
            <a:r>
              <a:rPr lang="en-US">
                <a:latin typeface="Arial" charset="0"/>
                <a:cs typeface="Arial" charset="0"/>
              </a:rPr>
              <a:t>2. American cities – Transatlantic commerce spurred the growth of port cities; by 1750, major cities included Newport and Charleston with 10,000 people each; Boston had 15,000 residents; and New York had nearly 18,000. The largest port was Philadelphia, whose population reached 30,000 by 1776.</a:t>
            </a:r>
          </a:p>
          <a:p>
            <a:pPr lvl="1">
              <a:spcBef>
                <a:spcPct val="0"/>
              </a:spcBef>
            </a:pPr>
            <a:r>
              <a:rPr lang="en-US">
                <a:latin typeface="Arial" charset="0"/>
                <a:cs typeface="Arial" charset="0"/>
              </a:rPr>
              <a:t>3. American shippers and teamsters – American shippers traversed Atlantic but also the Hudson and Delaware rivers; teamsters transported wheat, corn and flour to urban markets; transportation spurred new businesses such as taverns, horse stables, and barrel-making shops.</a:t>
            </a:r>
          </a:p>
          <a:p>
            <a:pPr marL="285458" indent="-285458">
              <a:spcBef>
                <a:spcPct val="0"/>
              </a:spcBef>
            </a:pPr>
            <a:r>
              <a:rPr lang="en-US">
                <a:latin typeface="Arial" charset="0"/>
                <a:cs typeface="Arial" charset="0"/>
              </a:rPr>
              <a:t>.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34035" indent="-282321" eaLnBrk="0" hangingPunct="0">
              <a:defRPr>
                <a:solidFill>
                  <a:schemeClr val="tx1"/>
                </a:solidFill>
                <a:latin typeface="Arial" charset="0"/>
                <a:ea typeface="Arial" charset="0"/>
                <a:cs typeface="Arial" charset="0"/>
              </a:defRPr>
            </a:lvl2pPr>
            <a:lvl3pPr marL="1129284" indent="-225857" eaLnBrk="0" hangingPunct="0">
              <a:defRPr>
                <a:solidFill>
                  <a:schemeClr val="tx1"/>
                </a:solidFill>
                <a:latin typeface="Arial" charset="0"/>
                <a:ea typeface="Arial" charset="0"/>
                <a:cs typeface="Arial" charset="0"/>
              </a:defRPr>
            </a:lvl3pPr>
            <a:lvl4pPr marL="1580998" indent="-225857" eaLnBrk="0" hangingPunct="0">
              <a:defRPr>
                <a:solidFill>
                  <a:schemeClr val="tx1"/>
                </a:solidFill>
                <a:latin typeface="Arial" charset="0"/>
                <a:ea typeface="Arial" charset="0"/>
                <a:cs typeface="Arial" charset="0"/>
              </a:defRPr>
            </a:lvl4pPr>
            <a:lvl5pPr marL="2032711" indent="-225857" eaLnBrk="0" hangingPunct="0">
              <a:defRPr>
                <a:solidFill>
                  <a:schemeClr val="tx1"/>
                </a:solidFill>
                <a:latin typeface="Arial" charset="0"/>
                <a:ea typeface="Arial" charset="0"/>
                <a:cs typeface="Arial" charset="0"/>
              </a:defRPr>
            </a:lvl5pPr>
            <a:lvl6pPr marL="2484425" indent="-225857" eaLnBrk="0" fontAlgn="base" hangingPunct="0">
              <a:spcBef>
                <a:spcPct val="0"/>
              </a:spcBef>
              <a:spcAft>
                <a:spcPct val="0"/>
              </a:spcAft>
              <a:defRPr>
                <a:solidFill>
                  <a:schemeClr val="tx1"/>
                </a:solidFill>
                <a:latin typeface="Arial" charset="0"/>
                <a:ea typeface="Arial" charset="0"/>
                <a:cs typeface="Arial" charset="0"/>
              </a:defRPr>
            </a:lvl6pPr>
            <a:lvl7pPr marL="2936138" indent="-225857" eaLnBrk="0" fontAlgn="base" hangingPunct="0">
              <a:spcBef>
                <a:spcPct val="0"/>
              </a:spcBef>
              <a:spcAft>
                <a:spcPct val="0"/>
              </a:spcAft>
              <a:defRPr>
                <a:solidFill>
                  <a:schemeClr val="tx1"/>
                </a:solidFill>
                <a:latin typeface="Arial" charset="0"/>
                <a:ea typeface="Arial" charset="0"/>
                <a:cs typeface="Arial" charset="0"/>
              </a:defRPr>
            </a:lvl7pPr>
            <a:lvl8pPr marL="3387852" indent="-225857" eaLnBrk="0" fontAlgn="base" hangingPunct="0">
              <a:spcBef>
                <a:spcPct val="0"/>
              </a:spcBef>
              <a:spcAft>
                <a:spcPct val="0"/>
              </a:spcAft>
              <a:defRPr>
                <a:solidFill>
                  <a:schemeClr val="tx1"/>
                </a:solidFill>
                <a:latin typeface="Arial" charset="0"/>
                <a:ea typeface="Arial" charset="0"/>
                <a:cs typeface="Arial" charset="0"/>
              </a:defRPr>
            </a:lvl8pPr>
            <a:lvl9pPr marL="3839566" indent="-225857"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933284C-7255-034D-8D30-34962572866D}" type="slidenum">
              <a:rPr lang="en-US">
                <a:latin typeface="Calibri" charset="0"/>
              </a:rPr>
              <a:pPr eaLnBrk="1" hangingPunct="1"/>
              <a:t>10</a:t>
            </a:fld>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Arial" charset="0"/>
              <a:cs typeface="Arial" charset="0"/>
            </a:endParaRPr>
          </a:p>
        </p:txBody>
      </p:sp>
      <p:sp>
        <p:nvSpPr>
          <p:cNvPr id="4" name="Slide Number Placeholder 3"/>
          <p:cNvSpPr txBox="1">
            <a:spLocks noGrp="1"/>
          </p:cNvSpPr>
          <p:nvPr/>
        </p:nvSpPr>
        <p:spPr>
          <a:xfrm>
            <a:off x="3885313" y="8685308"/>
            <a:ext cx="2971121" cy="457121"/>
          </a:xfrm>
          <a:prstGeom prst="rect">
            <a:avLst/>
          </a:prstGeom>
          <a:noFill/>
        </p:spPr>
        <p:txBody>
          <a:bodyPr lIns="91435" tIns="45718" rIns="91435" bIns="45718"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67D47F3E-FF2F-2743-9995-5C5533ACDD64}" type="slidenum">
              <a:rPr lang="en-US" sz="1200">
                <a:latin typeface="Calibri" charset="0"/>
              </a:rPr>
              <a:pPr algn="r" eaLnBrk="1" hangingPunct="1"/>
              <a:t>11</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52132" y="686467"/>
            <a:ext cx="4553735" cy="3427624"/>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7" name="Shape 167"/>
          <p:cNvSpPr txBox="1">
            <a:spLocks noGrp="1"/>
          </p:cNvSpPr>
          <p:nvPr>
            <p:ph type="body" idx="1"/>
          </p:nvPr>
        </p:nvSpPr>
        <p:spPr>
          <a:xfrm>
            <a:off x="685644" y="4343439"/>
            <a:ext cx="5486712" cy="4114092"/>
          </a:xfrm>
          <a:prstGeom prst="rect">
            <a:avLst/>
          </a:prstGeom>
          <a:noFill/>
          <a:ln>
            <a:noFill/>
          </a:ln>
        </p:spPr>
        <p:txBody>
          <a:bodyPr lIns="91415" tIns="45695" rIns="91415" bIns="45695" anchor="t" anchorCtr="0">
            <a:noAutofit/>
          </a:bodyPr>
          <a:lstStyle/>
          <a:p>
            <a:pPr>
              <a:buSzPct val="25000"/>
            </a:pPr>
            <a:endParaRPr sz="18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52132" y="686467"/>
            <a:ext cx="4553735" cy="3427624"/>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9" name="Shape 189"/>
          <p:cNvSpPr txBox="1">
            <a:spLocks noGrp="1"/>
          </p:cNvSpPr>
          <p:nvPr>
            <p:ph type="body" idx="1"/>
          </p:nvPr>
        </p:nvSpPr>
        <p:spPr>
          <a:xfrm>
            <a:off x="685644" y="4343439"/>
            <a:ext cx="5486712" cy="4114092"/>
          </a:xfrm>
          <a:prstGeom prst="rect">
            <a:avLst/>
          </a:prstGeom>
          <a:noFill/>
          <a:ln>
            <a:noFill/>
          </a:ln>
        </p:spPr>
        <p:txBody>
          <a:bodyPr lIns="91415" tIns="45695" rIns="91415" bIns="45695" anchor="t" anchorCtr="0">
            <a:noAutofit/>
          </a:bodyPr>
          <a:lstStyle/>
          <a:p>
            <a:pPr>
              <a:buSzPct val="25000"/>
            </a:pPr>
            <a:r>
              <a:rPr lang="en-US" sz="1800">
                <a:latin typeface="Arial"/>
                <a:ea typeface="Arial"/>
                <a:cs typeface="Arial"/>
                <a:sym typeface="Arial"/>
              </a:rPr>
              <a:t>1. What was the Middle Passage that is depicted in these two images? (Answer: The Middle Passage was the journey African slaves endured on the ships that brought them from Africa to the New World. The ships were notoriously overcrowded and filthy, and the mortality rate among Africans on the journey was quite high).</a:t>
            </a:r>
          </a:p>
          <a:p>
            <a:pPr>
              <a:buSzPct val="25000"/>
            </a:pPr>
            <a:r>
              <a:rPr lang="en-US" sz="1800">
                <a:latin typeface="Arial"/>
                <a:ea typeface="Arial"/>
                <a:cs typeface="Arial"/>
                <a:sym typeface="Arial"/>
              </a:rPr>
              <a:t>2. How does the image on the right differ from the one on the left? Why might the artist have painted the scene in this way? (Answer: The image on the right is painted as if the artist were there in the ship’s hold, whereas the other is a cutaway aerial view. The conditions are far from comfortable, but the African passengers do not look miserable, sick, or malnourished. The artist, a ship’s officer, might have been seeking to minimize the brutality of the trip.)</a:t>
            </a:r>
          </a:p>
          <a:p>
            <a:pPr>
              <a:buSzPct val="25000"/>
            </a:pPr>
            <a:r>
              <a:rPr lang="en-US" sz="1800">
                <a:latin typeface="Arial"/>
                <a:ea typeface="Arial"/>
                <a:cs typeface="Arial"/>
                <a:sym typeface="Arial"/>
              </a:rPr>
              <a:t>3. What is the source of the image on the left? Do you think it was intended to convey a particular message, or not? (Answer: The image on the left was the actual plan for a Liverpool slave ship designed to hold 482 Africans packed in very tightly. It was created to be informational—to show how shippers could utilize the space to transport as many Africans as possible. The image was printed by England’s Abolitionist Society to show the inhumanity of the slave trade and slavery itself. Though it does not show sickness, filth, or starvation, it clearly conveys the difficult conditions the African passengers endured.)</a:t>
            </a:r>
          </a:p>
          <a:p>
            <a:pPr>
              <a:buSzPct val="25000"/>
            </a:pPr>
            <a:endParaRPr sz="1800">
              <a:latin typeface="Arial"/>
              <a:ea typeface="Arial"/>
              <a:cs typeface="Arial"/>
              <a:sym typeface="Arial"/>
            </a:endParaRPr>
          </a:p>
        </p:txBody>
      </p:sp>
      <p:sp>
        <p:nvSpPr>
          <p:cNvPr id="190" name="Shape 190"/>
          <p:cNvSpPr txBox="1"/>
          <p:nvPr/>
        </p:nvSpPr>
        <p:spPr>
          <a:xfrm>
            <a:off x="3885313" y="8685305"/>
            <a:ext cx="2971120" cy="457120"/>
          </a:xfrm>
          <a:prstGeom prst="rect">
            <a:avLst/>
          </a:prstGeom>
          <a:noFill/>
          <a:ln>
            <a:noFill/>
          </a:ln>
        </p:spPr>
        <p:txBody>
          <a:bodyPr lIns="91415" tIns="45695" rIns="91415" bIns="45695" anchor="b" anchorCtr="0">
            <a:noAutofit/>
          </a:bodyPr>
          <a:lstStyle/>
          <a:p>
            <a:pPr algn="r">
              <a:buClr>
                <a:srgbClr val="000000"/>
              </a:buClr>
              <a:buSzPct val="25000"/>
            </a:pPr>
            <a:fld id="{00000000-1234-1234-1234-123412341234}" type="slidenum">
              <a:rPr lang="en-US" sz="1200">
                <a:solidFill>
                  <a:srgbClr val="000000"/>
                </a:solidFill>
                <a:latin typeface="Calibri"/>
                <a:ea typeface="Calibri"/>
                <a:cs typeface="Calibri"/>
                <a:sym typeface="Calibri"/>
              </a:rPr>
              <a:pPr algn="r">
                <a:buClr>
                  <a:srgbClr val="000000"/>
                </a:buClr>
                <a:buSzPct val="25000"/>
              </a:pPr>
              <a:t>14</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ct val="0"/>
              </a:spcBef>
              <a:buNone/>
            </a:pPr>
            <a:endParaRPr lang="en-US" dirty="0">
              <a:latin typeface="Arial" charset="0"/>
              <a:cs typeface="Arial"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34035" indent="-282321" eaLnBrk="0" hangingPunct="0">
              <a:defRPr>
                <a:solidFill>
                  <a:schemeClr val="tx1"/>
                </a:solidFill>
                <a:latin typeface="Arial" charset="0"/>
                <a:ea typeface="Arial" charset="0"/>
                <a:cs typeface="Arial" charset="0"/>
              </a:defRPr>
            </a:lvl2pPr>
            <a:lvl3pPr marL="1129284" indent="-225857" eaLnBrk="0" hangingPunct="0">
              <a:defRPr>
                <a:solidFill>
                  <a:schemeClr val="tx1"/>
                </a:solidFill>
                <a:latin typeface="Arial" charset="0"/>
                <a:ea typeface="Arial" charset="0"/>
                <a:cs typeface="Arial" charset="0"/>
              </a:defRPr>
            </a:lvl3pPr>
            <a:lvl4pPr marL="1580998" indent="-225857" eaLnBrk="0" hangingPunct="0">
              <a:defRPr>
                <a:solidFill>
                  <a:schemeClr val="tx1"/>
                </a:solidFill>
                <a:latin typeface="Arial" charset="0"/>
                <a:ea typeface="Arial" charset="0"/>
                <a:cs typeface="Arial" charset="0"/>
              </a:defRPr>
            </a:lvl4pPr>
            <a:lvl5pPr marL="2032711" indent="-225857" eaLnBrk="0" hangingPunct="0">
              <a:defRPr>
                <a:solidFill>
                  <a:schemeClr val="tx1"/>
                </a:solidFill>
                <a:latin typeface="Arial" charset="0"/>
                <a:ea typeface="Arial" charset="0"/>
                <a:cs typeface="Arial" charset="0"/>
              </a:defRPr>
            </a:lvl5pPr>
            <a:lvl6pPr marL="2484425" indent="-225857" eaLnBrk="0" fontAlgn="base" hangingPunct="0">
              <a:spcBef>
                <a:spcPct val="0"/>
              </a:spcBef>
              <a:spcAft>
                <a:spcPct val="0"/>
              </a:spcAft>
              <a:defRPr>
                <a:solidFill>
                  <a:schemeClr val="tx1"/>
                </a:solidFill>
                <a:latin typeface="Arial" charset="0"/>
                <a:ea typeface="Arial" charset="0"/>
                <a:cs typeface="Arial" charset="0"/>
              </a:defRPr>
            </a:lvl6pPr>
            <a:lvl7pPr marL="2936138" indent="-225857" eaLnBrk="0" fontAlgn="base" hangingPunct="0">
              <a:spcBef>
                <a:spcPct val="0"/>
              </a:spcBef>
              <a:spcAft>
                <a:spcPct val="0"/>
              </a:spcAft>
              <a:defRPr>
                <a:solidFill>
                  <a:schemeClr val="tx1"/>
                </a:solidFill>
                <a:latin typeface="Arial" charset="0"/>
                <a:ea typeface="Arial" charset="0"/>
                <a:cs typeface="Arial" charset="0"/>
              </a:defRPr>
            </a:lvl7pPr>
            <a:lvl8pPr marL="3387852" indent="-225857" eaLnBrk="0" fontAlgn="base" hangingPunct="0">
              <a:spcBef>
                <a:spcPct val="0"/>
              </a:spcBef>
              <a:spcAft>
                <a:spcPct val="0"/>
              </a:spcAft>
              <a:defRPr>
                <a:solidFill>
                  <a:schemeClr val="tx1"/>
                </a:solidFill>
                <a:latin typeface="Arial" charset="0"/>
                <a:ea typeface="Arial" charset="0"/>
                <a:cs typeface="Arial" charset="0"/>
              </a:defRPr>
            </a:lvl8pPr>
            <a:lvl9pPr marL="3839566" indent="-225857"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5862661-0B84-9548-83C1-5EA8D8096AD3}" type="slidenum">
              <a:rPr lang="en-US">
                <a:latin typeface="Calibri" charset="0"/>
              </a:rPr>
              <a:pPr eaLnBrk="1" hangingPunct="1"/>
              <a:t>15</a:t>
            </a:fld>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Arial" charset="0"/>
              <a:cs typeface="Arial"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34035" indent="-282321" eaLnBrk="0" hangingPunct="0">
              <a:defRPr>
                <a:solidFill>
                  <a:schemeClr val="tx1"/>
                </a:solidFill>
                <a:latin typeface="Arial" charset="0"/>
                <a:ea typeface="Arial" charset="0"/>
                <a:cs typeface="Arial" charset="0"/>
              </a:defRPr>
            </a:lvl2pPr>
            <a:lvl3pPr marL="1129284" indent="-225857" eaLnBrk="0" hangingPunct="0">
              <a:defRPr>
                <a:solidFill>
                  <a:schemeClr val="tx1"/>
                </a:solidFill>
                <a:latin typeface="Arial" charset="0"/>
                <a:ea typeface="Arial" charset="0"/>
                <a:cs typeface="Arial" charset="0"/>
              </a:defRPr>
            </a:lvl3pPr>
            <a:lvl4pPr marL="1580998" indent="-225857" eaLnBrk="0" hangingPunct="0">
              <a:defRPr>
                <a:solidFill>
                  <a:schemeClr val="tx1"/>
                </a:solidFill>
                <a:latin typeface="Arial" charset="0"/>
                <a:ea typeface="Arial" charset="0"/>
                <a:cs typeface="Arial" charset="0"/>
              </a:defRPr>
            </a:lvl4pPr>
            <a:lvl5pPr marL="2032711" indent="-225857" eaLnBrk="0" hangingPunct="0">
              <a:defRPr>
                <a:solidFill>
                  <a:schemeClr val="tx1"/>
                </a:solidFill>
                <a:latin typeface="Arial" charset="0"/>
                <a:ea typeface="Arial" charset="0"/>
                <a:cs typeface="Arial" charset="0"/>
              </a:defRPr>
            </a:lvl5pPr>
            <a:lvl6pPr marL="2484425" indent="-225857" eaLnBrk="0" fontAlgn="base" hangingPunct="0">
              <a:spcBef>
                <a:spcPct val="0"/>
              </a:spcBef>
              <a:spcAft>
                <a:spcPct val="0"/>
              </a:spcAft>
              <a:defRPr>
                <a:solidFill>
                  <a:schemeClr val="tx1"/>
                </a:solidFill>
                <a:latin typeface="Arial" charset="0"/>
                <a:ea typeface="Arial" charset="0"/>
                <a:cs typeface="Arial" charset="0"/>
              </a:defRPr>
            </a:lvl6pPr>
            <a:lvl7pPr marL="2936138" indent="-225857" eaLnBrk="0" fontAlgn="base" hangingPunct="0">
              <a:spcBef>
                <a:spcPct val="0"/>
              </a:spcBef>
              <a:spcAft>
                <a:spcPct val="0"/>
              </a:spcAft>
              <a:defRPr>
                <a:solidFill>
                  <a:schemeClr val="tx1"/>
                </a:solidFill>
                <a:latin typeface="Arial" charset="0"/>
                <a:ea typeface="Arial" charset="0"/>
                <a:cs typeface="Arial" charset="0"/>
              </a:defRPr>
            </a:lvl7pPr>
            <a:lvl8pPr marL="3387852" indent="-225857" eaLnBrk="0" fontAlgn="base" hangingPunct="0">
              <a:spcBef>
                <a:spcPct val="0"/>
              </a:spcBef>
              <a:spcAft>
                <a:spcPct val="0"/>
              </a:spcAft>
              <a:defRPr>
                <a:solidFill>
                  <a:schemeClr val="tx1"/>
                </a:solidFill>
                <a:latin typeface="Arial" charset="0"/>
                <a:ea typeface="Arial" charset="0"/>
                <a:cs typeface="Arial" charset="0"/>
              </a:defRPr>
            </a:lvl8pPr>
            <a:lvl9pPr marL="3839566" indent="-225857"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1069645-2639-E44D-B075-6744988C8500}" type="slidenum">
              <a:rPr lang="en-US">
                <a:latin typeface="Calibri" charset="0"/>
              </a:rPr>
              <a:pPr eaLnBrk="1" hangingPunct="1"/>
              <a:t>17</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8/16/16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8/16/16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8/16/16</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8/16/16</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8/16/16</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8/16/16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8/16/16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C43E2B82-4497-A84A-B377-5D31699CE693}" type="slidenum">
              <a:rPr lang="en-US"/>
              <a:pPr/>
              <a:t>‹#›</a:t>
            </a:fld>
            <a:endParaRPr lang="en-US"/>
          </a:p>
        </p:txBody>
      </p:sp>
    </p:spTree>
    <p:extLst>
      <p:ext uri="{BB962C8B-B14F-4D97-AF65-F5344CB8AC3E}">
        <p14:creationId xmlns:p14="http://schemas.microsoft.com/office/powerpoint/2010/main" val="684123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8/16/16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8/16/16</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FAA508-F0CD-46EA-95FB-26B559A0B5D9}" type="datetimeFigureOut">
              <a:rPr lang="en-US" smtClean="0"/>
              <a:t>8/16/16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8/16/16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70FAA508-F0CD-46EA-95FB-26B559A0B5D9}" type="datetimeFigureOut">
              <a:rPr lang="en-US" smtClean="0"/>
              <a:t>8/16/16</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0FAA508-F0CD-46EA-95FB-26B559A0B5D9}" type="datetimeFigureOut">
              <a:rPr lang="en-US" smtClean="0"/>
              <a:t>8/16/16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A508-F0CD-46EA-95FB-26B559A0B5D9}" type="datetimeFigureOut">
              <a:rPr lang="en-US" smtClean="0"/>
              <a:t>8/16/16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8/16/16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0FAA508-F0CD-46EA-95FB-26B559A0B5D9}" type="datetimeFigureOut">
              <a:rPr lang="en-US" smtClean="0"/>
              <a:t>8/16/16</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What </a:t>
            </a:r>
            <a:r>
              <a:rPr lang="en-US" dirty="0" smtClean="0"/>
              <a:t>was the South Atlantic System and how did it impact economic development in the Northern Colonies?</a:t>
            </a:r>
          </a:p>
          <a:p>
            <a:r>
              <a:rPr lang="en-US" dirty="0" smtClean="0"/>
              <a:t>What was salutary neglect and how did it impact colonial society?</a:t>
            </a:r>
            <a:endParaRPr lang="en-US" dirty="0"/>
          </a:p>
        </p:txBody>
      </p:sp>
    </p:spTree>
    <p:extLst>
      <p:ext uri="{BB962C8B-B14F-4D97-AF65-F5344CB8AC3E}">
        <p14:creationId xmlns:p14="http://schemas.microsoft.com/office/powerpoint/2010/main" val="33219655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z="3600" dirty="0" smtClean="0">
                <a:latin typeface="Arial" charset="0"/>
                <a:cs typeface="Arial" charset="0"/>
              </a:rPr>
              <a:t>SOUTH ATLANTIC SYSTEM</a:t>
            </a:r>
            <a:endParaRPr lang="en-US" sz="3600" dirty="0">
              <a:latin typeface="Arial" charset="0"/>
              <a:cs typeface="Arial" charset="0"/>
            </a:endParaRPr>
          </a:p>
        </p:txBody>
      </p:sp>
      <p:sp>
        <p:nvSpPr>
          <p:cNvPr id="13315" name="Content Placeholder 2"/>
          <p:cNvSpPr>
            <a:spLocks noGrp="1"/>
          </p:cNvSpPr>
          <p:nvPr>
            <p:ph idx="1"/>
          </p:nvPr>
        </p:nvSpPr>
        <p:spPr/>
        <p:txBody>
          <a:bodyPr>
            <a:normAutofit fontScale="92500"/>
          </a:bodyPr>
          <a:lstStyle/>
          <a:p>
            <a:pPr>
              <a:defRPr/>
            </a:pPr>
            <a:r>
              <a:rPr lang="en-US" altLang="en-US" sz="2600" dirty="0" smtClean="0">
                <a:latin typeface="Arial" panose="020B0604020202020204" pitchFamily="34" charset="0"/>
                <a:cs typeface="Arial" panose="020B0604020202020204" pitchFamily="34" charset="0"/>
              </a:rPr>
              <a:t>New England Farmers: Bread, Lumber, Fish, Meat, Wheat, Corn to the West Indies.</a:t>
            </a:r>
          </a:p>
          <a:p>
            <a:pPr>
              <a:defRPr/>
            </a:pPr>
            <a:r>
              <a:rPr lang="en-US" altLang="en-US" sz="2600" dirty="0" smtClean="0">
                <a:latin typeface="Arial" panose="020B0604020202020204" pitchFamily="34" charset="0"/>
                <a:cs typeface="Arial" panose="020B0604020202020204" pitchFamily="34" charset="0"/>
              </a:rPr>
              <a:t>1750’s: 2/3 of New England’s Exports and ½ of Middle Colonies Exports went to the West Indies.</a:t>
            </a:r>
          </a:p>
          <a:p>
            <a:pPr>
              <a:defRPr/>
            </a:pPr>
            <a:r>
              <a:rPr lang="en-US" altLang="en-US" sz="2600" dirty="0" smtClean="0">
                <a:latin typeface="Arial" panose="020B0604020202020204" pitchFamily="34" charset="0"/>
                <a:ea typeface="+mn-ea"/>
                <a:cs typeface="Arial" panose="020B0604020202020204" pitchFamily="34" charset="0"/>
              </a:rPr>
              <a:t>Sugar from the Indies to England.</a:t>
            </a:r>
          </a:p>
          <a:p>
            <a:pPr>
              <a:defRPr/>
            </a:pPr>
            <a:r>
              <a:rPr lang="en-US" altLang="en-US" sz="2600" dirty="0" smtClean="0">
                <a:latin typeface="Arial" panose="020B0604020202020204" pitchFamily="34" charset="0"/>
                <a:cs typeface="Arial" panose="020B0604020202020204" pitchFamily="34" charset="0"/>
              </a:rPr>
              <a:t>Slaves to the West Indies.</a:t>
            </a:r>
          </a:p>
          <a:p>
            <a:pPr>
              <a:defRPr/>
            </a:pPr>
            <a:r>
              <a:rPr lang="en-US" altLang="en-US" sz="2600" dirty="0" smtClean="0">
                <a:latin typeface="Arial" panose="020B0604020202020204" pitchFamily="34" charset="0"/>
                <a:ea typeface="+mn-ea"/>
                <a:cs typeface="Arial" panose="020B0604020202020204" pitchFamily="34" charset="0"/>
              </a:rPr>
              <a:t>Manufactured Goods, textiles, iron goods to the US.</a:t>
            </a:r>
          </a:p>
        </p:txBody>
      </p:sp>
    </p:spTree>
    <p:extLst>
      <p:ext uri="{BB962C8B-B14F-4D97-AF65-F5344CB8AC3E}">
        <p14:creationId xmlns:p14="http://schemas.microsoft.com/office/powerpoint/2010/main" val="36417950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0" y="234856"/>
            <a:ext cx="8913813" cy="914400"/>
          </a:xfrm>
        </p:spPr>
        <p:txBody>
          <a:bodyPr/>
          <a:lstStyle/>
          <a:p>
            <a:r>
              <a:rPr lang="en-US" sz="3600" dirty="0" smtClean="0">
                <a:latin typeface="Arial" charset="0"/>
                <a:cs typeface="Arial" charset="0"/>
              </a:rPr>
              <a:t>Urban Economy</a:t>
            </a:r>
            <a:endParaRPr lang="en-US" sz="3600" dirty="0">
              <a:latin typeface="Arial" charset="0"/>
              <a:cs typeface="Arial" charset="0"/>
            </a:endParaRPr>
          </a:p>
        </p:txBody>
      </p:sp>
      <p:sp>
        <p:nvSpPr>
          <p:cNvPr id="14339" name="Content Placeholder 2"/>
          <p:cNvSpPr>
            <a:spLocks noGrp="1"/>
          </p:cNvSpPr>
          <p:nvPr>
            <p:ph idx="4294967295"/>
          </p:nvPr>
        </p:nvSpPr>
        <p:spPr>
          <a:xfrm>
            <a:off x="0" y="1206174"/>
            <a:ext cx="9144000" cy="5651826"/>
          </a:xfrm>
        </p:spPr>
        <p:txBody>
          <a:bodyPr>
            <a:normAutofit fontScale="85000" lnSpcReduction="20000"/>
          </a:bodyPr>
          <a:lstStyle/>
          <a:p>
            <a:pPr marL="514350" indent="-514350">
              <a:buFont typeface="Arial" charset="0"/>
              <a:buNone/>
              <a:defRPr/>
            </a:pPr>
            <a:r>
              <a:rPr lang="en-US" altLang="en-US" sz="2800" dirty="0" smtClean="0">
                <a:latin typeface="Arial" panose="020B0604020202020204" pitchFamily="34" charset="0"/>
                <a:ea typeface="+mn-ea"/>
                <a:cs typeface="Arial" panose="020B0604020202020204" pitchFamily="34" charset="0"/>
              </a:rPr>
              <a:t>	1. Upper classes</a:t>
            </a:r>
          </a:p>
          <a:p>
            <a:pPr marL="514350" indent="-514350">
              <a:buFont typeface="Arial" charset="0"/>
              <a:buNone/>
              <a:defRPr/>
            </a:pP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	</a:t>
            </a:r>
            <a:r>
              <a:rPr lang="en-US" dirty="0" smtClean="0">
                <a:latin typeface="Arial" charset="0"/>
                <a:cs typeface="Arial" charset="0"/>
              </a:rPr>
              <a:t> </a:t>
            </a:r>
            <a:r>
              <a:rPr lang="en-US" sz="2200" dirty="0">
                <a:latin typeface="Arial" charset="0"/>
                <a:cs typeface="Arial" charset="0"/>
              </a:rPr>
              <a:t>Upper classes – Wealthy merchants dominated American cities; imitated British upper classes through architecture, consumption, and genteel culture</a:t>
            </a:r>
            <a:r>
              <a:rPr lang="en-US" dirty="0" smtClean="0">
                <a:latin typeface="Arial" charset="0"/>
                <a:cs typeface="Arial" charset="0"/>
              </a:rPr>
              <a:t>.</a:t>
            </a:r>
            <a:endParaRPr lang="en-US" altLang="en-US" sz="2600" dirty="0" smtClean="0">
              <a:latin typeface="Arial" panose="020B0604020202020204" pitchFamily="34" charset="0"/>
              <a:ea typeface="+mn-ea"/>
              <a:cs typeface="Arial" panose="020B0604020202020204" pitchFamily="34" charset="0"/>
            </a:endParaRPr>
          </a:p>
          <a:p>
            <a:pPr marL="514350" indent="-514350">
              <a:buFont typeface="Arial" charset="0"/>
              <a:buNone/>
              <a:defRPr/>
            </a:pPr>
            <a:r>
              <a:rPr lang="en-US" altLang="en-US" sz="2800" dirty="0" smtClean="0">
                <a:latin typeface="Arial" panose="020B0604020202020204" pitchFamily="34" charset="0"/>
                <a:ea typeface="+mn-ea"/>
                <a:cs typeface="Arial" panose="020B0604020202020204" pitchFamily="34" charset="0"/>
              </a:rPr>
              <a:t>	2. Middle ranks</a:t>
            </a:r>
          </a:p>
          <a:p>
            <a:pPr marL="514350" lvl="1" indent="-514350">
              <a:spcBef>
                <a:spcPts val="2000"/>
              </a:spcBef>
              <a:buClr>
                <a:schemeClr val="accent1"/>
              </a:buClr>
              <a:buNone/>
              <a:defRPr/>
            </a:pPr>
            <a:r>
              <a:rPr lang="en-US" altLang="en-US" sz="2200" dirty="0">
                <a:latin typeface="Arial" panose="020B0604020202020204" pitchFamily="34" charset="0"/>
                <a:cs typeface="Arial" panose="020B0604020202020204" pitchFamily="34" charset="0"/>
              </a:rPr>
              <a:t>	</a:t>
            </a:r>
            <a:r>
              <a:rPr lang="en-US" altLang="en-US" sz="2200" dirty="0" smtClean="0">
                <a:latin typeface="Arial" panose="020B0604020202020204" pitchFamily="34" charset="0"/>
                <a:cs typeface="Arial" panose="020B0604020202020204" pitchFamily="34" charset="0"/>
              </a:rPr>
              <a:t>	</a:t>
            </a:r>
            <a:r>
              <a:rPr lang="en-US" sz="2200" dirty="0">
                <a:latin typeface="Arial" charset="0"/>
                <a:cs typeface="Arial" charset="0"/>
              </a:rPr>
              <a:t>Middle ranks –  Artisans and shopkeepers made up nearly half the population. Innkeepers, butchers, seamstresses, shoemakers, weavers, bakers, carpenters, masons and other skilled workers lived in modest comfort, but most artisans were not well-to-do</a:t>
            </a:r>
            <a:r>
              <a:rPr lang="en-US" sz="2200" dirty="0" smtClean="0">
                <a:latin typeface="Arial" charset="0"/>
                <a:cs typeface="Arial" charset="0"/>
              </a:rPr>
              <a:t>.</a:t>
            </a:r>
            <a:endParaRPr lang="en-US" altLang="en-US" sz="2200" dirty="0" smtClean="0">
              <a:latin typeface="Arial" panose="020B0604020202020204" pitchFamily="34" charset="0"/>
              <a:cs typeface="Arial" panose="020B0604020202020204" pitchFamily="34" charset="0"/>
            </a:endParaRPr>
          </a:p>
          <a:p>
            <a:pPr marL="514350" indent="-514350">
              <a:buFont typeface="Arial" charset="0"/>
              <a:buNone/>
              <a:defRPr/>
            </a:pPr>
            <a:r>
              <a:rPr lang="en-US" altLang="en-US" sz="2800" dirty="0" smtClean="0">
                <a:latin typeface="Arial" panose="020B0604020202020204" pitchFamily="34" charset="0"/>
                <a:ea typeface="+mn-ea"/>
                <a:cs typeface="Arial" panose="020B0604020202020204" pitchFamily="34" charset="0"/>
              </a:rPr>
              <a:t>	3. Lower classes</a:t>
            </a:r>
          </a:p>
          <a:p>
            <a:pPr marL="514350" lvl="1" indent="-514350">
              <a:spcBef>
                <a:spcPts val="2000"/>
              </a:spcBef>
              <a:buClr>
                <a:schemeClr val="accent1"/>
              </a:buClr>
              <a:buNone/>
              <a:defRPr/>
            </a:pPr>
            <a:r>
              <a:rPr lang="en-US" sz="2200" dirty="0">
                <a:latin typeface="Arial" charset="0"/>
                <a:cs typeface="Arial" charset="0"/>
              </a:rPr>
              <a:t>Lower classes – Laboring men and women made up 30 percent of urban population; they were dockworkers and unskilled wageworkers, washerwomen, wool-spinners, servants, or prostitutes.</a:t>
            </a:r>
          </a:p>
          <a:p>
            <a:pPr marL="514350" indent="-514350">
              <a:buFont typeface="Arial" charset="0"/>
              <a:buNone/>
              <a:defRPr/>
            </a:pPr>
            <a:endParaRPr lang="en-US" altLang="en-US" sz="2600" dirty="0" smtClean="0">
              <a:latin typeface="Arial" panose="020B0604020202020204" pitchFamily="34" charset="0"/>
              <a:ea typeface="+mn-ea"/>
              <a:cs typeface="Arial" panose="020B0604020202020204" pitchFamily="34" charset="0"/>
            </a:endParaRPr>
          </a:p>
          <a:p>
            <a:pPr marL="514350" indent="-514350">
              <a:buFont typeface="Arial" charset="0"/>
              <a:buNone/>
              <a:defRPr/>
            </a:pPr>
            <a:r>
              <a:rPr lang="en-US" altLang="en-US" sz="2600" dirty="0" smtClean="0">
                <a:latin typeface="Arial" panose="020B0604020202020204" pitchFamily="34" charset="0"/>
                <a:ea typeface="+mn-ea"/>
                <a:cs typeface="Arial" panose="020B0604020202020204" pitchFamily="34" charset="0"/>
              </a:rPr>
              <a:t>	</a:t>
            </a:r>
          </a:p>
          <a:p>
            <a:pPr marL="514350" indent="-514350">
              <a:buFont typeface="Arial" charset="0"/>
              <a:buNone/>
              <a:defRPr/>
            </a:pPr>
            <a:endParaRPr lang="en-US" altLang="en-US" sz="2600" dirty="0" smtClean="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08788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map_03_04_american_merch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17500"/>
            <a:ext cx="8531225" cy="624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450168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Shape 169"/>
          <p:cNvPicPr preferRelativeResize="0"/>
          <p:nvPr/>
        </p:nvPicPr>
        <p:blipFill rotWithShape="1">
          <a:blip r:embed="rId3">
            <a:alphaModFix/>
          </a:blip>
          <a:srcRect/>
          <a:stretch/>
        </p:blipFill>
        <p:spPr>
          <a:xfrm>
            <a:off x="2235200" y="330200"/>
            <a:ext cx="4668836" cy="6191250"/>
          </a:xfrm>
          <a:prstGeom prst="rect">
            <a:avLst/>
          </a:prstGeom>
          <a:noFill/>
          <a:ln>
            <a:noFill/>
          </a:ln>
        </p:spPr>
      </p:pic>
    </p:spTree>
    <p:extLst>
      <p:ext uri="{BB962C8B-B14F-4D97-AF65-F5344CB8AC3E}">
        <p14:creationId xmlns:p14="http://schemas.microsoft.com/office/powerpoint/2010/main" val="296564594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Shape 192"/>
          <p:cNvPicPr preferRelativeResize="0"/>
          <p:nvPr/>
        </p:nvPicPr>
        <p:blipFill rotWithShape="1">
          <a:blip r:embed="rId3">
            <a:alphaModFix/>
          </a:blip>
          <a:srcRect/>
          <a:stretch/>
        </p:blipFill>
        <p:spPr>
          <a:xfrm>
            <a:off x="1981200" y="342900"/>
            <a:ext cx="5180011" cy="6180137"/>
          </a:xfrm>
          <a:prstGeom prst="rect">
            <a:avLst/>
          </a:prstGeom>
          <a:noFill/>
          <a:ln>
            <a:noFill/>
          </a:ln>
        </p:spPr>
      </p:pic>
    </p:spTree>
    <p:extLst>
      <p:ext uri="{BB962C8B-B14F-4D97-AF65-F5344CB8AC3E}">
        <p14:creationId xmlns:p14="http://schemas.microsoft.com/office/powerpoint/2010/main" val="386331668"/>
      </p:ext>
    </p:extLst>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609600"/>
            <a:ext cx="8229600" cy="1066800"/>
          </a:xfrm>
        </p:spPr>
        <p:txBody>
          <a:bodyPr>
            <a:normAutofit fontScale="90000"/>
          </a:bodyPr>
          <a:lstStyle/>
          <a:p>
            <a:r>
              <a:rPr lang="en-US" sz="3600" dirty="0" smtClean="0">
                <a:latin typeface="Arial" charset="0"/>
                <a:cs typeface="Arial" charset="0"/>
              </a:rPr>
              <a:t>The </a:t>
            </a:r>
            <a:r>
              <a:rPr lang="en-US" sz="3600" dirty="0">
                <a:latin typeface="Arial" charset="0"/>
                <a:cs typeface="Arial" charset="0"/>
              </a:rPr>
              <a:t>New Politics of Empire, </a:t>
            </a:r>
            <a:br>
              <a:rPr lang="en-US" sz="3600" dirty="0">
                <a:latin typeface="Arial" charset="0"/>
                <a:cs typeface="Arial" charset="0"/>
              </a:rPr>
            </a:br>
            <a:r>
              <a:rPr lang="en-US" sz="3600" dirty="0">
                <a:latin typeface="Arial" charset="0"/>
                <a:cs typeface="Arial" charset="0"/>
              </a:rPr>
              <a:t>1713–1750</a:t>
            </a:r>
          </a:p>
        </p:txBody>
      </p:sp>
      <p:sp>
        <p:nvSpPr>
          <p:cNvPr id="15363" name="Content Placeholder 2"/>
          <p:cNvSpPr>
            <a:spLocks noGrp="1"/>
          </p:cNvSpPr>
          <p:nvPr>
            <p:ph idx="1"/>
          </p:nvPr>
        </p:nvSpPr>
        <p:spPr>
          <a:xfrm>
            <a:off x="457200" y="2057400"/>
            <a:ext cx="8229600" cy="4221163"/>
          </a:xfrm>
        </p:spPr>
        <p:txBody>
          <a:bodyPr>
            <a:normAutofit lnSpcReduction="10000"/>
          </a:bodyPr>
          <a:lstStyle/>
          <a:p>
            <a:pPr marL="514350" indent="-514350">
              <a:buFont typeface="Arial" charset="0"/>
              <a:buAutoNum type="alphaUcPeriod"/>
              <a:defRPr/>
            </a:pPr>
            <a:r>
              <a:rPr lang="en-US" altLang="en-US" sz="2600" dirty="0" smtClean="0">
                <a:latin typeface="Arial" charset="0"/>
                <a:ea typeface="+mn-ea"/>
                <a:cs typeface="Arial" charset="0"/>
              </a:rPr>
              <a:t>The Rise of Colonial Assemblies</a:t>
            </a:r>
          </a:p>
          <a:p>
            <a:pPr marL="0" lvl="1" indent="0">
              <a:spcBef>
                <a:spcPts val="2000"/>
              </a:spcBef>
              <a:buClr>
                <a:schemeClr val="accent1"/>
              </a:buClr>
              <a:buNone/>
              <a:defRPr/>
            </a:pPr>
            <a:r>
              <a:rPr lang="en-US" altLang="en-US" sz="2600" dirty="0" smtClean="0">
                <a:latin typeface="Arial" charset="0"/>
                <a:ea typeface="+mn-ea"/>
                <a:cs typeface="Arial" charset="0"/>
              </a:rPr>
              <a:t>	</a:t>
            </a:r>
            <a:r>
              <a:rPr lang="en-US" dirty="0" smtClean="0">
                <a:latin typeface="Arial" charset="0"/>
                <a:cs typeface="Arial" charset="0"/>
              </a:rPr>
              <a:t>– Post-Glorious </a:t>
            </a:r>
            <a:r>
              <a:rPr lang="en-US" dirty="0">
                <a:latin typeface="Arial" charset="0"/>
                <a:cs typeface="Arial" charset="0"/>
              </a:rPr>
              <a:t>Revolution, assemblies in the colonies sought to limit the power of the crown; colonial elite led assemblies; men of wealth could be elected, but all men who owned property could vote. </a:t>
            </a:r>
          </a:p>
          <a:p>
            <a:pPr marL="0" lvl="1" indent="0">
              <a:spcBef>
                <a:spcPts val="2000"/>
              </a:spcBef>
              <a:buClr>
                <a:schemeClr val="accent1"/>
              </a:buClr>
              <a:buNone/>
              <a:defRPr/>
            </a:pPr>
            <a:r>
              <a:rPr lang="en-US" altLang="en-US" sz="2600" dirty="0" smtClean="0">
                <a:latin typeface="Arial" charset="0"/>
                <a:cs typeface="Arial" charset="0"/>
              </a:rPr>
              <a:t>MA, NC, NJ, PA: Assembly ignored king’s requirement to pay the royal governor.</a:t>
            </a:r>
          </a:p>
          <a:p>
            <a:pPr marL="514350" indent="-514350">
              <a:buFont typeface="Arial" charset="0"/>
              <a:buNone/>
              <a:defRPr/>
            </a:pPr>
            <a:r>
              <a:rPr lang="en-US" altLang="en-US" sz="2600" dirty="0" smtClean="0">
                <a:latin typeface="Arial" charset="0"/>
                <a:ea typeface="+mn-ea"/>
                <a:cs typeface="Arial" charset="0"/>
              </a:rPr>
              <a:t>Took control of taxation</a:t>
            </a:r>
          </a:p>
          <a:p>
            <a:pPr marL="514350" indent="-514350">
              <a:buFont typeface="Arial" charset="0"/>
              <a:buNone/>
              <a:defRPr/>
            </a:pPr>
            <a:r>
              <a:rPr lang="en-US" altLang="en-US" sz="2600" dirty="0" smtClean="0">
                <a:latin typeface="Arial" charset="0"/>
                <a:cs typeface="Arial" charset="0"/>
              </a:rPr>
              <a:t>Assemblies were ruled by the colonial elite, but common people had input.</a:t>
            </a:r>
            <a:endParaRPr lang="en-US" altLang="en-US" sz="2600" dirty="0" smtClean="0">
              <a:latin typeface="Arial" charset="0"/>
              <a:ea typeface="+mn-ea"/>
              <a:cs typeface="Arial" charset="0"/>
            </a:endParaRPr>
          </a:p>
        </p:txBody>
      </p:sp>
    </p:spTree>
    <p:extLst>
      <p:ext uri="{BB962C8B-B14F-4D97-AF65-F5344CB8AC3E}">
        <p14:creationId xmlns:p14="http://schemas.microsoft.com/office/powerpoint/2010/main" val="15474200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287"/>
            <a:ext cx="8913813" cy="914400"/>
          </a:xfrm>
        </p:spPr>
        <p:txBody>
          <a:bodyPr/>
          <a:lstStyle/>
          <a:p>
            <a:r>
              <a:rPr lang="en-US" dirty="0" smtClean="0"/>
              <a:t>Salutary Neglect</a:t>
            </a:r>
            <a:endParaRPr lang="en-US" dirty="0"/>
          </a:p>
        </p:txBody>
      </p:sp>
      <p:sp>
        <p:nvSpPr>
          <p:cNvPr id="3" name="Content Placeholder 2"/>
          <p:cNvSpPr>
            <a:spLocks noGrp="1"/>
          </p:cNvSpPr>
          <p:nvPr>
            <p:ph idx="1"/>
          </p:nvPr>
        </p:nvSpPr>
        <p:spPr>
          <a:xfrm>
            <a:off x="0" y="877114"/>
            <a:ext cx="9144000" cy="5980886"/>
          </a:xfrm>
        </p:spPr>
        <p:txBody>
          <a:bodyPr/>
          <a:lstStyle/>
          <a:p>
            <a:pPr>
              <a:spcBef>
                <a:spcPct val="0"/>
              </a:spcBef>
            </a:pPr>
            <a:r>
              <a:rPr lang="en-US" sz="2500" dirty="0">
                <a:cs typeface="Arial" charset="0"/>
              </a:rPr>
              <a:t>Bureaucrats in England relaxed control over colonies when they were happy with the relationship (pleased by financial benefits); colonists took advantage of this relationship by increasing the power of their representative assemblies.</a:t>
            </a:r>
          </a:p>
          <a:p>
            <a:pPr>
              <a:spcBef>
                <a:spcPct val="0"/>
              </a:spcBef>
            </a:pPr>
            <a:endParaRPr lang="en-US" dirty="0">
              <a:latin typeface="Arial" charset="0"/>
              <a:cs typeface="Arial" charset="0"/>
            </a:endParaRPr>
          </a:p>
          <a:p>
            <a:r>
              <a:rPr lang="en-US" sz="2500" dirty="0" smtClean="0"/>
              <a:t>Sir Robert Walpole (Leader of the House of Commons post Glorious Revolution) practice a policy of patronage.</a:t>
            </a:r>
          </a:p>
          <a:p>
            <a:pPr lvl="1"/>
            <a:r>
              <a:rPr lang="en-US" dirty="0" smtClean="0"/>
              <a:t>Patronage: giving offices and salaries to political friends.</a:t>
            </a:r>
          </a:p>
          <a:p>
            <a:r>
              <a:rPr lang="en-US" sz="2500" dirty="0" smtClean="0"/>
              <a:t>Walpole: “Let sleeping dogs lie.”</a:t>
            </a:r>
          </a:p>
          <a:p>
            <a:r>
              <a:rPr lang="en-US" sz="2500" dirty="0" smtClean="0"/>
              <a:t>These policies accidentally created a developing American identity.</a:t>
            </a:r>
            <a:endParaRPr lang="en-US" sz="2500" dirty="0"/>
          </a:p>
        </p:txBody>
      </p:sp>
    </p:spTree>
    <p:extLst>
      <p:ext uri="{BB962C8B-B14F-4D97-AF65-F5344CB8AC3E}">
        <p14:creationId xmlns:p14="http://schemas.microsoft.com/office/powerpoint/2010/main" val="31891179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38100"/>
            <a:ext cx="8229600" cy="1143000"/>
          </a:xfrm>
        </p:spPr>
        <p:txBody>
          <a:bodyPr>
            <a:normAutofit fontScale="90000"/>
          </a:bodyPr>
          <a:lstStyle/>
          <a:p>
            <a:r>
              <a:rPr lang="en-US" sz="3600" dirty="0" smtClean="0">
                <a:latin typeface="Arial" charset="0"/>
                <a:cs typeface="Arial" charset="0"/>
              </a:rPr>
              <a:t>Mercantilism and the American Colonies</a:t>
            </a:r>
            <a:endParaRPr lang="en-US" sz="3600" dirty="0">
              <a:latin typeface="Arial" charset="0"/>
              <a:cs typeface="Arial" charset="0"/>
            </a:endParaRPr>
          </a:p>
        </p:txBody>
      </p:sp>
      <p:sp>
        <p:nvSpPr>
          <p:cNvPr id="34819" name="Content Placeholder 2"/>
          <p:cNvSpPr>
            <a:spLocks noGrp="1"/>
          </p:cNvSpPr>
          <p:nvPr>
            <p:ph idx="1"/>
          </p:nvPr>
        </p:nvSpPr>
        <p:spPr>
          <a:xfrm>
            <a:off x="0" y="1188357"/>
            <a:ext cx="9144000" cy="5669643"/>
          </a:xfrm>
        </p:spPr>
        <p:txBody>
          <a:bodyPr>
            <a:normAutofit/>
          </a:bodyPr>
          <a:lstStyle/>
          <a:p>
            <a:pPr lvl="1">
              <a:spcBef>
                <a:spcPct val="0"/>
              </a:spcBef>
            </a:pPr>
            <a:r>
              <a:rPr lang="en-US" sz="2200" dirty="0">
                <a:latin typeface="Arial" charset="0"/>
                <a:cs typeface="Arial" charset="0"/>
              </a:rPr>
              <a:t>Britain allowed Americans to own ships and transport </a:t>
            </a:r>
            <a:r>
              <a:rPr lang="en-US" sz="2200" dirty="0" smtClean="0">
                <a:latin typeface="Arial" charset="0"/>
                <a:cs typeface="Arial" charset="0"/>
              </a:rPr>
              <a:t>goods </a:t>
            </a:r>
          </a:p>
          <a:p>
            <a:pPr lvl="1">
              <a:spcBef>
                <a:spcPct val="0"/>
              </a:spcBef>
            </a:pPr>
            <a:r>
              <a:rPr lang="en-US" sz="2200" dirty="0">
                <a:latin typeface="Arial" charset="0"/>
                <a:cs typeface="Arial" charset="0"/>
              </a:rPr>
              <a:t>C</a:t>
            </a:r>
            <a:r>
              <a:rPr lang="en-US" sz="2200" dirty="0" smtClean="0">
                <a:latin typeface="Arial" charset="0"/>
                <a:cs typeface="Arial" charset="0"/>
              </a:rPr>
              <a:t>olonists </a:t>
            </a:r>
            <a:r>
              <a:rPr lang="en-US" sz="2200" dirty="0">
                <a:latin typeface="Arial" charset="0"/>
                <a:cs typeface="Arial" charset="0"/>
              </a:rPr>
              <a:t>made significant gains in control of exports during 18th </a:t>
            </a:r>
            <a:r>
              <a:rPr lang="en-US" sz="2200" dirty="0" smtClean="0">
                <a:latin typeface="Arial" charset="0"/>
                <a:cs typeface="Arial" charset="0"/>
              </a:rPr>
              <a:t>century</a:t>
            </a:r>
            <a:r>
              <a:rPr lang="en-US" sz="2200" dirty="0">
                <a:latin typeface="Arial" charset="0"/>
                <a:cs typeface="Arial" charset="0"/>
              </a:rPr>
              <a:t> </a:t>
            </a:r>
            <a:endParaRPr lang="en-US" sz="2200" dirty="0" smtClean="0">
              <a:latin typeface="Arial" charset="0"/>
              <a:cs typeface="Arial" charset="0"/>
            </a:endParaRPr>
          </a:p>
          <a:p>
            <a:pPr lvl="1">
              <a:spcBef>
                <a:spcPct val="0"/>
              </a:spcBef>
            </a:pPr>
            <a:r>
              <a:rPr lang="en-US" sz="2200" dirty="0">
                <a:latin typeface="Arial" charset="0"/>
                <a:cs typeface="Arial" charset="0"/>
              </a:rPr>
              <a:t>I</a:t>
            </a:r>
            <a:r>
              <a:rPr lang="en-US" sz="2200" dirty="0" smtClean="0">
                <a:latin typeface="Arial" charset="0"/>
                <a:cs typeface="Arial" charset="0"/>
              </a:rPr>
              <a:t>ncreased </a:t>
            </a:r>
            <a:r>
              <a:rPr lang="en-US" sz="2200" dirty="0">
                <a:latin typeface="Arial" charset="0"/>
                <a:cs typeface="Arial" charset="0"/>
              </a:rPr>
              <a:t>trade relationship with the French sugar islands. </a:t>
            </a:r>
            <a:endParaRPr lang="en-US" sz="2200" dirty="0" smtClean="0">
              <a:latin typeface="Arial" charset="0"/>
              <a:cs typeface="Arial" charset="0"/>
            </a:endParaRPr>
          </a:p>
          <a:p>
            <a:pPr lvl="1">
              <a:spcBef>
                <a:spcPct val="0"/>
              </a:spcBef>
            </a:pPr>
            <a:r>
              <a:rPr lang="en-US" sz="2200" dirty="0" smtClean="0">
                <a:latin typeface="Arial" charset="0"/>
                <a:cs typeface="Arial" charset="0"/>
              </a:rPr>
              <a:t>Lack </a:t>
            </a:r>
            <a:r>
              <a:rPr lang="en-US" sz="2200" dirty="0">
                <a:latin typeface="Arial" charset="0"/>
                <a:cs typeface="Arial" charset="0"/>
              </a:rPr>
              <a:t>of currency in colonies further complicated financial </a:t>
            </a:r>
            <a:r>
              <a:rPr lang="en-US" sz="2200" dirty="0" smtClean="0">
                <a:latin typeface="Arial" charset="0"/>
                <a:cs typeface="Arial" charset="0"/>
              </a:rPr>
              <a:t>relationships</a:t>
            </a:r>
          </a:p>
          <a:p>
            <a:pPr lvl="1">
              <a:spcBef>
                <a:spcPct val="0"/>
              </a:spcBef>
            </a:pPr>
            <a:r>
              <a:rPr lang="en-US" sz="2200" dirty="0" smtClean="0">
                <a:latin typeface="Arial" charset="0"/>
                <a:cs typeface="Arial" charset="0"/>
              </a:rPr>
              <a:t>In </a:t>
            </a:r>
            <a:r>
              <a:rPr lang="en-US" sz="2200" dirty="0">
                <a:latin typeface="Arial" charset="0"/>
                <a:cs typeface="Arial" charset="0"/>
              </a:rPr>
              <a:t>1751, Parliament passed the Currency Act, which barred New Englanders from establishing new </a:t>
            </a:r>
            <a:r>
              <a:rPr lang="en-US" sz="2200" dirty="0" smtClean="0">
                <a:latin typeface="Arial" charset="0"/>
                <a:cs typeface="Arial" charset="0"/>
              </a:rPr>
              <a:t>banks </a:t>
            </a:r>
            <a:r>
              <a:rPr lang="en-US" sz="2200" dirty="0">
                <a:latin typeface="Arial" charset="0"/>
                <a:cs typeface="Arial" charset="0"/>
              </a:rPr>
              <a:t>and prohibited the use of publicly issued paper money to pay for private </a:t>
            </a:r>
            <a:r>
              <a:rPr lang="en-US" sz="2200" dirty="0" smtClean="0">
                <a:latin typeface="Arial" charset="0"/>
                <a:cs typeface="Arial" charset="0"/>
              </a:rPr>
              <a:t>debts </a:t>
            </a:r>
          </a:p>
          <a:p>
            <a:pPr lvl="1">
              <a:spcBef>
                <a:spcPct val="0"/>
              </a:spcBef>
            </a:pPr>
            <a:r>
              <a:rPr lang="en-US" sz="2200" dirty="0">
                <a:latin typeface="Arial" charset="0"/>
                <a:cs typeface="Arial" charset="0"/>
              </a:rPr>
              <a:t>T</a:t>
            </a:r>
            <a:r>
              <a:rPr lang="en-US" sz="2200" dirty="0" smtClean="0">
                <a:latin typeface="Arial" charset="0"/>
                <a:cs typeface="Arial" charset="0"/>
              </a:rPr>
              <a:t>he </a:t>
            </a:r>
            <a:r>
              <a:rPr lang="en-US" sz="2200" dirty="0">
                <a:latin typeface="Arial" charset="0"/>
                <a:cs typeface="Arial" charset="0"/>
              </a:rPr>
              <a:t>English attempted to regain control of colonial economic pursuits. In the late 1740s, British officials vowed to reassert their power in America</a:t>
            </a:r>
            <a:r>
              <a:rPr lang="en-US" sz="2200" dirty="0">
                <a:latin typeface="Calibri" charset="0"/>
              </a:rPr>
              <a:t>—</a:t>
            </a:r>
            <a:r>
              <a:rPr lang="en-US" sz="2200" dirty="0">
                <a:latin typeface="Arial" charset="0"/>
                <a:cs typeface="Arial" charset="0"/>
              </a:rPr>
              <a:t>an initiative that proved to have disastrous results.</a:t>
            </a:r>
          </a:p>
          <a:p>
            <a:pPr marL="0" indent="0">
              <a:spcBef>
                <a:spcPct val="0"/>
              </a:spcBef>
              <a:buNone/>
            </a:pPr>
            <a:endParaRPr lang="en-US" sz="2200" dirty="0">
              <a:latin typeface="Arial" charset="0"/>
              <a:cs typeface="Arial" charset="0"/>
            </a:endParaRPr>
          </a:p>
        </p:txBody>
      </p:sp>
    </p:spTree>
    <p:extLst>
      <p:ext uri="{BB962C8B-B14F-4D97-AF65-F5344CB8AC3E}">
        <p14:creationId xmlns:p14="http://schemas.microsoft.com/office/powerpoint/2010/main" val="9714324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666656"/>
            <a:ext cx="8913813" cy="914400"/>
          </a:xfrm>
        </p:spPr>
        <p:txBody>
          <a:bodyPr>
            <a:normAutofit fontScale="90000"/>
          </a:bodyPr>
          <a:lstStyle/>
          <a:p>
            <a:r>
              <a:rPr lang="en-US" sz="6400" u="sng">
                <a:latin typeface="Trebuchet MS" charset="0"/>
              </a:rPr>
              <a:t>Salutary Neglect</a:t>
            </a:r>
          </a:p>
        </p:txBody>
      </p:sp>
      <p:sp>
        <p:nvSpPr>
          <p:cNvPr id="53251" name="Rectangle 3"/>
          <p:cNvSpPr>
            <a:spLocks noGrp="1" noChangeArrowheads="1"/>
          </p:cNvSpPr>
          <p:nvPr>
            <p:ph type="body" idx="1"/>
          </p:nvPr>
        </p:nvSpPr>
        <p:spPr>
          <a:xfrm>
            <a:off x="457200" y="1752600"/>
            <a:ext cx="8229600" cy="4800600"/>
          </a:xfrm>
        </p:spPr>
        <p:txBody>
          <a:bodyPr/>
          <a:lstStyle/>
          <a:p>
            <a:pPr>
              <a:lnSpc>
                <a:spcPct val="90000"/>
              </a:lnSpc>
            </a:pPr>
            <a:r>
              <a:rPr lang="en-US" sz="2800" b="1" dirty="0">
                <a:solidFill>
                  <a:srgbClr val="000000"/>
                </a:solidFill>
                <a:latin typeface="Trebuchet MS" charset="0"/>
              </a:rPr>
              <a:t>After the Glorious Revolution, </a:t>
            </a:r>
            <a:br>
              <a:rPr lang="en-US" sz="2800" b="1" dirty="0">
                <a:solidFill>
                  <a:srgbClr val="000000"/>
                </a:solidFill>
                <a:latin typeface="Trebuchet MS" charset="0"/>
              </a:rPr>
            </a:br>
            <a:r>
              <a:rPr lang="en-US" sz="2800" b="1" u="sng" dirty="0">
                <a:solidFill>
                  <a:srgbClr val="000000"/>
                </a:solidFill>
                <a:latin typeface="Trebuchet MS" charset="0"/>
              </a:rPr>
              <a:t>England lost focus on the colonies.</a:t>
            </a:r>
            <a:br>
              <a:rPr lang="en-US" sz="2800" b="1" u="sng" dirty="0">
                <a:solidFill>
                  <a:srgbClr val="000000"/>
                </a:solidFill>
                <a:latin typeface="Trebuchet MS" charset="0"/>
              </a:rPr>
            </a:br>
            <a:endParaRPr lang="en-US" sz="2800" b="1" u="sng" dirty="0">
              <a:solidFill>
                <a:srgbClr val="000000"/>
              </a:solidFill>
              <a:latin typeface="Trebuchet MS" charset="0"/>
            </a:endParaRPr>
          </a:p>
          <a:p>
            <a:pPr>
              <a:lnSpc>
                <a:spcPct val="90000"/>
              </a:lnSpc>
            </a:pPr>
            <a:r>
              <a:rPr lang="en-US" sz="2800" b="1" dirty="0">
                <a:solidFill>
                  <a:srgbClr val="000000"/>
                </a:solidFill>
                <a:latin typeface="Trebuchet MS" charset="0"/>
              </a:rPr>
              <a:t>They had the right to veto ANY colonial law, but only used it 469 out of a possible 8563 laws!</a:t>
            </a:r>
            <a:br>
              <a:rPr lang="en-US" sz="2800" b="1" dirty="0">
                <a:solidFill>
                  <a:srgbClr val="000000"/>
                </a:solidFill>
                <a:latin typeface="Trebuchet MS" charset="0"/>
              </a:rPr>
            </a:br>
            <a:endParaRPr lang="en-US" sz="2800" b="1" dirty="0">
              <a:solidFill>
                <a:srgbClr val="000000"/>
              </a:solidFill>
              <a:latin typeface="Trebuchet MS" charset="0"/>
            </a:endParaRPr>
          </a:p>
          <a:p>
            <a:pPr>
              <a:lnSpc>
                <a:spcPct val="90000"/>
              </a:lnSpc>
            </a:pPr>
            <a:r>
              <a:rPr lang="en-US" sz="2800" b="1" u="sng" dirty="0">
                <a:solidFill>
                  <a:srgbClr val="000000"/>
                </a:solidFill>
                <a:latin typeface="Trebuchet MS" charset="0"/>
              </a:rPr>
              <a:t>As long as the MONEY kept flowing</a:t>
            </a:r>
            <a:r>
              <a:rPr lang="en-US" sz="2800" b="1" dirty="0">
                <a:solidFill>
                  <a:srgbClr val="000000"/>
                </a:solidFill>
                <a:latin typeface="Trebuchet MS" charset="0"/>
              </a:rPr>
              <a:t> into England, the Crown was content to leave the colonies alone.</a:t>
            </a:r>
          </a:p>
        </p:txBody>
      </p:sp>
    </p:spTree>
    <p:extLst>
      <p:ext uri="{BB962C8B-B14F-4D97-AF65-F5344CB8AC3E}">
        <p14:creationId xmlns:p14="http://schemas.microsoft.com/office/powerpoint/2010/main" val="1862727591"/>
      </p:ext>
    </p:extLst>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1000"/>
                                        <p:tgtEl>
                                          <p:spTgt spid="53250"/>
                                        </p:tgtEl>
                                      </p:cBhvr>
                                    </p:animEffect>
                                    <p:anim calcmode="lin" valueType="num">
                                      <p:cBhvr>
                                        <p:cTn id="8" dur="1000" fill="hold"/>
                                        <p:tgtEl>
                                          <p:spTgt spid="53250"/>
                                        </p:tgtEl>
                                        <p:attrNameLst>
                                          <p:attrName>ppt_x</p:attrName>
                                        </p:attrNameLst>
                                      </p:cBhvr>
                                      <p:tavLst>
                                        <p:tav tm="0">
                                          <p:val>
                                            <p:strVal val="#ppt_x"/>
                                          </p:val>
                                        </p:tav>
                                        <p:tav tm="100000">
                                          <p:val>
                                            <p:strVal val="#ppt_x"/>
                                          </p:val>
                                        </p:tav>
                                      </p:tavLst>
                                    </p:anim>
                                    <p:anim calcmode="lin" valueType="num">
                                      <p:cBhvr>
                                        <p:cTn id="9" dur="898" decel="100000" fill="hold"/>
                                        <p:tgtEl>
                                          <p:spTgt spid="5325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5325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3251">
                                            <p:txEl>
                                              <p:pRg st="0" end="0"/>
                                            </p:txEl>
                                          </p:spTgt>
                                        </p:tgtEl>
                                        <p:attrNameLst>
                                          <p:attrName>style.visibility</p:attrName>
                                        </p:attrNameLst>
                                      </p:cBhvr>
                                      <p:to>
                                        <p:strVal val="visible"/>
                                      </p:to>
                                    </p:set>
                                    <p:animEffect transition="in" filter="fade">
                                      <p:cBhvr>
                                        <p:cTn id="15" dur="1000"/>
                                        <p:tgtEl>
                                          <p:spTgt spid="53251">
                                            <p:txEl>
                                              <p:pRg st="0" end="0"/>
                                            </p:txEl>
                                          </p:spTgt>
                                        </p:tgtEl>
                                      </p:cBhvr>
                                    </p:animEffect>
                                    <p:anim calcmode="lin" valueType="num">
                                      <p:cBhvr>
                                        <p:cTn id="16" dur="10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5325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5325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3251">
                                            <p:txEl>
                                              <p:pRg st="1" end="1"/>
                                            </p:txEl>
                                          </p:spTgt>
                                        </p:tgtEl>
                                        <p:attrNameLst>
                                          <p:attrName>style.visibility</p:attrName>
                                        </p:attrNameLst>
                                      </p:cBhvr>
                                      <p:to>
                                        <p:strVal val="visible"/>
                                      </p:to>
                                    </p:set>
                                    <p:animEffect transition="in" filter="fade">
                                      <p:cBhvr>
                                        <p:cTn id="23" dur="1000"/>
                                        <p:tgtEl>
                                          <p:spTgt spid="53251">
                                            <p:txEl>
                                              <p:pRg st="1" end="1"/>
                                            </p:txEl>
                                          </p:spTgt>
                                        </p:tgtEl>
                                      </p:cBhvr>
                                    </p:animEffect>
                                    <p:anim calcmode="lin" valueType="num">
                                      <p:cBhvr>
                                        <p:cTn id="24" dur="10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53251">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5325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3251">
                                            <p:txEl>
                                              <p:pRg st="2" end="2"/>
                                            </p:txEl>
                                          </p:spTgt>
                                        </p:tgtEl>
                                        <p:attrNameLst>
                                          <p:attrName>style.visibility</p:attrName>
                                        </p:attrNameLst>
                                      </p:cBhvr>
                                      <p:to>
                                        <p:strVal val="visible"/>
                                      </p:to>
                                    </p:set>
                                    <p:animEffect transition="in" filter="fade">
                                      <p:cBhvr>
                                        <p:cTn id="31" dur="1000"/>
                                        <p:tgtEl>
                                          <p:spTgt spid="53251">
                                            <p:txEl>
                                              <p:pRg st="2" end="2"/>
                                            </p:txEl>
                                          </p:spTgt>
                                        </p:tgtEl>
                                      </p:cBhvr>
                                    </p:animEffect>
                                    <p:anim calcmode="lin" valueType="num">
                                      <p:cBhvr>
                                        <p:cTn id="32" dur="10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53251">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53251">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a:bodyPr>
          <a:lstStyle/>
          <a:p>
            <a:r>
              <a:rPr lang="en-US" sz="6400" u="sng" dirty="0">
                <a:latin typeface="Trebuchet MS" charset="0"/>
              </a:rPr>
              <a:t>Salutary Neglect</a:t>
            </a:r>
            <a:r>
              <a:rPr lang="en-US" sz="3200" dirty="0">
                <a:latin typeface="Trebuchet MS" charset="0"/>
              </a:rPr>
              <a:t> </a:t>
            </a:r>
            <a:endParaRPr lang="en-US" sz="2700" b="0" dirty="0">
              <a:latin typeface="Trebuchet MS" charset="0"/>
            </a:endParaRPr>
          </a:p>
        </p:txBody>
      </p:sp>
      <p:sp>
        <p:nvSpPr>
          <p:cNvPr id="54275" name="Rectangle 3"/>
          <p:cNvSpPr>
            <a:spLocks noGrp="1" noChangeArrowheads="1"/>
          </p:cNvSpPr>
          <p:nvPr>
            <p:ph type="body" sz="half" idx="1"/>
          </p:nvPr>
        </p:nvSpPr>
        <p:spPr>
          <a:xfrm>
            <a:off x="0" y="1600200"/>
            <a:ext cx="8686800" cy="4648200"/>
          </a:xfrm>
        </p:spPr>
        <p:txBody>
          <a:bodyPr>
            <a:normAutofit/>
          </a:bodyPr>
          <a:lstStyle/>
          <a:p>
            <a:r>
              <a:rPr lang="en-US" sz="2800" dirty="0">
                <a:latin typeface="Trebuchet MS" charset="0"/>
              </a:rPr>
              <a:t>The colonies tried to trade with the French in the West Indies</a:t>
            </a:r>
            <a:r>
              <a:rPr lang="en-US" sz="2800" dirty="0" smtClean="0">
                <a:latin typeface="Trebuchet MS" charset="0"/>
              </a:rPr>
              <a:t>.</a:t>
            </a:r>
            <a:endParaRPr lang="en-US" sz="2800" dirty="0">
              <a:latin typeface="Trebuchet MS" charset="0"/>
            </a:endParaRPr>
          </a:p>
          <a:p>
            <a:r>
              <a:rPr lang="en-US" sz="2800" dirty="0">
                <a:latin typeface="Trebuchet MS" charset="0"/>
              </a:rPr>
              <a:t>To keep this from happening, the British passed the </a:t>
            </a:r>
            <a:r>
              <a:rPr lang="en-US" sz="2800" b="1" u="sng" dirty="0">
                <a:solidFill>
                  <a:srgbClr val="008000"/>
                </a:solidFill>
                <a:latin typeface="Trebuchet MS" charset="0"/>
              </a:rPr>
              <a:t>Molasses Act in 1733</a:t>
            </a:r>
            <a:r>
              <a:rPr lang="en-US" sz="2800" dirty="0">
                <a:latin typeface="Trebuchet MS" charset="0"/>
              </a:rPr>
              <a:t> which forced the colonies to buy Molasses from the British NOT the French!</a:t>
            </a:r>
          </a:p>
          <a:p>
            <a:r>
              <a:rPr lang="en-US" sz="2800" b="1" i="1" u="sng" dirty="0">
                <a:latin typeface="Trebuchet MS" charset="0"/>
              </a:rPr>
              <a:t>BUT</a:t>
            </a:r>
            <a:r>
              <a:rPr lang="en-US" sz="2800" b="1" i="1" dirty="0">
                <a:latin typeface="Trebuchet MS" charset="0"/>
              </a:rPr>
              <a:t> England never enforced this!!</a:t>
            </a:r>
          </a:p>
          <a:p>
            <a:endParaRPr lang="en-US" sz="2800" b="1" i="1" dirty="0">
              <a:latin typeface="Trebuchet MS" charset="0"/>
            </a:endParaRPr>
          </a:p>
        </p:txBody>
      </p:sp>
      <p:sp>
        <p:nvSpPr>
          <p:cNvPr id="2" name="Content Placeholder 1"/>
          <p:cNvSpPr>
            <a:spLocks noGrp="1"/>
          </p:cNvSpPr>
          <p:nvPr>
            <p:ph sz="half" idx="2"/>
          </p:nvPr>
        </p:nvSpPr>
        <p:spPr/>
        <p:txBody>
          <a:bodyPr/>
          <a:lstStyle/>
          <a:p>
            <a:endParaRPr lang="en-US"/>
          </a:p>
        </p:txBody>
      </p:sp>
    </p:spTree>
    <p:extLst>
      <p:ext uri="{BB962C8B-B14F-4D97-AF65-F5344CB8AC3E}">
        <p14:creationId xmlns:p14="http://schemas.microsoft.com/office/powerpoint/2010/main" val="3532643219"/>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fade">
                                      <p:cBhvr>
                                        <p:cTn id="7" dur="2000"/>
                                        <p:tgtEl>
                                          <p:spTgt spid="54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275">
                                            <p:txEl>
                                              <p:pRg st="0" end="0"/>
                                            </p:txEl>
                                          </p:spTgt>
                                        </p:tgtEl>
                                        <p:attrNameLst>
                                          <p:attrName>style.visibility</p:attrName>
                                        </p:attrNameLst>
                                      </p:cBhvr>
                                      <p:to>
                                        <p:strVal val="visible"/>
                                      </p:to>
                                    </p:set>
                                    <p:animEffect transition="in" filter="wipe(left)">
                                      <p:cBhvr>
                                        <p:cTn id="12" dur="500"/>
                                        <p:tgtEl>
                                          <p:spTgt spid="542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275">
                                            <p:txEl>
                                              <p:pRg st="1" end="1"/>
                                            </p:txEl>
                                          </p:spTgt>
                                        </p:tgtEl>
                                        <p:attrNameLst>
                                          <p:attrName>style.visibility</p:attrName>
                                        </p:attrNameLst>
                                      </p:cBhvr>
                                      <p:to>
                                        <p:strVal val="visible"/>
                                      </p:to>
                                    </p:set>
                                    <p:animEffect transition="in" filter="wipe(left)">
                                      <p:cBhvr>
                                        <p:cTn id="17" dur="500"/>
                                        <p:tgtEl>
                                          <p:spTgt spid="542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275">
                                            <p:txEl>
                                              <p:pRg st="2" end="2"/>
                                            </p:txEl>
                                          </p:spTgt>
                                        </p:tgtEl>
                                        <p:attrNameLst>
                                          <p:attrName>style.visibility</p:attrName>
                                        </p:attrNameLst>
                                      </p:cBhvr>
                                      <p:to>
                                        <p:strVal val="visible"/>
                                      </p:to>
                                    </p:set>
                                    <p:animEffect transition="in" filter="wipe(left)">
                                      <p:cBhvr>
                                        <p:cTn id="22" dur="500"/>
                                        <p:tgtEl>
                                          <p:spTgt spid="54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nimBg="1"/>
      <p:bldP spid="542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44833"/>
            <a:ext cx="8915400" cy="1990310"/>
          </a:xfrm>
        </p:spPr>
        <p:txBody>
          <a:bodyPr>
            <a:normAutofit/>
          </a:bodyPr>
          <a:lstStyle/>
          <a:p>
            <a:r>
              <a:rPr lang="en-US" dirty="0" smtClean="0"/>
              <a:t>The Rise of Colonial </a:t>
            </a:r>
            <a:r>
              <a:rPr lang="en-US" dirty="0"/>
              <a:t>Assemblies: Mercantilism, Navigation Acts and Salutary Neglect</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 </a:t>
            </a:r>
            <a:br>
              <a:rPr lang="en-US" dirty="0" smtClean="0"/>
            </a:br>
            <a:r>
              <a:rPr lang="en-US" dirty="0" smtClean="0"/>
              <a:t>Period 2 Day 4</a:t>
            </a:r>
          </a:p>
          <a:p>
            <a:endParaRPr lang="en-US" dirty="0" smtClean="0"/>
          </a:p>
        </p:txBody>
      </p:sp>
    </p:spTree>
    <p:extLst>
      <p:ext uri="{BB962C8B-B14F-4D97-AF65-F5344CB8AC3E}">
        <p14:creationId xmlns:p14="http://schemas.microsoft.com/office/powerpoint/2010/main" val="27979260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en-US" sz="7000" u="sng" dirty="0">
                <a:solidFill>
                  <a:srgbClr val="FFFFFF"/>
                </a:solidFill>
                <a:latin typeface="Trebuchet MS" charset="0"/>
              </a:rPr>
              <a:t>Salutary Neglect</a:t>
            </a:r>
            <a:r>
              <a:rPr lang="en-US" sz="3600" dirty="0">
                <a:solidFill>
                  <a:srgbClr val="FFFFFF"/>
                </a:solidFill>
                <a:latin typeface="Trebuchet MS" charset="0"/>
              </a:rPr>
              <a:t> </a:t>
            </a:r>
            <a:endParaRPr lang="en-US" sz="2300" dirty="0">
              <a:solidFill>
                <a:srgbClr val="FFFFFF"/>
              </a:solidFill>
              <a:latin typeface="Trebuchet MS" charset="0"/>
            </a:endParaRPr>
          </a:p>
        </p:txBody>
      </p:sp>
      <p:sp>
        <p:nvSpPr>
          <p:cNvPr id="55299" name="Rectangle 3"/>
          <p:cNvSpPr>
            <a:spLocks noGrp="1" noChangeArrowheads="1"/>
          </p:cNvSpPr>
          <p:nvPr>
            <p:ph type="body" sz="half" idx="1"/>
          </p:nvPr>
        </p:nvSpPr>
        <p:spPr>
          <a:xfrm>
            <a:off x="457200" y="1676400"/>
            <a:ext cx="6019800" cy="3886200"/>
          </a:xfrm>
        </p:spPr>
        <p:txBody>
          <a:bodyPr/>
          <a:lstStyle/>
          <a:p>
            <a:pPr>
              <a:lnSpc>
                <a:spcPct val="90000"/>
              </a:lnSpc>
              <a:buFont typeface="Wingdings" charset="0"/>
              <a:buNone/>
            </a:pPr>
            <a:r>
              <a:rPr lang="en-US" sz="2400" dirty="0">
                <a:latin typeface="Trebuchet MS" charset="0"/>
              </a:rPr>
              <a:t>Without English control, the colonies began to develop their own….</a:t>
            </a:r>
          </a:p>
          <a:p>
            <a:pPr lvl="1">
              <a:lnSpc>
                <a:spcPct val="90000"/>
              </a:lnSpc>
            </a:pPr>
            <a:r>
              <a:rPr lang="en-US" sz="4000" b="1" dirty="0">
                <a:solidFill>
                  <a:srgbClr val="008000"/>
                </a:solidFill>
                <a:latin typeface="Trebuchet MS" charset="0"/>
              </a:rPr>
              <a:t>Economy</a:t>
            </a:r>
            <a:endParaRPr lang="en-US" sz="4000" b="1" dirty="0">
              <a:solidFill>
                <a:srgbClr val="FF0000"/>
              </a:solidFill>
              <a:latin typeface="Trebuchet MS" charset="0"/>
            </a:endParaRPr>
          </a:p>
          <a:p>
            <a:pPr lvl="1">
              <a:lnSpc>
                <a:spcPct val="90000"/>
              </a:lnSpc>
            </a:pPr>
            <a:r>
              <a:rPr lang="en-US" sz="4000" b="1" dirty="0">
                <a:solidFill>
                  <a:srgbClr val="FF0000"/>
                </a:solidFill>
                <a:latin typeface="Trebuchet MS" charset="0"/>
              </a:rPr>
              <a:t>Culture</a:t>
            </a:r>
          </a:p>
          <a:p>
            <a:pPr lvl="1">
              <a:lnSpc>
                <a:spcPct val="90000"/>
              </a:lnSpc>
            </a:pPr>
            <a:r>
              <a:rPr lang="en-US" sz="4000" b="1" dirty="0">
                <a:solidFill>
                  <a:srgbClr val="0000FF"/>
                </a:solidFill>
                <a:latin typeface="Trebuchet MS" charset="0"/>
              </a:rPr>
              <a:t>Government</a:t>
            </a:r>
          </a:p>
        </p:txBody>
      </p:sp>
      <p:sp>
        <p:nvSpPr>
          <p:cNvPr id="55301" name="Rectangle 5"/>
          <p:cNvSpPr>
            <a:spLocks noChangeArrowheads="1"/>
          </p:cNvSpPr>
          <p:nvPr/>
        </p:nvSpPr>
        <p:spPr bwMode="auto">
          <a:xfrm>
            <a:off x="304800" y="49149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r>
              <a:rPr lang="en-US" sz="3600" dirty="0">
                <a:solidFill>
                  <a:schemeClr val="tx1">
                    <a:lumMod val="85000"/>
                    <a:lumOff val="15000"/>
                  </a:schemeClr>
                </a:solidFill>
                <a:latin typeface="Trebuchet MS" charset="0"/>
              </a:rPr>
              <a:t>What effect would these developments have on the colonies?</a:t>
            </a:r>
            <a:endParaRPr lang="en-US" sz="1000" dirty="0">
              <a:solidFill>
                <a:schemeClr val="tx1">
                  <a:lumMod val="85000"/>
                  <a:lumOff val="15000"/>
                </a:schemeClr>
              </a:solidFill>
              <a:latin typeface="Trebuchet MS" charset="0"/>
            </a:endParaRPr>
          </a:p>
        </p:txBody>
      </p:sp>
    </p:spTree>
    <p:extLst>
      <p:ext uri="{BB962C8B-B14F-4D97-AF65-F5344CB8AC3E}">
        <p14:creationId xmlns:p14="http://schemas.microsoft.com/office/powerpoint/2010/main" val="16905504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500" fill="hold"/>
                                        <p:tgtEl>
                                          <p:spTgt spid="55298"/>
                                        </p:tgtEl>
                                        <p:attrNameLst>
                                          <p:attrName>ppt_w</p:attrName>
                                        </p:attrNameLst>
                                      </p:cBhvr>
                                      <p:tavLst>
                                        <p:tav tm="0">
                                          <p:val>
                                            <p:fltVal val="0"/>
                                          </p:val>
                                        </p:tav>
                                        <p:tav tm="100000">
                                          <p:val>
                                            <p:strVal val="#ppt_w"/>
                                          </p:val>
                                        </p:tav>
                                      </p:tavLst>
                                    </p:anim>
                                    <p:anim calcmode="lin" valueType="num">
                                      <p:cBhvr>
                                        <p:cTn id="8" dur="500" fill="hold"/>
                                        <p:tgtEl>
                                          <p:spTgt spid="5529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5299">
                                            <p:txEl>
                                              <p:pRg st="0" end="0"/>
                                            </p:txEl>
                                          </p:spTgt>
                                        </p:tgtEl>
                                        <p:attrNameLst>
                                          <p:attrName>style.visibility</p:attrName>
                                        </p:attrNameLst>
                                      </p:cBhvr>
                                      <p:to>
                                        <p:strVal val="visible"/>
                                      </p:to>
                                    </p:set>
                                    <p:anim calcmode="lin" valueType="num">
                                      <p:cBhvr>
                                        <p:cTn id="13" dur="500" fill="hold"/>
                                        <p:tgtEl>
                                          <p:spTgt spid="5529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5299">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55299">
                                            <p:txEl>
                                              <p:pRg st="1" end="1"/>
                                            </p:txEl>
                                          </p:spTgt>
                                        </p:tgtEl>
                                        <p:attrNameLst>
                                          <p:attrName>style.visibility</p:attrName>
                                        </p:attrNameLst>
                                      </p:cBhvr>
                                      <p:to>
                                        <p:strVal val="visible"/>
                                      </p:to>
                                    </p:set>
                                    <p:anim calcmode="lin" valueType="num">
                                      <p:cBhvr>
                                        <p:cTn id="17" dur="500" fill="hold"/>
                                        <p:tgtEl>
                                          <p:spTgt spid="55299">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5299">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55299">
                                            <p:txEl>
                                              <p:pRg st="2" end="2"/>
                                            </p:txEl>
                                          </p:spTgt>
                                        </p:tgtEl>
                                        <p:attrNameLst>
                                          <p:attrName>style.visibility</p:attrName>
                                        </p:attrNameLst>
                                      </p:cBhvr>
                                      <p:to>
                                        <p:strVal val="visible"/>
                                      </p:to>
                                    </p:set>
                                    <p:anim calcmode="lin" valueType="num">
                                      <p:cBhvr>
                                        <p:cTn id="21" dur="500" fill="hold"/>
                                        <p:tgtEl>
                                          <p:spTgt spid="5529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5299">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55299">
                                            <p:txEl>
                                              <p:pRg st="3" end="3"/>
                                            </p:txEl>
                                          </p:spTgt>
                                        </p:tgtEl>
                                        <p:attrNameLst>
                                          <p:attrName>style.visibility</p:attrName>
                                        </p:attrNameLst>
                                      </p:cBhvr>
                                      <p:to>
                                        <p:strVal val="visible"/>
                                      </p:to>
                                    </p:set>
                                    <p:anim calcmode="lin" valueType="num">
                                      <p:cBhvr>
                                        <p:cTn id="25" dur="500" fill="hold"/>
                                        <p:tgtEl>
                                          <p:spTgt spid="5529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5299">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55301"/>
                                        </p:tgtEl>
                                        <p:attrNameLst>
                                          <p:attrName>style.visibility</p:attrName>
                                        </p:attrNameLst>
                                      </p:cBhvr>
                                      <p:to>
                                        <p:strVal val="visible"/>
                                      </p:to>
                                    </p:set>
                                    <p:anim calcmode="lin" valueType="num">
                                      <p:cBhvr>
                                        <p:cTn id="29" dur="500" fill="hold"/>
                                        <p:tgtEl>
                                          <p:spTgt spid="55301"/>
                                        </p:tgtEl>
                                        <p:attrNameLst>
                                          <p:attrName>ppt_w</p:attrName>
                                        </p:attrNameLst>
                                      </p:cBhvr>
                                      <p:tavLst>
                                        <p:tav tm="0">
                                          <p:val>
                                            <p:fltVal val="0"/>
                                          </p:val>
                                        </p:tav>
                                        <p:tav tm="100000">
                                          <p:val>
                                            <p:strVal val="#ppt_w"/>
                                          </p:val>
                                        </p:tav>
                                      </p:tavLst>
                                    </p:anim>
                                    <p:anim calcmode="lin" valueType="num">
                                      <p:cBhvr>
                                        <p:cTn id="30" dur="500" fill="hold"/>
                                        <p:tgtEl>
                                          <p:spTgt spid="553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nimBg="1"/>
      <p:bldP spid="55299" grpId="0" build="p"/>
      <p:bldP spid="5530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	</a:t>
            </a:r>
            <a:endParaRPr lang="en-US" dirty="0"/>
          </a:p>
        </p:txBody>
      </p:sp>
      <p:sp>
        <p:nvSpPr>
          <p:cNvPr id="3" name="Content Placeholder 2"/>
          <p:cNvSpPr>
            <a:spLocks noGrp="1"/>
          </p:cNvSpPr>
          <p:nvPr>
            <p:ph idx="1"/>
          </p:nvPr>
        </p:nvSpPr>
        <p:spPr/>
        <p:txBody>
          <a:bodyPr/>
          <a:lstStyle/>
          <a:p>
            <a:r>
              <a:rPr lang="en-US" dirty="0" smtClean="0"/>
              <a:t>To what extent did British policies both assist and hurt the development of American colonial identity?</a:t>
            </a:r>
            <a:endParaRPr lang="en-US" dirty="0"/>
          </a:p>
        </p:txBody>
      </p:sp>
    </p:spTree>
    <p:extLst>
      <p:ext uri="{BB962C8B-B14F-4D97-AF65-F5344CB8AC3E}">
        <p14:creationId xmlns:p14="http://schemas.microsoft.com/office/powerpoint/2010/main" val="3621421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Consider…</a:t>
            </a:r>
            <a:endParaRPr lang="en-US" dirty="0"/>
          </a:p>
        </p:txBody>
      </p:sp>
      <p:sp>
        <p:nvSpPr>
          <p:cNvPr id="3" name="Content Placeholder 2"/>
          <p:cNvSpPr>
            <a:spLocks noGrp="1"/>
          </p:cNvSpPr>
          <p:nvPr>
            <p:ph idx="1"/>
          </p:nvPr>
        </p:nvSpPr>
        <p:spPr/>
        <p:txBody>
          <a:bodyPr/>
          <a:lstStyle/>
          <a:p>
            <a:r>
              <a:rPr lang="en-US" b="1" dirty="0" smtClean="0"/>
              <a:t>IDENTITY: </a:t>
            </a:r>
            <a:r>
              <a:rPr lang="en-US" dirty="0" smtClean="0"/>
              <a:t>To what extend did British American colonists develop a sense of identity separate from that of English men and women?</a:t>
            </a:r>
          </a:p>
          <a:p>
            <a:r>
              <a:rPr lang="en-US" b="1" dirty="0" smtClean="0"/>
              <a:t>IDENTITY: </a:t>
            </a:r>
            <a:r>
              <a:rPr lang="en-US" dirty="0" smtClean="0"/>
              <a:t>What factors encouraged and what factors impeded the development of an ‘American’ identity?</a:t>
            </a:r>
          </a:p>
          <a:p>
            <a:r>
              <a:rPr lang="en-US" b="1" dirty="0" smtClean="0"/>
              <a:t>POLITICS AND POWER: </a:t>
            </a:r>
            <a:r>
              <a:rPr lang="en-US" dirty="0" smtClean="0"/>
              <a:t>In what ways did British American colonists model their political institutions on England? How did these colonists adapt these institutions in a way that seemed uniquely ‘American’?</a:t>
            </a:r>
            <a:endParaRPr lang="en-US" b="1" dirty="0"/>
          </a:p>
        </p:txBody>
      </p:sp>
    </p:spTree>
    <p:extLst>
      <p:ext uri="{BB962C8B-B14F-4D97-AF65-F5344CB8AC3E}">
        <p14:creationId xmlns:p14="http://schemas.microsoft.com/office/powerpoint/2010/main" val="15184941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Mercantilism</a:t>
            </a:r>
            <a:endParaRPr lang="en-US" dirty="0"/>
          </a:p>
        </p:txBody>
      </p:sp>
      <p:sp>
        <p:nvSpPr>
          <p:cNvPr id="3" name="Content Placeholder 2"/>
          <p:cNvSpPr>
            <a:spLocks noGrp="1"/>
          </p:cNvSpPr>
          <p:nvPr>
            <p:ph idx="1"/>
          </p:nvPr>
        </p:nvSpPr>
        <p:spPr/>
        <p:txBody>
          <a:bodyPr>
            <a:normAutofit/>
          </a:bodyPr>
          <a:lstStyle/>
          <a:p>
            <a:r>
              <a:rPr lang="en-US" sz="2400" dirty="0" smtClean="0"/>
              <a:t>a </a:t>
            </a:r>
            <a:r>
              <a:rPr lang="en-US" sz="2400" dirty="0"/>
              <a:t>country</a:t>
            </a:r>
            <a:r>
              <a:rPr lang="ja-JP" altLang="en-US" sz="2400" dirty="0">
                <a:latin typeface="Arial"/>
              </a:rPr>
              <a:t>’</a:t>
            </a:r>
            <a:r>
              <a:rPr lang="en-US" sz="2400" dirty="0"/>
              <a:t>s ultimate goal was self-sufficiency and that all countries competed to get the most gold and silver.  Basically, you wanted to sell more to other countries than you bought from them</a:t>
            </a:r>
            <a:r>
              <a:rPr lang="en-US" sz="2400" dirty="0" smtClean="0"/>
              <a:t>.</a:t>
            </a:r>
            <a:endParaRPr lang="en-US" sz="2400" dirty="0"/>
          </a:p>
        </p:txBody>
      </p:sp>
    </p:spTree>
    <p:extLst>
      <p:ext uri="{BB962C8B-B14F-4D97-AF65-F5344CB8AC3E}">
        <p14:creationId xmlns:p14="http://schemas.microsoft.com/office/powerpoint/2010/main" val="2660983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Salutary Neglect</a:t>
            </a:r>
          </a:p>
        </p:txBody>
      </p:sp>
      <p:sp>
        <p:nvSpPr>
          <p:cNvPr id="27651" name="Rectangle 3"/>
          <p:cNvSpPr>
            <a:spLocks noGrp="1" noChangeArrowheads="1"/>
          </p:cNvSpPr>
          <p:nvPr>
            <p:ph type="body" idx="1"/>
          </p:nvPr>
        </p:nvSpPr>
        <p:spPr/>
        <p:txBody>
          <a:bodyPr/>
          <a:lstStyle/>
          <a:p>
            <a:r>
              <a:rPr lang="en-US" sz="1800"/>
              <a:t>England didn</a:t>
            </a:r>
            <a:r>
              <a:rPr lang="ja-JP" altLang="en-US" sz="1800">
                <a:latin typeface="Arial"/>
              </a:rPr>
              <a:t>’</a:t>
            </a:r>
            <a:r>
              <a:rPr lang="en-US" sz="1800"/>
              <a:t>t actually enforce most of its rules in return for the colonies</a:t>
            </a:r>
            <a:r>
              <a:rPr lang="ja-JP" altLang="en-US" sz="1800">
                <a:latin typeface="Arial"/>
              </a:rPr>
              <a:t>’</a:t>
            </a:r>
            <a:r>
              <a:rPr lang="en-US" sz="1800"/>
              <a:t> continued loyalty.</a:t>
            </a:r>
          </a:p>
          <a:p>
            <a:r>
              <a:rPr lang="en-US" sz="1800"/>
              <a:t>King appointed governor in most colonies, but colony-appointed officials had a strong influence on the governors.  Colonies became more and more independent.</a:t>
            </a:r>
          </a:p>
          <a:p>
            <a:endParaRPr lang="en-US" sz="1800"/>
          </a:p>
        </p:txBody>
      </p:sp>
    </p:spTree>
    <p:extLst>
      <p:ext uri="{BB962C8B-B14F-4D97-AF65-F5344CB8AC3E}">
        <p14:creationId xmlns:p14="http://schemas.microsoft.com/office/powerpoint/2010/main" val="34652800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British Control?</a:t>
            </a:r>
            <a:endParaRPr lang="en-US" dirty="0"/>
          </a:p>
        </p:txBody>
      </p:sp>
      <p:sp>
        <p:nvSpPr>
          <p:cNvPr id="3" name="Content Placeholder 2"/>
          <p:cNvSpPr>
            <a:spLocks noGrp="1"/>
          </p:cNvSpPr>
          <p:nvPr>
            <p:ph idx="1"/>
          </p:nvPr>
        </p:nvSpPr>
        <p:spPr/>
        <p:txBody>
          <a:bodyPr>
            <a:normAutofit/>
          </a:bodyPr>
          <a:lstStyle/>
          <a:p>
            <a:r>
              <a:rPr lang="en-US" sz="2400" dirty="0" smtClean="0"/>
              <a:t>Navigation Act (1651): anything shipped in/out of the colonies had to be on British ships.</a:t>
            </a:r>
          </a:p>
          <a:p>
            <a:pPr lvl="1"/>
            <a:r>
              <a:rPr lang="en-US" sz="2200" dirty="0" smtClean="0"/>
              <a:t>1660/1663: sugar and tobacco only exported to England, imports had to come through England</a:t>
            </a:r>
          </a:p>
          <a:p>
            <a:r>
              <a:rPr lang="en-US" sz="2400" dirty="0" smtClean="0"/>
              <a:t>Dominion of New England: King James II was aggressive. Revoked charters in NE, put whole region under a royally appointed military officer.</a:t>
            </a:r>
            <a:endParaRPr lang="en-US" sz="2400" dirty="0"/>
          </a:p>
        </p:txBody>
      </p:sp>
    </p:spTree>
    <p:extLst>
      <p:ext uri="{BB962C8B-B14F-4D97-AF65-F5344CB8AC3E}">
        <p14:creationId xmlns:p14="http://schemas.microsoft.com/office/powerpoint/2010/main" val="821850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p:cNvPicPr preferRelativeResize="0"/>
          <p:nvPr/>
        </p:nvPicPr>
        <p:blipFill rotWithShape="1">
          <a:blip r:embed="rId3">
            <a:alphaModFix/>
          </a:blip>
          <a:srcRect/>
          <a:stretch/>
        </p:blipFill>
        <p:spPr>
          <a:xfrm>
            <a:off x="1943100" y="330200"/>
            <a:ext cx="5272087" cy="6191250"/>
          </a:xfrm>
          <a:prstGeom prst="rect">
            <a:avLst/>
          </a:prstGeom>
          <a:noFill/>
          <a:ln>
            <a:noFill/>
          </a:ln>
        </p:spPr>
      </p:pic>
    </p:spTree>
    <p:extLst>
      <p:ext uri="{BB962C8B-B14F-4D97-AF65-F5344CB8AC3E}">
        <p14:creationId xmlns:p14="http://schemas.microsoft.com/office/powerpoint/2010/main" val="385028683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Glorious Revolution</a:t>
            </a:r>
            <a:endParaRPr lang="en-US" dirty="0"/>
          </a:p>
        </p:txBody>
      </p:sp>
      <p:sp>
        <p:nvSpPr>
          <p:cNvPr id="3" name="Content Placeholder 2"/>
          <p:cNvSpPr>
            <a:spLocks noGrp="1"/>
          </p:cNvSpPr>
          <p:nvPr>
            <p:ph idx="1"/>
          </p:nvPr>
        </p:nvSpPr>
        <p:spPr/>
        <p:txBody>
          <a:bodyPr>
            <a:normAutofit/>
          </a:bodyPr>
          <a:lstStyle/>
          <a:p>
            <a:r>
              <a:rPr lang="en-US" sz="2300" dirty="0" smtClean="0"/>
              <a:t>1688-James II overthrown, constitutional monarchy created, weakening the throne.</a:t>
            </a:r>
          </a:p>
          <a:p>
            <a:r>
              <a:rPr lang="en-US" sz="2300" dirty="0" smtClean="0"/>
              <a:t>In America, Protestant colonists revolted in MA, Maryland, NY. </a:t>
            </a:r>
          </a:p>
          <a:p>
            <a:pPr lvl="1"/>
            <a:r>
              <a:rPr lang="en-US" sz="2100" dirty="0" smtClean="0"/>
              <a:t>Puritans shipped Dominion of NE leader back to England</a:t>
            </a:r>
            <a:endParaRPr lang="en-US" sz="2100" dirty="0"/>
          </a:p>
        </p:txBody>
      </p:sp>
    </p:spTree>
    <p:extLst>
      <p:ext uri="{BB962C8B-B14F-4D97-AF65-F5344CB8AC3E}">
        <p14:creationId xmlns:p14="http://schemas.microsoft.com/office/powerpoint/2010/main" val="342324247"/>
      </p:ext>
    </p:extLst>
  </p:cSld>
  <p:clrMapOvr>
    <a:masterClrMapping/>
  </p:clrMapOvr>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773</TotalTime>
  <Words>1235</Words>
  <Application>Microsoft Macintosh PowerPoint</Application>
  <PresentationFormat>On-screen Show (4:3)</PresentationFormat>
  <Paragraphs>93</Paragraphs>
  <Slides>20</Slides>
  <Notes>10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Perception</vt:lpstr>
      <vt:lpstr>Do Now</vt:lpstr>
      <vt:lpstr>The Rise of Colonial Assemblies: Mercantilism, Navigation Acts and Salutary Neglect</vt:lpstr>
      <vt:lpstr>Essential Question </vt:lpstr>
      <vt:lpstr>Questions to Consider…</vt:lpstr>
      <vt:lpstr>Mercantilism</vt:lpstr>
      <vt:lpstr>Salutary Neglect</vt:lpstr>
      <vt:lpstr>British Control?</vt:lpstr>
      <vt:lpstr>PowerPoint Presentation</vt:lpstr>
      <vt:lpstr>Glorious Revolution</vt:lpstr>
      <vt:lpstr>SOUTH ATLANTIC SYSTEM</vt:lpstr>
      <vt:lpstr>Urban Economy</vt:lpstr>
      <vt:lpstr>PowerPoint Presentation</vt:lpstr>
      <vt:lpstr>PowerPoint Presentation</vt:lpstr>
      <vt:lpstr>PowerPoint Presentation</vt:lpstr>
      <vt:lpstr>The New Politics of Empire,  1713–1750</vt:lpstr>
      <vt:lpstr>Salutary Neglect</vt:lpstr>
      <vt:lpstr>Mercantilism and the American Colonies</vt:lpstr>
      <vt:lpstr>Salutary Neglect</vt:lpstr>
      <vt:lpstr>Salutary Neglect </vt:lpstr>
      <vt:lpstr>Salutary Neglect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of Colonial Assemblies</dc:title>
  <dc:creator>Craig Winchell</dc:creator>
  <cp:lastModifiedBy>Craig Winchell</cp:lastModifiedBy>
  <cp:revision>16</cp:revision>
  <dcterms:created xsi:type="dcterms:W3CDTF">2015-08-17T14:26:47Z</dcterms:created>
  <dcterms:modified xsi:type="dcterms:W3CDTF">2016-08-16T17:15:18Z</dcterms:modified>
</cp:coreProperties>
</file>