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6"/>
  </p:notes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84CF9-7979-FE43-9F70-4A8C4327CD3A}" type="datetimeFigureOut">
              <a:rPr lang="en-US" smtClean="0"/>
              <a:t>8/15/16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AAEC2-F903-5F4F-939D-48873950B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3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003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013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024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034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With support of Iroquois who hated the French. Focused on fur trade, shipping for English &amp; French colonies, &amp; picking off Spanish conquistador ships </a:t>
            </a:r>
          </a:p>
        </p:txBody>
      </p:sp>
      <p:sp>
        <p:nvSpPr>
          <p:cNvPr id="1044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(derogatory term for those who </a:t>
            </a:r>
            <a:r>
              <a:rPr lang="ja-JP" altLang="en-US">
                <a:latin typeface="Times New Roman" charset="0"/>
              </a:rPr>
              <a:t>“</a:t>
            </a:r>
            <a:r>
              <a:rPr lang="en-US">
                <a:latin typeface="Times New Roman" charset="0"/>
              </a:rPr>
              <a:t>tremble at the word of the Lord</a:t>
            </a:r>
            <a:r>
              <a:rPr lang="ja-JP" altLang="en-US">
                <a:latin typeface="Times New Roman" charset="0"/>
              </a:rPr>
              <a:t>”</a:t>
            </a:r>
            <a:r>
              <a:rPr lang="en-US">
                <a:latin typeface="Times New Roman" charset="0"/>
              </a:rPr>
              <a:t>)</a:t>
            </a:r>
          </a:p>
        </p:txBody>
      </p:sp>
      <p:sp>
        <p:nvSpPr>
          <p:cNvPr id="1064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075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085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095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116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81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126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Clash of cultures; settlers had no experience in founding a settlement-they simply did that they knew.  This did not work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921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931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952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972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983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993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7BD6-6A85-0C46-A75E-714F3DF68724}" type="datetimeFigureOut">
              <a:rPr lang="en-US" smtClean="0"/>
              <a:t>8/15/16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9BF7-089C-0644-BECF-172E0549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5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7BD6-6A85-0C46-A75E-714F3DF68724}" type="datetimeFigureOut">
              <a:rPr lang="en-US" smtClean="0"/>
              <a:t>8/15/16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9BF7-089C-0644-BECF-172E0549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9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7BD6-6A85-0C46-A75E-714F3DF68724}" type="datetimeFigureOut">
              <a:rPr lang="en-US" smtClean="0"/>
              <a:t>8/15/16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9BF7-089C-0644-BECF-172E0549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91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5745 h 720"/>
                  <a:gd name="T4" fmla="*/ 624 w 1000"/>
                  <a:gd name="T5" fmla="*/ 5745 h 720"/>
                  <a:gd name="T6" fmla="*/ 62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2 h 272"/>
                  <a:gd name="T4" fmla="*/ 240 w 624"/>
                  <a:gd name="T5" fmla="*/ 319 h 272"/>
                  <a:gd name="T6" fmla="*/ 624 w 624"/>
                  <a:gd name="T7" fmla="*/ 36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6 h 362"/>
                  <a:gd name="T4" fmla="*/ 248 w 632"/>
                  <a:gd name="T5" fmla="*/ 276 h 362"/>
                  <a:gd name="T6" fmla="*/ 632 w 632"/>
                  <a:gd name="T7" fmla="*/ 276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210 h 385"/>
                <a:gd name="T2" fmla="*/ 5762 w 5762"/>
                <a:gd name="T3" fmla="*/ 201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21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30108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108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0105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84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5649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30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87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016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3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7BD6-6A85-0C46-A75E-714F3DF68724}" type="datetimeFigureOut">
              <a:rPr lang="en-US" smtClean="0"/>
              <a:t>8/15/16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9BF7-089C-0644-BECF-172E0549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00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879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89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9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7BD6-6A85-0C46-A75E-714F3DF68724}" type="datetimeFigureOut">
              <a:rPr lang="en-US" smtClean="0"/>
              <a:t>8/15/16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9BF7-089C-0644-BECF-172E0549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7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7BD6-6A85-0C46-A75E-714F3DF68724}" type="datetimeFigureOut">
              <a:rPr lang="en-US" smtClean="0"/>
              <a:t>8/15/16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9BF7-089C-0644-BECF-172E0549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2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7BD6-6A85-0C46-A75E-714F3DF68724}" type="datetimeFigureOut">
              <a:rPr lang="en-US" smtClean="0"/>
              <a:t>8/15/16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9BF7-089C-0644-BECF-172E0549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2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7BD6-6A85-0C46-A75E-714F3DF68724}" type="datetimeFigureOut">
              <a:rPr lang="en-US" smtClean="0"/>
              <a:t>8/15/16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9BF7-089C-0644-BECF-172E0549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0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7BD6-6A85-0C46-A75E-714F3DF68724}" type="datetimeFigureOut">
              <a:rPr lang="en-US" smtClean="0"/>
              <a:t>8/15/16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9BF7-089C-0644-BECF-172E0549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1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7BD6-6A85-0C46-A75E-714F3DF68724}" type="datetimeFigureOut">
              <a:rPr lang="en-US" smtClean="0"/>
              <a:t>8/15/16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9BF7-089C-0644-BECF-172E0549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3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7BD6-6A85-0C46-A75E-714F3DF68724}" type="datetimeFigureOut">
              <a:rPr lang="en-US" smtClean="0"/>
              <a:t>8/15/16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9BF7-089C-0644-BECF-172E0549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3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7BD6-6A85-0C46-A75E-714F3DF68724}" type="datetimeFigureOut">
              <a:rPr lang="en-US" smtClean="0"/>
              <a:t>8/15/16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89BF7-089C-0644-BECF-172E0549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5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5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55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5745 h 720"/>
                  <a:gd name="T4" fmla="*/ 624 w 1000"/>
                  <a:gd name="T5" fmla="*/ 5745 h 720"/>
                  <a:gd name="T6" fmla="*/ 62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5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57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58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5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60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2 h 272"/>
                  <a:gd name="T4" fmla="*/ 240 w 624"/>
                  <a:gd name="T5" fmla="*/ 319 h 272"/>
                  <a:gd name="T6" fmla="*/ 624 w 624"/>
                  <a:gd name="T7" fmla="*/ 36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61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6 h 362"/>
                  <a:gd name="T4" fmla="*/ 248 w 632"/>
                  <a:gd name="T5" fmla="*/ 276 h 362"/>
                  <a:gd name="T6" fmla="*/ 632 w 632"/>
                  <a:gd name="T7" fmla="*/ 276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62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6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64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65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66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67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68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69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70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71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72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73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105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10 h 385"/>
                <a:gd name="T2" fmla="*/ 4320 w 5762"/>
                <a:gd name="T3" fmla="*/ 201 h 385"/>
                <a:gd name="T4" fmla="*/ 4320 w 5762"/>
                <a:gd name="T5" fmla="*/ 4 h 385"/>
                <a:gd name="T6" fmla="*/ 0 w 5762"/>
                <a:gd name="T7" fmla="*/ 0 h 385"/>
                <a:gd name="T8" fmla="*/ 0 w 5762"/>
                <a:gd name="T9" fmla="*/ 21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5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4319 w 5761"/>
                <a:gd name="T3" fmla="*/ 0 h 189"/>
                <a:gd name="T4" fmla="*/ 4319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9" name="Group 27"/>
          <p:cNvGrpSpPr>
            <a:grpSpLocks/>
          </p:cNvGrpSpPr>
          <p:nvPr userDrawn="1"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0" name="Group 28"/>
            <p:cNvGrpSpPr>
              <a:grpSpLocks/>
            </p:cNvGrpSpPr>
            <p:nvPr userDrawn="1"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3" name="Freeform 29"/>
              <p:cNvSpPr>
                <a:spLocks/>
              </p:cNvSpPr>
              <p:nvPr userDrawn="1"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5745 h 720"/>
                  <a:gd name="T4" fmla="*/ 624 w 1000"/>
                  <a:gd name="T5" fmla="*/ 5745 h 720"/>
                  <a:gd name="T6" fmla="*/ 62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34" name="Freeform 30"/>
              <p:cNvSpPr>
                <a:spLocks/>
              </p:cNvSpPr>
              <p:nvPr userDrawn="1"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35" name="Freeform 31"/>
              <p:cNvSpPr>
                <a:spLocks/>
              </p:cNvSpPr>
              <p:nvPr userDrawn="1"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36" name="Freeform 32"/>
              <p:cNvSpPr>
                <a:spLocks/>
              </p:cNvSpPr>
              <p:nvPr userDrawn="1"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37" name="Freeform 33"/>
              <p:cNvSpPr>
                <a:spLocks/>
              </p:cNvSpPr>
              <p:nvPr userDrawn="1"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38" name="Freeform 34"/>
              <p:cNvSpPr>
                <a:spLocks/>
              </p:cNvSpPr>
              <p:nvPr userDrawn="1"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2 h 272"/>
                  <a:gd name="T4" fmla="*/ 240 w 624"/>
                  <a:gd name="T5" fmla="*/ 319 h 272"/>
                  <a:gd name="T6" fmla="*/ 624 w 624"/>
                  <a:gd name="T7" fmla="*/ 36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39" name="Freeform 35"/>
              <p:cNvSpPr>
                <a:spLocks/>
              </p:cNvSpPr>
              <p:nvPr userDrawn="1"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6 h 362"/>
                  <a:gd name="T4" fmla="*/ 248 w 632"/>
                  <a:gd name="T5" fmla="*/ 276 h 362"/>
                  <a:gd name="T6" fmla="*/ 632 w 632"/>
                  <a:gd name="T7" fmla="*/ 276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40" name="Freeform 36"/>
              <p:cNvSpPr>
                <a:spLocks/>
              </p:cNvSpPr>
              <p:nvPr userDrawn="1"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41" name="Freeform 37"/>
              <p:cNvSpPr>
                <a:spLocks/>
              </p:cNvSpPr>
              <p:nvPr userDrawn="1"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42" name="Freeform 38"/>
              <p:cNvSpPr>
                <a:spLocks/>
              </p:cNvSpPr>
              <p:nvPr userDrawn="1"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43" name="Freeform 39"/>
              <p:cNvSpPr>
                <a:spLocks/>
              </p:cNvSpPr>
              <p:nvPr userDrawn="1"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44" name="Freeform 40"/>
              <p:cNvSpPr>
                <a:spLocks/>
              </p:cNvSpPr>
              <p:nvPr userDrawn="1"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45" name="Freeform 41"/>
              <p:cNvSpPr>
                <a:spLocks/>
              </p:cNvSpPr>
              <p:nvPr userDrawn="1"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46" name="Freeform 42"/>
              <p:cNvSpPr>
                <a:spLocks/>
              </p:cNvSpPr>
              <p:nvPr userDrawn="1"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47" name="Freeform 43"/>
              <p:cNvSpPr>
                <a:spLocks/>
              </p:cNvSpPr>
              <p:nvPr userDrawn="1"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48" name="Freeform 44"/>
              <p:cNvSpPr>
                <a:spLocks/>
              </p:cNvSpPr>
              <p:nvPr userDrawn="1"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49" name="Freeform 45"/>
              <p:cNvSpPr>
                <a:spLocks/>
              </p:cNvSpPr>
              <p:nvPr userDrawn="1"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50" name="Freeform 46"/>
              <p:cNvSpPr>
                <a:spLocks/>
              </p:cNvSpPr>
              <p:nvPr userDrawn="1"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51" name="Freeform 47"/>
              <p:cNvSpPr>
                <a:spLocks/>
              </p:cNvSpPr>
              <p:nvPr userDrawn="1"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1031" name="Freeform 48"/>
            <p:cNvSpPr>
              <a:spLocks/>
            </p:cNvSpPr>
            <p:nvPr userDrawn="1"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10 h 385"/>
                <a:gd name="T2" fmla="*/ 4320 w 5762"/>
                <a:gd name="T3" fmla="*/ 201 h 385"/>
                <a:gd name="T4" fmla="*/ 4320 w 5762"/>
                <a:gd name="T5" fmla="*/ 4 h 385"/>
                <a:gd name="T6" fmla="*/ 0 w 5762"/>
                <a:gd name="T7" fmla="*/ 0 h 385"/>
                <a:gd name="T8" fmla="*/ 0 w 5762"/>
                <a:gd name="T9" fmla="*/ 21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32" name="Freeform 49"/>
            <p:cNvSpPr>
              <a:spLocks/>
            </p:cNvSpPr>
            <p:nvPr userDrawn="1"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4319 w 5761"/>
                <a:gd name="T3" fmla="*/ 0 h 189"/>
                <a:gd name="T4" fmla="*/ 4319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173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fl.net/exhibits/lordsbaltimore/images/georgecalvert.tif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QUIZ!!!!!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4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03_03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6" b="3952"/>
          <a:stretch>
            <a:fillRect/>
          </a:stretch>
        </p:blipFill>
        <p:spPr bwMode="auto">
          <a:xfrm>
            <a:off x="685800" y="1117600"/>
            <a:ext cx="7924800" cy="572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>
                <a:latin typeface="Times New Roman" charset="0"/>
              </a:rPr>
              <a:t>Population of the Chesapeake Colonies: 1607-1750</a:t>
            </a:r>
          </a:p>
        </p:txBody>
      </p:sp>
    </p:spTree>
    <p:extLst>
      <p:ext uri="{BB962C8B-B14F-4D97-AF65-F5344CB8AC3E}">
        <p14:creationId xmlns:p14="http://schemas.microsoft.com/office/powerpoint/2010/main" val="130788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6400800" y="0"/>
            <a:ext cx="2743200" cy="6858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The Maryland Colony </a:t>
            </a:r>
          </a:p>
        </p:txBody>
      </p:sp>
      <p:pic>
        <p:nvPicPr>
          <p:cNvPr id="29699" name="Picture 6" descr="217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1"/>
          <a:stretch>
            <a:fillRect/>
          </a:stretch>
        </p:blipFill>
        <p:spPr bwMode="auto">
          <a:xfrm>
            <a:off x="0" y="0"/>
            <a:ext cx="6481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704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</a:rPr>
              <a:t> Maryland: A Refuge for Catholics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762000"/>
            <a:ext cx="8305800" cy="6096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>
                <a:latin typeface="Arial" charset="0"/>
              </a:rPr>
              <a:t>Initiated by Sir George Calvert (Lord Baltimore) as a refuge for English Catholics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en-US">
                <a:latin typeface="Arial" charset="0"/>
              </a:rPr>
              <a:t>In 1632, Charles I               granted a charter                      for Maryland 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en-US">
                <a:latin typeface="Arial" charset="0"/>
              </a:rPr>
              <a:t>To recruit laborers,                 Lord Baltimore                     required toleration              among Catholics &amp;      Protestants </a:t>
            </a:r>
          </a:p>
        </p:txBody>
      </p:sp>
      <p:pic>
        <p:nvPicPr>
          <p:cNvPr id="30724" name="Picture 6" descr="First Lord Baltimore - Lar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3000" b="14000"/>
          <a:stretch>
            <a:fillRect/>
          </a:stretch>
        </p:blipFill>
        <p:spPr bwMode="auto">
          <a:xfrm>
            <a:off x="6248400" y="2133600"/>
            <a:ext cx="28956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1045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838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</a:rPr>
              <a:t>Maryland: A Refuge for Catholics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8229600" cy="6096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US">
                <a:latin typeface="Arial" charset="0"/>
              </a:rPr>
              <a:t>Wealthy Catholics proved unwilling to relocate to America so Maryland became populated largely by poor Protestant farmers &amp; indentured servants: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>
                <a:latin typeface="Arial" charset="0"/>
              </a:rPr>
              <a:t>Maryland had few large tobacco plantations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>
                <a:latin typeface="Arial" charset="0"/>
              </a:rPr>
              <a:t>Farmers (mostly poor tobacco planters) lived in scattered riverfront settlements</a:t>
            </a:r>
          </a:p>
        </p:txBody>
      </p:sp>
    </p:spTree>
    <p:extLst>
      <p:ext uri="{BB962C8B-B14F-4D97-AF65-F5344CB8AC3E}">
        <p14:creationId xmlns:p14="http://schemas.microsoft.com/office/powerpoint/2010/main" val="27055080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6858000"/>
          </a:xfrm>
        </p:spPr>
        <p:txBody>
          <a:bodyPr/>
          <a:lstStyle/>
          <a:p>
            <a:r>
              <a:rPr lang="en-US" sz="5800" u="sng">
                <a:latin typeface="Times New Roman" charset="0"/>
              </a:rPr>
              <a:t>New England Colonies</a:t>
            </a:r>
          </a:p>
        </p:txBody>
      </p:sp>
    </p:spTree>
    <p:extLst>
      <p:ext uri="{BB962C8B-B14F-4D97-AF65-F5344CB8AC3E}">
        <p14:creationId xmlns:p14="http://schemas.microsoft.com/office/powerpoint/2010/main" val="26681727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21" name="Picture 5" descr="DIVI7233033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9" t="2222" r="7008" b="2222"/>
          <a:stretch>
            <a:fillRect/>
          </a:stretch>
        </p:blipFill>
        <p:spPr bwMode="auto">
          <a:xfrm>
            <a:off x="4038600" y="0"/>
            <a:ext cx="51054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13Colon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4"/>
          <a:stretch>
            <a:fillRect/>
          </a:stretch>
        </p:blipFill>
        <p:spPr bwMode="auto">
          <a:xfrm>
            <a:off x="130175" y="152400"/>
            <a:ext cx="4213225" cy="5029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5181600"/>
            <a:ext cx="4038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kumimoji="1" lang="en-US" sz="4400"/>
              <a:t>New England Colonies, 1650</a:t>
            </a:r>
          </a:p>
        </p:txBody>
      </p:sp>
    </p:spTree>
    <p:extLst>
      <p:ext uri="{BB962C8B-B14F-4D97-AF65-F5344CB8AC3E}">
        <p14:creationId xmlns:p14="http://schemas.microsoft.com/office/powerpoint/2010/main" val="15953842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Reforming England in America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838200"/>
            <a:ext cx="8229600" cy="60198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>
                <a:latin typeface="Arial" charset="0"/>
              </a:rPr>
              <a:t>Queen Elizabeth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reconciliation of Anglican &amp; Catholic conflicts appeased many, but created 2 factious groups of extremists: 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u="sng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Catholics</a:t>
            </a:r>
            <a:r>
              <a:rPr lang="en-US">
                <a:latin typeface="Arial" charset="0"/>
              </a:rPr>
              <a:t> (many settled in Maryland)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u="sng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Puritans</a:t>
            </a:r>
            <a:r>
              <a:rPr lang="en-US">
                <a:latin typeface="Arial" charset="0"/>
              </a:rPr>
              <a:t> who wanted Anglican Church stripped of Catholic rituals (made up of conservative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Puritans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&amp; radical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Pilgrims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441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762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The Pilgrims in Plymouth </a:t>
            </a:r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762000"/>
            <a:ext cx="8305800" cy="60960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>
                <a:latin typeface="Arial" charset="0"/>
              </a:rPr>
              <a:t>Pilgrims were separatists who refused to worship in the Anglican Church, fled to Holland to avoid compromising religious beliefs 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>
                <a:latin typeface="Arial" charset="0"/>
              </a:rPr>
              <a:t>Migrated to America in order to maintain distinct identity &amp; settled in New England 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>
                <a:latin typeface="Arial" charset="0"/>
              </a:rPr>
              <a:t>Formed the </a:t>
            </a:r>
            <a:r>
              <a:rPr lang="en-US" i="1" u="sng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Mayflower Compact</a:t>
            </a:r>
            <a:r>
              <a:rPr lang="en-US">
                <a:latin typeface="Arial" charset="0"/>
              </a:rPr>
              <a:t> to create a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civil body politick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among settlers (became the 1</a:t>
            </a:r>
            <a:r>
              <a:rPr lang="en-US" baseline="30000">
                <a:latin typeface="Arial" charset="0"/>
              </a:rPr>
              <a:t>st</a:t>
            </a:r>
            <a:r>
              <a:rPr lang="en-US">
                <a:latin typeface="Arial" charset="0"/>
              </a:rPr>
              <a:t> American form of self-gov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t)</a:t>
            </a:r>
          </a:p>
        </p:txBody>
      </p:sp>
    </p:spTree>
    <p:extLst>
      <p:ext uri="{BB962C8B-B14F-4D97-AF65-F5344CB8AC3E}">
        <p14:creationId xmlns:p14="http://schemas.microsoft.com/office/powerpoint/2010/main" val="27580407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2133600"/>
          </a:xfrm>
        </p:spPr>
        <p:txBody>
          <a:bodyPr/>
          <a:lstStyle/>
          <a:p>
            <a:r>
              <a:rPr lang="en-US" sz="4800">
                <a:latin typeface="Times New Roman" charset="0"/>
              </a:rPr>
              <a:t>The </a:t>
            </a:r>
            <a:r>
              <a:rPr lang="ja-JP" altLang="en-US" sz="4800">
                <a:latin typeface="Times New Roman" charset="0"/>
              </a:rPr>
              <a:t>“</a:t>
            </a:r>
            <a:r>
              <a:rPr lang="en-US" sz="4800">
                <a:latin typeface="Times New Roman" charset="0"/>
              </a:rPr>
              <a:t>Mayflower Compact</a:t>
            </a:r>
            <a:r>
              <a:rPr lang="ja-JP" altLang="en-US" sz="4800">
                <a:latin typeface="Times New Roman" charset="0"/>
              </a:rPr>
              <a:t>”</a:t>
            </a:r>
            <a:r>
              <a:rPr lang="en-US" sz="4800">
                <a:latin typeface="Times New Roman" charset="0"/>
              </a:rPr>
              <a:t> Reading &amp; Discussion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8229600" cy="4724400"/>
          </a:xfrm>
        </p:spPr>
        <p:txBody>
          <a:bodyPr/>
          <a:lstStyle/>
          <a:p>
            <a:r>
              <a:rPr lang="en-US" sz="4200">
                <a:latin typeface="Arial" charset="0"/>
              </a:rPr>
              <a:t>What are the Pilgrims agreeing to do by signing the </a:t>
            </a:r>
            <a:r>
              <a:rPr lang="en-US" sz="4200" i="1">
                <a:latin typeface="Arial" charset="0"/>
              </a:rPr>
              <a:t>Mayflower Compact</a:t>
            </a:r>
            <a:r>
              <a:rPr lang="en-US" sz="4200">
                <a:latin typeface="Arial" charset="0"/>
              </a:rPr>
              <a:t>?</a:t>
            </a:r>
          </a:p>
          <a:p>
            <a:r>
              <a:rPr lang="en-US" sz="4200">
                <a:latin typeface="Arial" charset="0"/>
              </a:rPr>
              <a:t>Is this a </a:t>
            </a:r>
            <a:r>
              <a:rPr lang="en-US" sz="4200" i="1" u="sng">
                <a:latin typeface="Arial" charset="0"/>
              </a:rPr>
              <a:t>religious</a:t>
            </a:r>
            <a:r>
              <a:rPr lang="en-US" sz="4200">
                <a:latin typeface="Arial" charset="0"/>
              </a:rPr>
              <a:t> or a </a:t>
            </a:r>
            <a:r>
              <a:rPr lang="en-US" sz="4200" i="1" u="sng">
                <a:latin typeface="Arial" charset="0"/>
              </a:rPr>
              <a:t>political</a:t>
            </a:r>
            <a:r>
              <a:rPr lang="en-US" sz="4200">
                <a:latin typeface="Arial" charset="0"/>
              </a:rPr>
              <a:t> document? Explain</a:t>
            </a:r>
          </a:p>
        </p:txBody>
      </p:sp>
    </p:spTree>
    <p:extLst>
      <p:ext uri="{BB962C8B-B14F-4D97-AF65-F5344CB8AC3E}">
        <p14:creationId xmlns:p14="http://schemas.microsoft.com/office/powerpoint/2010/main" val="320762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609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ja-JP" altLang="en-US" sz="4000">
                <a:latin typeface="Times New Roman" charset="0"/>
              </a:rPr>
              <a:t>“</a:t>
            </a:r>
            <a:r>
              <a:rPr lang="en-US" sz="4000">
                <a:latin typeface="Times New Roman" charset="0"/>
              </a:rPr>
              <a:t>The Great Migration</a:t>
            </a:r>
            <a:r>
              <a:rPr lang="ja-JP" altLang="en-US" sz="4000">
                <a:latin typeface="Times New Roman" charset="0"/>
              </a:rPr>
              <a:t>”</a:t>
            </a:r>
            <a:endParaRPr lang="en-US" sz="4000">
              <a:latin typeface="Times New Roman" charset="0"/>
            </a:endParaRPr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533400"/>
            <a:ext cx="8382000" cy="6324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smtClean="0">
                <a:ea typeface="+mn-ea"/>
              </a:rPr>
              <a:t>Puritans were more conservative than Pilgrims &amp; wished to remain within the Church of England: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smtClean="0"/>
              <a:t>Believed</a:t>
            </a:r>
            <a:r>
              <a:rPr lang="en-US" sz="3000" smtClean="0"/>
              <a:t> </a:t>
            </a:r>
            <a:r>
              <a:rPr lang="en-US" smtClean="0"/>
              <a:t>in</a:t>
            </a:r>
            <a:r>
              <a:rPr lang="en-US" sz="3000" smtClean="0"/>
              <a:t> </a:t>
            </a:r>
            <a:r>
              <a:rPr lang="en-US" smtClean="0"/>
              <a:t>predestination,</a:t>
            </a:r>
            <a:r>
              <a:rPr lang="en-US" sz="3000" smtClean="0"/>
              <a:t> </a:t>
            </a:r>
            <a:r>
              <a:rPr lang="en-US" smtClean="0"/>
              <a:t>fought social sins, &amp; despised Catholic rituals in the Anglican Church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smtClean="0"/>
              <a:t>In 1629, many Puritans felt King Charles I was ruining England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smtClean="0">
                <a:ea typeface="+mn-ea"/>
              </a:rPr>
              <a:t>From 1630-1640, </a:t>
            </a:r>
            <a:r>
              <a:rPr lang="en-US" u="sng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John Winthrop</a:t>
            </a:r>
            <a:r>
              <a:rPr lang="en-US" smtClean="0">
                <a:ea typeface="+mn-ea"/>
              </a:rPr>
              <a:t> led 16,000 Puritans to the Massachusetts Bay colony </a:t>
            </a:r>
          </a:p>
        </p:txBody>
      </p:sp>
    </p:spTree>
    <p:extLst>
      <p:ext uri="{BB962C8B-B14F-4D97-AF65-F5344CB8AC3E}">
        <p14:creationId xmlns:p14="http://schemas.microsoft.com/office/powerpoint/2010/main" val="797456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Development of Colonial Identities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</a:t>
            </a:r>
          </a:p>
          <a:p>
            <a:r>
              <a:rPr lang="en-US" dirty="0" smtClean="0"/>
              <a:t>Period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5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41988" name="Picture 4" descr="20271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>
            <a:fillRect/>
          </a:stretch>
        </p:blipFill>
        <p:spPr bwMode="auto">
          <a:xfrm>
            <a:off x="0" y="-192088"/>
            <a:ext cx="9144000" cy="708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066800" y="-76200"/>
            <a:ext cx="5867400" cy="569913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600"/>
              <a:t>The Great Puritan Migration</a:t>
            </a:r>
          </a:p>
        </p:txBody>
      </p:sp>
    </p:spTree>
    <p:extLst>
      <p:ext uri="{BB962C8B-B14F-4D97-AF65-F5344CB8AC3E}">
        <p14:creationId xmlns:p14="http://schemas.microsoft.com/office/powerpoint/2010/main" val="119809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ja-JP" altLang="en-US">
                <a:latin typeface="Times New Roman" charset="0"/>
              </a:rPr>
              <a:t>“</a:t>
            </a:r>
            <a:r>
              <a:rPr lang="en-US">
                <a:latin typeface="Times New Roman" charset="0"/>
              </a:rPr>
              <a:t>A City on a Hill</a:t>
            </a:r>
            <a:r>
              <a:rPr lang="ja-JP" altLang="en-US">
                <a:latin typeface="Times New Roman" charset="0"/>
              </a:rPr>
              <a:t>”</a:t>
            </a:r>
            <a:endParaRPr lang="en-US">
              <a:latin typeface="Times New Roman" charset="0"/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762000"/>
            <a:ext cx="8305800" cy="6096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>
                <a:latin typeface="Arial" charset="0"/>
              </a:rPr>
              <a:t>Winthrop emphasized a common spiritual goal: to create a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city on a hill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as beacon of righteousness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>
                <a:latin typeface="Arial" charset="0"/>
              </a:rPr>
              <a:t>New England experienced unique demographic &amp; social trends: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>
                <a:latin typeface="Arial" charset="0"/>
              </a:rPr>
              <a:t>Settlers usually came as families 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>
                <a:latin typeface="Arial" charset="0"/>
              </a:rPr>
              <a:t>NE was a generally healthy place to live 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>
                <a:latin typeface="Arial" charset="0"/>
              </a:rPr>
              <a:t>Settlers sacrificed self-interest for the good of the community</a:t>
            </a:r>
          </a:p>
        </p:txBody>
      </p:sp>
    </p:spTree>
    <p:extLst>
      <p:ext uri="{BB962C8B-B14F-4D97-AF65-F5344CB8AC3E}">
        <p14:creationId xmlns:p14="http://schemas.microsoft.com/office/powerpoint/2010/main" val="41074268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685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ja-JP" altLang="en-US">
                <a:latin typeface="Times New Roman" charset="0"/>
              </a:rPr>
              <a:t>“</a:t>
            </a:r>
            <a:r>
              <a:rPr lang="en-US">
                <a:latin typeface="Times New Roman" charset="0"/>
              </a:rPr>
              <a:t>A City on a Hill</a:t>
            </a:r>
            <a:r>
              <a:rPr lang="ja-JP" altLang="en-US">
                <a:latin typeface="Times New Roman" charset="0"/>
              </a:rPr>
              <a:t>”</a:t>
            </a:r>
            <a:endParaRPr lang="en-US">
              <a:latin typeface="Times New Roman" charset="0"/>
            </a:endParaRPr>
          </a:p>
        </p:txBody>
      </p:sp>
      <p:sp>
        <p:nvSpPr>
          <p:cNvPr id="3194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609600"/>
            <a:ext cx="8305800" cy="6248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smtClean="0">
                <a:ea typeface="+mn-ea"/>
              </a:rPr>
              <a:t>As Mass Bay colony grew beyond Boston, towns began to develop their own unique personalities: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smtClean="0"/>
              <a:t>Each town was independently governed by local church members (</a:t>
            </a:r>
            <a:r>
              <a:rPr lang="en-US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Congregationalism</a:t>
            </a:r>
            <a:r>
              <a:rPr lang="en-US" smtClean="0"/>
              <a:t>)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smtClean="0"/>
              <a:t>Allowed voting by all adult male church members (women &amp; blacks joined but could not vote)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smtClean="0"/>
              <a:t>Officials were responsible to God, not their constituents</a:t>
            </a:r>
          </a:p>
        </p:txBody>
      </p:sp>
    </p:spTree>
    <p:extLst>
      <p:ext uri="{BB962C8B-B14F-4D97-AF65-F5344CB8AC3E}">
        <p14:creationId xmlns:p14="http://schemas.microsoft.com/office/powerpoint/2010/main" val="10765021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914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ja-JP" altLang="en-US">
                <a:latin typeface="Times New Roman" charset="0"/>
              </a:rPr>
              <a:t>“</a:t>
            </a:r>
            <a:r>
              <a:rPr lang="en-US">
                <a:latin typeface="Times New Roman" charset="0"/>
              </a:rPr>
              <a:t>A City on a Hill</a:t>
            </a:r>
            <a:r>
              <a:rPr lang="ja-JP" altLang="en-US">
                <a:latin typeface="Times New Roman" charset="0"/>
              </a:rPr>
              <a:t>”</a:t>
            </a:r>
            <a:endParaRPr lang="en-US">
              <a:latin typeface="Times New Roman" charset="0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8305800" cy="5943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NE town gov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ts were autonomous &amp; most people participated due to common religious values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Massachusetts Bay was more peaceful than other colonies: 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</a:rPr>
              <a:t>Passed a legal code called the </a:t>
            </a:r>
            <a:r>
              <a:rPr lang="en-US" i="1">
                <a:latin typeface="Arial" charset="0"/>
              </a:rPr>
              <a:t>Lawes and Liberties</a:t>
            </a:r>
            <a:r>
              <a:rPr lang="en-US">
                <a:latin typeface="Arial" charset="0"/>
              </a:rPr>
              <a:t> in 1648 to protect rights &amp; order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</a:rPr>
              <a:t>Created civil courts to maintain order &amp; mediate differences</a:t>
            </a:r>
          </a:p>
        </p:txBody>
      </p:sp>
    </p:spTree>
    <p:extLst>
      <p:ext uri="{BB962C8B-B14F-4D97-AF65-F5344CB8AC3E}">
        <p14:creationId xmlns:p14="http://schemas.microsoft.com/office/powerpoint/2010/main" val="25390520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</a:rPr>
              <a:t>Limits of Dissent: Roger Williams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8305800" cy="6172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85000"/>
              </a:lnSpc>
            </a:pPr>
            <a:r>
              <a:rPr lang="en-US">
                <a:latin typeface="Arial" charset="0"/>
              </a:rPr>
              <a:t>Puritans never supported religious toleration, esp Roger Williams:</a:t>
            </a:r>
          </a:p>
          <a:p>
            <a:pPr lvl="1">
              <a:lnSpc>
                <a:spcPct val="85000"/>
              </a:lnSpc>
            </a:pPr>
            <a:r>
              <a:rPr lang="en-US">
                <a:latin typeface="Arial" charset="0"/>
              </a:rPr>
              <a:t>Williams was a separatist who questioned the validity of the colony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charter because the land</a:t>
            </a:r>
            <a:r>
              <a:rPr lang="en-US" sz="300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was</a:t>
            </a:r>
            <a:r>
              <a:rPr lang="en-US" sz="300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not</a:t>
            </a:r>
            <a:r>
              <a:rPr lang="en-US" sz="300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bought</a:t>
            </a:r>
            <a:r>
              <a:rPr lang="en-US" sz="300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from</a:t>
            </a:r>
            <a:r>
              <a:rPr lang="en-US" sz="300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natives</a:t>
            </a:r>
          </a:p>
          <a:p>
            <a:pPr lvl="1">
              <a:lnSpc>
                <a:spcPct val="85000"/>
              </a:lnSpc>
            </a:pPr>
            <a:r>
              <a:rPr lang="en-US">
                <a:latin typeface="Arial" charset="0"/>
              </a:rPr>
              <a:t>Promoted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liberty of conscience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where God (not leaders) would punish people for their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wrong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religious ideas</a:t>
            </a:r>
          </a:p>
          <a:p>
            <a:pPr>
              <a:lnSpc>
                <a:spcPct val="85000"/>
              </a:lnSpc>
            </a:pPr>
            <a:r>
              <a:rPr lang="en-US">
                <a:latin typeface="Arial" charset="0"/>
              </a:rPr>
              <a:t>Expelled to Rhode Island in 1636</a:t>
            </a:r>
          </a:p>
        </p:txBody>
      </p:sp>
    </p:spTree>
    <p:extLst>
      <p:ext uri="{BB962C8B-B14F-4D97-AF65-F5344CB8AC3E}">
        <p14:creationId xmlns:p14="http://schemas.microsoft.com/office/powerpoint/2010/main" val="30234665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</a:rPr>
              <a:t>Limits of Dissent: Anne Hutchinson</a:t>
            </a:r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838200"/>
            <a:ext cx="8305800" cy="6019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>
                <a:latin typeface="Arial" charset="0"/>
              </a:rPr>
              <a:t>Anne Hutchinson believed she was directly inspired by God:</a:t>
            </a:r>
          </a:p>
          <a:p>
            <a:pPr lvl="1"/>
            <a:r>
              <a:rPr lang="en-US">
                <a:latin typeface="Arial" charset="0"/>
              </a:rPr>
              <a:t>Believed that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converted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people are not subject to man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laws, only subject to God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laws (</a:t>
            </a:r>
            <a:r>
              <a:rPr lang="en-US" u="sng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Antinomianism</a:t>
            </a:r>
            <a:r>
              <a:rPr lang="en-US">
                <a:latin typeface="Arial" charset="0"/>
              </a:rPr>
              <a:t>)</a:t>
            </a:r>
          </a:p>
          <a:p>
            <a:pPr lvl="1"/>
            <a:r>
              <a:rPr lang="en-US">
                <a:latin typeface="Arial" charset="0"/>
              </a:rPr>
              <a:t>Hutchinson challenged Mass Bay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religious leaders </a:t>
            </a:r>
          </a:p>
          <a:p>
            <a:r>
              <a:rPr lang="en-US">
                <a:latin typeface="Arial" charset="0"/>
              </a:rPr>
              <a:t>She</a:t>
            </a:r>
            <a:r>
              <a:rPr lang="en-US" sz="300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was</a:t>
            </a:r>
            <a:r>
              <a:rPr lang="en-US" sz="300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banished</a:t>
            </a:r>
            <a:r>
              <a:rPr lang="en-US" sz="300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to</a:t>
            </a:r>
            <a:r>
              <a:rPr lang="en-US" sz="300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Rhode</a:t>
            </a:r>
            <a:r>
              <a:rPr lang="en-US" sz="300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Island</a:t>
            </a:r>
          </a:p>
        </p:txBody>
      </p:sp>
    </p:spTree>
    <p:extLst>
      <p:ext uri="{BB962C8B-B14F-4D97-AF65-F5344CB8AC3E}">
        <p14:creationId xmlns:p14="http://schemas.microsoft.com/office/powerpoint/2010/main" val="7504776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</a:rPr>
              <a:t>Mobility and Division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9277" y="762000"/>
            <a:ext cx="9144000" cy="6096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dirty="0">
                <a:latin typeface="Arial" charset="0"/>
              </a:rPr>
              <a:t>After absorbing Plymouth, the Massachusetts                            colony grew &amp;                         spawned 4 new                       colonies:</a:t>
            </a:r>
          </a:p>
          <a:p>
            <a:pPr lvl="1"/>
            <a:r>
              <a:rPr lang="en-US" dirty="0">
                <a:latin typeface="Arial" charset="0"/>
              </a:rPr>
              <a:t>New Hampshire</a:t>
            </a:r>
          </a:p>
          <a:p>
            <a:pPr lvl="1"/>
            <a:r>
              <a:rPr lang="en-US" dirty="0">
                <a:latin typeface="Arial" charset="0"/>
              </a:rPr>
              <a:t>Rhode Island</a:t>
            </a:r>
          </a:p>
          <a:p>
            <a:pPr lvl="1"/>
            <a:r>
              <a:rPr lang="en-US" dirty="0">
                <a:latin typeface="Arial" charset="0"/>
              </a:rPr>
              <a:t>Connecticut</a:t>
            </a:r>
          </a:p>
          <a:p>
            <a:pPr lvl="1"/>
            <a:r>
              <a:rPr lang="en-US" dirty="0">
                <a:latin typeface="Arial" charset="0"/>
              </a:rPr>
              <a:t>New Haven</a:t>
            </a: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1250" r="25781" b="9377"/>
          <a:stretch>
            <a:fillRect/>
          </a:stretch>
        </p:blipFill>
        <p:spPr bwMode="auto">
          <a:xfrm>
            <a:off x="4683125" y="1524000"/>
            <a:ext cx="446087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9318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40" name="Rectangle 3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txBody>
          <a:bodyPr/>
          <a:lstStyle/>
          <a:p>
            <a:r>
              <a:rPr lang="en-US" sz="3500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Complete the following chart then identify the most significant similarities &amp; differences between the Chesapeake &amp; New England colonies</a:t>
            </a:r>
          </a:p>
        </p:txBody>
      </p:sp>
      <p:graphicFrame>
        <p:nvGraphicFramePr>
          <p:cNvPr id="379941" name="Group 37"/>
          <p:cNvGraphicFramePr>
            <a:graphicFrameLocks noGrp="1"/>
          </p:cNvGraphicFramePr>
          <p:nvPr>
            <p:ph idx="4294967295"/>
          </p:nvPr>
        </p:nvGraphicFramePr>
        <p:xfrm>
          <a:off x="304800" y="1954213"/>
          <a:ext cx="8458200" cy="4751388"/>
        </p:xfrm>
        <a:graphic>
          <a:graphicData uri="http://schemas.openxmlformats.org/drawingml/2006/table">
            <a:tbl>
              <a:tblPr/>
              <a:tblGrid>
                <a:gridCol w="2087563"/>
                <a:gridCol w="3017837"/>
                <a:gridCol w="33528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1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Chesapeake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 England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1246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1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Political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1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1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1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Economic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1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1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1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Social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1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1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3937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6858000"/>
          </a:xfrm>
        </p:spPr>
        <p:txBody>
          <a:bodyPr/>
          <a:lstStyle/>
          <a:p>
            <a:r>
              <a:rPr lang="en-US" sz="6600" b="1" u="sng">
                <a:latin typeface="Times New Roman" charset="0"/>
              </a:rPr>
              <a:t>The Middle Colonies</a:t>
            </a:r>
            <a:r>
              <a:rPr lang="en-US" sz="6600">
                <a:latin typeface="Times New Roman" charset="0"/>
              </a:rPr>
              <a:t>:</a:t>
            </a:r>
            <a:br>
              <a:rPr lang="en-US" sz="6600">
                <a:latin typeface="Times New Roman" charset="0"/>
              </a:rPr>
            </a:br>
            <a:r>
              <a:rPr lang="en-US" sz="6600">
                <a:latin typeface="Times New Roman" charset="0"/>
              </a:rPr>
              <a:t>New York, New Jersey, Pennsylvania, Delaware </a:t>
            </a:r>
          </a:p>
        </p:txBody>
      </p:sp>
    </p:spTree>
    <p:extLst>
      <p:ext uri="{BB962C8B-B14F-4D97-AF65-F5344CB8AC3E}">
        <p14:creationId xmlns:p14="http://schemas.microsoft.com/office/powerpoint/2010/main" val="40388578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6705600" y="0"/>
            <a:ext cx="2438400" cy="6858000"/>
          </a:xfrm>
          <a:noFill/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charset="0"/>
              </a:rPr>
              <a:t>The Middle Colonies, 1685</a:t>
            </a:r>
          </a:p>
        </p:txBody>
      </p:sp>
      <p:pic>
        <p:nvPicPr>
          <p:cNvPr id="56324" name="Picture 4" descr="DIVI723303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3334" r="2513" b="3334"/>
          <a:stretch>
            <a:fillRect/>
          </a:stretch>
        </p:blipFill>
        <p:spPr>
          <a:xfrm>
            <a:off x="484188" y="0"/>
            <a:ext cx="6042025" cy="6858000"/>
          </a:xfr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6294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0"/>
            <a:ext cx="8229600" cy="6629400"/>
          </a:xfrm>
        </p:spPr>
        <p:txBody>
          <a:bodyPr/>
          <a:lstStyle/>
          <a:p>
            <a:pPr>
              <a:defRPr/>
            </a:pPr>
            <a:r>
              <a:rPr lang="en-US" sz="38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Essential Question</a:t>
            </a:r>
            <a:r>
              <a:rPr lang="en-US" sz="3800" dirty="0" smtClean="0">
                <a:ea typeface="+mn-ea"/>
              </a:rPr>
              <a:t>: </a:t>
            </a:r>
          </a:p>
          <a:p>
            <a:pPr marL="749300" lvl="1" indent="-292100">
              <a:defRPr/>
            </a:pPr>
            <a:r>
              <a:rPr lang="en-US" sz="3800" dirty="0" smtClean="0"/>
              <a:t>How did different values lead to different American subcultures in the </a:t>
            </a:r>
            <a:r>
              <a:rPr lang="en-US" sz="3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Chesapeake</a:t>
            </a:r>
            <a:r>
              <a:rPr lang="en-US" sz="3800" dirty="0" smtClean="0"/>
              <a:t>, Southern, </a:t>
            </a:r>
            <a:r>
              <a:rPr lang="en-US" sz="3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New England</a:t>
            </a:r>
            <a:r>
              <a:rPr lang="en-US" sz="3800" dirty="0" smtClean="0"/>
              <a:t>, &amp; Middle colonies?</a:t>
            </a:r>
          </a:p>
        </p:txBody>
      </p:sp>
    </p:spTree>
    <p:extLst>
      <p:ext uri="{BB962C8B-B14F-4D97-AF65-F5344CB8AC3E}">
        <p14:creationId xmlns:p14="http://schemas.microsoft.com/office/powerpoint/2010/main" val="21999467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</a:rPr>
              <a:t>New York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8229600" cy="5943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NY was established as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New Netherlands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by the Dutch West India Co. (the great economic rival to England &amp; Spain)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Its small population was diverse; included Finns, Swedes, Germans, Africans, &amp; Dutch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In 1664, the English fleet captured the colony with little resistance </a:t>
            </a:r>
          </a:p>
        </p:txBody>
      </p:sp>
    </p:spTree>
    <p:extLst>
      <p:ext uri="{BB962C8B-B14F-4D97-AF65-F5344CB8AC3E}">
        <p14:creationId xmlns:p14="http://schemas.microsoft.com/office/powerpoint/2010/main" val="16437762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838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</a:rPr>
              <a:t>Pennsylvania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762000"/>
            <a:ext cx="8305800" cy="6096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Pennsylvania founded by a radical religious sect called Quakers 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Quakers believed in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Inner Light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: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>
                <a:latin typeface="Arial" charset="0"/>
              </a:rPr>
              <a:t>Rejected idea of original sin &amp;  predestination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>
                <a:latin typeface="Arial" charset="0"/>
              </a:rPr>
              <a:t>Believed that each person could communicate directly with God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>
                <a:latin typeface="Arial" charset="0"/>
              </a:rPr>
              <a:t>All are equal in eyes of God &amp; can be saved (conversion was essential to faith)</a:t>
            </a:r>
          </a:p>
        </p:txBody>
      </p:sp>
    </p:spTree>
    <p:extLst>
      <p:ext uri="{BB962C8B-B14F-4D97-AF65-F5344CB8AC3E}">
        <p14:creationId xmlns:p14="http://schemas.microsoft.com/office/powerpoint/2010/main" val="7861994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</a:rPr>
              <a:t>Penn's "Holy Experiment"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8382000" cy="5867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Quakers were persecuted in New England for their beliefs; William Penn founded Pennsylvania in 1681 as a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holy experiment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>
                <a:latin typeface="Arial" charset="0"/>
              </a:rPr>
              <a:t>As a society run on Quaker principles that promoted religious toleration &amp; protection of the rights of property-less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</a:rPr>
              <a:t>Appealed to English, Welsh, Irish, German immigrants </a:t>
            </a:r>
          </a:p>
        </p:txBody>
      </p:sp>
    </p:spTree>
    <p:extLst>
      <p:ext uri="{BB962C8B-B14F-4D97-AF65-F5344CB8AC3E}">
        <p14:creationId xmlns:p14="http://schemas.microsoft.com/office/powerpoint/2010/main" val="3918498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0" y="990600"/>
            <a:ext cx="2667000" cy="58674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William Penn       &amp;           Native Americans</a:t>
            </a:r>
          </a:p>
        </p:txBody>
      </p:sp>
      <p:pic>
        <p:nvPicPr>
          <p:cNvPr id="62467" name="Picture 3" descr="pennwindian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3" b="5499"/>
          <a:stretch>
            <a:fillRect/>
          </a:stretch>
        </p:blipFill>
        <p:spPr>
          <a:xfrm>
            <a:off x="0" y="0"/>
            <a:ext cx="6457950" cy="6858000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9188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8458200" cy="2230438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"/>
              </a:spcBef>
            </a:pPr>
            <a:r>
              <a:rPr lang="en-US" sz="4000" u="sng">
                <a:effectLst>
                  <a:outerShdw blurRad="38100" dist="38100" dir="2700000" algn="tl">
                    <a:srgbClr val="FFFFFF"/>
                  </a:outerShdw>
                </a:effectLst>
              </a:rPr>
              <a:t>Quick Discussion Question:</a:t>
            </a:r>
          </a:p>
          <a:p>
            <a:pPr algn="ctr">
              <a:lnSpc>
                <a:spcPct val="85000"/>
              </a:lnSpc>
              <a:spcBef>
                <a:spcPct val="5000"/>
              </a:spcBef>
            </a:pPr>
            <a:r>
              <a:rPr lang="en-US" sz="4000"/>
              <a:t>In what ways was Penn</a:t>
            </a:r>
            <a:r>
              <a:rPr lang="ja-JP" altLang="en-US" sz="4000"/>
              <a:t>’</a:t>
            </a:r>
            <a:r>
              <a:rPr lang="en-US" sz="4000"/>
              <a:t>s                      </a:t>
            </a:r>
            <a:r>
              <a:rPr lang="ja-JP" altLang="en-US" sz="4000"/>
              <a:t>“</a:t>
            </a:r>
            <a:r>
              <a:rPr lang="en-US" sz="4000"/>
              <a:t>holy experiment</a:t>
            </a:r>
            <a:r>
              <a:rPr lang="ja-JP" altLang="en-US" sz="4000"/>
              <a:t>”</a:t>
            </a:r>
            <a:r>
              <a:rPr lang="en-US" sz="4000"/>
              <a:t> in Pennsylvania     similar to Winthrop</a:t>
            </a:r>
            <a:r>
              <a:rPr lang="ja-JP" altLang="en-US" sz="4000"/>
              <a:t>’</a:t>
            </a:r>
            <a:r>
              <a:rPr lang="en-US" sz="4000"/>
              <a:t>s </a:t>
            </a:r>
            <a:r>
              <a:rPr lang="ja-JP" altLang="en-US" sz="4000"/>
              <a:t>“</a:t>
            </a:r>
            <a:r>
              <a:rPr lang="en-US" sz="4000"/>
              <a:t>city on a hill?</a:t>
            </a:r>
            <a:r>
              <a:rPr lang="ja-JP" altLang="en-US" sz="4000"/>
              <a:t>”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26087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838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</a:rPr>
              <a:t>Settling Pennsylvania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8305800" cy="5943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>
                <a:latin typeface="Arial" charset="0"/>
              </a:rPr>
              <a:t>Immigration to PA led to a very ethnically, nationally, &amp; religiously diverse population</a:t>
            </a:r>
          </a:p>
          <a:p>
            <a:r>
              <a:rPr lang="en-US">
                <a:latin typeface="Arial" charset="0"/>
              </a:rPr>
              <a:t>Quarrels were common (unlike homogeneous VA &amp; Mass Bay colonies), but PA prospered</a:t>
            </a:r>
          </a:p>
          <a:p>
            <a:r>
              <a:rPr lang="en-US">
                <a:latin typeface="Arial" charset="0"/>
              </a:rPr>
              <a:t>In 1701, Penn granted self-rule to PA colonists &amp; independence to Delaware counties</a:t>
            </a:r>
          </a:p>
        </p:txBody>
      </p:sp>
    </p:spTree>
    <p:extLst>
      <p:ext uri="{BB962C8B-B14F-4D97-AF65-F5344CB8AC3E}">
        <p14:creationId xmlns:p14="http://schemas.microsoft.com/office/powerpoint/2010/main" val="17913883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400" y="0"/>
            <a:ext cx="2895600" cy="6858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Urban Population Growth: 1650-1775</a:t>
            </a:r>
          </a:p>
        </p:txBody>
      </p:sp>
      <p:pic>
        <p:nvPicPr>
          <p:cNvPr id="64515" name="Picture 3" descr="ch04_08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0"/>
          <a:stretch>
            <a:fillRect/>
          </a:stretch>
        </p:blipFill>
        <p:spPr bwMode="auto">
          <a:xfrm>
            <a:off x="0" y="0"/>
            <a:ext cx="627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46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6858000"/>
          </a:xfrm>
        </p:spPr>
        <p:txBody>
          <a:bodyPr/>
          <a:lstStyle/>
          <a:p>
            <a:r>
              <a:rPr lang="en-US" sz="6600" b="1" u="sng">
                <a:latin typeface="Times New Roman" charset="0"/>
              </a:rPr>
              <a:t>The Lower South</a:t>
            </a:r>
          </a:p>
        </p:txBody>
      </p:sp>
    </p:spTree>
    <p:extLst>
      <p:ext uri="{BB962C8B-B14F-4D97-AF65-F5344CB8AC3E}">
        <p14:creationId xmlns:p14="http://schemas.microsoft.com/office/powerpoint/2010/main" val="14582850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03m04"/>
          <p:cNvPicPr preferRelativeResize="0"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30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0" y="0"/>
            <a:ext cx="2667000" cy="6858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Settling the Lower South </a:t>
            </a:r>
          </a:p>
        </p:txBody>
      </p:sp>
    </p:spTree>
    <p:extLst>
      <p:ext uri="{BB962C8B-B14F-4D97-AF65-F5344CB8AC3E}">
        <p14:creationId xmlns:p14="http://schemas.microsoft.com/office/powerpoint/2010/main" val="196549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</a:rPr>
              <a:t>Carolina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8305800" cy="5791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>
                <a:latin typeface="Arial" charset="0"/>
              </a:rPr>
              <a:t>Although Carolina relied on slave labor &amp; agriculture (&amp; therefore looked like Chesapeake colonies) it was very different due to:</a:t>
            </a:r>
          </a:p>
          <a:p>
            <a:pPr lvl="1"/>
            <a:r>
              <a:rPr lang="en-US">
                <a:latin typeface="Arial" charset="0"/>
              </a:rPr>
              <a:t>Diversity of settlers</a:t>
            </a:r>
          </a:p>
          <a:p>
            <a:pPr lvl="1"/>
            <a:r>
              <a:rPr lang="en-US">
                <a:latin typeface="Arial" charset="0"/>
              </a:rPr>
              <a:t>Environment very different from the Chesapeake</a:t>
            </a:r>
          </a:p>
          <a:p>
            <a:pPr lvl="1"/>
            <a:r>
              <a:rPr lang="en-US">
                <a:latin typeface="Arial" charset="0"/>
              </a:rPr>
              <a:t>No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Solid South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yet</a:t>
            </a:r>
          </a:p>
        </p:txBody>
      </p:sp>
    </p:spTree>
    <p:extLst>
      <p:ext uri="{BB962C8B-B14F-4D97-AF65-F5344CB8AC3E}">
        <p14:creationId xmlns:p14="http://schemas.microsoft.com/office/powerpoint/2010/main" val="26515645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Proprietors of the Carolinas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83058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Carolina was granted a charter in 1663 to eight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dirty="0">
                <a:latin typeface="Arial" charset="0"/>
              </a:rPr>
              <a:t>proprietors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dirty="0">
                <a:latin typeface="Arial" charset="0"/>
              </a:rPr>
              <a:t> to reward their loyalty: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Proprietors were inspired by John Locke &amp; created a government led by wealthy lawmakers but with veto power for average citizens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But Carolina had difficulty recruiting</a:t>
            </a:r>
            <a:r>
              <a:rPr lang="en-US" sz="3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settlers</a:t>
            </a:r>
            <a:r>
              <a:rPr lang="en-US" sz="3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in</a:t>
            </a:r>
            <a:r>
              <a:rPr lang="en-US" sz="3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its</a:t>
            </a:r>
            <a:r>
              <a:rPr lang="en-US" sz="3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first</a:t>
            </a:r>
            <a:r>
              <a:rPr lang="en-US" sz="3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years</a:t>
            </a:r>
          </a:p>
        </p:txBody>
      </p:sp>
      <p:sp>
        <p:nvSpPr>
          <p:cNvPr id="357380" name="AutoShape 4"/>
          <p:cNvSpPr>
            <a:spLocks noChangeArrowheads="1"/>
          </p:cNvSpPr>
          <p:nvPr/>
        </p:nvSpPr>
        <p:spPr bwMode="auto">
          <a:xfrm>
            <a:off x="152400" y="304800"/>
            <a:ext cx="8915400" cy="1066800"/>
          </a:xfrm>
          <a:prstGeom prst="wedgeRectCallout">
            <a:avLst>
              <a:gd name="adj1" fmla="val 38801"/>
              <a:gd name="adj2" fmla="val 336310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000" dirty="0"/>
              <a:t>Carolina was established as a </a:t>
            </a:r>
            <a:r>
              <a:rPr lang="ja-JP" altLang="en-US" sz="3000" dirty="0"/>
              <a:t>“</a:t>
            </a:r>
            <a:r>
              <a:rPr lang="en-US" sz="3000" dirty="0"/>
              <a:t>political utopia</a:t>
            </a:r>
            <a:r>
              <a:rPr lang="ja-JP" altLang="en-US" sz="3000" dirty="0"/>
              <a:t>”</a:t>
            </a:r>
            <a:r>
              <a:rPr lang="en-US" sz="3000" dirty="0"/>
              <a:t> &amp; experimented with early forms of democracy</a:t>
            </a:r>
          </a:p>
        </p:txBody>
      </p:sp>
    </p:spTree>
    <p:extLst>
      <p:ext uri="{BB962C8B-B14F-4D97-AF65-F5344CB8AC3E}">
        <p14:creationId xmlns:p14="http://schemas.microsoft.com/office/powerpoint/2010/main" val="1595979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</a:rPr>
              <a:t>Four Colonial Subcultures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8305800" cy="5943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The </a:t>
            </a:r>
            <a:r>
              <a:rPr lang="en-US" dirty="0">
                <a:latin typeface="Arial" charset="0"/>
              </a:rPr>
              <a:t>different values of the migrants dictated the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dirty="0">
                <a:latin typeface="Arial" charset="0"/>
              </a:rPr>
              <a:t>personality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dirty="0">
                <a:latin typeface="Arial" charset="0"/>
              </a:rPr>
              <a:t> of the newly created colonies; led to distinct (not unified) colonies</a:t>
            </a:r>
          </a:p>
          <a:p>
            <a:pPr lvl="1"/>
            <a:r>
              <a:rPr lang="en-US" dirty="0">
                <a:latin typeface="Arial" charset="0"/>
              </a:rPr>
              <a:t>The Chesapeake</a:t>
            </a:r>
          </a:p>
          <a:p>
            <a:pPr lvl="1"/>
            <a:r>
              <a:rPr lang="en-US" dirty="0">
                <a:latin typeface="Arial" charset="0"/>
              </a:rPr>
              <a:t>New England</a:t>
            </a:r>
          </a:p>
          <a:p>
            <a:pPr lvl="1"/>
            <a:r>
              <a:rPr lang="en-US" dirty="0">
                <a:latin typeface="Arial" charset="0"/>
              </a:rPr>
              <a:t>Middle Colonies</a:t>
            </a:r>
          </a:p>
          <a:p>
            <a:pPr lvl="1"/>
            <a:r>
              <a:rPr lang="en-US" dirty="0">
                <a:latin typeface="Arial" charset="0"/>
              </a:rPr>
              <a:t>The Lower South </a:t>
            </a:r>
          </a:p>
        </p:txBody>
      </p:sp>
    </p:spTree>
    <p:extLst>
      <p:ext uri="{BB962C8B-B14F-4D97-AF65-F5344CB8AC3E}">
        <p14:creationId xmlns:p14="http://schemas.microsoft.com/office/powerpoint/2010/main" val="1181843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</a:rPr>
              <a:t>Founding of Georgia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8305800" cy="6172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5000"/>
              </a:lnSpc>
            </a:pPr>
            <a:r>
              <a:rPr lang="en-US">
                <a:latin typeface="Arial" charset="0"/>
              </a:rPr>
              <a:t>Georgia was founded in 1732 by James Oglethorpe as a strategic buffer between the Carolinas &amp; Spanish Florida </a:t>
            </a:r>
          </a:p>
          <a:p>
            <a:pPr>
              <a:lnSpc>
                <a:spcPct val="95000"/>
              </a:lnSpc>
            </a:pPr>
            <a:r>
              <a:rPr lang="en-US">
                <a:latin typeface="Arial" charset="0"/>
              </a:rPr>
              <a:t>Oglethorpe offered Georgia as a refuge for imprisoned debtors from England</a:t>
            </a:r>
          </a:p>
          <a:p>
            <a:pPr>
              <a:lnSpc>
                <a:spcPct val="95000"/>
              </a:lnSpc>
            </a:pPr>
            <a:r>
              <a:rPr lang="en-US">
                <a:latin typeface="Arial" charset="0"/>
              </a:rPr>
              <a:t>By 1751, Georgia was a small colony with a slave-owning plantation society</a:t>
            </a:r>
          </a:p>
        </p:txBody>
      </p:sp>
      <p:sp>
        <p:nvSpPr>
          <p:cNvPr id="364550" name="AutoShape 6"/>
          <p:cNvSpPr>
            <a:spLocks noChangeArrowheads="1"/>
          </p:cNvSpPr>
          <p:nvPr/>
        </p:nvSpPr>
        <p:spPr bwMode="auto">
          <a:xfrm>
            <a:off x="685800" y="304800"/>
            <a:ext cx="8305800" cy="1447800"/>
          </a:xfrm>
          <a:prstGeom prst="wedgeRectCallout">
            <a:avLst>
              <a:gd name="adj1" fmla="val 1662"/>
              <a:gd name="adj2" fmla="val 194519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500"/>
              <a:t>Georgia was in many ways a </a:t>
            </a:r>
            <a:r>
              <a:rPr lang="ja-JP" altLang="en-US" sz="3500"/>
              <a:t>“</a:t>
            </a:r>
            <a:r>
              <a:rPr lang="en-US" sz="3500"/>
              <a:t>social utopia</a:t>
            </a:r>
            <a:r>
              <a:rPr lang="ja-JP" altLang="en-US" sz="3500"/>
              <a:t>”</a:t>
            </a:r>
            <a:r>
              <a:rPr lang="en-US" sz="3500"/>
              <a:t> because it offered a fresh start for many of the lowest English citizens</a:t>
            </a:r>
          </a:p>
        </p:txBody>
      </p:sp>
    </p:spTree>
    <p:extLst>
      <p:ext uri="{BB962C8B-B14F-4D97-AF65-F5344CB8AC3E}">
        <p14:creationId xmlns:p14="http://schemas.microsoft.com/office/powerpoint/2010/main" val="5009363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75780" name="Picture 4" descr="13Colon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1371600" y="0"/>
            <a:ext cx="6808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0902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</a:rPr>
              <a:t>Conclusions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8229600" cy="5943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>
                <a:latin typeface="Arial" charset="0"/>
              </a:rPr>
              <a:t>All the colonies faced early an struggle to survive </a:t>
            </a:r>
          </a:p>
          <a:p>
            <a:r>
              <a:rPr lang="en-US">
                <a:latin typeface="Arial" charset="0"/>
              </a:rPr>
              <a:t>Distinct regional differences intensified &amp; persisted throughout the colonial period </a:t>
            </a:r>
          </a:p>
          <a:p>
            <a:r>
              <a:rPr lang="en-US">
                <a:latin typeface="Arial" charset="0"/>
              </a:rPr>
              <a:t>It was not until the American Revolution that colonists began to see themselves as a distinct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American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people</a:t>
            </a:r>
            <a:endParaRPr lang="en-US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828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Essential Question</a:t>
            </a:r>
            <a:r>
              <a:rPr lang="en-US" sz="3800" dirty="0"/>
              <a:t>: </a:t>
            </a:r>
          </a:p>
          <a:p>
            <a:pPr marL="749300" lvl="1" indent="-292100">
              <a:defRPr/>
            </a:pPr>
            <a:r>
              <a:rPr lang="en-US" sz="3800" dirty="0" smtClean="0"/>
              <a:t>How and why did </a:t>
            </a:r>
            <a:r>
              <a:rPr lang="en-US" sz="3800" dirty="0"/>
              <a:t>different values lead to different American subcultures in the </a:t>
            </a:r>
            <a:r>
              <a:rPr lang="en-US" sz="3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Chesapeake</a:t>
            </a:r>
            <a:r>
              <a:rPr lang="en-US" sz="3800" dirty="0"/>
              <a:t>, Southern</a:t>
            </a:r>
            <a:r>
              <a:rPr lang="en-US" sz="3800" dirty="0" smtClean="0"/>
              <a:t>, </a:t>
            </a:r>
            <a:r>
              <a:rPr lang="en-US" sz="3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New England</a:t>
            </a:r>
            <a:r>
              <a:rPr lang="en-US" sz="3800" dirty="0"/>
              <a:t>, &amp; Middle colonies?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8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6858000"/>
          </a:xfrm>
        </p:spPr>
        <p:txBody>
          <a:bodyPr/>
          <a:lstStyle/>
          <a:p>
            <a:r>
              <a:rPr lang="en-US" sz="6600" b="1" u="sng">
                <a:latin typeface="Times New Roman" charset="0"/>
              </a:rPr>
              <a:t>Chesapeake Colonies</a:t>
            </a:r>
            <a:r>
              <a:rPr lang="en-US" sz="6600">
                <a:latin typeface="Times New Roman" charset="0"/>
              </a:rPr>
              <a:t>:</a:t>
            </a:r>
            <a:br>
              <a:rPr lang="en-US" sz="6600">
                <a:latin typeface="Times New Roman" charset="0"/>
              </a:rPr>
            </a:br>
            <a:r>
              <a:rPr lang="en-US" sz="6600">
                <a:latin typeface="Times New Roman" charset="0"/>
              </a:rPr>
              <a:t>Virginia &amp; Maryland</a:t>
            </a:r>
          </a:p>
        </p:txBody>
      </p:sp>
    </p:spTree>
    <p:extLst>
      <p:ext uri="{BB962C8B-B14F-4D97-AF65-F5344CB8AC3E}">
        <p14:creationId xmlns:p14="http://schemas.microsoft.com/office/powerpoint/2010/main" val="18828718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0"/>
            <a:ext cx="4267200" cy="16764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Chesapeake Colonies</a:t>
            </a:r>
          </a:p>
        </p:txBody>
      </p:sp>
      <p:pic>
        <p:nvPicPr>
          <p:cNvPr id="7171" name="Picture 4" descr="DIVI72330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2124"/>
          <a:stretch>
            <a:fillRect/>
          </a:stretch>
        </p:blipFill>
        <p:spPr>
          <a:xfrm>
            <a:off x="0" y="0"/>
            <a:ext cx="497522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6" descr="map-Jamestown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898900" cy="489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0647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8382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Entrepreneurs in Virginia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38200"/>
            <a:ext cx="8305800" cy="6019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3800">
                <a:latin typeface="Arial" charset="0"/>
              </a:rPr>
              <a:t>Jamestown was settled in 1607 along the Chesapeake Bay: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3800">
                <a:latin typeface="Arial" charset="0"/>
              </a:rPr>
              <a:t>the location was unhealthy but easy to defend from Spanish ships (but not from inland Indians)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3800">
                <a:latin typeface="Arial" charset="0"/>
              </a:rPr>
              <a:t>Settlers had no experience in founding a settlement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3800">
                <a:latin typeface="Arial" charset="0"/>
              </a:rPr>
              <a:t>Colonists expected to become immediately wealthy &amp; failed to plant crops or prepare for long-term habitation in America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667000" y="3276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/>
          </a:p>
        </p:txBody>
      </p:sp>
      <p:sp>
        <p:nvSpPr>
          <p:cNvPr id="116744" name="AutoShape 8"/>
          <p:cNvSpPr>
            <a:spLocks noChangeArrowheads="1"/>
          </p:cNvSpPr>
          <p:nvPr/>
        </p:nvSpPr>
        <p:spPr bwMode="auto">
          <a:xfrm>
            <a:off x="990600" y="1600200"/>
            <a:ext cx="8077200" cy="1066800"/>
          </a:xfrm>
          <a:prstGeom prst="wedgeRectCallout">
            <a:avLst>
              <a:gd name="adj1" fmla="val 23171"/>
              <a:gd name="adj2" fmla="val 292111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kumimoji="1" lang="en-US" sz="3600"/>
              <a:t>Chesapeake colonists did not work for the common good &amp; many starved to death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18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304690_m_03_01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0"/>
            <a:ext cx="6400800" cy="5873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400800" y="2057400"/>
            <a:ext cx="27432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>
                <a:latin typeface="Arial" charset="0"/>
              </a:rPr>
              <a:t>Virginia</a:t>
            </a:r>
            <a:r>
              <a:rPr lang="ja-JP" altLang="en-US" sz="4000">
                <a:latin typeface="Arial" charset="0"/>
              </a:rPr>
              <a:t>’</a:t>
            </a:r>
            <a:r>
              <a:rPr lang="en-US" sz="4000">
                <a:latin typeface="Arial" charset="0"/>
              </a:rPr>
              <a:t>s growth was due largely to headrights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English Migration, 1610-1660</a:t>
            </a:r>
          </a:p>
        </p:txBody>
      </p:sp>
    </p:spTree>
    <p:extLst>
      <p:ext uri="{BB962C8B-B14F-4D97-AF65-F5344CB8AC3E}">
        <p14:creationId xmlns:p14="http://schemas.microsoft.com/office/powerpoint/2010/main" val="113407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6858000"/>
          </a:xfrm>
        </p:spPr>
        <p:txBody>
          <a:bodyPr/>
          <a:lstStyle/>
          <a:p>
            <a:r>
              <a:rPr lang="en-US" sz="6000">
                <a:latin typeface="Times New Roman" charset="0"/>
              </a:rPr>
              <a:t>Why was </a:t>
            </a:r>
            <a:r>
              <a:rPr lang="en-US" sz="6000" i="1" u="sng">
                <a:latin typeface="Times New Roman" charset="0"/>
              </a:rPr>
              <a:t>1619</a:t>
            </a:r>
            <a:r>
              <a:rPr lang="en-US" sz="6000">
                <a:latin typeface="Times New Roman" charset="0"/>
              </a:rPr>
              <a:t> a pivotal year for the Chesapeake settlement?</a:t>
            </a:r>
          </a:p>
        </p:txBody>
      </p:sp>
    </p:spTree>
    <p:extLst>
      <p:ext uri="{BB962C8B-B14F-4D97-AF65-F5344CB8AC3E}">
        <p14:creationId xmlns:p14="http://schemas.microsoft.com/office/powerpoint/2010/main" val="29486156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rooks PPT Template">
  <a:themeElements>
    <a:clrScheme name="Brooks PPT Template 7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0000CC"/>
      </a:folHlink>
    </a:clrScheme>
    <a:fontScheme name="Brooks PPT Templa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rooks PPT Templat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PPT Templat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PPT Template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1425</Words>
  <Application>Microsoft Macintosh PowerPoint</Application>
  <PresentationFormat>On-screen Show (4:3)</PresentationFormat>
  <Paragraphs>146</Paragraphs>
  <Slides>43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Brooks PPT Template</vt:lpstr>
      <vt:lpstr>Do Now</vt:lpstr>
      <vt:lpstr>The Development of Colonial Identities</vt:lpstr>
      <vt:lpstr>PowerPoint Presentation</vt:lpstr>
      <vt:lpstr>Four Colonial Subcultures</vt:lpstr>
      <vt:lpstr>Chesapeake Colonies: Virginia &amp; Maryland</vt:lpstr>
      <vt:lpstr>Chesapeake Colonies</vt:lpstr>
      <vt:lpstr>Entrepreneurs in Virginia</vt:lpstr>
      <vt:lpstr>English Migration, 1610-1660</vt:lpstr>
      <vt:lpstr>Why was 1619 a pivotal year for the Chesapeake settlement?</vt:lpstr>
      <vt:lpstr>Population of the Chesapeake Colonies: 1607-1750</vt:lpstr>
      <vt:lpstr>The Maryland Colony </vt:lpstr>
      <vt:lpstr> Maryland: A Refuge for Catholics</vt:lpstr>
      <vt:lpstr>Maryland: A Refuge for Catholics</vt:lpstr>
      <vt:lpstr>New England Colonies</vt:lpstr>
      <vt:lpstr>PowerPoint Presentation</vt:lpstr>
      <vt:lpstr>Reforming England in America</vt:lpstr>
      <vt:lpstr>The Pilgrims in Plymouth </vt:lpstr>
      <vt:lpstr>The “Mayflower Compact” Reading &amp; Discussion</vt:lpstr>
      <vt:lpstr>“The Great Migration”</vt:lpstr>
      <vt:lpstr>PowerPoint Presentation</vt:lpstr>
      <vt:lpstr>“A City on a Hill”</vt:lpstr>
      <vt:lpstr>“A City on a Hill”</vt:lpstr>
      <vt:lpstr>“A City on a Hill”</vt:lpstr>
      <vt:lpstr>Limits of Dissent: Roger Williams</vt:lpstr>
      <vt:lpstr>Limits of Dissent: Anne Hutchinson</vt:lpstr>
      <vt:lpstr>Mobility and Division</vt:lpstr>
      <vt:lpstr>Complete the following chart then identify the most significant similarities &amp; differences between the Chesapeake &amp; New England colonies</vt:lpstr>
      <vt:lpstr>The Middle Colonies: New York, New Jersey, Pennsylvania, Delaware </vt:lpstr>
      <vt:lpstr>The Middle Colonies, 1685</vt:lpstr>
      <vt:lpstr>New York</vt:lpstr>
      <vt:lpstr>Pennsylvania</vt:lpstr>
      <vt:lpstr>Penn's "Holy Experiment"</vt:lpstr>
      <vt:lpstr>William Penn       &amp;           Native Americans</vt:lpstr>
      <vt:lpstr>Settling Pennsylvania</vt:lpstr>
      <vt:lpstr>Urban Population Growth: 1650-1775</vt:lpstr>
      <vt:lpstr>The Lower South</vt:lpstr>
      <vt:lpstr>Settling the Lower South </vt:lpstr>
      <vt:lpstr>Carolina</vt:lpstr>
      <vt:lpstr>Proprietors of the Carolinas</vt:lpstr>
      <vt:lpstr>Founding of Georgia</vt:lpstr>
      <vt:lpstr>PowerPoint Presentation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12</cp:revision>
  <dcterms:created xsi:type="dcterms:W3CDTF">2016-08-12T16:27:19Z</dcterms:created>
  <dcterms:modified xsi:type="dcterms:W3CDTF">2016-08-15T18:09:25Z</dcterms:modified>
</cp:coreProperties>
</file>