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bin" ContentType="audio/unknown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60" r:id="rId2"/>
    <p:sldId id="256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82" r:id="rId16"/>
    <p:sldId id="283" r:id="rId17"/>
    <p:sldId id="272" r:id="rId18"/>
    <p:sldId id="273" r:id="rId19"/>
    <p:sldId id="284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5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8" d="100"/>
          <a:sy n="68" d="100"/>
        </p:scale>
        <p:origin x="-70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3881C-7B8A-9641-A6D8-F863EA21F5F4}" type="datetimeFigureOut">
              <a:rPr lang="en-US" smtClean="0"/>
              <a:t>1/21/16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1EC26-CE14-2E44-81E9-38776B9C8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92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F6A7EDC-1BDE-E84E-BDB2-FC8FDE1BC610}" type="slidenum">
              <a:rPr lang="en-US">
                <a:latin typeface="Arial" charset="0"/>
              </a:rPr>
              <a:pPr eaLnBrk="1" hangingPunct="1"/>
              <a:t>18</a:t>
            </a:fld>
            <a:endParaRPr lang="en-US">
              <a:latin typeface="Arial" charset="0"/>
            </a:endParaRPr>
          </a:p>
        </p:txBody>
      </p:sp>
      <p:sp>
        <p:nvSpPr>
          <p:cNvPr id="348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2763766A-ABFB-EF4F-B991-4314B872BE0D}" type="slidenum">
              <a:rPr lang="en-US" sz="1200">
                <a:latin typeface="Calibri" charset="0"/>
              </a:rPr>
              <a:pPr algn="r" eaLnBrk="1" hangingPunct="1"/>
              <a:t>18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BF19F38-8FCC-334B-A6A0-268375785D72}" type="slidenum">
              <a:rPr lang="en-US">
                <a:latin typeface="Arial" charset="0"/>
              </a:rPr>
              <a:pPr eaLnBrk="1" hangingPunct="1"/>
              <a:t>20</a:t>
            </a:fld>
            <a:endParaRPr lang="en-US">
              <a:latin typeface="Arial" charset="0"/>
            </a:endParaRPr>
          </a:p>
        </p:txBody>
      </p:sp>
      <p:sp>
        <p:nvSpPr>
          <p:cNvPr id="358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EA02A688-8DD3-AD42-8841-3E57AB11052B}" type="slidenum">
              <a:rPr lang="en-US" sz="1200">
                <a:latin typeface="Calibri" charset="0"/>
              </a:rPr>
              <a:pPr algn="r" eaLnBrk="1" hangingPunct="1"/>
              <a:t>20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2C11316-ED92-D842-AC0C-64EFEA220899}" type="slidenum">
              <a:rPr lang="en-US">
                <a:latin typeface="Arial" charset="0"/>
              </a:rPr>
              <a:pPr eaLnBrk="1" hangingPunct="1"/>
              <a:t>24</a:t>
            </a:fld>
            <a:endParaRPr lang="en-US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Cigar makers, blacksmiths, shoe makers etc.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73D4-BEEA-C943-92AB-D7D6BD7BE329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B61F-8230-1548-9E2C-31F8AD983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08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73D4-BEEA-C943-92AB-D7D6BD7BE329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B61F-8230-1548-9E2C-31F8AD983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73D4-BEEA-C943-92AB-D7D6BD7BE329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B61F-8230-1548-9E2C-31F8AD983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12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73D4-BEEA-C943-92AB-D7D6BD7BE329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B61F-8230-1548-9E2C-31F8AD983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52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73D4-BEEA-C943-92AB-D7D6BD7BE329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B61F-8230-1548-9E2C-31F8AD983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8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73D4-BEEA-C943-92AB-D7D6BD7BE329}" type="datetimeFigureOut">
              <a:rPr lang="en-US" smtClean="0"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B61F-8230-1548-9E2C-31F8AD983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75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73D4-BEEA-C943-92AB-D7D6BD7BE329}" type="datetimeFigureOut">
              <a:rPr lang="en-US" smtClean="0"/>
              <a:t>1/21/16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B61F-8230-1548-9E2C-31F8AD983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04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73D4-BEEA-C943-92AB-D7D6BD7BE329}" type="datetimeFigureOut">
              <a:rPr lang="en-US" smtClean="0"/>
              <a:t>1/21/16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B61F-8230-1548-9E2C-31F8AD983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95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73D4-BEEA-C943-92AB-D7D6BD7BE329}" type="datetimeFigureOut">
              <a:rPr lang="en-US" smtClean="0"/>
              <a:t>1/21/16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B61F-8230-1548-9E2C-31F8AD983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63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73D4-BEEA-C943-92AB-D7D6BD7BE329}" type="datetimeFigureOut">
              <a:rPr lang="en-US" smtClean="0"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B61F-8230-1548-9E2C-31F8AD983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30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73D4-BEEA-C943-92AB-D7D6BD7BE329}" type="datetimeFigureOut">
              <a:rPr lang="en-US" smtClean="0"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B61F-8230-1548-9E2C-31F8AD983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6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373D4-BEEA-C943-92AB-D7D6BD7BE329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8B61F-8230-1548-9E2C-31F8AD983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6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bin"/><Relationship Id="rId3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gKdMuVu1wi8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  <a:cs typeface="Arial" charset="0"/>
              </a:rPr>
              <a:t>Do Now:</a:t>
            </a:r>
            <a:endParaRPr lang="en-US" dirty="0">
              <a:latin typeface="Times New Roman" charset="0"/>
              <a:cs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>
              <a:latin typeface="Times New Roman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Times New Roman" charset="0"/>
                <a:cs typeface="Arial" charset="0"/>
              </a:rPr>
              <a:t>What is a monopoly?  What are some negative effects of monopolies?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Times New Roman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Times New Roman" charset="0"/>
                <a:cs typeface="Arial" charset="0"/>
              </a:rPr>
              <a:t>What was Laissez-faire capitalism?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Times New Roman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Times New Roman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558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kid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338"/>
            <a:ext cx="9144000" cy="628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081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  <p:pic>
        <p:nvPicPr>
          <p:cNvPr id="13316" name="Picture 2" descr="http://www.historyplace.com/unitedstates/childlabor/bilox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45613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94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1" name="Picture 7" descr="eb0d47b5587d62ff6999f34d80a477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50006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Picture 9" descr="be0021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33625"/>
            <a:ext cx="5715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Arial" charset="0"/>
              </a:rPr>
              <a:t>Other Images, by Jacob Riis</a:t>
            </a:r>
          </a:p>
        </p:txBody>
      </p:sp>
    </p:spTree>
    <p:extLst>
      <p:ext uri="{BB962C8B-B14F-4D97-AF65-F5344CB8AC3E}">
        <p14:creationId xmlns:p14="http://schemas.microsoft.com/office/powerpoint/2010/main" val="2895606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  <p:pic>
        <p:nvPicPr>
          <p:cNvPr id="53254" name="Picture 6" descr="riis-6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959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8" descr="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95400"/>
            <a:ext cx="57150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288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  <p:pic>
        <p:nvPicPr>
          <p:cNvPr id="16387" name="Picture 6" descr="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0650"/>
            <a:ext cx="8001000" cy="64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51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447800" y="76200"/>
            <a:ext cx="7543800" cy="140335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333333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300" b="1">
                <a:solidFill>
                  <a:srgbClr val="E00000"/>
                </a:solidFill>
                <a:latin typeface="Britannic Bold" charset="0"/>
                <a:ea typeface="ＭＳ Ｐゴシック" charset="0"/>
              </a:rPr>
              <a:t>The Changing American </a:t>
            </a:r>
            <a:br>
              <a:rPr lang="en-US" sz="4300" b="1">
                <a:solidFill>
                  <a:srgbClr val="E00000"/>
                </a:solidFill>
                <a:latin typeface="Britannic Bold" charset="0"/>
                <a:ea typeface="ＭＳ Ｐゴシック" charset="0"/>
              </a:rPr>
            </a:br>
            <a:r>
              <a:rPr lang="en-US" sz="4300" b="1">
                <a:solidFill>
                  <a:srgbClr val="E00000"/>
                </a:solidFill>
                <a:latin typeface="Britannic Bold" charset="0"/>
                <a:ea typeface="ＭＳ Ｐゴシック" charset="0"/>
              </a:rPr>
              <a:t>Labor Force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1" t="2992" r="22130" b="2744"/>
          <a:stretch>
            <a:fillRect/>
          </a:stretch>
        </p:blipFill>
        <p:spPr bwMode="auto">
          <a:xfrm>
            <a:off x="3124200" y="1676400"/>
            <a:ext cx="4191000" cy="4800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916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447800" y="304800"/>
            <a:ext cx="7543800" cy="9144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333333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5400" b="1">
                <a:solidFill>
                  <a:srgbClr val="E00000"/>
                </a:solidFill>
                <a:latin typeface="Arial"/>
                <a:ea typeface="ＭＳ Ｐゴシック" charset="0"/>
              </a:rPr>
              <a:t>“</a:t>
            </a:r>
            <a:r>
              <a:rPr lang="en-US" sz="5400" b="1">
                <a:solidFill>
                  <a:srgbClr val="E00000"/>
                </a:solidFill>
                <a:latin typeface="Britannic Bold" charset="0"/>
                <a:ea typeface="ＭＳ Ｐゴシック" charset="0"/>
              </a:rPr>
              <a:t>Galley Labor</a:t>
            </a:r>
            <a:r>
              <a:rPr lang="ja-JP" altLang="en-US" sz="5400" b="1">
                <a:solidFill>
                  <a:srgbClr val="E00000"/>
                </a:solidFill>
                <a:latin typeface="Arial"/>
                <a:ea typeface="ＭＳ Ｐゴシック" charset="0"/>
              </a:rPr>
              <a:t>”</a:t>
            </a:r>
            <a:endParaRPr lang="en-US" sz="5400" b="1">
              <a:solidFill>
                <a:srgbClr val="E00000"/>
              </a:solidFill>
              <a:latin typeface="Britannic Bold" charset="0"/>
              <a:ea typeface="ＭＳ Ｐゴシック" charset="0"/>
            </a:endParaRPr>
          </a:p>
        </p:txBody>
      </p:sp>
      <p:pic>
        <p:nvPicPr>
          <p:cNvPr id="59395" name="Picture 3" descr="pol_cartoon-the galley-child labor"/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" t="6386" r="1389" b="5299"/>
          <a:stretch>
            <a:fillRect/>
          </a:stretch>
        </p:blipFill>
        <p:spPr bwMode="auto">
          <a:xfrm>
            <a:off x="1676400" y="1524000"/>
            <a:ext cx="7239000" cy="42910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459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Arial" charset="0"/>
              </a:rPr>
              <a:t>Problems: 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6868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  <a:cs typeface="Arial" charset="0"/>
              </a:rPr>
              <a:t>Working conditions: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  <a:cs typeface="Arial" charset="0"/>
              </a:rPr>
              <a:t>Dangerous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>
                <a:latin typeface="Times New Roman" charset="0"/>
                <a:cs typeface="Arial" charset="0"/>
              </a:rPr>
              <a:t>Heavy </a:t>
            </a:r>
            <a:r>
              <a:rPr lang="en-US" sz="2000" b="1">
                <a:latin typeface="Times New Roman" charset="0"/>
                <a:cs typeface="Arial" charset="0"/>
              </a:rPr>
              <a:t>machinery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>
                <a:latin typeface="Times New Roman" charset="0"/>
                <a:cs typeface="Arial" charset="0"/>
              </a:rPr>
              <a:t>Dangerous conditions in </a:t>
            </a:r>
            <a:r>
              <a:rPr lang="en-US" sz="2000" b="1">
                <a:latin typeface="Times New Roman" charset="0"/>
                <a:cs typeface="Arial" charset="0"/>
              </a:rPr>
              <a:t>mines</a:t>
            </a:r>
            <a:r>
              <a:rPr lang="en-US" sz="2000">
                <a:latin typeface="Times New Roman" charset="0"/>
                <a:cs typeface="Arial" charset="0"/>
              </a:rPr>
              <a:t>, </a:t>
            </a:r>
            <a:r>
              <a:rPr lang="en-US" sz="2000" b="1">
                <a:latin typeface="Times New Roman" charset="0"/>
                <a:cs typeface="Arial" charset="0"/>
              </a:rPr>
              <a:t>construction</a:t>
            </a:r>
            <a:r>
              <a:rPr lang="en-US" sz="2000">
                <a:latin typeface="Times New Roman" charset="0"/>
                <a:cs typeface="Arial" charset="0"/>
              </a:rPr>
              <a:t> etc.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>
                <a:latin typeface="Times New Roman" charset="0"/>
                <a:cs typeface="Arial" charset="0"/>
              </a:rPr>
              <a:t>Hot and </a:t>
            </a:r>
            <a:r>
              <a:rPr lang="en-US" sz="2000" b="1">
                <a:latin typeface="Times New Roman" charset="0"/>
                <a:cs typeface="Arial" charset="0"/>
              </a:rPr>
              <a:t>unsanitary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  <a:cs typeface="Arial" charset="0"/>
              </a:rPr>
              <a:t>Long </a:t>
            </a:r>
            <a:r>
              <a:rPr lang="en-US" sz="2400" b="1">
                <a:latin typeface="Times New Roman" charset="0"/>
                <a:cs typeface="Arial" charset="0"/>
              </a:rPr>
              <a:t>hours</a:t>
            </a:r>
            <a:r>
              <a:rPr lang="en-US" sz="2400">
                <a:latin typeface="Times New Roman" charset="0"/>
                <a:cs typeface="Arial" charset="0"/>
              </a:rPr>
              <a:t>, low wages, no job security, no worker</a:t>
            </a:r>
            <a:r>
              <a:rPr lang="ja-JP" altLang="en-US" sz="2400">
                <a:latin typeface="Times New Roman" charset="0"/>
                <a:cs typeface="Arial" charset="0"/>
              </a:rPr>
              <a:t>’</a:t>
            </a:r>
            <a:r>
              <a:rPr lang="en-US" sz="2400">
                <a:latin typeface="Times New Roman" charset="0"/>
                <a:cs typeface="Arial" charset="0"/>
              </a:rPr>
              <a:t>s </a:t>
            </a:r>
            <a:r>
              <a:rPr lang="en-US" sz="2400" b="1">
                <a:latin typeface="Times New Roman" charset="0"/>
                <a:cs typeface="Arial" charset="0"/>
              </a:rPr>
              <a:t>benefits</a:t>
            </a:r>
            <a:r>
              <a:rPr lang="en-US" sz="2400">
                <a:latin typeface="Times New Roman" charset="0"/>
                <a:cs typeface="Arial" charset="0"/>
              </a:rPr>
              <a:t> (example: healthcare, paid holidays, paid maternity leave).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>
                <a:latin typeface="Times New Roman" charset="0"/>
                <a:cs typeface="Arial" charset="0"/>
              </a:rPr>
              <a:t>Company towns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>
                <a:latin typeface="Times New Roman" charset="0"/>
                <a:cs typeface="Arial" charset="0"/>
              </a:rPr>
              <a:t>often workers had to live in homes provided by factory owners.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>
                <a:latin typeface="Times New Roman" charset="0"/>
                <a:cs typeface="Arial" charset="0"/>
              </a:rPr>
              <a:t>Homes were often more expensive to rent than outside housing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>
                <a:latin typeface="Times New Roman" charset="0"/>
                <a:cs typeface="Arial" charset="0"/>
              </a:rPr>
              <a:t>Homes were often in poor condition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  <a:cs typeface="Arial" charset="0"/>
              </a:rPr>
              <a:t>Child labor, immigrant labor, and employment of women  = </a:t>
            </a:r>
            <a:r>
              <a:rPr lang="en-US" sz="2400" b="1">
                <a:latin typeface="Times New Roman" charset="0"/>
                <a:cs typeface="Arial" charset="0"/>
              </a:rPr>
              <a:t>lower wages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None/>
            </a:pPr>
            <a:endParaRPr lang="en-US" sz="2400" b="1">
              <a:latin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830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6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>
            <a:miter lim="800000"/>
            <a:headEnd/>
            <a:tailEnd/>
          </a:ln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100" b="1" kern="1200" dirty="0">
                <a:ln w="6350">
                  <a:noFill/>
                </a:ln>
                <a:solidFill>
                  <a:schemeClr val="tx1"/>
                </a:solidFill>
                <a:ea typeface="+mj-ea"/>
              </a:rPr>
              <a:t>Beliefs of Labor Unions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 lnSpcReduction="10000"/>
          </a:bodyPr>
          <a:lstStyle/>
          <a:p>
            <a:pPr marL="547688" indent="-411163" eaLnBrk="1" hangingPunct="1">
              <a:buFont typeface="Wingdings" pitchFamily="2" charset="2"/>
              <a:buChar char="o"/>
              <a:defRPr/>
            </a:pPr>
            <a:r>
              <a:rPr lang="en-US" sz="3700" dirty="0" smtClean="0">
                <a:ea typeface="+mn-ea"/>
              </a:rPr>
              <a:t>Opposed unrestricted </a:t>
            </a:r>
            <a:r>
              <a:rPr lang="en-US" sz="3700" b="1" dirty="0" smtClean="0">
                <a:ea typeface="+mn-ea"/>
              </a:rPr>
              <a:t>immigration</a:t>
            </a:r>
            <a:endParaRPr lang="en-US" sz="3400" b="1" dirty="0" smtClean="0">
              <a:ea typeface="+mn-ea"/>
            </a:endParaRPr>
          </a:p>
          <a:p>
            <a:pPr marL="868363" lvl="1" indent="-282575" eaLnBrk="1" hangingPunct="1">
              <a:buFont typeface="Wingdings" pitchFamily="2" charset="2"/>
              <a:buChar char="n"/>
              <a:defRPr/>
            </a:pPr>
            <a:r>
              <a:rPr lang="en-US" sz="3400" dirty="0" smtClean="0"/>
              <a:t>Immigration = </a:t>
            </a:r>
            <a:r>
              <a:rPr lang="en-US" sz="3400" b="1" dirty="0" smtClean="0"/>
              <a:t>cheap </a:t>
            </a:r>
            <a:r>
              <a:rPr lang="en-US" sz="3400" dirty="0" smtClean="0"/>
              <a:t>labor</a:t>
            </a:r>
          </a:p>
          <a:p>
            <a:pPr marL="868363" lvl="1" indent="-282575" eaLnBrk="1" hangingPunct="1">
              <a:buFont typeface="Wingdings" pitchFamily="2" charset="2"/>
              <a:buNone/>
              <a:defRPr/>
            </a:pPr>
            <a:endParaRPr lang="en-US" sz="3000" dirty="0" smtClean="0"/>
          </a:p>
          <a:p>
            <a:pPr marL="547688" indent="-411163" eaLnBrk="1" hangingPunct="1">
              <a:buFont typeface="Wingdings" pitchFamily="2" charset="2"/>
              <a:buChar char="o"/>
              <a:defRPr/>
            </a:pPr>
            <a:r>
              <a:rPr lang="en-US" sz="3700" b="1" dirty="0" smtClean="0">
                <a:ea typeface="+mn-ea"/>
              </a:rPr>
              <a:t>Refused</a:t>
            </a:r>
            <a:r>
              <a:rPr lang="en-US" sz="3700" dirty="0" smtClean="0">
                <a:ea typeface="+mn-ea"/>
              </a:rPr>
              <a:t> women and African-Americans as members</a:t>
            </a:r>
          </a:p>
          <a:p>
            <a:pPr marL="547688" indent="-411163" eaLnBrk="1" hangingPunct="1">
              <a:buFont typeface="Wingdings" pitchFamily="2" charset="2"/>
              <a:buChar char="o"/>
              <a:defRPr/>
            </a:pPr>
            <a:endParaRPr lang="en-US" sz="3400" dirty="0" smtClean="0">
              <a:ea typeface="+mn-ea"/>
            </a:endParaRPr>
          </a:p>
          <a:p>
            <a:pPr marL="547688" indent="-411163" eaLnBrk="1" hangingPunct="1">
              <a:buFont typeface="Wingdings" pitchFamily="2" charset="2"/>
              <a:buChar char="o"/>
              <a:defRPr/>
            </a:pPr>
            <a:r>
              <a:rPr lang="en-US" sz="3700" dirty="0" smtClean="0">
                <a:ea typeface="+mn-ea"/>
              </a:rPr>
              <a:t>Supported free compulsory </a:t>
            </a:r>
            <a:r>
              <a:rPr lang="en-US" sz="3700" b="1" dirty="0" smtClean="0">
                <a:ea typeface="+mn-ea"/>
              </a:rPr>
              <a:t>education</a:t>
            </a:r>
            <a:endParaRPr lang="en-US" sz="3400" b="1" dirty="0" smtClean="0">
              <a:ea typeface="+mn-ea"/>
            </a:endParaRPr>
          </a:p>
          <a:p>
            <a:pPr marL="868363" lvl="1" indent="-282575" eaLnBrk="1" hangingPunct="1">
              <a:buFont typeface="Wingdings" pitchFamily="2" charset="2"/>
              <a:buChar char="n"/>
              <a:defRPr/>
            </a:pPr>
            <a:r>
              <a:rPr lang="en-US" sz="3400" dirty="0" smtClean="0"/>
              <a:t>Remove </a:t>
            </a:r>
            <a:r>
              <a:rPr lang="en-US" sz="3400" b="1" dirty="0" smtClean="0"/>
              <a:t>child</a:t>
            </a:r>
            <a:r>
              <a:rPr lang="en-US" sz="3400" dirty="0" smtClean="0"/>
              <a:t> labor from the workforce</a:t>
            </a:r>
            <a:endParaRPr lang="en-US" sz="3000" dirty="0" smtClean="0"/>
          </a:p>
          <a:p>
            <a:pPr marL="547688" indent="-411163" eaLnBrk="1" hangingPunct="1">
              <a:buFont typeface="Wingdings" pitchFamily="2" charset="2"/>
              <a:buChar char="o"/>
              <a:defRPr/>
            </a:pPr>
            <a:endParaRPr lang="en-US" sz="3000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15925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10" name="Picture 10" descr="bom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3660">
            <a:off x="4419600" y="1066800"/>
            <a:ext cx="13017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543800" cy="823913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333333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E00000"/>
                </a:solidFill>
                <a:latin typeface="Britannic Bold" charset="0"/>
                <a:ea typeface="ＭＳ Ｐゴシック" charset="0"/>
              </a:rPr>
              <a:t>Management vs. Labor</a:t>
            </a:r>
          </a:p>
        </p:txBody>
      </p:sp>
      <p:sp>
        <p:nvSpPr>
          <p:cNvPr id="76805" name="Oval 5"/>
          <p:cNvSpPr>
            <a:spLocks noChangeArrowheads="1"/>
          </p:cNvSpPr>
          <p:nvPr/>
        </p:nvSpPr>
        <p:spPr bwMode="auto">
          <a:xfrm>
            <a:off x="1981200" y="1143000"/>
            <a:ext cx="1981200" cy="1600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200">
                <a:solidFill>
                  <a:schemeClr val="bg1"/>
                </a:solidFill>
                <a:effectLst>
                  <a:outerShdw blurRad="38100" dist="38100" dir="2700000" algn="tl">
                    <a:srgbClr val="B2B2B2"/>
                  </a:outerShdw>
                </a:effectLst>
                <a:latin typeface="Arial"/>
                <a:ea typeface="ＭＳ Ｐゴシック" charset="0"/>
              </a:rPr>
              <a:t>“</a:t>
            </a:r>
            <a:r>
              <a:rPr lang="en-US" sz="2200">
                <a:solidFill>
                  <a:schemeClr val="bg1"/>
                </a:solidFill>
                <a:effectLst>
                  <a:outerShdw blurRad="38100" dist="38100" dir="2700000" algn="tl">
                    <a:srgbClr val="B2B2B2"/>
                  </a:outerShdw>
                </a:effectLst>
                <a:ea typeface="ＭＳ Ｐゴシック" charset="0"/>
              </a:rPr>
              <a:t>Tools</a:t>
            </a:r>
            <a:r>
              <a:rPr lang="ja-JP" altLang="en-US" sz="2200">
                <a:solidFill>
                  <a:schemeClr val="bg1"/>
                </a:solidFill>
                <a:effectLst>
                  <a:outerShdw blurRad="38100" dist="38100" dir="2700000" algn="tl">
                    <a:srgbClr val="B2B2B2"/>
                  </a:outerShdw>
                </a:effectLst>
                <a:latin typeface="Arial"/>
                <a:ea typeface="ＭＳ Ｐゴシック" charset="0"/>
              </a:rPr>
              <a:t>”</a:t>
            </a:r>
            <a:r>
              <a:rPr lang="en-US" sz="2200">
                <a:solidFill>
                  <a:schemeClr val="bg1"/>
                </a:solidFill>
                <a:effectLst>
                  <a:outerShdw blurRad="38100" dist="38100" dir="2700000" algn="tl">
                    <a:srgbClr val="B2B2B2"/>
                  </a:outerShdw>
                </a:effectLst>
                <a:ea typeface="ＭＳ Ｐゴシック" charset="0"/>
              </a:rPr>
              <a:t> of </a:t>
            </a:r>
            <a:br>
              <a:rPr lang="en-US" sz="2200">
                <a:solidFill>
                  <a:schemeClr val="bg1"/>
                </a:solidFill>
                <a:effectLst>
                  <a:outerShdw blurRad="38100" dist="38100" dir="2700000" algn="tl">
                    <a:srgbClr val="B2B2B2"/>
                  </a:outerShdw>
                </a:effectLst>
                <a:ea typeface="ＭＳ Ｐゴシック" charset="0"/>
              </a:rPr>
            </a:br>
            <a:r>
              <a:rPr lang="en-US" sz="2200">
                <a:solidFill>
                  <a:schemeClr val="bg1"/>
                </a:solidFill>
                <a:effectLst>
                  <a:outerShdw blurRad="38100" dist="38100" dir="2700000" algn="tl">
                    <a:srgbClr val="B2B2B2"/>
                  </a:outerShdw>
                </a:effectLst>
                <a:ea typeface="ＭＳ Ｐゴシック" charset="0"/>
              </a:rPr>
              <a:t>Management</a:t>
            </a:r>
          </a:p>
        </p:txBody>
      </p:sp>
      <p:sp>
        <p:nvSpPr>
          <p:cNvPr id="76806" name="Oval 6"/>
          <p:cNvSpPr>
            <a:spLocks noChangeArrowheads="1"/>
          </p:cNvSpPr>
          <p:nvPr/>
        </p:nvSpPr>
        <p:spPr bwMode="auto">
          <a:xfrm>
            <a:off x="6400800" y="1143000"/>
            <a:ext cx="1981200" cy="1600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ＭＳ Ｐゴシック" charset="0"/>
              </a:rPr>
              <a:t>“</a:t>
            </a: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Tools</a:t>
            </a:r>
            <a:r>
              <a:rPr lang="ja-JP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ＭＳ Ｐゴシック" charset="0"/>
              </a:rPr>
              <a:t>”</a:t>
            </a: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of </a:t>
            </a:r>
            <a:b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</a:br>
            <a:r>
              <a:rPr lang="en-US" sz="220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Labor</a:t>
            </a:r>
          </a:p>
        </p:txBody>
      </p:sp>
      <p:sp>
        <p:nvSpPr>
          <p:cNvPr id="76807" name="Line 7"/>
          <p:cNvSpPr>
            <a:spLocks noChangeShapeType="1"/>
          </p:cNvSpPr>
          <p:nvPr/>
        </p:nvSpPr>
        <p:spPr bwMode="auto">
          <a:xfrm>
            <a:off x="3962400" y="19050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8" name="Line 8"/>
          <p:cNvSpPr>
            <a:spLocks noChangeShapeType="1"/>
          </p:cNvSpPr>
          <p:nvPr/>
        </p:nvSpPr>
        <p:spPr bwMode="auto">
          <a:xfrm flipH="1">
            <a:off x="5791200" y="19050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1905000" y="2895600"/>
            <a:ext cx="320040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98463" indent="-3984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12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Font typeface="Wingdings" charset="0"/>
              <a:buChar char="M"/>
            </a:pPr>
            <a:r>
              <a:rPr lang="ja-JP" alt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“</a:t>
            </a: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scabs</a:t>
            </a:r>
            <a:r>
              <a:rPr lang="ja-JP" alt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”</a:t>
            </a:r>
            <a:endParaRPr lang="en-US" sz="200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charset="0"/>
              <a:buChar char="M"/>
            </a:pP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P. R. campaign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charset="0"/>
              <a:buChar char="M"/>
            </a:pP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Pinkertons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charset="0"/>
              <a:buChar char="M"/>
            </a:pP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lockout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charset="0"/>
              <a:buChar char="M"/>
            </a:pP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blacklisting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charset="0"/>
              <a:buChar char="M"/>
            </a:pP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yellow-dog contracts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charset="0"/>
              <a:buChar char="M"/>
            </a:pP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court injunctions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charset="0"/>
              <a:buChar char="M"/>
            </a:pP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open shop</a:t>
            </a:r>
          </a:p>
        </p:txBody>
      </p:sp>
      <p:sp>
        <p:nvSpPr>
          <p:cNvPr id="76812" name="Text Box 12"/>
          <p:cNvSpPr txBox="1">
            <a:spLocks noChangeArrowheads="1"/>
          </p:cNvSpPr>
          <p:nvPr/>
        </p:nvSpPr>
        <p:spPr bwMode="auto">
          <a:xfrm>
            <a:off x="6248400" y="2895600"/>
            <a:ext cx="274320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98463" indent="-3984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127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Font typeface="Wingdings" charset="0"/>
              <a:buChar char="M"/>
            </a:pP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boycotts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charset="0"/>
              <a:buChar char="M"/>
            </a:pP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sympathy </a:t>
            </a:r>
            <a:b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demonstrations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charset="0"/>
              <a:buChar char="M"/>
            </a:pP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informational </a:t>
            </a:r>
            <a:b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picketing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charset="0"/>
              <a:buChar char="M"/>
            </a:pP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closed shops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charset="0"/>
              <a:buChar char="M"/>
            </a:pP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organized </a:t>
            </a:r>
            <a:b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strikes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charset="0"/>
              <a:buChar char="M"/>
            </a:pPr>
            <a:r>
              <a:rPr lang="ja-JP" alt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“</a:t>
            </a: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wildcat</a:t>
            </a:r>
            <a:r>
              <a:rPr lang="ja-JP" alt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”</a:t>
            </a: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strikes</a:t>
            </a:r>
          </a:p>
        </p:txBody>
      </p:sp>
    </p:spTree>
    <p:extLst>
      <p:ext uri="{BB962C8B-B14F-4D97-AF65-F5344CB8AC3E}">
        <p14:creationId xmlns:p14="http://schemas.microsoft.com/office/powerpoint/2010/main" val="3092858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92" decel="1000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92" decel="100000"/>
                                        <p:tgtEl>
                                          <p:spTgt spid="768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192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192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 animBg="1"/>
      <p:bldP spid="76806" grpId="0" animBg="1"/>
      <p:bldP spid="76807" grpId="0" animBg="1"/>
      <p:bldP spid="76808" grpId="0" animBg="1"/>
      <p:bldP spid="76811" grpId="0"/>
      <p:bldP spid="768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Rise of Labor Unions</a:t>
            </a:r>
            <a:br>
              <a:rPr lang="en-US" dirty="0" smtClean="0"/>
            </a:br>
            <a:r>
              <a:rPr lang="en-US" sz="2800" dirty="0" smtClean="0"/>
              <a:t>The Need for Reform Grows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Winchell</a:t>
            </a:r>
          </a:p>
          <a:p>
            <a:r>
              <a:rPr lang="en-US" dirty="0" smtClean="0"/>
              <a:t>APUSH</a:t>
            </a:r>
            <a:br>
              <a:rPr lang="en-US" dirty="0" smtClean="0"/>
            </a:br>
            <a:r>
              <a:rPr lang="en-US" dirty="0" smtClean="0"/>
              <a:t>Period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087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>
            <a:miter lim="800000"/>
            <a:headEnd/>
            <a:tailEnd/>
          </a:ln>
        </p:spPr>
        <p:txBody>
          <a:bodyPr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</a:rPr>
              <a:t>Struggles and Conflict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547688" indent="-411163" eaLnBrk="1" hangingPunct="1"/>
            <a:r>
              <a:rPr lang="en-US" sz="4000">
                <a:latin typeface="Times New Roman" charset="0"/>
                <a:cs typeface="Arial" charset="0"/>
              </a:rPr>
              <a:t>1881-1900 – </a:t>
            </a:r>
            <a:r>
              <a:rPr lang="en-US" sz="4000" b="1">
                <a:latin typeface="Times New Roman" charset="0"/>
                <a:cs typeface="Arial" charset="0"/>
              </a:rPr>
              <a:t>24,000</a:t>
            </a:r>
            <a:r>
              <a:rPr lang="en-US" sz="4000">
                <a:latin typeface="Times New Roman" charset="0"/>
                <a:cs typeface="Arial" charset="0"/>
              </a:rPr>
              <a:t> strikes in the US</a:t>
            </a:r>
          </a:p>
          <a:p>
            <a:pPr marL="547688" indent="-411163" eaLnBrk="1" hangingPunct="1">
              <a:buFont typeface="Wingdings" charset="0"/>
              <a:buNone/>
            </a:pPr>
            <a:endParaRPr lang="en-US" sz="4000">
              <a:latin typeface="Times New Roman" charset="0"/>
              <a:cs typeface="Arial" charset="0"/>
            </a:endParaRPr>
          </a:p>
          <a:p>
            <a:pPr marL="547688" indent="-411163" eaLnBrk="1" hangingPunct="1"/>
            <a:r>
              <a:rPr lang="en-US" sz="4000">
                <a:latin typeface="Times New Roman" charset="0"/>
                <a:cs typeface="Arial" charset="0"/>
              </a:rPr>
              <a:t>many blamed labor unrest on infiltration of </a:t>
            </a:r>
            <a:r>
              <a:rPr lang="en-US" sz="4000" b="1">
                <a:latin typeface="Times New Roman" charset="0"/>
                <a:cs typeface="Arial" charset="0"/>
              </a:rPr>
              <a:t>socialists</a:t>
            </a:r>
            <a:r>
              <a:rPr lang="en-US" sz="4000">
                <a:latin typeface="Times New Roman" charset="0"/>
                <a:cs typeface="Arial" charset="0"/>
              </a:rPr>
              <a:t> and </a:t>
            </a:r>
            <a:r>
              <a:rPr lang="en-US" sz="4000" b="1">
                <a:latin typeface="Times New Roman" charset="0"/>
                <a:cs typeface="Arial" charset="0"/>
              </a:rPr>
              <a:t>anarchists</a:t>
            </a:r>
          </a:p>
          <a:p>
            <a:pPr marL="547688" indent="-411163"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274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4958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o"/>
              <a:defRPr/>
            </a:pPr>
            <a:r>
              <a:rPr lang="en-US" b="1" dirty="0" smtClean="0">
                <a:ea typeface="+mn-ea"/>
              </a:rPr>
              <a:t>After the </a:t>
            </a:r>
            <a:r>
              <a:rPr lang="en-US" b="1" dirty="0" smtClean="0">
                <a:solidFill>
                  <a:schemeClr val="tx2">
                    <a:lumMod val="90000"/>
                    <a:lumOff val="10000"/>
                  </a:schemeClr>
                </a:solidFill>
                <a:ea typeface="+mn-ea"/>
              </a:rPr>
              <a:t>Triangle Shirtwaist </a:t>
            </a:r>
            <a:r>
              <a:rPr lang="en-US" b="1" dirty="0" smtClean="0">
                <a:ea typeface="+mn-ea"/>
              </a:rPr>
              <a:t>Factory Fire the  </a:t>
            </a:r>
            <a:r>
              <a:rPr lang="en-US" b="1" u="sng" dirty="0" smtClean="0">
                <a:ea typeface="+mn-ea"/>
              </a:rPr>
              <a:t>International Ladies Garment Workers Union,</a:t>
            </a:r>
            <a:r>
              <a:rPr lang="en-US" b="1" dirty="0" smtClean="0">
                <a:ea typeface="+mn-ea"/>
              </a:rPr>
              <a:t> was formed.</a:t>
            </a:r>
            <a:endParaRPr lang="en-US" dirty="0" smtClean="0">
              <a:ea typeface="+mn-ea"/>
            </a:endParaRPr>
          </a:p>
          <a:p>
            <a:pPr eaLnBrk="1" hangingPunct="1">
              <a:buFont typeface="Wingdings" pitchFamily="2" charset="2"/>
              <a:buChar char="o"/>
              <a:defRPr/>
            </a:pPr>
            <a:r>
              <a:rPr lang="en-US" dirty="0" smtClean="0">
                <a:ea typeface="+mn-ea"/>
              </a:rPr>
              <a:t>Successes: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Brought </a:t>
            </a:r>
            <a:r>
              <a:rPr lang="en-US" b="1" dirty="0" smtClean="0"/>
              <a:t>aid </a:t>
            </a:r>
            <a:r>
              <a:rPr lang="en-US" dirty="0" smtClean="0"/>
              <a:t>to families of victims of the fire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Modern factory</a:t>
            </a:r>
            <a:r>
              <a:rPr lang="en-US" b="1" dirty="0" smtClean="0"/>
              <a:t> inspection </a:t>
            </a:r>
            <a:r>
              <a:rPr lang="en-US" dirty="0" smtClean="0"/>
              <a:t>system established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b="1" dirty="0" smtClean="0"/>
              <a:t>Laws</a:t>
            </a:r>
            <a:r>
              <a:rPr lang="en-US" dirty="0" smtClean="0"/>
              <a:t> to regulate the labor of </a:t>
            </a:r>
            <a:r>
              <a:rPr lang="en-US" b="1" dirty="0" smtClean="0"/>
              <a:t>women</a:t>
            </a:r>
            <a:r>
              <a:rPr lang="en-US" dirty="0" smtClean="0"/>
              <a:t>, </a:t>
            </a:r>
            <a:r>
              <a:rPr lang="en-US" b="1" dirty="0" smtClean="0"/>
              <a:t>children</a:t>
            </a:r>
            <a:r>
              <a:rPr lang="en-US" dirty="0" smtClean="0"/>
              <a:t> and </a:t>
            </a:r>
            <a:r>
              <a:rPr lang="en-US" b="1" dirty="0" smtClean="0"/>
              <a:t>safety</a:t>
            </a:r>
            <a:r>
              <a:rPr lang="en-US" dirty="0" smtClean="0"/>
              <a:t> regulations </a:t>
            </a:r>
            <a:r>
              <a:rPr lang="en-US" dirty="0" smtClean="0"/>
              <a:t>established</a:t>
            </a:r>
            <a:endParaRPr lang="en-US" dirty="0"/>
          </a:p>
          <a:p>
            <a:pPr marL="457200" lvl="1" indent="0">
              <a:buNone/>
              <a:defRPr/>
            </a:pPr>
            <a:r>
              <a:rPr lang="en-US" dirty="0" smtClean="0">
                <a:hlinkClick r:id="rId2"/>
              </a:rPr>
              <a:t>Triangle Shirtwaist Factory Clip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99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latin typeface="Times New Roman" charset="0"/>
                <a:cs typeface="Arial" charset="0"/>
              </a:rPr>
              <a:t>Knights </a:t>
            </a:r>
            <a:r>
              <a:rPr lang="en-US" b="1" dirty="0">
                <a:latin typeface="Times New Roman" charset="0"/>
                <a:cs typeface="Arial" charset="0"/>
              </a:rPr>
              <a:t>of Labor</a:t>
            </a:r>
            <a:endParaRPr lang="en-US" dirty="0">
              <a:latin typeface="Times New Roman" charset="0"/>
              <a:cs typeface="Arial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486576"/>
            <a:ext cx="8229600" cy="4525963"/>
          </a:xfrm>
        </p:spPr>
        <p:txBody>
          <a:bodyPr/>
          <a:lstStyle/>
          <a:p>
            <a:pPr lvl="1" eaLnBrk="1" hangingPunct="1"/>
            <a:r>
              <a:rPr lang="en-US" dirty="0">
                <a:latin typeface="Times New Roman" charset="0"/>
                <a:cs typeface="Arial" charset="0"/>
              </a:rPr>
              <a:t>Founder: Uriah </a:t>
            </a:r>
            <a:r>
              <a:rPr lang="en-US" b="1" dirty="0">
                <a:latin typeface="Times New Roman" charset="0"/>
                <a:cs typeface="Arial" charset="0"/>
              </a:rPr>
              <a:t>Stevens</a:t>
            </a:r>
            <a:r>
              <a:rPr lang="en-US" dirty="0">
                <a:latin typeface="Times New Roman" charset="0"/>
                <a:cs typeface="Arial" charset="0"/>
              </a:rPr>
              <a:t> and Terrance V. </a:t>
            </a:r>
            <a:r>
              <a:rPr lang="en-US" b="1" dirty="0">
                <a:latin typeface="Times New Roman" charset="0"/>
                <a:cs typeface="Arial" charset="0"/>
              </a:rPr>
              <a:t>Powderly</a:t>
            </a:r>
          </a:p>
          <a:p>
            <a:pPr lvl="1" eaLnBrk="1" hangingPunct="1"/>
            <a:r>
              <a:rPr lang="en-US" dirty="0">
                <a:latin typeface="Times New Roman" charset="0"/>
                <a:cs typeface="Arial" charset="0"/>
              </a:rPr>
              <a:t>What they wanted: </a:t>
            </a:r>
            <a:r>
              <a:rPr lang="en-US" b="1" dirty="0">
                <a:latin typeface="Times New Roman" charset="0"/>
                <a:cs typeface="Arial" charset="0"/>
              </a:rPr>
              <a:t>8 hour workday, higher wages</a:t>
            </a:r>
          </a:p>
          <a:p>
            <a:pPr lvl="1" eaLnBrk="1" hangingPunct="1"/>
            <a:r>
              <a:rPr lang="en-US" dirty="0">
                <a:latin typeface="Times New Roman" charset="0"/>
                <a:cs typeface="Arial" charset="0"/>
              </a:rPr>
              <a:t>Who could join: </a:t>
            </a:r>
            <a:r>
              <a:rPr lang="en-US" b="1" dirty="0">
                <a:latin typeface="Times New Roman" charset="0"/>
                <a:cs typeface="Arial" charset="0"/>
              </a:rPr>
              <a:t>skilled and unskilled workers</a:t>
            </a:r>
          </a:p>
          <a:p>
            <a:pPr lvl="1" eaLnBrk="1" hangingPunct="1"/>
            <a:r>
              <a:rPr lang="en-US" dirty="0">
                <a:latin typeface="Times New Roman" charset="0"/>
                <a:cs typeface="Arial" charset="0"/>
              </a:rPr>
              <a:t>Methods they used: </a:t>
            </a:r>
            <a:r>
              <a:rPr lang="en-US" b="1" dirty="0">
                <a:latin typeface="Times New Roman" charset="0"/>
                <a:cs typeface="Arial" charset="0"/>
              </a:rPr>
              <a:t>strikes</a:t>
            </a:r>
          </a:p>
          <a:p>
            <a:pPr lvl="1" eaLnBrk="1" hangingPunct="1"/>
            <a:r>
              <a:rPr lang="en-US" dirty="0">
                <a:latin typeface="Times New Roman" charset="0"/>
                <a:cs typeface="Arial" charset="0"/>
              </a:rPr>
              <a:t>Declined by </a:t>
            </a:r>
            <a:r>
              <a:rPr lang="en-US" dirty="0" smtClean="0">
                <a:latin typeface="Times New Roman" charset="0"/>
                <a:cs typeface="Arial" charset="0"/>
              </a:rPr>
              <a:t>1886</a:t>
            </a:r>
            <a:endParaRPr lang="en-US" dirty="0">
              <a:latin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667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Arial" charset="0"/>
              </a:rPr>
              <a:t>Haymarket Square Riot - 1886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>
                <a:latin typeface="Times New Roman" charset="0"/>
                <a:cs typeface="Arial" charset="0"/>
              </a:rPr>
              <a:t>Knights of Labor</a:t>
            </a:r>
            <a:r>
              <a:rPr lang="en-US" sz="2800">
                <a:latin typeface="Times New Roman" charset="0"/>
                <a:cs typeface="Arial" charset="0"/>
              </a:rPr>
              <a:t> led a strike for 8 hour work day</a:t>
            </a:r>
          </a:p>
          <a:p>
            <a:pPr eaLnBrk="1" hangingPunct="1"/>
            <a:r>
              <a:rPr lang="en-US" sz="2800">
                <a:latin typeface="Times New Roman" charset="0"/>
                <a:cs typeface="Arial" charset="0"/>
              </a:rPr>
              <a:t>A </a:t>
            </a:r>
            <a:r>
              <a:rPr lang="en-US" sz="2800" b="1">
                <a:latin typeface="Times New Roman" charset="0"/>
                <a:cs typeface="Arial" charset="0"/>
              </a:rPr>
              <a:t>bomb</a:t>
            </a:r>
            <a:r>
              <a:rPr lang="en-US" sz="2800">
                <a:latin typeface="Times New Roman" charset="0"/>
                <a:cs typeface="Arial" charset="0"/>
              </a:rPr>
              <a:t> was thrown during the protest meeting held by striker and the </a:t>
            </a:r>
            <a:r>
              <a:rPr lang="en-US" sz="2800" b="1">
                <a:latin typeface="Times New Roman" charset="0"/>
                <a:cs typeface="Arial" charset="0"/>
              </a:rPr>
              <a:t>police</a:t>
            </a:r>
            <a:r>
              <a:rPr lang="en-US" sz="2800">
                <a:latin typeface="Times New Roman" charset="0"/>
                <a:cs typeface="Arial" charset="0"/>
              </a:rPr>
              <a:t> were called in.</a:t>
            </a:r>
          </a:p>
          <a:p>
            <a:pPr eaLnBrk="1" hangingPunct="1"/>
            <a:endParaRPr lang="en-US" sz="2800">
              <a:latin typeface="Times New Roman" charset="0"/>
              <a:cs typeface="Arial" charset="0"/>
            </a:endParaRPr>
          </a:p>
          <a:p>
            <a:pPr eaLnBrk="1" hangingPunct="1"/>
            <a:r>
              <a:rPr lang="en-US" sz="2800" b="1">
                <a:latin typeface="Times New Roman" charset="0"/>
                <a:cs typeface="Arial" charset="0"/>
              </a:rPr>
              <a:t>Impact: </a:t>
            </a:r>
          </a:p>
          <a:p>
            <a:pPr lvl="1" eaLnBrk="1" hangingPunct="1"/>
            <a:r>
              <a:rPr lang="en-US" sz="2400">
                <a:latin typeface="Times New Roman" charset="0"/>
                <a:cs typeface="Arial" charset="0"/>
              </a:rPr>
              <a:t>Knights of Labor are identified as </a:t>
            </a:r>
            <a:r>
              <a:rPr lang="en-US" sz="2400" b="1">
                <a:latin typeface="Times New Roman" charset="0"/>
                <a:cs typeface="Arial" charset="0"/>
              </a:rPr>
              <a:t>anarchists</a:t>
            </a:r>
            <a:r>
              <a:rPr lang="en-US" sz="2400">
                <a:latin typeface="Times New Roman" charset="0"/>
                <a:cs typeface="Arial" charset="0"/>
              </a:rPr>
              <a:t> and associated with </a:t>
            </a:r>
            <a:r>
              <a:rPr lang="en-US" sz="2400" b="1">
                <a:latin typeface="Times New Roman" charset="0"/>
                <a:cs typeface="Arial" charset="0"/>
              </a:rPr>
              <a:t>violence</a:t>
            </a:r>
          </a:p>
          <a:p>
            <a:pPr lvl="1" eaLnBrk="1" hangingPunct="1"/>
            <a:r>
              <a:rPr lang="en-US" sz="2400">
                <a:latin typeface="Times New Roman" charset="0"/>
                <a:cs typeface="Arial" charset="0"/>
              </a:rPr>
              <a:t>American public turned </a:t>
            </a:r>
            <a:r>
              <a:rPr lang="en-US" sz="2400" b="1">
                <a:latin typeface="Times New Roman" charset="0"/>
                <a:cs typeface="Arial" charset="0"/>
              </a:rPr>
              <a:t>against </a:t>
            </a:r>
            <a:r>
              <a:rPr lang="en-US" sz="2400">
                <a:latin typeface="Times New Roman" charset="0"/>
                <a:cs typeface="Arial" charset="0"/>
              </a:rPr>
              <a:t>them, and against labor unions in general</a:t>
            </a:r>
          </a:p>
          <a:p>
            <a:pPr eaLnBrk="1" hangingPunct="1"/>
            <a:endParaRPr lang="en-US" sz="2800" b="1">
              <a:latin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660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Times New Roman" charset="0"/>
                <a:cs typeface="Arial" charset="0"/>
              </a:rPr>
              <a:t>The American Federation of Labor 1881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  <a:cs typeface="Arial" charset="0"/>
              </a:rPr>
              <a:t>Founder: </a:t>
            </a:r>
            <a:r>
              <a:rPr lang="en-US" sz="2800" b="1">
                <a:latin typeface="Times New Roman" charset="0"/>
                <a:cs typeface="Arial" charset="0"/>
              </a:rPr>
              <a:t>Samuel Gompers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  <a:cs typeface="Arial" charset="0"/>
              </a:rPr>
              <a:t>What they wanted: 8 hour work day, improved working conditions, higher wages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  <a:cs typeface="Arial" charset="0"/>
              </a:rPr>
              <a:t>Who could joined: different </a:t>
            </a:r>
            <a:r>
              <a:rPr lang="en-US" sz="2800" b="1">
                <a:latin typeface="Times New Roman" charset="0"/>
                <a:cs typeface="Arial" charset="0"/>
              </a:rPr>
              <a:t>skilled</a:t>
            </a:r>
            <a:r>
              <a:rPr lang="en-US" sz="2800">
                <a:latin typeface="Times New Roman" charset="0"/>
                <a:cs typeface="Arial" charset="0"/>
              </a:rPr>
              <a:t> craft workers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  <a:cs typeface="Arial" charset="0"/>
              </a:rPr>
              <a:t>Methods used: Strikes and </a:t>
            </a:r>
            <a:r>
              <a:rPr lang="en-US" sz="2800" b="1">
                <a:latin typeface="Times New Roman" charset="0"/>
                <a:cs typeface="Arial" charset="0"/>
              </a:rPr>
              <a:t>Boycotts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latin typeface="Times New Roman" charset="0"/>
                <a:cs typeface="Arial" charset="0"/>
              </a:rPr>
              <a:t>Successes: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  <a:cs typeface="Arial" charset="0"/>
              </a:rPr>
              <a:t>won the </a:t>
            </a:r>
            <a:r>
              <a:rPr lang="en-US" sz="2400" b="1">
                <a:latin typeface="Times New Roman" charset="0"/>
                <a:cs typeface="Arial" charset="0"/>
              </a:rPr>
              <a:t>closed shop</a:t>
            </a:r>
            <a:r>
              <a:rPr lang="en-US" sz="2400">
                <a:latin typeface="Times New Roman" charset="0"/>
                <a:cs typeface="Arial" charset="0"/>
              </a:rPr>
              <a:t> (where factories could only hire union workers)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  <a:cs typeface="Arial" charset="0"/>
              </a:rPr>
              <a:t>Abolished </a:t>
            </a:r>
            <a:r>
              <a:rPr lang="en-US" sz="2400" b="1">
                <a:latin typeface="Times New Roman" charset="0"/>
                <a:cs typeface="Arial" charset="0"/>
              </a:rPr>
              <a:t>yellow-dog contracts</a:t>
            </a:r>
            <a:r>
              <a:rPr lang="en-US" sz="2400">
                <a:latin typeface="Times New Roman" charset="0"/>
                <a:cs typeface="Arial" charset="0"/>
              </a:rPr>
              <a:t> (companies had required workers to sign contracts promising </a:t>
            </a:r>
            <a:r>
              <a:rPr lang="en-US" sz="2400" b="1">
                <a:latin typeface="Times New Roman" charset="0"/>
                <a:cs typeface="Arial" charset="0"/>
              </a:rPr>
              <a:t>NOT</a:t>
            </a:r>
            <a:r>
              <a:rPr lang="en-US" sz="2400">
                <a:latin typeface="Times New Roman" charset="0"/>
                <a:cs typeface="Arial" charset="0"/>
              </a:rPr>
              <a:t> to join a union)</a:t>
            </a:r>
          </a:p>
          <a:p>
            <a:pPr eaLnBrk="1" hangingPunct="1">
              <a:lnSpc>
                <a:spcPct val="90000"/>
              </a:lnSpc>
            </a:pPr>
            <a:endParaRPr lang="en-US" sz="2800">
              <a:latin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71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Arial" charset="0"/>
              </a:rPr>
              <a:t>Homestead Strike - 1892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458200" cy="4800600"/>
          </a:xfrm>
        </p:spPr>
        <p:txBody>
          <a:bodyPr/>
          <a:lstStyle/>
          <a:p>
            <a:pPr eaLnBrk="1" hangingPunct="1"/>
            <a:r>
              <a:rPr lang="en-US" sz="2800" b="1">
                <a:latin typeface="Times New Roman" charset="0"/>
                <a:cs typeface="Arial" charset="0"/>
              </a:rPr>
              <a:t>Carnegie Steel </a:t>
            </a:r>
            <a:r>
              <a:rPr lang="en-US" sz="2800">
                <a:latin typeface="Times New Roman" charset="0"/>
                <a:cs typeface="Arial" charset="0"/>
              </a:rPr>
              <a:t>Company threatened to cut wages</a:t>
            </a:r>
          </a:p>
          <a:p>
            <a:pPr eaLnBrk="1" hangingPunct="1"/>
            <a:r>
              <a:rPr lang="en-US" sz="2800">
                <a:latin typeface="Times New Roman" charset="0"/>
                <a:cs typeface="Arial" charset="0"/>
              </a:rPr>
              <a:t>Workers picketed and management called in the</a:t>
            </a:r>
            <a:r>
              <a:rPr lang="en-US" sz="2800" b="1">
                <a:latin typeface="Times New Roman" charset="0"/>
                <a:cs typeface="Arial" charset="0"/>
              </a:rPr>
              <a:t> Pinkerton </a:t>
            </a:r>
            <a:r>
              <a:rPr lang="en-US" sz="2800">
                <a:latin typeface="Times New Roman" charset="0"/>
                <a:cs typeface="Arial" charset="0"/>
              </a:rPr>
              <a:t>Guards.  Violence erupted.</a:t>
            </a:r>
          </a:p>
          <a:p>
            <a:pPr eaLnBrk="1" hangingPunct="1"/>
            <a:r>
              <a:rPr lang="en-US" sz="2800">
                <a:latin typeface="Times New Roman" charset="0"/>
                <a:cs typeface="Arial" charset="0"/>
              </a:rPr>
              <a:t>Strike lasted </a:t>
            </a:r>
            <a:r>
              <a:rPr lang="en-US" sz="2800" b="1">
                <a:latin typeface="Times New Roman" charset="0"/>
                <a:cs typeface="Arial" charset="0"/>
              </a:rPr>
              <a:t>9 months</a:t>
            </a:r>
            <a:r>
              <a:rPr lang="en-US" sz="2800">
                <a:latin typeface="Times New Roman" charset="0"/>
                <a:cs typeface="Arial" charset="0"/>
              </a:rPr>
              <a:t>. President of Carnegie Steel shot in the neck. </a:t>
            </a:r>
          </a:p>
          <a:p>
            <a:pPr eaLnBrk="1" hangingPunct="1"/>
            <a:r>
              <a:rPr lang="en-US" sz="2800">
                <a:latin typeface="Times New Roman" charset="0"/>
                <a:cs typeface="Arial" charset="0"/>
              </a:rPr>
              <a:t>Public opinion turned</a:t>
            </a:r>
            <a:r>
              <a:rPr lang="en-US" sz="2800" b="1">
                <a:latin typeface="Times New Roman" charset="0"/>
                <a:cs typeface="Arial" charset="0"/>
              </a:rPr>
              <a:t> against </a:t>
            </a:r>
            <a:r>
              <a:rPr lang="en-US" sz="2800">
                <a:latin typeface="Times New Roman" charset="0"/>
                <a:cs typeface="Arial" charset="0"/>
              </a:rPr>
              <a:t>on the protesters.</a:t>
            </a:r>
          </a:p>
          <a:p>
            <a:pPr eaLnBrk="1" hangingPunct="1"/>
            <a:r>
              <a:rPr lang="en-US" sz="2800">
                <a:latin typeface="Times New Roman" charset="0"/>
                <a:cs typeface="Arial" charset="0"/>
              </a:rPr>
              <a:t>Workers returned to work on the </a:t>
            </a:r>
            <a:r>
              <a:rPr lang="en-US" sz="2800" b="1">
                <a:latin typeface="Times New Roman" charset="0"/>
                <a:cs typeface="Arial" charset="0"/>
              </a:rPr>
              <a:t>company</a:t>
            </a:r>
            <a:r>
              <a:rPr lang="ja-JP" altLang="en-US" sz="2800" b="1">
                <a:latin typeface="Times New Roman" charset="0"/>
                <a:cs typeface="Arial" charset="0"/>
              </a:rPr>
              <a:t>’</a:t>
            </a:r>
            <a:r>
              <a:rPr lang="en-US" sz="2800" b="1">
                <a:latin typeface="Times New Roman" charset="0"/>
                <a:cs typeface="Arial" charset="0"/>
              </a:rPr>
              <a:t>s terms</a:t>
            </a:r>
            <a:r>
              <a:rPr lang="en-US" sz="2800">
                <a:latin typeface="Times New Roman" charset="0"/>
                <a:cs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73859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Arial" charset="0"/>
              </a:rPr>
              <a:t>American Railway Union 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Arial" charset="0"/>
              </a:rPr>
              <a:t>Founder </a:t>
            </a:r>
            <a:r>
              <a:rPr lang="en-US" b="1">
                <a:latin typeface="Times New Roman" charset="0"/>
                <a:cs typeface="Arial" charset="0"/>
              </a:rPr>
              <a:t>Eugene V. Debs</a:t>
            </a:r>
          </a:p>
          <a:p>
            <a:pPr eaLnBrk="1" hangingPunct="1"/>
            <a:r>
              <a:rPr lang="en-US">
                <a:latin typeface="Times New Roman" charset="0"/>
                <a:cs typeface="Arial" charset="0"/>
              </a:rPr>
              <a:t>What they wanted: 8 hour work day, improved working conditions, higher wages</a:t>
            </a:r>
          </a:p>
          <a:p>
            <a:pPr eaLnBrk="1" hangingPunct="1"/>
            <a:r>
              <a:rPr lang="en-US">
                <a:latin typeface="Times New Roman" charset="0"/>
                <a:cs typeface="Arial" charset="0"/>
              </a:rPr>
              <a:t>Who could join: </a:t>
            </a:r>
            <a:r>
              <a:rPr lang="en-US" b="1">
                <a:latin typeface="Times New Roman" charset="0"/>
                <a:cs typeface="Arial" charset="0"/>
              </a:rPr>
              <a:t>skilled and unskilled</a:t>
            </a:r>
            <a:r>
              <a:rPr lang="en-US">
                <a:latin typeface="Times New Roman" charset="0"/>
                <a:cs typeface="Arial" charset="0"/>
              </a:rPr>
              <a:t> workers</a:t>
            </a:r>
          </a:p>
          <a:p>
            <a:pPr eaLnBrk="1" hangingPunct="1"/>
            <a:r>
              <a:rPr lang="en-US">
                <a:latin typeface="Times New Roman" charset="0"/>
                <a:cs typeface="Arial" charset="0"/>
              </a:rPr>
              <a:t>Won a major striker for better wages but lost another major strike and ended up struggling for members.</a:t>
            </a:r>
          </a:p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50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Arial" charset="0"/>
              </a:rPr>
              <a:t>Pullman Strike 1894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>
                <a:latin typeface="Times New Roman" charset="0"/>
                <a:cs typeface="Arial" charset="0"/>
              </a:rPr>
              <a:t>Pullman </a:t>
            </a:r>
            <a:r>
              <a:rPr lang="en-US" sz="2800">
                <a:latin typeface="Times New Roman" charset="0"/>
                <a:cs typeface="Arial" charset="0"/>
              </a:rPr>
              <a:t>Palace (Rail) Car Company had cut wages</a:t>
            </a:r>
          </a:p>
          <a:p>
            <a:pPr eaLnBrk="1" hangingPunct="1"/>
            <a:r>
              <a:rPr lang="en-US" sz="2800">
                <a:latin typeface="Times New Roman" charset="0"/>
                <a:cs typeface="Arial" charset="0"/>
              </a:rPr>
              <a:t>Strike spread and brought railroad traffic west of </a:t>
            </a:r>
            <a:r>
              <a:rPr lang="en-US" sz="2800" b="1">
                <a:latin typeface="Times New Roman" charset="0"/>
                <a:cs typeface="Arial" charset="0"/>
              </a:rPr>
              <a:t>Chicago</a:t>
            </a:r>
            <a:r>
              <a:rPr lang="en-US" sz="2800">
                <a:latin typeface="Times New Roman" charset="0"/>
                <a:cs typeface="Arial" charset="0"/>
              </a:rPr>
              <a:t> to a </a:t>
            </a:r>
            <a:r>
              <a:rPr lang="en-US" sz="2800" b="1">
                <a:latin typeface="Times New Roman" charset="0"/>
                <a:cs typeface="Arial" charset="0"/>
              </a:rPr>
              <a:t>standstill</a:t>
            </a:r>
          </a:p>
          <a:p>
            <a:pPr eaLnBrk="1" hangingPunct="1"/>
            <a:r>
              <a:rPr lang="en-US" sz="2800">
                <a:latin typeface="Times New Roman" charset="0"/>
                <a:cs typeface="Arial" charset="0"/>
              </a:rPr>
              <a:t>Strikers received help from </a:t>
            </a:r>
            <a:r>
              <a:rPr lang="en-US" sz="2800" b="1">
                <a:latin typeface="Times New Roman" charset="0"/>
                <a:cs typeface="Arial" charset="0"/>
              </a:rPr>
              <a:t>Eugene V. Debs</a:t>
            </a:r>
            <a:r>
              <a:rPr lang="en-US" sz="2800">
                <a:latin typeface="Times New Roman" charset="0"/>
                <a:cs typeface="Arial" charset="0"/>
              </a:rPr>
              <a:t> and American Railway Union </a:t>
            </a:r>
          </a:p>
          <a:p>
            <a:pPr eaLnBrk="1" hangingPunct="1"/>
            <a:r>
              <a:rPr lang="en-US" sz="2800">
                <a:latin typeface="Times New Roman" charset="0"/>
                <a:cs typeface="Arial" charset="0"/>
              </a:rPr>
              <a:t>President </a:t>
            </a:r>
            <a:r>
              <a:rPr lang="en-US" sz="2800" b="1">
                <a:latin typeface="Times New Roman" charset="0"/>
                <a:cs typeface="Arial" charset="0"/>
              </a:rPr>
              <a:t>Cleveland</a:t>
            </a:r>
            <a:r>
              <a:rPr lang="en-US" sz="2800">
                <a:latin typeface="Times New Roman" charset="0"/>
                <a:cs typeface="Arial" charset="0"/>
              </a:rPr>
              <a:t> sent troops and </a:t>
            </a:r>
            <a:r>
              <a:rPr lang="en-US" sz="2800" b="1">
                <a:latin typeface="Times New Roman" charset="0"/>
                <a:cs typeface="Arial" charset="0"/>
              </a:rPr>
              <a:t>Supreme Court</a:t>
            </a:r>
            <a:r>
              <a:rPr lang="en-US" sz="2800">
                <a:latin typeface="Times New Roman" charset="0"/>
                <a:cs typeface="Arial" charset="0"/>
              </a:rPr>
              <a:t> obtained a court injunction to stop the strike. </a:t>
            </a:r>
          </a:p>
          <a:p>
            <a:pPr lvl="1" eaLnBrk="1" hangingPunct="1"/>
            <a:r>
              <a:rPr lang="en-US" sz="2400">
                <a:latin typeface="Times New Roman" charset="0"/>
                <a:cs typeface="Arial" charset="0"/>
              </a:rPr>
              <a:t>Why?  Court said the federal government may intercede when </a:t>
            </a:r>
            <a:r>
              <a:rPr lang="en-US" sz="2400" b="1">
                <a:latin typeface="Times New Roman" charset="0"/>
                <a:cs typeface="Arial" charset="0"/>
              </a:rPr>
              <a:t>interstate commerce</a:t>
            </a:r>
            <a:r>
              <a:rPr lang="en-US" sz="2400">
                <a:latin typeface="Times New Roman" charset="0"/>
                <a:cs typeface="Arial" charset="0"/>
              </a:rPr>
              <a:t> is affected. </a:t>
            </a:r>
          </a:p>
          <a:p>
            <a:pPr eaLnBrk="1" hangingPunct="1"/>
            <a:endParaRPr lang="en-US" sz="2800">
              <a:latin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629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1447800" y="76200"/>
            <a:ext cx="7543800" cy="1495425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333333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600" b="1">
                <a:solidFill>
                  <a:srgbClr val="E00000"/>
                </a:solidFill>
                <a:latin typeface="Britannic Bold" charset="0"/>
                <a:ea typeface="ＭＳ Ｐゴシック" charset="0"/>
              </a:rPr>
              <a:t>Mother Jones: </a:t>
            </a:r>
            <a:br>
              <a:rPr lang="en-US" sz="4600" b="1">
                <a:solidFill>
                  <a:srgbClr val="E00000"/>
                </a:solidFill>
                <a:latin typeface="Britannic Bold" charset="0"/>
                <a:ea typeface="ＭＳ Ｐゴシック" charset="0"/>
              </a:rPr>
            </a:br>
            <a:r>
              <a:rPr lang="ja-JP" altLang="en-US" sz="4600" b="1">
                <a:solidFill>
                  <a:srgbClr val="E00000"/>
                </a:solidFill>
                <a:latin typeface="Arial"/>
                <a:ea typeface="ＭＳ Ｐゴシック" charset="0"/>
              </a:rPr>
              <a:t>“</a:t>
            </a:r>
            <a:r>
              <a:rPr lang="en-US" sz="4600" b="1">
                <a:solidFill>
                  <a:srgbClr val="E00000"/>
                </a:solidFill>
                <a:latin typeface="Britannic Bold" charset="0"/>
                <a:ea typeface="ＭＳ Ｐゴシック" charset="0"/>
              </a:rPr>
              <a:t>The Miner</a:t>
            </a:r>
            <a:r>
              <a:rPr lang="ja-JP" altLang="en-US" sz="4600" b="1">
                <a:solidFill>
                  <a:srgbClr val="E00000"/>
                </a:solidFill>
                <a:latin typeface="Arial"/>
                <a:ea typeface="ＭＳ Ｐゴシック" charset="0"/>
              </a:rPr>
              <a:t>’</a:t>
            </a:r>
            <a:r>
              <a:rPr lang="en-US" sz="4600" b="1">
                <a:solidFill>
                  <a:srgbClr val="E00000"/>
                </a:solidFill>
                <a:latin typeface="Britannic Bold" charset="0"/>
                <a:ea typeface="ＭＳ Ｐゴシック" charset="0"/>
              </a:rPr>
              <a:t>s Angel</a:t>
            </a:r>
            <a:r>
              <a:rPr lang="ja-JP" altLang="en-US" sz="4600" b="1">
                <a:solidFill>
                  <a:srgbClr val="E00000"/>
                </a:solidFill>
                <a:latin typeface="Arial"/>
                <a:ea typeface="ＭＳ Ｐゴシック" charset="0"/>
              </a:rPr>
              <a:t>”</a:t>
            </a:r>
            <a:endParaRPr lang="en-US" sz="4600" b="1">
              <a:solidFill>
                <a:srgbClr val="E00000"/>
              </a:solidFill>
              <a:latin typeface="Britannic Bold" charset="0"/>
              <a:ea typeface="ＭＳ Ｐゴシック" charset="0"/>
            </a:endParaRPr>
          </a:p>
        </p:txBody>
      </p:sp>
      <p:pic>
        <p:nvPicPr>
          <p:cNvPr id="89091" name="Picture 3" descr="Mother Jones-1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4" t="2168" r="5376" b="8943"/>
          <a:stretch>
            <a:fillRect/>
          </a:stretch>
        </p:blipFill>
        <p:spPr bwMode="auto">
          <a:xfrm>
            <a:off x="1676400" y="1828800"/>
            <a:ext cx="3459163" cy="4572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5334000" y="1828800"/>
            <a:ext cx="3429000" cy="465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715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Font typeface="Wingdings" charset="0"/>
              <a:buChar char="M"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Mary Harris.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charset="0"/>
              <a:buChar char="M"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Organizer for the</a:t>
            </a:r>
            <a:b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United Mine</a:t>
            </a:r>
            <a:b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Workers.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charset="0"/>
              <a:buChar char="M"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Founded the Social</a:t>
            </a:r>
            <a:b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Democratic Party </a:t>
            </a:r>
            <a:b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</a:b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in 1898.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charset="0"/>
              <a:buChar char="M"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One of the founding members of the I. W. W. in 1905.</a:t>
            </a:r>
          </a:p>
        </p:txBody>
      </p:sp>
    </p:spTree>
    <p:extLst>
      <p:ext uri="{BB962C8B-B14F-4D97-AF65-F5344CB8AC3E}">
        <p14:creationId xmlns:p14="http://schemas.microsoft.com/office/powerpoint/2010/main" val="1900904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9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89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89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89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1447800" y="365125"/>
            <a:ext cx="7543800" cy="823913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333333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E00000"/>
                </a:solidFill>
                <a:latin typeface="Britannic Bold" charset="0"/>
                <a:ea typeface="ＭＳ Ｐゴシック" charset="0"/>
              </a:rPr>
              <a:t>Labor Union Membership</a:t>
            </a:r>
          </a:p>
        </p:txBody>
      </p:sp>
      <p:pic>
        <p:nvPicPr>
          <p:cNvPr id="97283" name="Picture 3" descr="chart-LaborUnionMembership-1897-1920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6"/>
          <a:stretch>
            <a:fillRect/>
          </a:stretch>
        </p:blipFill>
        <p:spPr bwMode="auto">
          <a:xfrm>
            <a:off x="2933700" y="1524000"/>
            <a:ext cx="4762500" cy="46577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514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381000"/>
            <a:ext cx="91313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65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3600"/>
            <a:ext cx="7772400" cy="1470025"/>
          </a:xfrm>
        </p:spPr>
        <p:txBody>
          <a:bodyPr anchor="ctr">
            <a:noAutofit/>
          </a:bodyPr>
          <a:lstStyle/>
          <a:p>
            <a:pPr eaLnBrk="1" hangingPunct="1"/>
            <a:r>
              <a:rPr lang="en-US" sz="6600">
                <a:solidFill>
                  <a:srgbClr val="B7DEE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Arial" charset="0"/>
              </a:rPr>
              <a:t>Faces of Lost Youth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5638800"/>
            <a:ext cx="6400800" cy="762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3600">
                <a:solidFill>
                  <a:srgbClr val="1E1C1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The Pictures of Lewis Hine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905000" y="6491288"/>
            <a:ext cx="542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http://www.historyplace.com/unitedstates/childlabor/</a:t>
            </a:r>
          </a:p>
        </p:txBody>
      </p:sp>
    </p:spTree>
    <p:extLst>
      <p:ext uri="{BB962C8B-B14F-4D97-AF65-F5344CB8AC3E}">
        <p14:creationId xmlns:p14="http://schemas.microsoft.com/office/powerpoint/2010/main" val="3149696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iew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579" y="228600"/>
            <a:ext cx="9139421" cy="64770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59218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3" descr="full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50" y="304800"/>
            <a:ext cx="9099550" cy="6324600"/>
          </a:xfrm>
        </p:spPr>
      </p:pic>
    </p:spTree>
    <p:extLst>
      <p:ext uri="{BB962C8B-B14F-4D97-AF65-F5344CB8AC3E}">
        <p14:creationId xmlns:p14="http://schemas.microsoft.com/office/powerpoint/2010/main" val="1145354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3" descr="empty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2400"/>
            <a:ext cx="9142413" cy="6553200"/>
          </a:xfrm>
        </p:spPr>
      </p:pic>
    </p:spTree>
    <p:extLst>
      <p:ext uri="{BB962C8B-B14F-4D97-AF65-F5344CB8AC3E}">
        <p14:creationId xmlns:p14="http://schemas.microsoft.com/office/powerpoint/2010/main" val="1822981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child-labo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8150"/>
            <a:ext cx="8382000" cy="592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867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  <p:pic>
        <p:nvPicPr>
          <p:cNvPr id="11268" name="Picture 2" descr="http://www.historyplace.com/unitedstates/childlabor/du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275"/>
            <a:ext cx="9158288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942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655</Words>
  <Application>Microsoft Macintosh PowerPoint</Application>
  <PresentationFormat>On-screen Show (4:3)</PresentationFormat>
  <Paragraphs>112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Do Now:</vt:lpstr>
      <vt:lpstr>The Rise of Labor Unions The Need for Reform Grows</vt:lpstr>
      <vt:lpstr>PowerPoint Presentation</vt:lpstr>
      <vt:lpstr>Faces of Lost Youth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Images, by Jacob Riis</vt:lpstr>
      <vt:lpstr>PowerPoint Presentation</vt:lpstr>
      <vt:lpstr>PowerPoint Presentation</vt:lpstr>
      <vt:lpstr>PowerPoint Presentation</vt:lpstr>
      <vt:lpstr>PowerPoint Presentation</vt:lpstr>
      <vt:lpstr>Problems: </vt:lpstr>
      <vt:lpstr>Beliefs of Labor Unions</vt:lpstr>
      <vt:lpstr>PowerPoint Presentation</vt:lpstr>
      <vt:lpstr>Struggles and Conflict</vt:lpstr>
      <vt:lpstr>PowerPoint Presentation</vt:lpstr>
      <vt:lpstr>Knights of Labor</vt:lpstr>
      <vt:lpstr>Haymarket Square Riot - 1886</vt:lpstr>
      <vt:lpstr>The American Federation of Labor 1881</vt:lpstr>
      <vt:lpstr>Homestead Strike - 1892</vt:lpstr>
      <vt:lpstr>American Railway Union </vt:lpstr>
      <vt:lpstr>Pullman Strike 1894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Craig Winchell</dc:creator>
  <cp:lastModifiedBy>Craig Winchell</cp:lastModifiedBy>
  <cp:revision>6</cp:revision>
  <dcterms:created xsi:type="dcterms:W3CDTF">2016-01-19T22:54:39Z</dcterms:created>
  <dcterms:modified xsi:type="dcterms:W3CDTF">2016-01-21T23:51:35Z</dcterms:modified>
</cp:coreProperties>
</file>