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1" r:id="rId2"/>
  </p:sldMasterIdLst>
  <p:notesMasterIdLst>
    <p:notesMasterId r:id="rId35"/>
  </p:notesMasterIdLst>
  <p:sldIdLst>
    <p:sldId id="257" r:id="rId3"/>
    <p:sldId id="256" r:id="rId4"/>
    <p:sldId id="259" r:id="rId5"/>
    <p:sldId id="274" r:id="rId6"/>
    <p:sldId id="289" r:id="rId7"/>
    <p:sldId id="275" r:id="rId8"/>
    <p:sldId id="276" r:id="rId9"/>
    <p:sldId id="277" r:id="rId10"/>
    <p:sldId id="278" r:id="rId11"/>
    <p:sldId id="279" r:id="rId12"/>
    <p:sldId id="281" r:id="rId13"/>
    <p:sldId id="282" r:id="rId14"/>
    <p:sldId id="283" r:id="rId15"/>
    <p:sldId id="284" r:id="rId16"/>
    <p:sldId id="285" r:id="rId17"/>
    <p:sldId id="286" r:id="rId18"/>
    <p:sldId id="287" r:id="rId19"/>
    <p:sldId id="288"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071" autoAdjust="0"/>
  </p:normalViewPr>
  <p:slideViewPr>
    <p:cSldViewPr snapToGrid="0" snapToObjects="1">
      <p:cViewPr varScale="1">
        <p:scale>
          <a:sx n="42" d="100"/>
          <a:sy n="42" d="100"/>
        </p:scale>
        <p:origin x="-8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98390E-B0D9-A94E-9505-495D925A8792}" type="datetimeFigureOut">
              <a:rPr lang="en-US" smtClean="0"/>
              <a:t>2/28/16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A3AFEF-AFF4-3F48-ABA4-1CA17CB2692D}" type="slidenum">
              <a:rPr lang="en-US" smtClean="0"/>
              <a:t>‹#›</a:t>
            </a:fld>
            <a:endParaRPr lang="en-US"/>
          </a:p>
        </p:txBody>
      </p:sp>
    </p:spTree>
    <p:extLst>
      <p:ext uri="{BB962C8B-B14F-4D97-AF65-F5344CB8AC3E}">
        <p14:creationId xmlns:p14="http://schemas.microsoft.com/office/powerpoint/2010/main" val="38397582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ln/>
        </p:spPr>
        <p:txBody>
          <a:bodyPr/>
          <a:lstStyle/>
          <a:p>
            <a:pPr>
              <a:defRPr/>
            </a:pPr>
            <a:endParaRPr lang="en-US" smtClean="0">
              <a:cs typeface="+mn-cs"/>
            </a:endParaRPr>
          </a:p>
        </p:txBody>
      </p:sp>
      <p:sp>
        <p:nvSpPr>
          <p:cNvPr id="23555"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5F0F7-FB8F-EA47-892E-2B74E02E0AE8}" type="slidenum">
              <a:rPr lang="en-US"/>
              <a:pPr/>
              <a:t>24</a:t>
            </a:fld>
            <a:endParaRPr lang="en-US"/>
          </a:p>
        </p:txBody>
      </p:sp>
      <p:sp>
        <p:nvSpPr>
          <p:cNvPr id="272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2387" name="Rectangle 3"/>
          <p:cNvSpPr>
            <a:spLocks noGrp="1" noChangeArrowheads="1"/>
          </p:cNvSpPr>
          <p:nvPr>
            <p:ph type="body" idx="1"/>
          </p:nvPr>
        </p:nvSpPr>
        <p:spPr/>
        <p:txBody>
          <a:bodyPr/>
          <a:lstStyle/>
          <a:p>
            <a:r>
              <a:rPr lang="en-US"/>
              <a:t>Wadsworth.com (boot); Wadsworth.com (</a:t>
            </a:r>
            <a:r>
              <a:rPr lang="ja-JP" altLang="en-US">
                <a:latin typeface="Arial"/>
              </a:rPr>
              <a:t>“</a:t>
            </a:r>
            <a:r>
              <a:rPr lang="en-US"/>
              <a:t>Loose Talk</a:t>
            </a:r>
            <a:r>
              <a:rPr lang="ja-JP" altLang="en-US">
                <a:latin typeface="Arial"/>
              </a:rPr>
              <a:t>”</a:t>
            </a:r>
            <a:r>
              <a:rPr lang="en-US"/>
              <a:t>)</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E474F3-4E26-8D40-8719-70E6A6AD7FC4}" type="slidenum">
              <a:rPr lang="en-US"/>
              <a:pPr/>
              <a:t>25</a:t>
            </a:fld>
            <a:endParaRPr lang="en-US"/>
          </a:p>
        </p:txBody>
      </p:sp>
      <p:sp>
        <p:nvSpPr>
          <p:cNvPr id="274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4435" name="Rectangle 3"/>
          <p:cNvSpPr>
            <a:spLocks noGrp="1" noChangeArrowheads="1"/>
          </p:cNvSpPr>
          <p:nvPr>
            <p:ph type="body" idx="1"/>
          </p:nvPr>
        </p:nvSpPr>
        <p:spPr/>
        <p:txBody>
          <a:bodyPr/>
          <a:lstStyle/>
          <a:p>
            <a:r>
              <a:rPr lang="en-US" b="1" dirty="0"/>
              <a:t>A Nation on the Move, 1940-1950; </a:t>
            </a:r>
            <a:r>
              <a:rPr lang="en-US" dirty="0"/>
              <a:t>American migration during the 1940s was the largest on record to that time. The farm population dropped dramatically as men, women, and children moved to war-production areas and to army and navy bases, particular on the West Coast. Well over 30 million Americans migrated during the war. Many returned to their rural homes after the war, but 12 million migrants stayed in their new locations. Notice the population increases on the West Coast, as well as in the Southwest and Florida. American Pageant 13e</a:t>
            </a:r>
          </a:p>
          <a:p>
            <a:r>
              <a:rPr lang="en-US" dirty="0"/>
              <a:t>Wartime Bases: </a:t>
            </a:r>
            <a:r>
              <a:rPr lang="en-US" dirty="0" err="1"/>
              <a:t>Faragher</a:t>
            </a:r>
            <a:r>
              <a:rPr lang="en-US" dirty="0"/>
              <a:t>, </a:t>
            </a:r>
            <a:r>
              <a:rPr lang="en-US" u="sng" dirty="0"/>
              <a:t>Out of Many</a:t>
            </a:r>
            <a:r>
              <a:rPr lang="en-US" dirty="0"/>
              <a:t>, 3</a:t>
            </a:r>
            <a:r>
              <a:rPr lang="en-US" baseline="30000" dirty="0"/>
              <a:t>rd</a:t>
            </a:r>
            <a:r>
              <a:rPr lang="en-US" dirty="0"/>
              <a:t> Ed.; http://</a:t>
            </a:r>
            <a:r>
              <a:rPr lang="en-US" dirty="0" err="1"/>
              <a:t>wps.prenhall.com</a:t>
            </a:r>
            <a:r>
              <a:rPr lang="en-US" dirty="0"/>
              <a:t>/</a:t>
            </a:r>
            <a:r>
              <a:rPr lang="en-US" dirty="0" err="1"/>
              <a:t>hss_faragher_outofmany_ap</a:t>
            </a:r>
            <a:r>
              <a:rPr lang="en-US" dirty="0"/>
              <a:t>/</a:t>
            </a:r>
          </a:p>
          <a:p>
            <a:endParaRPr lang="en-US" dirty="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279C95-CA1B-1C49-9EEA-335A81D76381}" type="slidenum">
              <a:rPr lang="en-US"/>
              <a:pPr/>
              <a:t>26</a:t>
            </a:fld>
            <a:endParaRPr lang="en-US"/>
          </a:p>
        </p:txBody>
      </p:sp>
      <p:sp>
        <p:nvSpPr>
          <p:cNvPr id="275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5459" name="Rectangle 3"/>
          <p:cNvSpPr>
            <a:spLocks noGrp="1" noChangeArrowheads="1"/>
          </p:cNvSpPr>
          <p:nvPr>
            <p:ph type="body" idx="1"/>
          </p:nvPr>
        </p:nvSpPr>
        <p:spPr/>
        <p:txBody>
          <a:bodyPr/>
          <a:lstStyle/>
          <a:p>
            <a:r>
              <a:rPr lang="en-US"/>
              <a:t>Pojer (womans place, woman working)</a:t>
            </a:r>
          </a:p>
          <a:p>
            <a:r>
              <a:rPr lang="ja-JP" altLang="en-US">
                <a:latin typeface="Arial"/>
              </a:rPr>
              <a:t>“</a:t>
            </a:r>
            <a:r>
              <a:rPr lang="en-US"/>
              <a:t>WE Can Do It</a:t>
            </a:r>
            <a:r>
              <a:rPr lang="ja-JP" altLang="en-US">
                <a:latin typeface="Arial"/>
              </a:rPr>
              <a:t>”</a:t>
            </a:r>
            <a:r>
              <a:rPr lang="en-US"/>
              <a:t> -  http://teachpol.tcnj.edu/amer_pol_hist/_browse1950.htm  </a:t>
            </a:r>
            <a:r>
              <a:rPr lang="en-US" i="1"/>
              <a:t>Description:</a:t>
            </a:r>
            <a:r>
              <a:rPr lang="en-US"/>
              <a:t> We Can Do it. Color poster by J. Howard Miller.C</a:t>
            </a:r>
            <a:r>
              <a:rPr lang="en-US" i="1"/>
              <a:t>redit:</a:t>
            </a:r>
            <a:r>
              <a:rPr lang="en-US"/>
              <a:t> National Archives and Records Administration</a:t>
            </a:r>
            <a:br>
              <a:rPr lang="en-US"/>
            </a:br>
            <a:endParaRPr lang="en-US"/>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0921CF-C498-F748-9DE0-266894938E20}" type="slidenum">
              <a:rPr lang="en-US"/>
              <a:pPr/>
              <a:t>27</a:t>
            </a:fld>
            <a:endParaRPr lang="en-US"/>
          </a:p>
        </p:txBody>
      </p:sp>
      <p:sp>
        <p:nvSpPr>
          <p:cNvPr id="276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483" name="Rectangle 3"/>
          <p:cNvSpPr>
            <a:spLocks noGrp="1" noChangeArrowheads="1"/>
          </p:cNvSpPr>
          <p:nvPr>
            <p:ph type="body" idx="1"/>
          </p:nvPr>
        </p:nvSpPr>
        <p:spPr/>
        <p:txBody>
          <a:bodyPr/>
          <a:lstStyle/>
          <a:p>
            <a:r>
              <a:rPr lang="en-US" baseline="30000"/>
              <a:t>Brinkley 11th</a:t>
            </a:r>
            <a:r>
              <a:rPr lang="en-US"/>
              <a:t> Ed.</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0FDF9E-EBB8-6244-ADAA-04C7F21F16C4}" type="slidenum">
              <a:rPr lang="en-US"/>
              <a:pPr/>
              <a:t>28</a:t>
            </a:fld>
            <a:endParaRPr lang="en-US"/>
          </a:p>
        </p:txBody>
      </p:sp>
      <p:sp>
        <p:nvSpPr>
          <p:cNvPr id="126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6979" name="Rectangle 3"/>
          <p:cNvSpPr>
            <a:spLocks noGrp="1" noChangeArrowheads="1"/>
          </p:cNvSpPr>
          <p:nvPr>
            <p:ph type="body" idx="1"/>
          </p:nvPr>
        </p:nvSpPr>
        <p:spPr/>
        <p:txBody>
          <a:bodyPr/>
          <a:lstStyle/>
          <a:p>
            <a:r>
              <a:rPr lang="en-US"/>
              <a:t>Pojer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33B1D-AF1C-F344-B0A5-99FECA49096E}" type="slidenum">
              <a:rPr lang="en-US"/>
              <a:pPr/>
              <a:t>29</a:t>
            </a:fld>
            <a:endParaRPr lang="en-US"/>
          </a:p>
        </p:txBody>
      </p:sp>
      <p:sp>
        <p:nvSpPr>
          <p:cNvPr id="280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0579" name="Rectangle 3"/>
          <p:cNvSpPr>
            <a:spLocks noGrp="1" noChangeArrowheads="1"/>
          </p:cNvSpPr>
          <p:nvPr>
            <p:ph type="body" idx="1"/>
          </p:nvPr>
        </p:nvSpPr>
        <p:spPr/>
        <p:txBody>
          <a:bodyPr/>
          <a:lstStyle/>
          <a:p>
            <a:r>
              <a:rPr lang="en-US"/>
              <a:t>Divine </a:t>
            </a:r>
            <a:r>
              <a:rPr lang="en-US" i="1"/>
              <a:t>America Past and Present </a:t>
            </a:r>
            <a:r>
              <a:rPr lang="en-US"/>
              <a:t>Revised 7</a:t>
            </a:r>
            <a:r>
              <a:rPr lang="en-US" baseline="30000"/>
              <a:t>th</a:t>
            </a:r>
            <a:r>
              <a:rPr lang="en-US"/>
              <a:t> Ed.</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05C9E7-89D9-F14F-B1D0-86B3474B06F3}" type="slidenum">
              <a:rPr lang="en-US"/>
              <a:pPr/>
              <a:t>30</a:t>
            </a:fld>
            <a:endParaRPr lang="en-US"/>
          </a:p>
        </p:txBody>
      </p:sp>
      <p:sp>
        <p:nvSpPr>
          <p:cNvPr id="136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195" name="Rectangle 3"/>
          <p:cNvSpPr>
            <a:spLocks noGrp="1" noChangeArrowheads="1"/>
          </p:cNvSpPr>
          <p:nvPr>
            <p:ph type="body" idx="1"/>
          </p:nvPr>
        </p:nvSpPr>
        <p:spPr/>
        <p:txBody>
          <a:bodyPr/>
          <a:lstStyle/>
          <a:p>
            <a:r>
              <a:rPr lang="en-US"/>
              <a:t>http://teachpol.tcnj.edu/amer_pol_hist/_browse1950.htm </a:t>
            </a:r>
            <a:r>
              <a:rPr lang="en-US" i="1"/>
              <a:t>Description:</a:t>
            </a:r>
            <a:r>
              <a:rPr lang="en-US"/>
              <a:t> "Following evacuation orders, this store was closed. The owner, a University of California graduate of Japanese descent, placed the "I AM AN AMERICAN" sign on the store front the after Peral Harbor." Oakland, CA, April 1942. Dorothea Lange. C</a:t>
            </a:r>
            <a:r>
              <a:rPr lang="en-US" i="1"/>
              <a:t>redit:</a:t>
            </a:r>
            <a:r>
              <a:rPr lang="en-US"/>
              <a:t> National Archives and Records Administration </a:t>
            </a:r>
          </a:p>
          <a:p>
            <a:r>
              <a:rPr lang="en-US" b="1"/>
              <a:t>"Members of the Mochida family awaiting evacuation bus. Identification tags were used to aid in keeping a family unit intact during all phases of evacuation. Mochida operated a nursery and five greenhouses on a two-acre site in Eden Township." In 1942 Executive Order 9066 ordered the removal of 110,000 civilians of Japanese descent, including 71,000 American citizens, from the western United States, placing them in internment camps. B</a:t>
            </a:r>
            <a:r>
              <a:rPr lang="en-US"/>
              <a:t>y Dorothea Lange, Hayward, California, May 8, 1942</a:t>
            </a:r>
            <a:br>
              <a:rPr lang="en-US"/>
            </a:br>
            <a:r>
              <a:rPr lang="en-US" i="1"/>
              <a:t>National Archives and Records Administration, Records of the War Relocation Authority </a:t>
            </a:r>
            <a:r>
              <a:rPr lang="en-US"/>
              <a:t>(210-GC-153)</a:t>
            </a:r>
          </a:p>
          <a:p>
            <a:r>
              <a:rPr lang="en-US" b="1"/>
              <a:t>"A crowd of onlookers on the first day of evacuation from the Japanese quarter in San Francisco, who themselves will be evacuated within three days." </a:t>
            </a:r>
            <a:r>
              <a:rPr lang="en-US"/>
              <a:t>By Dorothea Lange, San Francisco, California, April 1942  </a:t>
            </a:r>
            <a:r>
              <a:rPr lang="en-US" i="1"/>
              <a:t>National Archives and Records Administration, Records of the War Relocation Authority</a:t>
            </a:r>
            <a:r>
              <a:rPr lang="en-US"/>
              <a:t> </a:t>
            </a:r>
          </a:p>
          <a:p>
            <a:r>
              <a:rPr lang="en-US"/>
              <a:t>http://teachpol.tcnj.edu/amer_pol_hist/_browse1950.htm  </a:t>
            </a:r>
            <a:r>
              <a:rPr lang="en-US" i="1"/>
              <a:t>Description:</a:t>
            </a:r>
            <a:r>
              <a:rPr lang="en-US"/>
              <a:t> "These young evacuees of Japanese ancestry are awaiting their turn for baggage inspection upon arrival at this Assembly Center." Turlock, CA, May 2, 1942. Dorothea Lange.</a:t>
            </a:r>
            <a:br>
              <a:rPr lang="en-US"/>
            </a:br>
            <a:endParaRPr lang="en-US"/>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87A13-4A1F-CE46-A88A-A799E697E899}" type="slidenum">
              <a:rPr lang="en-US"/>
              <a:pPr/>
              <a:t>31</a:t>
            </a:fld>
            <a:endParaRPr lang="en-US"/>
          </a:p>
        </p:txBody>
      </p:sp>
      <p:sp>
        <p:nvSpPr>
          <p:cNvPr id="146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6435" name="Rectangle 3"/>
          <p:cNvSpPr>
            <a:spLocks noGrp="1" noChangeArrowheads="1"/>
          </p:cNvSpPr>
          <p:nvPr>
            <p:ph type="body" idx="1"/>
          </p:nvPr>
        </p:nvSpPr>
        <p:spPr/>
        <p:txBody>
          <a:bodyPr/>
          <a:lstStyle/>
          <a:p>
            <a:r>
              <a:rPr lang="en-US"/>
              <a:t>http://teachpol.tcnj.edu/amer_pol_hist/_browse1950.htm  </a:t>
            </a:r>
            <a:r>
              <a:rPr lang="en-US" i="1"/>
              <a:t>Description:</a:t>
            </a:r>
            <a:r>
              <a:rPr lang="en-US"/>
              <a:t> This assembly center has been open for two days. Only one mess hall was operating today. Photograph shows line-up of newly arrived evacuees outside of this mess hall at noon. Tanforan Assembly Center. San Bruno, CA, April 29, 1942. Dorothea Lange.</a:t>
            </a:r>
          </a:p>
          <a:p>
            <a:r>
              <a:rPr lang="en-US"/>
              <a:t>http://teachpol.tcnj.edu/amer_pol_hist/_browse1950.htm  </a:t>
            </a:r>
            <a:r>
              <a:rPr lang="en-US" i="1"/>
              <a:t>Description:</a:t>
            </a:r>
            <a:r>
              <a:rPr lang="en-US"/>
              <a:t> The Hirano family, left to right: George, Hisa, and Yasbei. Colorado River Relocation Center, Poston, AZ. K</a:t>
            </a:r>
            <a:r>
              <a:rPr lang="en-US" i="1"/>
              <a:t>eywords:</a:t>
            </a:r>
            <a:r>
              <a:rPr lang="en-US"/>
              <a:t> World War II, internment </a:t>
            </a:r>
            <a:r>
              <a:rPr lang="en-US" i="1"/>
              <a:t>Credit:</a:t>
            </a:r>
            <a:r>
              <a:rPr lang="en-US"/>
              <a:t> National Archives and Records Admini</a:t>
            </a:r>
          </a:p>
          <a:p>
            <a:r>
              <a:rPr lang="en-US"/>
              <a:t/>
            </a:r>
            <a:br>
              <a:rPr lang="en-US"/>
            </a:br>
            <a:endParaRPr lang="en-US"/>
          </a:p>
          <a:p>
            <a:r>
              <a:rPr lang="en-US" i="1"/>
              <a:t>Keywords:</a:t>
            </a:r>
            <a:r>
              <a:rPr lang="en-US"/>
              <a:t> World War II, internment </a:t>
            </a:r>
            <a:r>
              <a:rPr lang="en-US" i="1"/>
              <a:t>Credit:</a:t>
            </a:r>
            <a:r>
              <a:rPr lang="en-US"/>
              <a:t> National Archives and Records Administration</a:t>
            </a:r>
          </a:p>
          <a:p>
            <a:r>
              <a:rPr lang="en-US"/>
              <a:t>http://teachpol.tcnj.edu/amer_pol_hist/_browse1950.htm  </a:t>
            </a:r>
            <a:r>
              <a:rPr lang="en-US" i="1"/>
              <a:t>Description:</a:t>
            </a:r>
            <a:r>
              <a:rPr lang="en-US"/>
              <a:t> "Dust storm at this war Relocation authority center where evacuees of Japanese ancestry are spending the duration." Manzanar, California. July 3, 1942. Dorthea Lange.</a:t>
            </a:r>
            <a:br>
              <a:rPr lang="en-US"/>
            </a:br>
            <a:r>
              <a:rPr lang="en-US" i="1"/>
              <a:t>Keywords:</a:t>
            </a:r>
            <a:r>
              <a:rPr lang="en-US"/>
              <a:t> World War II, internment C</a:t>
            </a:r>
            <a:r>
              <a:rPr lang="en-US" i="1"/>
              <a:t>redit:</a:t>
            </a:r>
            <a:r>
              <a:rPr lang="en-US"/>
              <a:t> National Archives and Records Administration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B6C0E9-FC4C-234C-B225-4A4553E02E50}" type="slidenum">
              <a:rPr lang="en-US"/>
              <a:pPr/>
              <a:t>32</a:t>
            </a:fld>
            <a:endParaRPr lang="en-US"/>
          </a:p>
        </p:txBody>
      </p:sp>
      <p:sp>
        <p:nvSpPr>
          <p:cNvPr id="278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8531" name="Rectangle 3"/>
          <p:cNvSpPr>
            <a:spLocks noGrp="1" noChangeArrowheads="1"/>
          </p:cNvSpPr>
          <p:nvPr>
            <p:ph type="body" idx="1"/>
          </p:nvPr>
        </p:nvSpPr>
        <p:spPr/>
        <p:txBody>
          <a:bodyPr/>
          <a:lstStyle/>
          <a:p>
            <a:r>
              <a:rPr lang="en-US"/>
              <a:t>Election 1944 - http://teachpol.tcnj.edu/amer_pol_hist/_browse1950.htm</a:t>
            </a:r>
          </a:p>
          <a:p>
            <a:r>
              <a:rPr lang="en-US"/>
              <a:t>Employees Executive Branch - Faragher, </a:t>
            </a:r>
            <a:r>
              <a:rPr lang="en-US" u="sng"/>
              <a:t>Out of Many</a:t>
            </a:r>
            <a:r>
              <a:rPr lang="en-US"/>
              <a:t>, 3</a:t>
            </a:r>
            <a:r>
              <a:rPr lang="en-US" baseline="30000"/>
              <a:t>rd</a:t>
            </a:r>
            <a:r>
              <a:rPr lang="en-US"/>
              <a:t> Ed.; http://wps.prenhall.com/hss_faragher_outofmany_ap/</a:t>
            </a:r>
          </a:p>
          <a:p>
            <a:endParaRPr 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ln/>
        </p:spPr>
        <p:txBody>
          <a:bodyPr/>
          <a:lstStyle/>
          <a:p>
            <a:pPr>
              <a:defRPr/>
            </a:pPr>
            <a:endParaRPr lang="en-US" smtClean="0">
              <a:cs typeface="+mn-cs"/>
            </a:endParaRPr>
          </a:p>
        </p:txBody>
      </p:sp>
      <p:sp>
        <p:nvSpPr>
          <p:cNvPr id="25603"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ln/>
        </p:spPr>
        <p:txBody>
          <a:bodyPr/>
          <a:lstStyle/>
          <a:p>
            <a:pPr>
              <a:defRPr/>
            </a:pPr>
            <a:endParaRPr lang="en-US" smtClean="0">
              <a:cs typeface="+mn-cs"/>
            </a:endParaRPr>
          </a:p>
        </p:txBody>
      </p:sp>
      <p:sp>
        <p:nvSpPr>
          <p:cNvPr id="27651"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ln/>
        </p:spPr>
        <p:txBody>
          <a:bodyPr/>
          <a:lstStyle/>
          <a:p>
            <a:pPr>
              <a:defRPr/>
            </a:pPr>
            <a:endParaRPr lang="en-US" smtClean="0">
              <a:cs typeface="+mn-cs"/>
            </a:endParaRPr>
          </a:p>
        </p:txBody>
      </p:sp>
      <p:sp>
        <p:nvSpPr>
          <p:cNvPr id="29699"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C8AC9E-F7BB-9C48-A417-051435EB5881}" type="slidenum">
              <a:rPr lang="en-US"/>
              <a:pPr/>
              <a:t>19</a:t>
            </a:fld>
            <a:endParaRPr lang="en-US"/>
          </a:p>
        </p:txBody>
      </p:sp>
      <p:sp>
        <p:nvSpPr>
          <p:cNvPr id="263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3171" name="Rectangle 3"/>
          <p:cNvSpPr>
            <a:spLocks noGrp="1" noChangeArrowheads="1"/>
          </p:cNvSpPr>
          <p:nvPr>
            <p:ph type="body" idx="1"/>
          </p:nvPr>
        </p:nvSpPr>
        <p:spPr/>
        <p:txBody>
          <a:bodyPr/>
          <a:lstStyle/>
          <a:p>
            <a:r>
              <a:rPr lang="en-US"/>
              <a:t>Faragher, </a:t>
            </a:r>
            <a:r>
              <a:rPr lang="en-US" u="sng"/>
              <a:t>Out of Many</a:t>
            </a:r>
            <a:r>
              <a:rPr lang="en-US"/>
              <a:t>, 3</a:t>
            </a:r>
            <a:r>
              <a:rPr lang="en-US" baseline="30000"/>
              <a:t>rd</a:t>
            </a:r>
            <a:r>
              <a:rPr lang="en-US"/>
              <a:t> Ed.; http://wps.prenhall.com/hss_faragher_outofmany_ap/</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8D0D04-4DEF-3C46-A9F8-708FEE3110D4}" type="slidenum">
              <a:rPr lang="en-US"/>
              <a:pPr/>
              <a:t>20</a:t>
            </a:fld>
            <a:endParaRPr lang="en-US"/>
          </a:p>
        </p:txBody>
      </p:sp>
      <p:sp>
        <p:nvSpPr>
          <p:cNvPr id="8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a:xfrm>
            <a:off x="914400" y="4343400"/>
            <a:ext cx="5029200" cy="4114800"/>
          </a:xfrm>
        </p:spPr>
        <p:txBody>
          <a:bodyPr/>
          <a:lstStyle/>
          <a:p>
            <a:r>
              <a:rPr lang="en-US"/>
              <a:t>Faragher, </a:t>
            </a:r>
            <a:r>
              <a:rPr lang="en-US" u="sng"/>
              <a:t>Out of Many</a:t>
            </a:r>
            <a:r>
              <a:rPr lang="en-US"/>
              <a:t>, 3</a:t>
            </a:r>
            <a:r>
              <a:rPr lang="en-US" baseline="30000"/>
              <a:t>rd</a:t>
            </a:r>
            <a:r>
              <a:rPr lang="en-US"/>
              <a:t> Ed.; http://wps.prenhall.com/hss_faragher_outofmany_ap/</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81E814-B959-DC45-B4EA-F162FA1A1D80}" type="slidenum">
              <a:rPr lang="en-US"/>
              <a:pPr/>
              <a:t>21</a:t>
            </a:fld>
            <a:endParaRPr lang="en-US"/>
          </a:p>
        </p:txBody>
      </p:sp>
      <p:sp>
        <p:nvSpPr>
          <p:cNvPr id="267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7267" name="Rectangle 3"/>
          <p:cNvSpPr>
            <a:spLocks noGrp="1" noChangeArrowheads="1"/>
          </p:cNvSpPr>
          <p:nvPr>
            <p:ph type="body" idx="1"/>
          </p:nvPr>
        </p:nvSpPr>
        <p:spPr/>
        <p:txBody>
          <a:bodyPr/>
          <a:lstStyle/>
          <a:p>
            <a:r>
              <a:rPr lang="en-US"/>
              <a:t>Pojer (ration card); Brinkley 10e (union membership)</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55D32-3BBD-3D4D-9EBD-2FF1E4E5F9B5}" type="slidenum">
              <a:rPr lang="en-US"/>
              <a:pPr/>
              <a:t>22</a:t>
            </a:fld>
            <a:endParaRPr lang="en-US"/>
          </a:p>
        </p:txBody>
      </p:sp>
      <p:sp>
        <p:nvSpPr>
          <p:cNvPr id="269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p:txBody>
          <a:bodyPr/>
          <a:lstStyle/>
          <a:p>
            <a:r>
              <a:rPr lang="en-US"/>
              <a:t>Bond – Pojer; Nash, </a:t>
            </a:r>
            <a:r>
              <a:rPr lang="en-US" i="1"/>
              <a:t>The American People </a:t>
            </a:r>
            <a:r>
              <a:rPr lang="en-US"/>
              <a:t>6e; http://wps.ablongman.com/long_nash_ap_6/0,7361,592970-,00.html</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E3ABF-8BAF-D047-A866-B8CDD0444D09}" type="slidenum">
              <a:rPr lang="en-US"/>
              <a:pPr/>
              <a:t>23</a:t>
            </a:fld>
            <a:endParaRPr lang="en-US"/>
          </a:p>
        </p:txBody>
      </p:sp>
      <p:sp>
        <p:nvSpPr>
          <p:cNvPr id="270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0339" name="Rectangle 3"/>
          <p:cNvSpPr>
            <a:spLocks noGrp="1" noChangeArrowheads="1"/>
          </p:cNvSpPr>
          <p:nvPr>
            <p:ph type="body" idx="1"/>
          </p:nvPr>
        </p:nvSpPr>
        <p:spPr/>
        <p:txBody>
          <a:bodyPr/>
          <a:lstStyle/>
          <a:p>
            <a:r>
              <a:rPr lang="en-US"/>
              <a:t>Wadsworth.com (Ride Alone); Pojer (</a:t>
            </a:r>
            <a:r>
              <a:rPr lang="ja-JP" altLang="en-US">
                <a:latin typeface="Arial"/>
              </a:rPr>
              <a:t>“</a:t>
            </a:r>
            <a:r>
              <a:rPr lang="en-US"/>
              <a:t>Of Course</a:t>
            </a:r>
            <a:r>
              <a:rPr lang="ja-JP" altLang="en-US">
                <a:latin typeface="Arial"/>
              </a:rPr>
              <a:t>”</a:t>
            </a:r>
            <a:r>
              <a:rPr lang="en-US"/>
              <a:t>)</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97EE4102-5E04-E543-8540-E407D10353AE}" type="datetimeFigureOut">
              <a:rPr lang="en-US" smtClean="0"/>
              <a:t>2/28/16</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9ECD3ABB-032F-E947-A7CE-C3FCC029DE7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97EE4102-5E04-E543-8540-E407D10353AE}" type="datetimeFigureOut">
              <a:rPr lang="en-US" smtClean="0"/>
              <a:t>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D3ABB-032F-E947-A7CE-C3FCC029DE7A}"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7EE4102-5E04-E543-8540-E407D10353AE}" type="datetimeFigureOut">
              <a:rPr lang="en-US" smtClean="0"/>
              <a:t>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D3ABB-032F-E947-A7CE-C3FCC029DE7A}"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7EE4102-5E04-E543-8540-E407D10353AE}" type="datetimeFigureOut">
              <a:rPr lang="en-US" smtClean="0"/>
              <a:t>2/28/16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CD3ABB-032F-E947-A7CE-C3FCC029DE7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E4102-5E04-E543-8540-E407D10353AE}" type="datetimeFigureOut">
              <a:rPr lang="en-US" smtClean="0"/>
              <a:t>2/28/16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CD3ABB-032F-E947-A7CE-C3FCC029DE7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E4102-5E04-E543-8540-E407D10353AE}" type="datetimeFigureOut">
              <a:rPr lang="en-US" smtClean="0"/>
              <a:t>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D3ABB-032F-E947-A7CE-C3FCC029DE7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E4102-5E04-E543-8540-E407D10353AE}" type="datetimeFigureOut">
              <a:rPr lang="en-US" smtClean="0"/>
              <a:t>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D3ABB-032F-E947-A7CE-C3FCC029DE7A}"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E4102-5E04-E543-8540-E407D10353AE}" type="datetimeFigureOut">
              <a:rPr lang="en-US" smtClean="0"/>
              <a:t>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D3ABB-032F-E947-A7CE-C3FCC029DE7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E4102-5E04-E543-8540-E407D10353AE}" type="datetimeFigureOut">
              <a:rPr lang="en-US" smtClean="0"/>
              <a:t>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D3ABB-032F-E947-A7CE-C3FCC029DE7A}"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E4102-5E04-E543-8540-E407D10353AE}" type="datetimeFigureOut">
              <a:rPr lang="en-US" smtClean="0"/>
              <a:t>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D3ABB-032F-E947-A7CE-C3FCC029DE7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7EE4102-5E04-E543-8540-E407D10353AE}" type="datetimeFigureOut">
              <a:rPr lang="en-US" smtClean="0"/>
              <a:t>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D3ABB-032F-E947-A7CE-C3FCC029DE7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7EE4102-5E04-E543-8540-E407D10353AE}" type="datetimeFigureOut">
              <a:rPr lang="en-US" smtClean="0"/>
              <a:t>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D3ABB-032F-E947-A7CE-C3FCC029DE7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7EE4102-5E04-E543-8540-E407D10353AE}" type="datetimeFigureOut">
              <a:rPr lang="en-US" smtClean="0"/>
              <a:t>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D3ABB-032F-E947-A7CE-C3FCC029DE7A}"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9" y="-993"/>
                <a:ext cx="624" cy="5745"/>
              </a:xfrm>
              <a:custGeom>
                <a:avLst/>
                <a:gdLst>
                  <a:gd name="T0" fmla="*/ 0 w 1000"/>
                  <a:gd name="T1" fmla="*/ 0 h 720"/>
                  <a:gd name="T2" fmla="*/ 0 w 1000"/>
                  <a:gd name="T3" fmla="*/ 5745 h 720"/>
                  <a:gd name="T4" fmla="*/ 624 w 1000"/>
                  <a:gd name="T5" fmla="*/ 5745 h 720"/>
                  <a:gd name="T6" fmla="*/ 624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9" name="Freeform 5"/>
              <p:cNvSpPr>
                <a:spLocks/>
              </p:cNvSpPr>
              <p:nvPr/>
            </p:nvSpPr>
            <p:spPr bwMode="ltGray">
              <a:xfrm rot="-5400000">
                <a:off x="1323"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1" name="Freeform 7"/>
              <p:cNvSpPr>
                <a:spLocks/>
              </p:cNvSpPr>
              <p:nvPr/>
            </p:nvSpPr>
            <p:spPr bwMode="ltGray">
              <a:xfrm rot="-5400000">
                <a:off x="-57" y="1752"/>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362 h 272"/>
                  <a:gd name="T4" fmla="*/ 240 w 624"/>
                  <a:gd name="T5" fmla="*/ 319 h 272"/>
                  <a:gd name="T6" fmla="*/ 624 w 624"/>
                  <a:gd name="T7" fmla="*/ 36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4" name="Freeform 10"/>
              <p:cNvSpPr>
                <a:spLocks/>
              </p:cNvSpPr>
              <p:nvPr/>
            </p:nvSpPr>
            <p:spPr bwMode="ltGray">
              <a:xfrm rot="-5400000">
                <a:off x="156" y="1726"/>
                <a:ext cx="632" cy="315"/>
              </a:xfrm>
              <a:custGeom>
                <a:avLst/>
                <a:gdLst>
                  <a:gd name="T0" fmla="*/ 8 w 632"/>
                  <a:gd name="T1" fmla="*/ 39 h 362"/>
                  <a:gd name="T2" fmla="*/ 8 w 632"/>
                  <a:gd name="T3" fmla="*/ 276 h 362"/>
                  <a:gd name="T4" fmla="*/ 248 w 632"/>
                  <a:gd name="T5" fmla="*/ 276 h 362"/>
                  <a:gd name="T6" fmla="*/ 632 w 632"/>
                  <a:gd name="T7" fmla="*/ 276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5" name="Freeform 11"/>
              <p:cNvSpPr>
                <a:spLocks/>
              </p:cNvSpPr>
              <p:nvPr/>
            </p:nvSpPr>
            <p:spPr bwMode="ltGray">
              <a:xfrm rot="-5400000">
                <a:off x="3211" y="1664"/>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7" name="Freeform 13"/>
              <p:cNvSpPr>
                <a:spLocks/>
              </p:cNvSpPr>
              <p:nvPr/>
            </p:nvSpPr>
            <p:spPr bwMode="ltGray">
              <a:xfrm rot="-5400000">
                <a:off x="1830"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9" name="Freeform 15"/>
              <p:cNvSpPr>
                <a:spLocks/>
              </p:cNvSpPr>
              <p:nvPr/>
            </p:nvSpPr>
            <p:spPr bwMode="ltGray">
              <a:xfrm rot="-5400000">
                <a:off x="2330"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20" name="Freeform 16"/>
              <p:cNvSpPr>
                <a:spLocks/>
              </p:cNvSpPr>
              <p:nvPr/>
            </p:nvSpPr>
            <p:spPr bwMode="ltGray">
              <a:xfrm rot="-5400000">
                <a:off x="2043"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21" name="Freeform 17"/>
              <p:cNvSpPr>
                <a:spLocks/>
              </p:cNvSpPr>
              <p:nvPr/>
            </p:nvSpPr>
            <p:spPr bwMode="ltGray">
              <a:xfrm rot="-5400000">
                <a:off x="4077"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23" name="Freeform 19"/>
              <p:cNvSpPr>
                <a:spLocks/>
              </p:cNvSpPr>
              <p:nvPr/>
            </p:nvSpPr>
            <p:spPr bwMode="ltGray">
              <a:xfrm rot="-5400000">
                <a:off x="4584"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25" name="Freeform 21"/>
              <p:cNvSpPr>
                <a:spLocks/>
              </p:cNvSpPr>
              <p:nvPr/>
            </p:nvSpPr>
            <p:spPr bwMode="ltGray">
              <a:xfrm rot="-5400000">
                <a:off x="5084"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26" name="Freeform 22"/>
              <p:cNvSpPr>
                <a:spLocks/>
              </p:cNvSpPr>
              <p:nvPr/>
            </p:nvSpPr>
            <p:spPr bwMode="ltGray">
              <a:xfrm rot="-5400000">
                <a:off x="4797"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grpSp>
        <p:sp>
          <p:nvSpPr>
            <p:cNvPr id="6"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defRPr/>
              </a:pPr>
              <a:endParaRPr lang="en-US">
                <a:solidFill>
                  <a:srgbClr val="000000"/>
                </a:solidFill>
                <a:latin typeface="Times New Roman" charset="0"/>
                <a:ea typeface="ＭＳ Ｐゴシック" charset="0"/>
                <a:cs typeface="ＭＳ Ｐゴシック" charset="0"/>
              </a:endParaRPr>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defRPr/>
              </a:pPr>
              <a:endParaRPr lang="en-US">
                <a:solidFill>
                  <a:srgbClr val="000000"/>
                </a:solidFill>
                <a:latin typeface="Times New Roman" charset="0"/>
                <a:ea typeface="ＭＳ Ｐゴシック" charset="0"/>
                <a:cs typeface="ＭＳ Ｐゴシック" charset="0"/>
              </a:endParaRPr>
            </a:p>
          </p:txBody>
        </p:sp>
      </p:grpSp>
      <p:sp>
        <p:nvSpPr>
          <p:cNvPr id="83993" name="Rectangle 25"/>
          <p:cNvSpPr>
            <a:spLocks noGrp="1" noChangeArrowheads="1"/>
          </p:cNvSpPr>
          <p:nvPr>
            <p:ph type="ctrTitle"/>
          </p:nvPr>
        </p:nvSpPr>
        <p:spPr>
          <a:xfrm>
            <a:off x="381000" y="762000"/>
            <a:ext cx="8564563" cy="1722438"/>
          </a:xfrm>
        </p:spPr>
        <p:txBody>
          <a:bodyPr/>
          <a:lstStyle>
            <a:lvl1pPr>
              <a:defRPr sz="6000"/>
            </a:lvl1pPr>
          </a:lstStyle>
          <a:p>
            <a:pPr lvl="0"/>
            <a:r>
              <a:rPr lang="en-US" noProof="0" smtClean="0"/>
              <a:t>Click to edit Master title style</a:t>
            </a:r>
          </a:p>
        </p:txBody>
      </p:sp>
      <p:sp>
        <p:nvSpPr>
          <p:cNvPr id="83994"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pPr lvl="0"/>
            <a:r>
              <a:rPr lang="en-US" noProof="0" smtClean="0"/>
              <a:t>Click to edit Master subtitle style</a:t>
            </a:r>
          </a:p>
        </p:txBody>
      </p:sp>
    </p:spTree>
    <p:extLst>
      <p:ext uri="{BB962C8B-B14F-4D97-AF65-F5344CB8AC3E}">
        <p14:creationId xmlns:p14="http://schemas.microsoft.com/office/powerpoint/2010/main" val="701525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0160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76283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5963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5898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2255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5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9790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2604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97EE4102-5E04-E543-8540-E407D10353AE}" type="datetimeFigureOut">
              <a:rPr lang="en-US" smtClean="0"/>
              <a:t>2/28/16</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9ECD3ABB-032F-E947-A7CE-C3FCC029DE7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1605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246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97EE4102-5E04-E543-8540-E407D10353AE}" type="datetimeFigureOut">
              <a:rPr lang="en-US" smtClean="0"/>
              <a:t>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D3ABB-032F-E947-A7CE-C3FCC029DE7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E4102-5E04-E543-8540-E407D10353AE}" type="datetimeFigureOut">
              <a:rPr lang="en-US" smtClean="0"/>
              <a:t>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D3ABB-032F-E947-A7CE-C3FCC029DE7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E4102-5E04-E543-8540-E407D10353AE}" type="datetimeFigureOut">
              <a:rPr lang="en-US" smtClean="0"/>
              <a:t>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D3ABB-032F-E947-A7CE-C3FCC029DE7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7EE4102-5E04-E543-8540-E407D10353AE}" type="datetimeFigureOut">
              <a:rPr lang="en-US" smtClean="0"/>
              <a:t>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D3ABB-032F-E947-A7CE-C3FCC029DE7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7EE4102-5E04-E543-8540-E407D10353AE}" type="datetimeFigureOut">
              <a:rPr lang="en-US" smtClean="0"/>
              <a:t>2/28/16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CD3ABB-032F-E947-A7CE-C3FCC029DE7A}"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7EE4102-5E04-E543-8540-E407D10353AE}" type="datetimeFigureOut">
              <a:rPr lang="en-US" smtClean="0"/>
              <a:t>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D3ABB-032F-E947-A7CE-C3FCC029DE7A}"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1.xml"/><Relationship Id="rId12" Type="http://schemas.openxmlformats.org/officeDocument/2006/relationships/theme" Target="../theme/theme2.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97EE4102-5E04-E543-8540-E407D10353AE}" type="datetimeFigureOut">
              <a:rPr lang="en-US" smtClean="0"/>
              <a:t>2/28/16</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9ECD3ABB-032F-E947-A7CE-C3FCC029DE7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9" y="-993"/>
                <a:ext cx="624" cy="5745"/>
              </a:xfrm>
              <a:custGeom>
                <a:avLst/>
                <a:gdLst>
                  <a:gd name="T0" fmla="*/ 0 w 1000"/>
                  <a:gd name="T1" fmla="*/ 0 h 720"/>
                  <a:gd name="T2" fmla="*/ 0 w 1000"/>
                  <a:gd name="T3" fmla="*/ 5745 h 720"/>
                  <a:gd name="T4" fmla="*/ 624 w 1000"/>
                  <a:gd name="T5" fmla="*/ 5745 h 720"/>
                  <a:gd name="T6" fmla="*/ 624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033" name="Freeform 5"/>
              <p:cNvSpPr>
                <a:spLocks/>
              </p:cNvSpPr>
              <p:nvPr/>
            </p:nvSpPr>
            <p:spPr bwMode="ltGray">
              <a:xfrm rot="-5400000">
                <a:off x="1323"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034" name="Freeform 6"/>
              <p:cNvSpPr>
                <a:spLocks/>
              </p:cNvSpPr>
              <p:nvPr/>
            </p:nvSpPr>
            <p:spPr bwMode="ltGray">
              <a:xfrm rot="-5400000">
                <a:off x="982"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035" name="Freeform 7"/>
              <p:cNvSpPr>
                <a:spLocks/>
              </p:cNvSpPr>
              <p:nvPr/>
            </p:nvSpPr>
            <p:spPr bwMode="ltGray">
              <a:xfrm rot="-5400000">
                <a:off x="-57" y="1752"/>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036" name="Freeform 8"/>
              <p:cNvSpPr>
                <a:spLocks/>
              </p:cNvSpPr>
              <p:nvPr/>
            </p:nvSpPr>
            <p:spPr bwMode="ltGray">
              <a:xfrm rot="-5400000">
                <a:off x="664" y="1733"/>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037" name="Freeform 9"/>
              <p:cNvSpPr>
                <a:spLocks/>
              </p:cNvSpPr>
              <p:nvPr/>
            </p:nvSpPr>
            <p:spPr bwMode="ltGray">
              <a:xfrm rot="-5400000">
                <a:off x="442" y="1699"/>
                <a:ext cx="624" cy="362"/>
              </a:xfrm>
              <a:custGeom>
                <a:avLst/>
                <a:gdLst>
                  <a:gd name="T0" fmla="*/ 0 w 624"/>
                  <a:gd name="T1" fmla="*/ 0 h 272"/>
                  <a:gd name="T2" fmla="*/ 0 w 624"/>
                  <a:gd name="T3" fmla="*/ 362 h 272"/>
                  <a:gd name="T4" fmla="*/ 240 w 624"/>
                  <a:gd name="T5" fmla="*/ 319 h 272"/>
                  <a:gd name="T6" fmla="*/ 624 w 624"/>
                  <a:gd name="T7" fmla="*/ 36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038" name="Freeform 10"/>
              <p:cNvSpPr>
                <a:spLocks/>
              </p:cNvSpPr>
              <p:nvPr/>
            </p:nvSpPr>
            <p:spPr bwMode="ltGray">
              <a:xfrm rot="-5400000">
                <a:off x="156" y="1726"/>
                <a:ext cx="632" cy="315"/>
              </a:xfrm>
              <a:custGeom>
                <a:avLst/>
                <a:gdLst>
                  <a:gd name="T0" fmla="*/ 8 w 632"/>
                  <a:gd name="T1" fmla="*/ 39 h 362"/>
                  <a:gd name="T2" fmla="*/ 8 w 632"/>
                  <a:gd name="T3" fmla="*/ 276 h 362"/>
                  <a:gd name="T4" fmla="*/ 248 w 632"/>
                  <a:gd name="T5" fmla="*/ 276 h 362"/>
                  <a:gd name="T6" fmla="*/ 632 w 632"/>
                  <a:gd name="T7" fmla="*/ 276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039" name="Freeform 11"/>
              <p:cNvSpPr>
                <a:spLocks/>
              </p:cNvSpPr>
              <p:nvPr/>
            </p:nvSpPr>
            <p:spPr bwMode="ltGray">
              <a:xfrm rot="-5400000">
                <a:off x="3211" y="1664"/>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040" name="Freeform 12"/>
              <p:cNvSpPr>
                <a:spLocks/>
              </p:cNvSpPr>
              <p:nvPr/>
            </p:nvSpPr>
            <p:spPr bwMode="ltGray">
              <a:xfrm rot="-5400000">
                <a:off x="2870" y="1664"/>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041" name="Freeform 13"/>
              <p:cNvSpPr>
                <a:spLocks/>
              </p:cNvSpPr>
              <p:nvPr/>
            </p:nvSpPr>
            <p:spPr bwMode="ltGray">
              <a:xfrm rot="-5400000">
                <a:off x="1830"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042" name="Freeform 14"/>
              <p:cNvSpPr>
                <a:spLocks/>
              </p:cNvSpPr>
              <p:nvPr/>
            </p:nvSpPr>
            <p:spPr bwMode="ltGray">
              <a:xfrm rot="-5400000">
                <a:off x="2551" y="1728"/>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043" name="Freeform 15"/>
              <p:cNvSpPr>
                <a:spLocks/>
              </p:cNvSpPr>
              <p:nvPr/>
            </p:nvSpPr>
            <p:spPr bwMode="ltGray">
              <a:xfrm rot="-5400000">
                <a:off x="2330"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044" name="Freeform 16"/>
              <p:cNvSpPr>
                <a:spLocks/>
              </p:cNvSpPr>
              <p:nvPr/>
            </p:nvSpPr>
            <p:spPr bwMode="ltGray">
              <a:xfrm rot="-5400000">
                <a:off x="2043"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045" name="Freeform 17"/>
              <p:cNvSpPr>
                <a:spLocks/>
              </p:cNvSpPr>
              <p:nvPr/>
            </p:nvSpPr>
            <p:spPr bwMode="ltGray">
              <a:xfrm rot="-5400000">
                <a:off x="4077"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046" name="Freeform 18"/>
              <p:cNvSpPr>
                <a:spLocks/>
              </p:cNvSpPr>
              <p:nvPr/>
            </p:nvSpPr>
            <p:spPr bwMode="ltGray">
              <a:xfrm rot="-5400000">
                <a:off x="3736"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047" name="Freeform 19"/>
              <p:cNvSpPr>
                <a:spLocks/>
              </p:cNvSpPr>
              <p:nvPr/>
            </p:nvSpPr>
            <p:spPr bwMode="ltGray">
              <a:xfrm rot="-5400000">
                <a:off x="4584" y="174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048"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049" name="Freeform 21"/>
              <p:cNvSpPr>
                <a:spLocks/>
              </p:cNvSpPr>
              <p:nvPr/>
            </p:nvSpPr>
            <p:spPr bwMode="ltGray">
              <a:xfrm rot="-5400000">
                <a:off x="5084" y="1694"/>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sp>
            <p:nvSpPr>
              <p:cNvPr id="1050" name="Freeform 22"/>
              <p:cNvSpPr>
                <a:spLocks/>
              </p:cNvSpPr>
              <p:nvPr/>
            </p:nvSpPr>
            <p:spPr bwMode="ltGray">
              <a:xfrm rot="-5400000">
                <a:off x="4797"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cs typeface="ＭＳ Ｐゴシック" charset="0"/>
                </a:endParaRPr>
              </a:p>
            </p:txBody>
          </p:sp>
        </p:grpSp>
        <p:sp>
          <p:nvSpPr>
            <p:cNvPr id="82967"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defRPr/>
              </a:pPr>
              <a:endParaRPr lang="en-US">
                <a:solidFill>
                  <a:srgbClr val="000000"/>
                </a:solidFill>
                <a:latin typeface="Times New Roman" charset="0"/>
                <a:ea typeface="ＭＳ Ｐゴシック" charset="0"/>
                <a:cs typeface="ＭＳ Ｐゴシック" charset="0"/>
              </a:endParaRPr>
            </a:p>
          </p:txBody>
        </p:sp>
        <p:sp>
          <p:nvSpPr>
            <p:cNvPr id="82968" name="Freeform 24"/>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defRPr/>
              </a:pPr>
              <a:endParaRPr lang="en-US">
                <a:solidFill>
                  <a:srgbClr val="000000"/>
                </a:solidFill>
                <a:latin typeface="Times New Roman" charset="0"/>
                <a:ea typeface="ＭＳ Ｐゴシック" charset="0"/>
                <a:cs typeface="ＭＳ Ｐゴシック" charset="0"/>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55997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hyperlink" Target="http://teachpol.tcnj.edu/amer_pol_hist/thumbnail364.html" TargetMode="External"/><Relationship Id="rId4" Type="http://schemas.openxmlformats.org/officeDocument/2006/relationships/image" Target="../media/image19.jpeg"/><Relationship Id="rId5" Type="http://schemas.openxmlformats.org/officeDocument/2006/relationships/image" Target="../media/image20.png"/><Relationship Id="rId1" Type="http://schemas.openxmlformats.org/officeDocument/2006/relationships/slideLayout" Target="../slideLayouts/slideLayout22.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file://localhost/%0EChp25_p757.gif%20%20%20%20%20%20%20%20%20%20%20%20%20%20%20%20%20%20%20%20%20%20%20%20%20%20%20%20%20%20%20%20%20%20%20%20%20%20%20%20%20%20%20%20%20%20%20%20%2000019A2E%0CMacintosh%20HD%20%20%20%20%20%20%20%20%20%20%20%20%20%20%20%20%20%20%20B2317375/"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file://localhost/%0EChp25_p757.gif%20%20%20%20%20%20%20%20%20%20%20%20%20%20%20%20%20%20%20%20%20%20%20%20%20%20%20%20%20%20%20%20%20%20%20%20%20%20%20%20%20%20%20%20%20%20%20%20%2000019A2E%0CMacintosh%20HD%20%20%20%20%20%20%20%20%20%20%20%20%20%20%20%20%20%20%20B2317375/" TargetMode="Externa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file://localhost/%10Chp25-01p767.gif%20%20%20%20%20%20%20%20%20%20%20%20%20%20%20%20%20%20%20%20%20%20%20%20%20%20%20%20%20%20%20%20%20%20%20%20%20%20%20%20%20%20%20%20%20%20%2000019A2E%0CMacintosh%20HD%20%20%20%20%20%20%20%20%20%20%20%20%20%20%20%20%20%20%20B2317375/"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teachpol.tcnj.edu/amer_pol_hist/fi/00000174.htm" TargetMode="External"/><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hyperlink" Target="http://teachpol.tcnj.edu/amer_pol_hist/fi/00000175.htm" TargetMode="External"/><Relationship Id="rId8"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3" Type="http://schemas.openxmlformats.org/officeDocument/2006/relationships/hyperlink" Target="http://teachpol.tcnj.edu/amer_pol_hist/fi/00000177.htm" TargetMode="External"/><Relationship Id="rId4" Type="http://schemas.openxmlformats.org/officeDocument/2006/relationships/image" Target="../media/image45.jpeg"/><Relationship Id="rId5" Type="http://schemas.openxmlformats.org/officeDocument/2006/relationships/hyperlink" Target="http://teachpol.tcnj.edu/amer_pol_hist/fi/00000179.htm" TargetMode="External"/><Relationship Id="rId6" Type="http://schemas.openxmlformats.org/officeDocument/2006/relationships/image" Target="../media/image46.jpeg"/><Relationship Id="rId7" Type="http://schemas.openxmlformats.org/officeDocument/2006/relationships/hyperlink" Target="http://teachpol.tcnj.edu/amer_pol_hist/fi/00000176.htm" TargetMode="External"/><Relationship Id="rId8"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3" Type="http://schemas.openxmlformats.org/officeDocument/2006/relationships/hyperlink" Target="http://teachpol.tcnj.edu/amer_pol_hist/thumbnail384.html" TargetMode="External"/><Relationship Id="rId4" Type="http://schemas.openxmlformats.org/officeDocument/2006/relationships/image" Target="../media/image48.jpeg"/><Relationship Id="rId5" Type="http://schemas.openxmlformats.org/officeDocument/2006/relationships/image" Target="../media/image49.png"/><Relationship Id="rId6" Type="http://schemas.openxmlformats.org/officeDocument/2006/relationships/image" Target="file://localhost/%10Chp26-01p800.gif%20%20%20%20%20%20%20%20%20%20%20%20%20%20%20%20%20%20%20%20%20%20%20%20%20%20%20%20%20%20%20%20%20%20%20%20%20%20%20%20%20%20%20%20%20%20%2000019A4D%0CMacintosh%20HD%20%20%20%20%20%20%20%20%20%20%20%20%20%20%20%20%20%20%20B2317375/"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gif"/><Relationship Id="rId1" Type="http://schemas.openxmlformats.org/officeDocument/2006/relationships/slideLayout" Target="../slideLayouts/slideLayout22.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In what ways was the US’ reluctance to enter WWII similar to WWI?</a:t>
            </a:r>
          </a:p>
          <a:p>
            <a:endParaRPr lang="en-US" dirty="0"/>
          </a:p>
          <a:p>
            <a:r>
              <a:rPr lang="en-US" dirty="0" smtClean="0"/>
              <a:t>In what ways was it different?</a:t>
            </a:r>
            <a:endParaRPr lang="en-US" dirty="0"/>
          </a:p>
        </p:txBody>
      </p:sp>
    </p:spTree>
    <p:extLst>
      <p:ext uri="{BB962C8B-B14F-4D97-AF65-F5344CB8AC3E}">
        <p14:creationId xmlns:p14="http://schemas.microsoft.com/office/powerpoint/2010/main" val="2972446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79" name="Rectangle 3"/>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80" name="Rectangle 4"/>
          <p:cNvSpPr>
            <a:spLocks noGrp="1" noChangeArrowheads="1"/>
          </p:cNvSpPr>
          <p:nvPr>
            <p:ph type="title"/>
          </p:nvPr>
        </p:nvSpPr>
        <p:spPr>
          <a:xfrm>
            <a:off x="762000" y="0"/>
            <a:ext cx="8382000" cy="8382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defRPr/>
            </a:pPr>
            <a:r>
              <a:rPr lang="en-US" smtClean="0">
                <a:cs typeface="+mj-cs"/>
              </a:rPr>
              <a:t>From Neutrality to Undeclared War</a:t>
            </a:r>
          </a:p>
        </p:txBody>
      </p:sp>
      <p:sp>
        <p:nvSpPr>
          <p:cNvPr id="24581" name="Rectangle 5"/>
          <p:cNvSpPr>
            <a:spLocks noGrp="1" noChangeArrowheads="1"/>
          </p:cNvSpPr>
          <p:nvPr>
            <p:ph type="body" idx="1"/>
          </p:nvPr>
        </p:nvSpPr>
        <p:spPr>
          <a:xfrm>
            <a:off x="914400" y="914400"/>
            <a:ext cx="8229600" cy="5943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5000"/>
              </a:lnSpc>
              <a:spcBef>
                <a:spcPct val="15000"/>
              </a:spcBef>
              <a:defRPr/>
            </a:pPr>
            <a:r>
              <a:rPr lang="en-US" smtClean="0">
                <a:cs typeface="+mn-cs"/>
              </a:rPr>
              <a:t>By 1940, England remained the only active opposition to Hitler but was running out of money</a:t>
            </a:r>
          </a:p>
          <a:p>
            <a:pPr>
              <a:lnSpc>
                <a:spcPct val="95000"/>
              </a:lnSpc>
              <a:spcBef>
                <a:spcPct val="15000"/>
              </a:spcBef>
              <a:defRPr/>
            </a:pPr>
            <a:r>
              <a:rPr lang="en-US" smtClean="0">
                <a:cs typeface="+mn-cs"/>
              </a:rPr>
              <a:t>FDR called for a </a:t>
            </a:r>
            <a:r>
              <a:rPr lang="en-US" u="sng" smtClean="0">
                <a:effectLst>
                  <a:outerShdw blurRad="38100" dist="38100" dir="2700000" algn="tl">
                    <a:srgbClr val="DDDDDD"/>
                  </a:outerShdw>
                </a:effectLst>
                <a:cs typeface="+mn-cs"/>
              </a:rPr>
              <a:t>Lend-Lease Act</a:t>
            </a:r>
            <a:r>
              <a:rPr lang="en-US" smtClean="0">
                <a:cs typeface="+mn-cs"/>
              </a:rPr>
              <a:t>:</a:t>
            </a:r>
          </a:p>
          <a:p>
            <a:pPr lvl="1">
              <a:lnSpc>
                <a:spcPct val="95000"/>
              </a:lnSpc>
              <a:spcBef>
                <a:spcPct val="15000"/>
              </a:spcBef>
              <a:defRPr/>
            </a:pPr>
            <a:r>
              <a:rPr lang="en-US" smtClean="0"/>
              <a:t>US can sell or lend war supplies to Allied nations</a:t>
            </a:r>
          </a:p>
          <a:p>
            <a:pPr lvl="1">
              <a:lnSpc>
                <a:spcPct val="95000"/>
              </a:lnSpc>
              <a:spcBef>
                <a:spcPct val="15000"/>
              </a:spcBef>
              <a:defRPr/>
            </a:pPr>
            <a:r>
              <a:rPr lang="en-US" smtClean="0"/>
              <a:t>Congress put $7 billion to allow England full access to US arms</a:t>
            </a:r>
          </a:p>
        </p:txBody>
      </p:sp>
      <p:sp>
        <p:nvSpPr>
          <p:cNvPr id="40967" name="Text Box 7"/>
          <p:cNvSpPr txBox="1">
            <a:spLocks noChangeArrowheads="1"/>
          </p:cNvSpPr>
          <p:nvPr/>
        </p:nvSpPr>
        <p:spPr bwMode="auto">
          <a:xfrm>
            <a:off x="1295400" y="5943600"/>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4000">
                <a:solidFill>
                  <a:srgbClr val="0000FF"/>
                </a:solidFill>
                <a:cs typeface="+mn-cs"/>
              </a:rPr>
              <a:t>US Cash and Carry Program</a:t>
            </a:r>
          </a:p>
        </p:txBody>
      </p:sp>
      <p:sp>
        <p:nvSpPr>
          <p:cNvPr id="40969" name="WordArt 9"/>
          <p:cNvSpPr>
            <a:spLocks noChangeArrowheads="1" noChangeShapeType="1" noTextEdit="1"/>
          </p:cNvSpPr>
          <p:nvPr/>
        </p:nvSpPr>
        <p:spPr bwMode="auto">
          <a:xfrm rot="5400000">
            <a:off x="2971800" y="6096000"/>
            <a:ext cx="990600" cy="533400"/>
          </a:xfrm>
          <a:prstGeom prst="rect">
            <a:avLst/>
          </a:prstGeom>
        </p:spPr>
        <p:txBody>
          <a:bodyPr vert="wordArtVert" wrap="none" fromWordArt="1">
            <a:prstTxWarp prst="textPlain">
              <a:avLst>
                <a:gd name="adj" fmla="val 50000"/>
              </a:avLst>
            </a:prstTxWarp>
          </a:bodyPr>
          <a:lstStyle/>
          <a:p>
            <a:pPr algn="ctr" fontAlgn="auto"/>
            <a:r>
              <a:rPr lang="en-US" sz="3600" kern="10">
                <a:ln w="9525" cap="sq">
                  <a:solidFill>
                    <a:srgbClr val="800000"/>
                  </a:solidFill>
                  <a:round/>
                  <a:headEnd type="none" w="sm" len="sm"/>
                  <a:tailEnd type="none" w="sm" len="sm"/>
                </a:ln>
                <a:solidFill>
                  <a:srgbClr val="800000"/>
                </a:solidFill>
                <a:effectLst>
                  <a:outerShdw blurRad="63500" dist="38099" dir="2700000" algn="ctr" rotWithShape="0">
                    <a:srgbClr val="B2B2B2">
                      <a:alpha val="79999"/>
                    </a:srgbClr>
                  </a:outerShdw>
                </a:effectLst>
                <a:latin typeface="Arial Black"/>
                <a:ea typeface="Arial Black"/>
                <a:cs typeface="Arial Black"/>
              </a:rPr>
              <a:t>X</a:t>
            </a:r>
          </a:p>
        </p:txBody>
      </p:sp>
    </p:spTree>
    <p:extLst>
      <p:ext uri="{BB962C8B-B14F-4D97-AF65-F5344CB8AC3E}">
        <p14:creationId xmlns:p14="http://schemas.microsoft.com/office/powerpoint/2010/main" val="32024794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0969"/>
                                        </p:tgtEl>
                                        <p:attrNameLst>
                                          <p:attrName>style.visibility</p:attrName>
                                        </p:attrNameLst>
                                      </p:cBhvr>
                                      <p:to>
                                        <p:strVal val="visible"/>
                                      </p:to>
                                    </p:set>
                                    <p:anim calcmode="lin" valueType="num">
                                      <p:cBhvr>
                                        <p:cTn id="7" dur="1000" fill="hold"/>
                                        <p:tgtEl>
                                          <p:spTgt spid="40969"/>
                                        </p:tgtEl>
                                        <p:attrNameLst>
                                          <p:attrName>ppt_w</p:attrName>
                                        </p:attrNameLst>
                                      </p:cBhvr>
                                      <p:tavLst>
                                        <p:tav tm="0">
                                          <p:val>
                                            <p:fltVal val="0"/>
                                          </p:val>
                                        </p:tav>
                                        <p:tav tm="100000">
                                          <p:val>
                                            <p:strVal val="#ppt_w"/>
                                          </p:val>
                                        </p:tav>
                                      </p:tavLst>
                                    </p:anim>
                                    <p:anim calcmode="lin" valueType="num">
                                      <p:cBhvr>
                                        <p:cTn id="8" dur="1000" fill="hold"/>
                                        <p:tgtEl>
                                          <p:spTgt spid="40969"/>
                                        </p:tgtEl>
                                        <p:attrNameLst>
                                          <p:attrName>ppt_h</p:attrName>
                                        </p:attrNameLst>
                                      </p:cBhvr>
                                      <p:tavLst>
                                        <p:tav tm="0">
                                          <p:val>
                                            <p:fltVal val="0"/>
                                          </p:val>
                                        </p:tav>
                                        <p:tav tm="100000">
                                          <p:val>
                                            <p:strVal val="#ppt_h"/>
                                          </p:val>
                                        </p:tav>
                                      </p:tavLst>
                                    </p:anim>
                                    <p:animEffect transition="in" filter="fade">
                                      <p:cBhvr>
                                        <p:cTn id="9" dur="1000"/>
                                        <p:tgtEl>
                                          <p:spTgt spid="40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a:latin typeface="Times New Roman" charset="0"/>
                <a:ea typeface="ＭＳ Ｐゴシック" charset="0"/>
              </a:rPr>
              <a:t>Four Freedoms</a:t>
            </a:r>
          </a:p>
        </p:txBody>
      </p:sp>
      <p:sp>
        <p:nvSpPr>
          <p:cNvPr id="19458" name="Rectangle 3"/>
          <p:cNvSpPr>
            <a:spLocks noGrp="1" noChangeArrowheads="1"/>
          </p:cNvSpPr>
          <p:nvPr>
            <p:ph type="body" idx="1"/>
          </p:nvPr>
        </p:nvSpPr>
        <p:spPr>
          <a:xfrm>
            <a:off x="304800" y="1066800"/>
            <a:ext cx="8839200" cy="5791200"/>
          </a:xfrm>
        </p:spPr>
        <p:txBody>
          <a:bodyPr/>
          <a:lstStyle/>
          <a:p>
            <a:pPr>
              <a:lnSpc>
                <a:spcPct val="80000"/>
              </a:lnSpc>
            </a:pPr>
            <a:r>
              <a:rPr lang="ja-JP" altLang="en-US" sz="2800">
                <a:latin typeface="Arial" charset="0"/>
                <a:ea typeface="ＭＳ Ｐゴシック" charset="0"/>
              </a:rPr>
              <a:t>“</a:t>
            </a:r>
            <a:r>
              <a:rPr lang="en-US" altLang="ja-JP" sz="2800">
                <a:latin typeface="Arial" charset="0"/>
                <a:ea typeface="ＭＳ Ｐゴシック" charset="0"/>
              </a:rPr>
              <a:t>The </a:t>
            </a:r>
            <a:r>
              <a:rPr lang="en-US" altLang="ja-JP" sz="2800" b="1" u="sng">
                <a:latin typeface="Arial" charset="0"/>
                <a:ea typeface="ＭＳ Ｐゴシック" charset="0"/>
              </a:rPr>
              <a:t>first is freedom of speech</a:t>
            </a:r>
            <a:r>
              <a:rPr lang="en-US" altLang="ja-JP" sz="2800">
                <a:latin typeface="Arial" charset="0"/>
                <a:ea typeface="ＭＳ Ｐゴシック" charset="0"/>
              </a:rPr>
              <a:t> and expression--everywhere in the world. </a:t>
            </a:r>
          </a:p>
          <a:p>
            <a:pPr>
              <a:lnSpc>
                <a:spcPct val="80000"/>
              </a:lnSpc>
            </a:pPr>
            <a:r>
              <a:rPr lang="en-US" sz="2800">
                <a:latin typeface="Arial" charset="0"/>
                <a:ea typeface="ＭＳ Ｐゴシック" charset="0"/>
              </a:rPr>
              <a:t>The </a:t>
            </a:r>
            <a:r>
              <a:rPr lang="en-US" sz="2800" b="1" u="sng">
                <a:latin typeface="Arial" charset="0"/>
                <a:ea typeface="ＭＳ Ｐゴシック" charset="0"/>
              </a:rPr>
              <a:t>second is freedom of every person to worship God</a:t>
            </a:r>
            <a:r>
              <a:rPr lang="en-US" sz="2800">
                <a:latin typeface="Arial" charset="0"/>
                <a:ea typeface="ＭＳ Ｐゴシック" charset="0"/>
              </a:rPr>
              <a:t> in his own way--everywhere in the world. </a:t>
            </a:r>
          </a:p>
          <a:p>
            <a:pPr>
              <a:lnSpc>
                <a:spcPct val="80000"/>
              </a:lnSpc>
            </a:pPr>
            <a:r>
              <a:rPr lang="en-US" sz="2800">
                <a:latin typeface="Arial" charset="0"/>
                <a:ea typeface="ＭＳ Ｐゴシック" charset="0"/>
              </a:rPr>
              <a:t>The </a:t>
            </a:r>
            <a:r>
              <a:rPr lang="en-US" sz="2800" b="1" u="sng">
                <a:latin typeface="Arial" charset="0"/>
                <a:ea typeface="ＭＳ Ｐゴシック" charset="0"/>
              </a:rPr>
              <a:t>third is freedom from want-</a:t>
            </a:r>
            <a:r>
              <a:rPr lang="en-US" sz="2800">
                <a:latin typeface="Arial" charset="0"/>
                <a:ea typeface="ＭＳ Ｐゴシック" charset="0"/>
              </a:rPr>
              <a:t>-which, translated into world terms, means economic understandings which will secure to every nation a healthy peacetime life for its inhabitants-everywhere in the world. </a:t>
            </a:r>
          </a:p>
          <a:p>
            <a:pPr>
              <a:lnSpc>
                <a:spcPct val="80000"/>
              </a:lnSpc>
            </a:pPr>
            <a:r>
              <a:rPr lang="en-US" sz="2800">
                <a:latin typeface="Arial" charset="0"/>
                <a:ea typeface="ＭＳ Ｐゴシック" charset="0"/>
              </a:rPr>
              <a:t>The </a:t>
            </a:r>
            <a:r>
              <a:rPr lang="en-US" sz="2800" b="1" u="sng">
                <a:latin typeface="Arial" charset="0"/>
                <a:ea typeface="ＭＳ Ｐゴシック" charset="0"/>
              </a:rPr>
              <a:t>fourth is freedom from fear-</a:t>
            </a:r>
            <a:r>
              <a:rPr lang="en-US" sz="2800">
                <a:latin typeface="Arial" charset="0"/>
                <a:ea typeface="ＭＳ Ｐゴシック" charset="0"/>
              </a:rPr>
              <a:t>-which, translated into world terms, means a world-wide reduction of armaments to such a point and in such a thorough fashion that no nation will be in a position to commit an act of physical aggression against any neighbor--anywhere in the world.</a:t>
            </a:r>
            <a:r>
              <a:rPr lang="ja-JP" altLang="en-US" sz="2800">
                <a:latin typeface="Arial" charset="0"/>
                <a:ea typeface="ＭＳ Ｐゴシック" charset="0"/>
              </a:rPr>
              <a:t>”</a:t>
            </a:r>
            <a:endParaRPr lang="en-US" altLang="ja-JP" sz="2800">
              <a:latin typeface="Arial" charset="0"/>
              <a:ea typeface="ＭＳ Ｐゴシック" charset="0"/>
            </a:endParaRPr>
          </a:p>
          <a:p>
            <a:pPr>
              <a:lnSpc>
                <a:spcPct val="80000"/>
              </a:lnSpc>
            </a:pPr>
            <a:endParaRPr lang="en-US" sz="2800">
              <a:latin typeface="Arial" charset="0"/>
              <a:ea typeface="ＭＳ Ｐゴシック" charset="0"/>
            </a:endParaRPr>
          </a:p>
        </p:txBody>
      </p:sp>
    </p:spTree>
    <p:extLst>
      <p:ext uri="{BB962C8B-B14F-4D97-AF65-F5344CB8AC3E}">
        <p14:creationId xmlns:p14="http://schemas.microsoft.com/office/powerpoint/2010/main" val="2296943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sz="4000">
                <a:latin typeface="Times New Roman" charset="0"/>
                <a:ea typeface="ＭＳ Ｐゴシック" charset="0"/>
              </a:rPr>
              <a:t>From Neutrality to Undeclared War</a:t>
            </a:r>
          </a:p>
        </p:txBody>
      </p:sp>
      <p:sp>
        <p:nvSpPr>
          <p:cNvPr id="202755" name="Rectangle 3"/>
          <p:cNvSpPr>
            <a:spLocks noGrp="1" noChangeArrowheads="1"/>
          </p:cNvSpPr>
          <p:nvPr>
            <p:ph type="body" idx="1"/>
          </p:nvPr>
        </p:nvSpPr>
        <p:spPr>
          <a:xfrm>
            <a:off x="914400" y="1066800"/>
            <a:ext cx="8229600" cy="5791200"/>
          </a:xfrm>
        </p:spPr>
        <p:txBody>
          <a:bodyPr/>
          <a:lstStyle/>
          <a:p>
            <a:pPr>
              <a:lnSpc>
                <a:spcPct val="90000"/>
              </a:lnSpc>
              <a:spcBef>
                <a:spcPct val="10000"/>
              </a:spcBef>
              <a:defRPr/>
            </a:pPr>
            <a:r>
              <a:rPr lang="en-US" smtClean="0">
                <a:cs typeface="+mn-cs"/>
              </a:rPr>
              <a:t>In 1941, FDR &amp; Churchill met to secretly draft the </a:t>
            </a:r>
            <a:r>
              <a:rPr lang="en-US" u="sng" smtClean="0">
                <a:effectLst>
                  <a:outerShdw blurRad="38100" dist="38100" dir="2700000" algn="tl">
                    <a:srgbClr val="DDDDDD"/>
                  </a:outerShdw>
                </a:effectLst>
                <a:cs typeface="+mn-cs"/>
              </a:rPr>
              <a:t>Atlantic Charter</a:t>
            </a:r>
            <a:r>
              <a:rPr lang="en-US" smtClean="0">
                <a:cs typeface="+mn-cs"/>
              </a:rPr>
              <a:t>:</a:t>
            </a:r>
          </a:p>
          <a:p>
            <a:pPr lvl="1">
              <a:lnSpc>
                <a:spcPct val="90000"/>
              </a:lnSpc>
              <a:spcBef>
                <a:spcPct val="10000"/>
              </a:spcBef>
              <a:defRPr/>
            </a:pPr>
            <a:r>
              <a:rPr lang="en-US" smtClean="0"/>
              <a:t>The U.S. &amp; Britain discussed military strategy </a:t>
            </a:r>
            <a:r>
              <a:rPr lang="en-US" i="1" u="sng" smtClean="0"/>
              <a:t>if</a:t>
            </a:r>
            <a:r>
              <a:rPr lang="en-US" smtClean="0"/>
              <a:t> America were to enter the war</a:t>
            </a:r>
          </a:p>
          <a:p>
            <a:pPr lvl="1">
              <a:lnSpc>
                <a:spcPct val="90000"/>
              </a:lnSpc>
              <a:spcBef>
                <a:spcPct val="10000"/>
              </a:spcBef>
              <a:defRPr/>
            </a:pPr>
            <a:r>
              <a:rPr lang="en-US" smtClean="0"/>
              <a:t>They discussed post-war goals of liberty, free trade, &amp; disarmament </a:t>
            </a:r>
          </a:p>
          <a:p>
            <a:pPr>
              <a:lnSpc>
                <a:spcPct val="90000"/>
              </a:lnSpc>
              <a:spcBef>
                <a:spcPct val="10000"/>
              </a:spcBef>
              <a:defRPr/>
            </a:pPr>
            <a:r>
              <a:rPr lang="en-US" smtClean="0">
                <a:cs typeface="+mn-cs"/>
              </a:rPr>
              <a:t>In 1941, Hitler broke the Nazi-Soviet Pact &amp; attacked Russia</a:t>
            </a:r>
          </a:p>
        </p:txBody>
      </p:sp>
    </p:spTree>
    <p:extLst>
      <p:ext uri="{BB962C8B-B14F-4D97-AF65-F5344CB8AC3E}">
        <p14:creationId xmlns:p14="http://schemas.microsoft.com/office/powerpoint/2010/main" val="41625202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838200" y="0"/>
            <a:ext cx="8305800" cy="1143000"/>
          </a:xfrm>
        </p:spPr>
        <p:txBody>
          <a:bodyPr/>
          <a:lstStyle/>
          <a:p>
            <a:r>
              <a:rPr lang="en-US">
                <a:latin typeface="Times New Roman" charset="0"/>
                <a:ea typeface="ＭＳ Ｐゴシック" charset="0"/>
              </a:rPr>
              <a:t>From Neutrality to Undeclared War</a:t>
            </a:r>
          </a:p>
        </p:txBody>
      </p:sp>
      <p:sp>
        <p:nvSpPr>
          <p:cNvPr id="21506" name="Rectangle 3"/>
          <p:cNvSpPr>
            <a:spLocks noGrp="1" noChangeArrowheads="1"/>
          </p:cNvSpPr>
          <p:nvPr>
            <p:ph type="body" idx="1"/>
          </p:nvPr>
        </p:nvSpPr>
        <p:spPr>
          <a:xfrm>
            <a:off x="678310" y="990600"/>
            <a:ext cx="8839200" cy="5867400"/>
          </a:xfrm>
        </p:spPr>
        <p:txBody>
          <a:bodyPr/>
          <a:lstStyle/>
          <a:p>
            <a:r>
              <a:rPr lang="en-US" dirty="0">
                <a:latin typeface="Arial" charset="0"/>
                <a:ea typeface="ＭＳ Ｐゴシック" charset="0"/>
              </a:rPr>
              <a:t>FDR brought US to the brink of war &amp; opened himself to criticism:  </a:t>
            </a:r>
          </a:p>
          <a:p>
            <a:pPr lvl="1"/>
            <a:r>
              <a:rPr lang="en-US" dirty="0">
                <a:latin typeface="Arial" charset="0"/>
                <a:ea typeface="ＭＳ Ｐゴシック" charset="0"/>
              </a:rPr>
              <a:t>In Sept 1941, US polls showed 80% of Americans supported  US neutrality in WW II</a:t>
            </a:r>
          </a:p>
          <a:p>
            <a:pPr lvl="1"/>
            <a:r>
              <a:rPr lang="en-US" dirty="0">
                <a:latin typeface="Arial" charset="0"/>
                <a:ea typeface="ＭＳ Ｐゴシック" charset="0"/>
              </a:rPr>
              <a:t>FDR had to wait for the Axis to make a decisive move…which Japan delivered on Dec 7, 1941</a:t>
            </a:r>
          </a:p>
        </p:txBody>
      </p:sp>
    </p:spTree>
    <p:extLst>
      <p:ext uri="{BB962C8B-B14F-4D97-AF65-F5344CB8AC3E}">
        <p14:creationId xmlns:p14="http://schemas.microsoft.com/office/powerpoint/2010/main" val="32590186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a:solidFill>
                <a:srgbClr val="000000"/>
              </a:solidFill>
              <a:latin typeface="Times New Roman" charset="0"/>
              <a:ea typeface="ＭＳ Ｐゴシック" charset="0"/>
              <a:cs typeface="ＭＳ Ｐゴシック" charset="0"/>
            </a:endParaRPr>
          </a:p>
        </p:txBody>
      </p:sp>
      <p:sp>
        <p:nvSpPr>
          <p:cNvPr id="26627" name="Rectangle 3"/>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a:solidFill>
                <a:srgbClr val="000000"/>
              </a:solidFill>
              <a:latin typeface="Times New Roman" charset="0"/>
              <a:ea typeface="ＭＳ Ｐゴシック" charset="0"/>
              <a:cs typeface="ＭＳ Ｐゴシック" charset="0"/>
            </a:endParaRPr>
          </a:p>
        </p:txBody>
      </p:sp>
      <p:sp>
        <p:nvSpPr>
          <p:cNvPr id="26628" name="Rectangle 4"/>
          <p:cNvSpPr>
            <a:spLocks noGrp="1" noChangeArrowheads="1"/>
          </p:cNvSpPr>
          <p:nvPr>
            <p:ph type="title"/>
          </p:nvPr>
        </p:nvSpPr>
        <p:spPr>
          <a:xfrm>
            <a:off x="1143000" y="0"/>
            <a:ext cx="7772400" cy="8382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defRPr/>
            </a:pPr>
            <a:r>
              <a:rPr lang="en-US" smtClean="0">
                <a:cs typeface="+mj-cs"/>
              </a:rPr>
              <a:t>Showdown in the Pacific</a:t>
            </a:r>
          </a:p>
        </p:txBody>
      </p:sp>
      <p:sp>
        <p:nvSpPr>
          <p:cNvPr id="26629" name="Rectangle 5"/>
          <p:cNvSpPr>
            <a:spLocks noGrp="1" noChangeArrowheads="1"/>
          </p:cNvSpPr>
          <p:nvPr>
            <p:ph type="body" idx="1"/>
          </p:nvPr>
        </p:nvSpPr>
        <p:spPr>
          <a:xfrm>
            <a:off x="838200" y="838200"/>
            <a:ext cx="8305800" cy="6019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5000"/>
              </a:lnSpc>
              <a:defRPr/>
            </a:pPr>
            <a:r>
              <a:rPr lang="en-US" smtClean="0">
                <a:cs typeface="+mn-cs"/>
              </a:rPr>
              <a:t>Japan took full advantage of the European war to expand in Asia:</a:t>
            </a:r>
          </a:p>
          <a:p>
            <a:pPr lvl="1">
              <a:lnSpc>
                <a:spcPct val="95000"/>
              </a:lnSpc>
              <a:defRPr/>
            </a:pPr>
            <a:r>
              <a:rPr lang="en-US" smtClean="0"/>
              <a:t>Attacked coastal China</a:t>
            </a:r>
          </a:p>
          <a:p>
            <a:pPr lvl="1">
              <a:lnSpc>
                <a:spcPct val="95000"/>
              </a:lnSpc>
              <a:defRPr/>
            </a:pPr>
            <a:r>
              <a:rPr lang="en-US" smtClean="0"/>
              <a:t>Seized French &amp; Dutch colonies in East Indies &amp; Indochina </a:t>
            </a:r>
          </a:p>
          <a:p>
            <a:pPr lvl="1">
              <a:lnSpc>
                <a:spcPct val="95000"/>
              </a:lnSpc>
              <a:defRPr/>
            </a:pPr>
            <a:r>
              <a:rPr lang="en-US" smtClean="0"/>
              <a:t>Signed the </a:t>
            </a:r>
            <a:r>
              <a:rPr lang="en-US" u="sng" smtClean="0">
                <a:effectLst>
                  <a:outerShdw blurRad="38100" dist="38100" dir="2700000" algn="tl">
                    <a:srgbClr val="DDDDDD"/>
                  </a:outerShdw>
                </a:effectLst>
              </a:rPr>
              <a:t>Tripartite Pact</a:t>
            </a:r>
            <a:r>
              <a:rPr lang="en-US" smtClean="0"/>
              <a:t> with Germany &amp; Italy in 1940</a:t>
            </a:r>
          </a:p>
          <a:p>
            <a:pPr>
              <a:lnSpc>
                <a:spcPct val="95000"/>
              </a:lnSpc>
              <a:defRPr/>
            </a:pPr>
            <a:r>
              <a:rPr lang="en-US" smtClean="0">
                <a:cs typeface="+mn-cs"/>
              </a:rPr>
              <a:t>FDR retaliated against Japan   with fuel, iron, &amp; oil sanctions</a:t>
            </a:r>
          </a:p>
        </p:txBody>
      </p:sp>
      <p:sp>
        <p:nvSpPr>
          <p:cNvPr id="45062" name="AutoShape 1030"/>
          <p:cNvSpPr>
            <a:spLocks noChangeArrowheads="1"/>
          </p:cNvSpPr>
          <p:nvPr/>
        </p:nvSpPr>
        <p:spPr bwMode="auto">
          <a:xfrm>
            <a:off x="3810000" y="838200"/>
            <a:ext cx="4724400" cy="990600"/>
          </a:xfrm>
          <a:prstGeom prst="wedgeRectCallout">
            <a:avLst>
              <a:gd name="adj1" fmla="val 1111"/>
              <a:gd name="adj2" fmla="val 284616"/>
            </a:avLst>
          </a:prstGeom>
          <a:solidFill>
            <a:srgbClr val="CCFFFF"/>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defRPr/>
            </a:pPr>
            <a:r>
              <a:rPr lang="en-US" sz="3600">
                <a:solidFill>
                  <a:srgbClr val="000000"/>
                </a:solidFill>
                <a:latin typeface="Times New Roman" charset="0"/>
                <a:ea typeface="ＭＳ Ｐゴシック" charset="0"/>
                <a:cs typeface="ＭＳ Ｐゴシック" charset="0"/>
              </a:rPr>
              <a:t>The US now faced a possible 2-ocean war…</a:t>
            </a:r>
          </a:p>
        </p:txBody>
      </p:sp>
      <p:sp>
        <p:nvSpPr>
          <p:cNvPr id="45063" name="AutoShape 1031"/>
          <p:cNvSpPr>
            <a:spLocks noChangeArrowheads="1"/>
          </p:cNvSpPr>
          <p:nvPr/>
        </p:nvSpPr>
        <p:spPr bwMode="auto">
          <a:xfrm>
            <a:off x="3429000" y="1981200"/>
            <a:ext cx="5334000" cy="990600"/>
          </a:xfrm>
          <a:prstGeom prst="wedgeRectCallout">
            <a:avLst>
              <a:gd name="adj1" fmla="val -28"/>
              <a:gd name="adj2" fmla="val 177403"/>
            </a:avLst>
          </a:prstGeom>
          <a:solidFill>
            <a:srgbClr val="FFFF99"/>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defRPr/>
            </a:pPr>
            <a:r>
              <a:rPr lang="en-US" sz="3600">
                <a:solidFill>
                  <a:srgbClr val="000000"/>
                </a:solidFill>
                <a:latin typeface="Times New Roman" charset="0"/>
                <a:ea typeface="ＭＳ Ｐゴシック" charset="0"/>
                <a:cs typeface="ＭＳ Ｐゴシック" charset="0"/>
              </a:rPr>
              <a:t>…but Germany was still seen as the primary danger</a:t>
            </a:r>
          </a:p>
        </p:txBody>
      </p:sp>
    </p:spTree>
    <p:extLst>
      <p:ext uri="{BB962C8B-B14F-4D97-AF65-F5344CB8AC3E}">
        <p14:creationId xmlns:p14="http://schemas.microsoft.com/office/powerpoint/2010/main" val="19602434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5062"/>
                                        </p:tgtEl>
                                        <p:attrNameLst>
                                          <p:attrName>style.visibility</p:attrName>
                                        </p:attrNameLst>
                                      </p:cBhvr>
                                      <p:to>
                                        <p:strVal val="visible"/>
                                      </p:to>
                                    </p:set>
                                    <p:anim calcmode="lin" valueType="num">
                                      <p:cBhvr>
                                        <p:cTn id="7" dur="500" fill="hold"/>
                                        <p:tgtEl>
                                          <p:spTgt spid="45062"/>
                                        </p:tgtEl>
                                        <p:attrNameLst>
                                          <p:attrName>ppt_w</p:attrName>
                                        </p:attrNameLst>
                                      </p:cBhvr>
                                      <p:tavLst>
                                        <p:tav tm="0">
                                          <p:val>
                                            <p:fltVal val="0"/>
                                          </p:val>
                                        </p:tav>
                                        <p:tav tm="100000">
                                          <p:val>
                                            <p:strVal val="#ppt_w"/>
                                          </p:val>
                                        </p:tav>
                                      </p:tavLst>
                                    </p:anim>
                                    <p:anim calcmode="lin" valueType="num">
                                      <p:cBhvr>
                                        <p:cTn id="8" dur="500" fill="hold"/>
                                        <p:tgtEl>
                                          <p:spTgt spid="45062"/>
                                        </p:tgtEl>
                                        <p:attrNameLst>
                                          <p:attrName>ppt_h</p:attrName>
                                        </p:attrNameLst>
                                      </p:cBhvr>
                                      <p:tavLst>
                                        <p:tav tm="0">
                                          <p:val>
                                            <p:fltVal val="0"/>
                                          </p:val>
                                        </p:tav>
                                        <p:tav tm="100000">
                                          <p:val>
                                            <p:strVal val="#ppt_h"/>
                                          </p:val>
                                        </p:tav>
                                      </p:tavLst>
                                    </p:anim>
                                    <p:animEffect transition="in" filter="fade">
                                      <p:cBhvr>
                                        <p:cTn id="9" dur="500"/>
                                        <p:tgtEl>
                                          <p:spTgt spid="450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5063"/>
                                        </p:tgtEl>
                                        <p:attrNameLst>
                                          <p:attrName>style.visibility</p:attrName>
                                        </p:attrNameLst>
                                      </p:cBhvr>
                                      <p:to>
                                        <p:strVal val="visible"/>
                                      </p:to>
                                    </p:set>
                                    <p:anim calcmode="lin" valueType="num">
                                      <p:cBhvr>
                                        <p:cTn id="14" dur="500" fill="hold"/>
                                        <p:tgtEl>
                                          <p:spTgt spid="45063"/>
                                        </p:tgtEl>
                                        <p:attrNameLst>
                                          <p:attrName>ppt_w</p:attrName>
                                        </p:attrNameLst>
                                      </p:cBhvr>
                                      <p:tavLst>
                                        <p:tav tm="0">
                                          <p:val>
                                            <p:fltVal val="0"/>
                                          </p:val>
                                        </p:tav>
                                        <p:tav tm="100000">
                                          <p:val>
                                            <p:strVal val="#ppt_w"/>
                                          </p:val>
                                        </p:tav>
                                      </p:tavLst>
                                    </p:anim>
                                    <p:anim calcmode="lin" valueType="num">
                                      <p:cBhvr>
                                        <p:cTn id="15" dur="500" fill="hold"/>
                                        <p:tgtEl>
                                          <p:spTgt spid="45063"/>
                                        </p:tgtEl>
                                        <p:attrNameLst>
                                          <p:attrName>ppt_h</p:attrName>
                                        </p:attrNameLst>
                                      </p:cBhvr>
                                      <p:tavLst>
                                        <p:tav tm="0">
                                          <p:val>
                                            <p:fltVal val="0"/>
                                          </p:val>
                                        </p:tav>
                                        <p:tav tm="100000">
                                          <p:val>
                                            <p:strVal val="#ppt_h"/>
                                          </p:val>
                                        </p:tav>
                                      </p:tavLst>
                                    </p:anim>
                                    <p:animEffect transition="in" filter="fade">
                                      <p:cBhvr>
                                        <p:cTn id="16" dur="500"/>
                                        <p:tgtEl>
                                          <p:spTgt spid="4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nimBg="1"/>
      <p:bldP spid="4506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0" y="0"/>
            <a:ext cx="9144000" cy="914400"/>
          </a:xfrm>
          <a:solidFill>
            <a:srgbClr val="FFFF99"/>
          </a:solidFill>
          <a:ln w="38100">
            <a:solidFill>
              <a:schemeClr val="tx1"/>
            </a:solidFill>
            <a:miter lim="800000"/>
            <a:headEnd/>
            <a:tailEnd/>
          </a:ln>
        </p:spPr>
        <p:txBody>
          <a:bodyPr/>
          <a:lstStyle/>
          <a:p>
            <a:r>
              <a:rPr lang="en-US" sz="4000">
                <a:solidFill>
                  <a:schemeClr val="tx1"/>
                </a:solidFill>
                <a:latin typeface="Times New Roman" charset="0"/>
                <a:ea typeface="ＭＳ Ｐゴシック" charset="0"/>
              </a:rPr>
              <a:t>The Greater East Asia-Prosperity Company</a:t>
            </a:r>
          </a:p>
        </p:txBody>
      </p:sp>
      <p:sp>
        <p:nvSpPr>
          <p:cNvPr id="25602" name="Rectangle 3"/>
          <p:cNvSpPr>
            <a:spLocks noGrp="1" noChangeArrowheads="1"/>
          </p:cNvSpPr>
          <p:nvPr>
            <p:ph type="body" idx="1"/>
          </p:nvPr>
        </p:nvSpPr>
        <p:spPr/>
        <p:txBody>
          <a:bodyPr/>
          <a:lstStyle/>
          <a:p>
            <a:endParaRPr lang="en-US">
              <a:latin typeface="Arial" charset="0"/>
              <a:ea typeface="ＭＳ Ｐゴシック" charset="0"/>
            </a:endParaRPr>
          </a:p>
        </p:txBody>
      </p:sp>
      <p:pic>
        <p:nvPicPr>
          <p:cNvPr id="25603" name="Picture 5" descr="Farthest Limits of Japanese Conquests"/>
          <p:cNvPicPr>
            <a:picLocks noChangeAspect="1" noChangeArrowheads="1"/>
          </p:cNvPicPr>
          <p:nvPr/>
        </p:nvPicPr>
        <p:blipFill>
          <a:blip r:embed="rId2">
            <a:lum bright="-24000" contrast="30000"/>
            <a:extLst>
              <a:ext uri="{28A0092B-C50C-407E-A947-70E740481C1C}">
                <a14:useLocalDpi xmlns:a14="http://schemas.microsoft.com/office/drawing/2010/main" val="0"/>
              </a:ext>
            </a:extLst>
          </a:blip>
          <a:srcRect/>
          <a:stretch>
            <a:fillRect/>
          </a:stretch>
        </p:blipFill>
        <p:spPr bwMode="auto">
          <a:xfrm>
            <a:off x="0" y="933450"/>
            <a:ext cx="9144000"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Text Box 6"/>
          <p:cNvSpPr txBox="1">
            <a:spLocks noChangeArrowheads="1"/>
          </p:cNvSpPr>
          <p:nvPr/>
        </p:nvSpPr>
        <p:spPr bwMode="auto">
          <a:xfrm>
            <a:off x="4343400" y="4038600"/>
            <a:ext cx="4800600" cy="679450"/>
          </a:xfrm>
          <a:prstGeom prst="rect">
            <a:avLst/>
          </a:prstGeom>
          <a:solidFill>
            <a:srgbClr val="CCCCFF"/>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50000"/>
              </a:spcBef>
              <a:spcAft>
                <a:spcPct val="0"/>
              </a:spcAft>
              <a:defRPr/>
            </a:pPr>
            <a:r>
              <a:rPr lang="en-US" sz="3600">
                <a:solidFill>
                  <a:srgbClr val="000000"/>
                </a:solidFill>
                <a:latin typeface="Times New Roman" charset="0"/>
                <a:ea typeface="ＭＳ Ｐゴシック" charset="0"/>
                <a:cs typeface="ＭＳ Ｐゴシック" charset="0"/>
              </a:rPr>
              <a:t>Rich in Tin, Oil, Rubber</a:t>
            </a:r>
          </a:p>
        </p:txBody>
      </p:sp>
      <p:sp>
        <p:nvSpPr>
          <p:cNvPr id="97287" name="Line 7"/>
          <p:cNvSpPr>
            <a:spLocks noChangeShapeType="1"/>
          </p:cNvSpPr>
          <p:nvPr/>
        </p:nvSpPr>
        <p:spPr bwMode="auto">
          <a:xfrm flipH="1" flipV="1">
            <a:off x="2362200" y="4038600"/>
            <a:ext cx="1752600" cy="228600"/>
          </a:xfrm>
          <a:prstGeom prst="line">
            <a:avLst/>
          </a:prstGeom>
          <a:noFill/>
          <a:ln w="190500" cap="sq">
            <a:solidFill>
              <a:srgbClr val="80008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defRPr/>
            </a:pPr>
            <a:endParaRPr lang="en-US">
              <a:solidFill>
                <a:srgbClr val="000000"/>
              </a:solidFill>
              <a:latin typeface="Times New Roman" charset="0"/>
              <a:ea typeface="ＭＳ Ｐゴシック" charset="0"/>
              <a:cs typeface="ＭＳ Ｐゴシック" charset="0"/>
            </a:endParaRPr>
          </a:p>
        </p:txBody>
      </p:sp>
      <p:sp>
        <p:nvSpPr>
          <p:cNvPr id="97288" name="Line 8"/>
          <p:cNvSpPr>
            <a:spLocks noChangeShapeType="1"/>
          </p:cNvSpPr>
          <p:nvPr/>
        </p:nvSpPr>
        <p:spPr bwMode="auto">
          <a:xfrm flipH="1">
            <a:off x="3276600" y="4648200"/>
            <a:ext cx="990600" cy="457200"/>
          </a:xfrm>
          <a:prstGeom prst="line">
            <a:avLst/>
          </a:prstGeom>
          <a:noFill/>
          <a:ln w="190500" cap="sq">
            <a:solidFill>
              <a:srgbClr val="80008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defRPr/>
            </a:pPr>
            <a:endParaRPr lang="en-US">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5565542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143000" y="0"/>
            <a:ext cx="7772400" cy="838200"/>
          </a:xfrm>
        </p:spPr>
        <p:txBody>
          <a:bodyPr/>
          <a:lstStyle/>
          <a:p>
            <a:r>
              <a:rPr lang="en-US">
                <a:latin typeface="Times New Roman" charset="0"/>
                <a:ea typeface="ＭＳ Ｐゴシック" charset="0"/>
              </a:rPr>
              <a:t>Showdown in the Pacific</a:t>
            </a:r>
          </a:p>
        </p:txBody>
      </p:sp>
      <p:sp>
        <p:nvSpPr>
          <p:cNvPr id="26626" name="Rectangle 3"/>
          <p:cNvSpPr>
            <a:spLocks noGrp="1" noChangeArrowheads="1"/>
          </p:cNvSpPr>
          <p:nvPr>
            <p:ph type="body" idx="1"/>
          </p:nvPr>
        </p:nvSpPr>
        <p:spPr>
          <a:xfrm>
            <a:off x="762000" y="838200"/>
            <a:ext cx="8382000" cy="6019800"/>
          </a:xfrm>
        </p:spPr>
        <p:txBody>
          <a:bodyPr/>
          <a:lstStyle/>
          <a:p>
            <a:pPr>
              <a:lnSpc>
                <a:spcPct val="85000"/>
              </a:lnSpc>
              <a:spcBef>
                <a:spcPct val="15000"/>
              </a:spcBef>
            </a:pPr>
            <a:r>
              <a:rPr lang="en-US">
                <a:latin typeface="Arial" charset="0"/>
                <a:ea typeface="ＭＳ Ｐゴシック" charset="0"/>
              </a:rPr>
              <a:t>In 1941, the US &amp; Japan were unable to diplomatically resolve their differences, so the U.S.:</a:t>
            </a:r>
          </a:p>
          <a:p>
            <a:pPr lvl="1">
              <a:lnSpc>
                <a:spcPct val="85000"/>
              </a:lnSpc>
              <a:spcBef>
                <a:spcPct val="15000"/>
              </a:spcBef>
            </a:pPr>
            <a:r>
              <a:rPr lang="en-US">
                <a:latin typeface="Arial" charset="0"/>
                <a:ea typeface="ＭＳ Ｐゴシック" charset="0"/>
              </a:rPr>
              <a:t>froze all Japanese assets in USA </a:t>
            </a:r>
          </a:p>
          <a:p>
            <a:pPr lvl="1">
              <a:lnSpc>
                <a:spcPct val="85000"/>
              </a:lnSpc>
              <a:spcBef>
                <a:spcPct val="15000"/>
              </a:spcBef>
            </a:pPr>
            <a:r>
              <a:rPr lang="en-US">
                <a:latin typeface="Arial" charset="0"/>
                <a:ea typeface="ＭＳ Ｐゴシック" charset="0"/>
              </a:rPr>
              <a:t>Banned all oil sales to Japan</a:t>
            </a:r>
          </a:p>
          <a:p>
            <a:pPr>
              <a:lnSpc>
                <a:spcPct val="85000"/>
              </a:lnSpc>
              <a:spcBef>
                <a:spcPct val="15000"/>
              </a:spcBef>
            </a:pPr>
            <a:r>
              <a:rPr lang="en-US">
                <a:latin typeface="Arial" charset="0"/>
                <a:ea typeface="ＭＳ Ｐゴシック" charset="0"/>
              </a:rPr>
              <a:t>Hideki Tojo sent an envoy to negotiate for a resolution </a:t>
            </a:r>
          </a:p>
          <a:p>
            <a:pPr>
              <a:lnSpc>
                <a:spcPct val="85000"/>
              </a:lnSpc>
              <a:spcBef>
                <a:spcPct val="15000"/>
              </a:spcBef>
            </a:pPr>
            <a:r>
              <a:rPr lang="en-US">
                <a:latin typeface="Arial" charset="0"/>
                <a:ea typeface="ＭＳ Ｐゴシック" charset="0"/>
              </a:rPr>
              <a:t>Dec 7, 1941—US naval fleet in Pacific was crippled by surprise attack; 8 battleships sunk &amp; 2400 Americans were killed</a:t>
            </a:r>
          </a:p>
        </p:txBody>
      </p:sp>
      <p:sp>
        <p:nvSpPr>
          <p:cNvPr id="132100" name="AutoShape 4"/>
          <p:cNvSpPr>
            <a:spLocks noChangeArrowheads="1"/>
          </p:cNvSpPr>
          <p:nvPr/>
        </p:nvSpPr>
        <p:spPr bwMode="auto">
          <a:xfrm>
            <a:off x="533400" y="2514600"/>
            <a:ext cx="3657600" cy="1447800"/>
          </a:xfrm>
          <a:prstGeom prst="wedgeRectCallout">
            <a:avLst>
              <a:gd name="adj1" fmla="val 47264"/>
              <a:gd name="adj2" fmla="val -86843"/>
            </a:avLst>
          </a:prstGeom>
          <a:solidFill>
            <a:srgbClr val="CCFFFF"/>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defRPr/>
            </a:pPr>
            <a:r>
              <a:rPr kumimoji="1" lang="en-US" sz="3600">
                <a:solidFill>
                  <a:srgbClr val="000000"/>
                </a:solidFill>
                <a:latin typeface="Times New Roman" charset="0"/>
                <a:ea typeface="ＭＳ Ｐゴシック" charset="0"/>
                <a:cs typeface="ＭＳ Ｐゴシック" charset="0"/>
              </a:rPr>
              <a:t>US wanted the Japanese removed from China</a:t>
            </a:r>
            <a:endParaRPr lang="en-US" sz="3600">
              <a:solidFill>
                <a:srgbClr val="000000"/>
              </a:solidFill>
              <a:latin typeface="Times New Roman" charset="0"/>
              <a:ea typeface="ＭＳ Ｐゴシック" charset="0"/>
              <a:cs typeface="ＭＳ Ｐゴシック" charset="0"/>
            </a:endParaRPr>
          </a:p>
        </p:txBody>
      </p:sp>
      <p:sp>
        <p:nvSpPr>
          <p:cNvPr id="132101" name="AutoShape 5"/>
          <p:cNvSpPr>
            <a:spLocks noChangeArrowheads="1"/>
          </p:cNvSpPr>
          <p:nvPr/>
        </p:nvSpPr>
        <p:spPr bwMode="auto">
          <a:xfrm>
            <a:off x="4648200" y="2590800"/>
            <a:ext cx="4038600" cy="1447800"/>
          </a:xfrm>
          <a:prstGeom prst="wedgeRectCallout">
            <a:avLst>
              <a:gd name="adj1" fmla="val -36676"/>
              <a:gd name="adj2" fmla="val -95065"/>
            </a:avLst>
          </a:prstGeom>
          <a:solidFill>
            <a:srgbClr val="CCCCFF"/>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defRPr/>
            </a:pPr>
            <a:r>
              <a:rPr kumimoji="1" lang="en-US" sz="3600">
                <a:solidFill>
                  <a:srgbClr val="000000"/>
                </a:solidFill>
                <a:latin typeface="Times New Roman" charset="0"/>
                <a:ea typeface="ＭＳ Ｐゴシック" charset="0"/>
                <a:cs typeface="ＭＳ Ｐゴシック" charset="0"/>
              </a:rPr>
              <a:t>Japan wanted an end to sanctions &amp; a free hand to China</a:t>
            </a:r>
            <a:endParaRPr lang="en-US" sz="3600">
              <a:solidFill>
                <a:srgbClr val="000000"/>
              </a:solidFill>
              <a:latin typeface="Times New Roman" charset="0"/>
              <a:ea typeface="ＭＳ Ｐゴシック" charset="0"/>
              <a:cs typeface="ＭＳ Ｐゴシック" charset="0"/>
            </a:endParaRPr>
          </a:p>
        </p:txBody>
      </p:sp>
      <p:sp>
        <p:nvSpPr>
          <p:cNvPr id="132103" name="AutoShape 7"/>
          <p:cNvSpPr>
            <a:spLocks noChangeArrowheads="1"/>
          </p:cNvSpPr>
          <p:nvPr/>
        </p:nvSpPr>
        <p:spPr bwMode="auto">
          <a:xfrm>
            <a:off x="304800" y="5181600"/>
            <a:ext cx="8610600" cy="1447800"/>
          </a:xfrm>
          <a:prstGeom prst="wedgeRectCallout">
            <a:avLst>
              <a:gd name="adj1" fmla="val -29847"/>
              <a:gd name="adj2" fmla="val -78292"/>
            </a:avLst>
          </a:prstGeom>
          <a:solidFill>
            <a:srgbClr val="FFCC99"/>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20000"/>
              </a:spcBef>
              <a:spcAft>
                <a:spcPct val="0"/>
              </a:spcAft>
              <a:buClr>
                <a:srgbClr val="0099CC"/>
              </a:buClr>
              <a:buFont typeface="Arial" charset="0"/>
              <a:buNone/>
              <a:defRPr/>
            </a:pPr>
            <a:r>
              <a:rPr kumimoji="1" lang="en-US" sz="3600">
                <a:solidFill>
                  <a:srgbClr val="000000"/>
                </a:solidFill>
                <a:latin typeface="Times New Roman" charset="0"/>
                <a:ea typeface="ＭＳ Ｐゴシック" charset="0"/>
                <a:cs typeface="ＭＳ Ｐゴシック" charset="0"/>
              </a:rPr>
              <a:t>This was really a stall tactic intended to hide Japanese military preparations for an attack on Pearl Harbor</a:t>
            </a:r>
            <a:endParaRPr lang="en-US" sz="3600">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61592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2100"/>
                                        </p:tgtEl>
                                        <p:attrNameLst>
                                          <p:attrName>style.visibility</p:attrName>
                                        </p:attrNameLst>
                                      </p:cBhvr>
                                      <p:to>
                                        <p:strVal val="visible"/>
                                      </p:to>
                                    </p:set>
                                    <p:anim calcmode="lin" valueType="num">
                                      <p:cBhvr>
                                        <p:cTn id="7" dur="500" fill="hold"/>
                                        <p:tgtEl>
                                          <p:spTgt spid="132100"/>
                                        </p:tgtEl>
                                        <p:attrNameLst>
                                          <p:attrName>ppt_w</p:attrName>
                                        </p:attrNameLst>
                                      </p:cBhvr>
                                      <p:tavLst>
                                        <p:tav tm="0">
                                          <p:val>
                                            <p:fltVal val="0"/>
                                          </p:val>
                                        </p:tav>
                                        <p:tav tm="100000">
                                          <p:val>
                                            <p:strVal val="#ppt_w"/>
                                          </p:val>
                                        </p:tav>
                                      </p:tavLst>
                                    </p:anim>
                                    <p:anim calcmode="lin" valueType="num">
                                      <p:cBhvr>
                                        <p:cTn id="8" dur="500" fill="hold"/>
                                        <p:tgtEl>
                                          <p:spTgt spid="132100"/>
                                        </p:tgtEl>
                                        <p:attrNameLst>
                                          <p:attrName>ppt_h</p:attrName>
                                        </p:attrNameLst>
                                      </p:cBhvr>
                                      <p:tavLst>
                                        <p:tav tm="0">
                                          <p:val>
                                            <p:fltVal val="0"/>
                                          </p:val>
                                        </p:tav>
                                        <p:tav tm="100000">
                                          <p:val>
                                            <p:strVal val="#ppt_h"/>
                                          </p:val>
                                        </p:tav>
                                      </p:tavLst>
                                    </p:anim>
                                    <p:animEffect transition="in" filter="fade">
                                      <p:cBhvr>
                                        <p:cTn id="9" dur="500"/>
                                        <p:tgtEl>
                                          <p:spTgt spid="13210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32101"/>
                                        </p:tgtEl>
                                        <p:attrNameLst>
                                          <p:attrName>style.visibility</p:attrName>
                                        </p:attrNameLst>
                                      </p:cBhvr>
                                      <p:to>
                                        <p:strVal val="visible"/>
                                      </p:to>
                                    </p:set>
                                    <p:anim calcmode="lin" valueType="num">
                                      <p:cBhvr>
                                        <p:cTn id="12" dur="500" fill="hold"/>
                                        <p:tgtEl>
                                          <p:spTgt spid="132101"/>
                                        </p:tgtEl>
                                        <p:attrNameLst>
                                          <p:attrName>ppt_w</p:attrName>
                                        </p:attrNameLst>
                                      </p:cBhvr>
                                      <p:tavLst>
                                        <p:tav tm="0">
                                          <p:val>
                                            <p:fltVal val="0"/>
                                          </p:val>
                                        </p:tav>
                                        <p:tav tm="100000">
                                          <p:val>
                                            <p:strVal val="#ppt_w"/>
                                          </p:val>
                                        </p:tav>
                                      </p:tavLst>
                                    </p:anim>
                                    <p:anim calcmode="lin" valueType="num">
                                      <p:cBhvr>
                                        <p:cTn id="13" dur="500" fill="hold"/>
                                        <p:tgtEl>
                                          <p:spTgt spid="132101"/>
                                        </p:tgtEl>
                                        <p:attrNameLst>
                                          <p:attrName>ppt_h</p:attrName>
                                        </p:attrNameLst>
                                      </p:cBhvr>
                                      <p:tavLst>
                                        <p:tav tm="0">
                                          <p:val>
                                            <p:fltVal val="0"/>
                                          </p:val>
                                        </p:tav>
                                        <p:tav tm="100000">
                                          <p:val>
                                            <p:strVal val="#ppt_h"/>
                                          </p:val>
                                        </p:tav>
                                      </p:tavLst>
                                    </p:anim>
                                    <p:animEffect transition="in" filter="fade">
                                      <p:cBhvr>
                                        <p:cTn id="14" dur="500"/>
                                        <p:tgtEl>
                                          <p:spTgt spid="13210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xit" presetSubtype="0" fill="hold" grpId="1" nodeType="clickEffect">
                                  <p:stCondLst>
                                    <p:cond delay="0"/>
                                  </p:stCondLst>
                                  <p:childTnLst>
                                    <p:anim calcmode="lin" valueType="num">
                                      <p:cBhvr>
                                        <p:cTn id="18" dur="500"/>
                                        <p:tgtEl>
                                          <p:spTgt spid="132100"/>
                                        </p:tgtEl>
                                        <p:attrNameLst>
                                          <p:attrName>ppt_w</p:attrName>
                                        </p:attrNameLst>
                                      </p:cBhvr>
                                      <p:tavLst>
                                        <p:tav tm="0">
                                          <p:val>
                                            <p:strVal val="ppt_w"/>
                                          </p:val>
                                        </p:tav>
                                        <p:tav tm="100000">
                                          <p:val>
                                            <p:fltVal val="0"/>
                                          </p:val>
                                        </p:tav>
                                      </p:tavLst>
                                    </p:anim>
                                    <p:anim calcmode="lin" valueType="num">
                                      <p:cBhvr>
                                        <p:cTn id="19" dur="500"/>
                                        <p:tgtEl>
                                          <p:spTgt spid="132100"/>
                                        </p:tgtEl>
                                        <p:attrNameLst>
                                          <p:attrName>ppt_h</p:attrName>
                                        </p:attrNameLst>
                                      </p:cBhvr>
                                      <p:tavLst>
                                        <p:tav tm="0">
                                          <p:val>
                                            <p:strVal val="ppt_h"/>
                                          </p:val>
                                        </p:tav>
                                        <p:tav tm="100000">
                                          <p:val>
                                            <p:fltVal val="0"/>
                                          </p:val>
                                        </p:tav>
                                      </p:tavLst>
                                    </p:anim>
                                    <p:animEffect transition="out" filter="fade">
                                      <p:cBhvr>
                                        <p:cTn id="20" dur="500"/>
                                        <p:tgtEl>
                                          <p:spTgt spid="132100"/>
                                        </p:tgtEl>
                                      </p:cBhvr>
                                    </p:animEffect>
                                    <p:set>
                                      <p:cBhvr>
                                        <p:cTn id="21" dur="1" fill="hold">
                                          <p:stCondLst>
                                            <p:cond delay="499"/>
                                          </p:stCondLst>
                                        </p:cTn>
                                        <p:tgtEl>
                                          <p:spTgt spid="132100"/>
                                        </p:tgtEl>
                                        <p:attrNameLst>
                                          <p:attrName>style.visibility</p:attrName>
                                        </p:attrNameLst>
                                      </p:cBhvr>
                                      <p:to>
                                        <p:strVal val="hidden"/>
                                      </p:to>
                                    </p:set>
                                  </p:childTnLst>
                                </p:cTn>
                              </p:par>
                              <p:par>
                                <p:cTn id="22" presetID="53" presetClass="exit" presetSubtype="0" fill="hold" grpId="1" nodeType="withEffect">
                                  <p:stCondLst>
                                    <p:cond delay="0"/>
                                  </p:stCondLst>
                                  <p:childTnLst>
                                    <p:anim calcmode="lin" valueType="num">
                                      <p:cBhvr>
                                        <p:cTn id="23" dur="500"/>
                                        <p:tgtEl>
                                          <p:spTgt spid="132101"/>
                                        </p:tgtEl>
                                        <p:attrNameLst>
                                          <p:attrName>ppt_w</p:attrName>
                                        </p:attrNameLst>
                                      </p:cBhvr>
                                      <p:tavLst>
                                        <p:tav tm="0">
                                          <p:val>
                                            <p:strVal val="ppt_w"/>
                                          </p:val>
                                        </p:tav>
                                        <p:tav tm="100000">
                                          <p:val>
                                            <p:fltVal val="0"/>
                                          </p:val>
                                        </p:tav>
                                      </p:tavLst>
                                    </p:anim>
                                    <p:anim calcmode="lin" valueType="num">
                                      <p:cBhvr>
                                        <p:cTn id="24" dur="500"/>
                                        <p:tgtEl>
                                          <p:spTgt spid="132101"/>
                                        </p:tgtEl>
                                        <p:attrNameLst>
                                          <p:attrName>ppt_h</p:attrName>
                                        </p:attrNameLst>
                                      </p:cBhvr>
                                      <p:tavLst>
                                        <p:tav tm="0">
                                          <p:val>
                                            <p:strVal val="ppt_h"/>
                                          </p:val>
                                        </p:tav>
                                        <p:tav tm="100000">
                                          <p:val>
                                            <p:fltVal val="0"/>
                                          </p:val>
                                        </p:tav>
                                      </p:tavLst>
                                    </p:anim>
                                    <p:animEffect transition="out" filter="fade">
                                      <p:cBhvr>
                                        <p:cTn id="25" dur="500"/>
                                        <p:tgtEl>
                                          <p:spTgt spid="132101"/>
                                        </p:tgtEl>
                                      </p:cBhvr>
                                    </p:animEffect>
                                    <p:set>
                                      <p:cBhvr>
                                        <p:cTn id="26" dur="1" fill="hold">
                                          <p:stCondLst>
                                            <p:cond delay="499"/>
                                          </p:stCondLst>
                                        </p:cTn>
                                        <p:tgtEl>
                                          <p:spTgt spid="132101"/>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32103"/>
                                        </p:tgtEl>
                                        <p:attrNameLst>
                                          <p:attrName>style.visibility</p:attrName>
                                        </p:attrNameLst>
                                      </p:cBhvr>
                                      <p:to>
                                        <p:strVal val="visible"/>
                                      </p:to>
                                    </p:set>
                                    <p:anim calcmode="lin" valueType="num">
                                      <p:cBhvr>
                                        <p:cTn id="31" dur="500" fill="hold"/>
                                        <p:tgtEl>
                                          <p:spTgt spid="132103"/>
                                        </p:tgtEl>
                                        <p:attrNameLst>
                                          <p:attrName>ppt_w</p:attrName>
                                        </p:attrNameLst>
                                      </p:cBhvr>
                                      <p:tavLst>
                                        <p:tav tm="0">
                                          <p:val>
                                            <p:fltVal val="0"/>
                                          </p:val>
                                        </p:tav>
                                        <p:tav tm="100000">
                                          <p:val>
                                            <p:strVal val="#ppt_w"/>
                                          </p:val>
                                        </p:tav>
                                      </p:tavLst>
                                    </p:anim>
                                    <p:anim calcmode="lin" valueType="num">
                                      <p:cBhvr>
                                        <p:cTn id="32" dur="500" fill="hold"/>
                                        <p:tgtEl>
                                          <p:spTgt spid="132103"/>
                                        </p:tgtEl>
                                        <p:attrNameLst>
                                          <p:attrName>ppt_h</p:attrName>
                                        </p:attrNameLst>
                                      </p:cBhvr>
                                      <p:tavLst>
                                        <p:tav tm="0">
                                          <p:val>
                                            <p:fltVal val="0"/>
                                          </p:val>
                                        </p:tav>
                                        <p:tav tm="100000">
                                          <p:val>
                                            <p:strVal val="#ppt_h"/>
                                          </p:val>
                                        </p:tav>
                                      </p:tavLst>
                                    </p:anim>
                                    <p:animEffect transition="in" filter="fade">
                                      <p:cBhvr>
                                        <p:cTn id="33" dur="500"/>
                                        <p:tgtEl>
                                          <p:spTgt spid="13210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xit" presetSubtype="0" fill="hold" grpId="1" nodeType="clickEffect">
                                  <p:stCondLst>
                                    <p:cond delay="0"/>
                                  </p:stCondLst>
                                  <p:childTnLst>
                                    <p:anim calcmode="lin" valueType="num">
                                      <p:cBhvr>
                                        <p:cTn id="37" dur="500"/>
                                        <p:tgtEl>
                                          <p:spTgt spid="132103"/>
                                        </p:tgtEl>
                                        <p:attrNameLst>
                                          <p:attrName>ppt_w</p:attrName>
                                        </p:attrNameLst>
                                      </p:cBhvr>
                                      <p:tavLst>
                                        <p:tav tm="0">
                                          <p:val>
                                            <p:strVal val="ppt_w"/>
                                          </p:val>
                                        </p:tav>
                                        <p:tav tm="100000">
                                          <p:val>
                                            <p:fltVal val="0"/>
                                          </p:val>
                                        </p:tav>
                                      </p:tavLst>
                                    </p:anim>
                                    <p:anim calcmode="lin" valueType="num">
                                      <p:cBhvr>
                                        <p:cTn id="38" dur="500"/>
                                        <p:tgtEl>
                                          <p:spTgt spid="132103"/>
                                        </p:tgtEl>
                                        <p:attrNameLst>
                                          <p:attrName>ppt_h</p:attrName>
                                        </p:attrNameLst>
                                      </p:cBhvr>
                                      <p:tavLst>
                                        <p:tav tm="0">
                                          <p:val>
                                            <p:strVal val="ppt_h"/>
                                          </p:val>
                                        </p:tav>
                                        <p:tav tm="100000">
                                          <p:val>
                                            <p:fltVal val="0"/>
                                          </p:val>
                                        </p:tav>
                                      </p:tavLst>
                                    </p:anim>
                                    <p:animEffect transition="out" filter="fade">
                                      <p:cBhvr>
                                        <p:cTn id="39" dur="500"/>
                                        <p:tgtEl>
                                          <p:spTgt spid="132103"/>
                                        </p:tgtEl>
                                      </p:cBhvr>
                                    </p:animEffect>
                                    <p:set>
                                      <p:cBhvr>
                                        <p:cTn id="40" dur="1" fill="hold">
                                          <p:stCondLst>
                                            <p:cond delay="499"/>
                                          </p:stCondLst>
                                        </p:cTn>
                                        <p:tgtEl>
                                          <p:spTgt spid="132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animBg="1"/>
      <p:bldP spid="132100" grpId="1" animBg="1"/>
      <p:bldP spid="132101" grpId="0" animBg="1"/>
      <p:bldP spid="132101" grpId="1" animBg="1"/>
      <p:bldP spid="132103" grpId="0" animBg="1"/>
      <p:bldP spid="13210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endParaRPr lang="en-US">
              <a:latin typeface="Times New Roman" charset="0"/>
              <a:ea typeface="ＭＳ Ｐゴシック" charset="0"/>
            </a:endParaRPr>
          </a:p>
        </p:txBody>
      </p:sp>
      <p:sp>
        <p:nvSpPr>
          <p:cNvPr id="27650" name="Rectangle 3"/>
          <p:cNvSpPr>
            <a:spLocks noGrp="1" noChangeArrowheads="1"/>
          </p:cNvSpPr>
          <p:nvPr>
            <p:ph type="body" idx="1"/>
          </p:nvPr>
        </p:nvSpPr>
        <p:spPr/>
        <p:txBody>
          <a:bodyPr/>
          <a:lstStyle/>
          <a:p>
            <a:endParaRPr lang="en-US">
              <a:latin typeface="Arial" charset="0"/>
              <a:ea typeface="ＭＳ Ｐゴシック" charset="0"/>
            </a:endParaRPr>
          </a:p>
        </p:txBody>
      </p:sp>
      <p:pic>
        <p:nvPicPr>
          <p:cNvPr id="27651" name="Picture 5" descr="pearl-harbo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3" name="Picture 7" descr="Burning ships at Pearl Harbor.">
            <a:hlinkClick r:id="rId3"/>
          </p:cNvPr>
          <p:cNvPicPr>
            <a:picLocks noChangeAspect="1" noChangeArrowheads="1"/>
          </p:cNvPicPr>
          <p:nvPr/>
        </p:nvPicPr>
        <p:blipFill>
          <a:blip r:embed="rId4">
            <a:lum bright="-12000"/>
            <a:extLst>
              <a:ext uri="{28A0092B-C50C-407E-A947-70E740481C1C}">
                <a14:useLocalDpi xmlns:a14="http://schemas.microsoft.com/office/drawing/2010/main" val="0"/>
              </a:ext>
            </a:extLst>
          </a:blip>
          <a:srcRect t="13583" b="22787"/>
          <a:stretch>
            <a:fillRect/>
          </a:stretch>
        </p:blipFill>
        <p:spPr bwMode="auto">
          <a:xfrm>
            <a:off x="28575" y="0"/>
            <a:ext cx="9115425"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5" name="Picture 9" descr="PearlHarbor"/>
          <p:cNvPicPr>
            <a:picLocks noChangeAspect="1" noChangeArrowheads="1"/>
          </p:cNvPicPr>
          <p:nvPr/>
        </p:nvPicPr>
        <p:blipFill>
          <a:blip r:embed="rId5">
            <a:extLst>
              <a:ext uri="{28A0092B-C50C-407E-A947-70E740481C1C}">
                <a14:useLocalDpi xmlns:a14="http://schemas.microsoft.com/office/drawing/2010/main" val="0"/>
              </a:ext>
            </a:extLst>
          </a:blip>
          <a:srcRect b="4397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311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2823"/>
                                        </p:tgtEl>
                                        <p:attrNameLst>
                                          <p:attrName>style.visibility</p:attrName>
                                        </p:attrNameLst>
                                      </p:cBhvr>
                                      <p:to>
                                        <p:strVal val="visible"/>
                                      </p:to>
                                    </p:set>
                                    <p:anim calcmode="lin" valueType="num">
                                      <p:cBhvr>
                                        <p:cTn id="7" dur="500" fill="hold"/>
                                        <p:tgtEl>
                                          <p:spTgt spid="162823"/>
                                        </p:tgtEl>
                                        <p:attrNameLst>
                                          <p:attrName>ppt_w</p:attrName>
                                        </p:attrNameLst>
                                      </p:cBhvr>
                                      <p:tavLst>
                                        <p:tav tm="0">
                                          <p:val>
                                            <p:fltVal val="0"/>
                                          </p:val>
                                        </p:tav>
                                        <p:tav tm="100000">
                                          <p:val>
                                            <p:strVal val="#ppt_w"/>
                                          </p:val>
                                        </p:tav>
                                      </p:tavLst>
                                    </p:anim>
                                    <p:anim calcmode="lin" valueType="num">
                                      <p:cBhvr>
                                        <p:cTn id="8" dur="500" fill="hold"/>
                                        <p:tgtEl>
                                          <p:spTgt spid="162823"/>
                                        </p:tgtEl>
                                        <p:attrNameLst>
                                          <p:attrName>ppt_h</p:attrName>
                                        </p:attrNameLst>
                                      </p:cBhvr>
                                      <p:tavLst>
                                        <p:tav tm="0">
                                          <p:val>
                                            <p:fltVal val="0"/>
                                          </p:val>
                                        </p:tav>
                                        <p:tav tm="100000">
                                          <p:val>
                                            <p:strVal val="#ppt_h"/>
                                          </p:val>
                                        </p:tav>
                                      </p:tavLst>
                                    </p:anim>
                                    <p:animEffect transition="in" filter="fade">
                                      <p:cBhvr>
                                        <p:cTn id="9" dur="500"/>
                                        <p:tgtEl>
                                          <p:spTgt spid="16282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62825"/>
                                        </p:tgtEl>
                                        <p:attrNameLst>
                                          <p:attrName>style.visibility</p:attrName>
                                        </p:attrNameLst>
                                      </p:cBhvr>
                                      <p:to>
                                        <p:strVal val="visible"/>
                                      </p:to>
                                    </p:set>
                                    <p:anim calcmode="lin" valueType="num">
                                      <p:cBhvr>
                                        <p:cTn id="14" dur="500" fill="hold"/>
                                        <p:tgtEl>
                                          <p:spTgt spid="162825"/>
                                        </p:tgtEl>
                                        <p:attrNameLst>
                                          <p:attrName>ppt_w</p:attrName>
                                        </p:attrNameLst>
                                      </p:cBhvr>
                                      <p:tavLst>
                                        <p:tav tm="0">
                                          <p:val>
                                            <p:fltVal val="0"/>
                                          </p:val>
                                        </p:tav>
                                        <p:tav tm="100000">
                                          <p:val>
                                            <p:strVal val="#ppt_w"/>
                                          </p:val>
                                        </p:tav>
                                      </p:tavLst>
                                    </p:anim>
                                    <p:anim calcmode="lin" valueType="num">
                                      <p:cBhvr>
                                        <p:cTn id="15" dur="500" fill="hold"/>
                                        <p:tgtEl>
                                          <p:spTgt spid="162825"/>
                                        </p:tgtEl>
                                        <p:attrNameLst>
                                          <p:attrName>ppt_h</p:attrName>
                                        </p:attrNameLst>
                                      </p:cBhvr>
                                      <p:tavLst>
                                        <p:tav tm="0">
                                          <p:val>
                                            <p:fltVal val="0"/>
                                          </p:val>
                                        </p:tav>
                                        <p:tav tm="100000">
                                          <p:val>
                                            <p:strVal val="#ppt_h"/>
                                          </p:val>
                                        </p:tav>
                                      </p:tavLst>
                                    </p:anim>
                                    <p:animEffect transition="in" filter="fade">
                                      <p:cBhvr>
                                        <p:cTn id="16" dur="500"/>
                                        <p:tgtEl>
                                          <p:spTgt spid="162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675" name="Rectangle 3"/>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676" name="Rectangle 4"/>
          <p:cNvSpPr>
            <a:spLocks noGrp="1" noChangeArrowheads="1"/>
          </p:cNvSpPr>
          <p:nvPr>
            <p:ph type="title"/>
          </p:nvPr>
        </p:nvSpPr>
        <p:spPr>
          <a:xfrm>
            <a:off x="1143000" y="0"/>
            <a:ext cx="7772400" cy="8382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defRPr/>
            </a:pPr>
            <a:r>
              <a:rPr lang="en-US" smtClean="0">
                <a:cs typeface="+mj-cs"/>
              </a:rPr>
              <a:t>Showdown in the Pacific</a:t>
            </a:r>
          </a:p>
        </p:txBody>
      </p:sp>
      <p:sp>
        <p:nvSpPr>
          <p:cNvPr id="28677" name="Rectangle 5"/>
          <p:cNvSpPr>
            <a:spLocks noGrp="1" noChangeArrowheads="1"/>
          </p:cNvSpPr>
          <p:nvPr>
            <p:ph type="body" idx="1"/>
          </p:nvPr>
        </p:nvSpPr>
        <p:spPr>
          <a:xfrm>
            <a:off x="838200" y="838200"/>
            <a:ext cx="8305800" cy="6019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defRPr/>
            </a:pPr>
            <a:r>
              <a:rPr lang="en-US" sz="3600" smtClean="0">
                <a:cs typeface="+mn-cs"/>
              </a:rPr>
              <a:t>After Pearl Harbor:</a:t>
            </a:r>
          </a:p>
          <a:p>
            <a:pPr lvl="1">
              <a:defRPr/>
            </a:pPr>
            <a:r>
              <a:rPr lang="en-US" sz="3600" smtClean="0"/>
              <a:t>Congress declared war against Japan on Dec 8, 1941</a:t>
            </a:r>
          </a:p>
          <a:p>
            <a:pPr lvl="1">
              <a:defRPr/>
            </a:pPr>
            <a:r>
              <a:rPr lang="en-US" sz="3600" smtClean="0"/>
              <a:t>Italy &amp; Germany declared war on US on Dec 11, 1941</a:t>
            </a:r>
          </a:p>
          <a:p>
            <a:pPr>
              <a:defRPr/>
            </a:pPr>
            <a:r>
              <a:rPr lang="en-US" sz="3600" smtClean="0">
                <a:cs typeface="+mn-cs"/>
              </a:rPr>
              <a:t>The US was now fully involved in WW II &amp; public opinion was behind the war effort to end the European Axis threat &amp; to seek revenge for Pearl Harbor against Japan</a:t>
            </a:r>
          </a:p>
        </p:txBody>
      </p:sp>
    </p:spTree>
    <p:extLst>
      <p:ext uri="{BB962C8B-B14F-4D97-AF65-F5344CB8AC3E}">
        <p14:creationId xmlns:p14="http://schemas.microsoft.com/office/powerpoint/2010/main" val="40887874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09600" y="304800"/>
            <a:ext cx="8229600" cy="609600"/>
          </a:xfrm>
        </p:spPr>
        <p:txBody>
          <a:bodyPr/>
          <a:lstStyle/>
          <a:p>
            <a:r>
              <a:rPr lang="en-US" sz="3600" b="1"/>
              <a:t>MOBILIZING THE ECONOMY</a:t>
            </a:r>
          </a:p>
        </p:txBody>
      </p:sp>
      <p:sp>
        <p:nvSpPr>
          <p:cNvPr id="242691" name="Rectangle 3"/>
          <p:cNvSpPr>
            <a:spLocks noGrp="1" noChangeArrowheads="1"/>
          </p:cNvSpPr>
          <p:nvPr>
            <p:ph type="body" idx="1"/>
          </p:nvPr>
        </p:nvSpPr>
        <p:spPr>
          <a:xfrm>
            <a:off x="762000" y="990600"/>
            <a:ext cx="8001000" cy="4953000"/>
          </a:xfrm>
        </p:spPr>
        <p:txBody>
          <a:bodyPr/>
          <a:lstStyle/>
          <a:p>
            <a:pPr>
              <a:buFont typeface="Wingdings" charset="0"/>
              <a:buNone/>
            </a:pPr>
            <a:r>
              <a:rPr lang="en-US"/>
              <a:t>1.	Industrial Production</a:t>
            </a:r>
          </a:p>
          <a:p>
            <a:r>
              <a:rPr lang="en-US"/>
              <a:t>War Production Board  </a:t>
            </a:r>
            <a:r>
              <a:rPr lang="en-US" sz="2400">
                <a:solidFill>
                  <a:srgbClr val="F0E4B2"/>
                </a:solidFill>
              </a:rPr>
              <a:t>(</a:t>
            </a:r>
            <a:r>
              <a:rPr lang="en-US" sz="2400" i="1">
                <a:solidFill>
                  <a:srgbClr val="F0E4B2"/>
                </a:solidFill>
              </a:rPr>
              <a:t>later:</a:t>
            </a:r>
            <a:r>
              <a:rPr lang="en-US" sz="2400">
                <a:solidFill>
                  <a:srgbClr val="F0E4B2"/>
                </a:solidFill>
              </a:rPr>
              <a:t> Office of War Mobilization)</a:t>
            </a:r>
          </a:p>
          <a:p>
            <a:pPr lvl="1"/>
            <a:r>
              <a:rPr lang="en-US"/>
              <a:t>By 1944, war production double that of all Axis powers</a:t>
            </a:r>
          </a:p>
          <a:p>
            <a:pPr lvl="1"/>
            <a:r>
              <a:rPr lang="en-US"/>
              <a:t> </a:t>
            </a:r>
            <a:r>
              <a:rPr lang="ja-JP" altLang="en-US">
                <a:latin typeface="Arial"/>
              </a:rPr>
              <a:t>“</a:t>
            </a:r>
            <a:r>
              <a:rPr lang="en-US"/>
              <a:t>cost-plus</a:t>
            </a:r>
            <a:r>
              <a:rPr lang="ja-JP" altLang="en-US">
                <a:latin typeface="Arial"/>
              </a:rPr>
              <a:t>”</a:t>
            </a:r>
            <a:r>
              <a:rPr lang="en-US"/>
              <a:t> basis</a:t>
            </a:r>
          </a:p>
          <a:p>
            <a:pPr lvl="1">
              <a:buFont typeface="Wingdings" charset="0"/>
              <a:buNone/>
            </a:pPr>
            <a:endParaRPr lang="en-US"/>
          </a:p>
          <a:p>
            <a:r>
              <a:rPr lang="en-US"/>
              <a:t>Results: </a:t>
            </a:r>
          </a:p>
          <a:p>
            <a:pPr lvl="1"/>
            <a:r>
              <a:rPr lang="en-US"/>
              <a:t>end of Depression; </a:t>
            </a:r>
          </a:p>
          <a:p>
            <a:pPr lvl="1"/>
            <a:r>
              <a:rPr lang="en-US"/>
              <a:t>consolidation of                                                                          U.S. industry</a:t>
            </a:r>
            <a:r>
              <a:rPr lang="en-US" sz="2400"/>
              <a:t> </a:t>
            </a:r>
            <a:endParaRPr lang="en-US" sz="1400"/>
          </a:p>
        </p:txBody>
      </p:sp>
      <p:pic>
        <p:nvPicPr>
          <p:cNvPr id="242692" name="Picture 4" descr="Chp25_p757.gif                                                 00019A2EMacintosh HD                   B2317375:"/>
          <p:cNvPicPr>
            <a:picLocks noChangeAspect="1" noChangeArrowheads="1"/>
          </p:cNvPicPr>
          <p:nvPr/>
        </p:nvPicPr>
        <p:blipFill>
          <a:blip r:embed="rId3" r:link="rId4">
            <a:extLst>
              <a:ext uri="{28A0092B-C50C-407E-A947-70E740481C1C}">
                <a14:useLocalDpi xmlns:a14="http://schemas.microsoft.com/office/drawing/2010/main" val="0"/>
              </a:ext>
            </a:extLst>
          </a:blip>
          <a:srcRect r="47714" b="40800"/>
          <a:stretch>
            <a:fillRect/>
          </a:stretch>
        </p:blipFill>
        <p:spPr bwMode="auto">
          <a:xfrm>
            <a:off x="4572000" y="2971800"/>
            <a:ext cx="3810000" cy="34258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9546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US in WWII</a:t>
            </a:r>
            <a:br>
              <a:rPr lang="en-US" dirty="0" smtClean="0"/>
            </a:br>
            <a:r>
              <a:rPr lang="en-US" dirty="0" smtClean="0"/>
              <a:t>	-</a:t>
            </a:r>
            <a:r>
              <a:rPr lang="en-US" sz="2800" dirty="0" smtClean="0"/>
              <a:t>Reluctantly Dragged Into War</a:t>
            </a:r>
            <a:endParaRPr lang="en-US" sz="2800"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7</a:t>
            </a:r>
            <a:endParaRPr lang="en-US" dirty="0"/>
          </a:p>
        </p:txBody>
      </p:sp>
    </p:spTree>
    <p:extLst>
      <p:ext uri="{BB962C8B-B14F-4D97-AF65-F5344CB8AC3E}">
        <p14:creationId xmlns:p14="http://schemas.microsoft.com/office/powerpoint/2010/main" val="37147603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257800" y="533400"/>
            <a:ext cx="3886200" cy="1676400"/>
          </a:xfrm>
        </p:spPr>
        <p:txBody>
          <a:bodyPr/>
          <a:lstStyle/>
          <a:p>
            <a:r>
              <a:rPr lang="en-US" sz="3600" b="1">
                <a:solidFill>
                  <a:srgbClr val="F0E4B2"/>
                </a:solidFill>
                <a:cs typeface="Times" charset="0"/>
              </a:rPr>
              <a:t>Effects of War Spending</a:t>
            </a:r>
          </a:p>
        </p:txBody>
      </p:sp>
      <p:pic>
        <p:nvPicPr>
          <p:cNvPr id="80899" name="Picture 3" descr="Chp25_p757.gif                                                 00019A2EMacintosh HD                   B2317375:"/>
          <p:cNvPicPr>
            <a:picLocks noChangeAspect="1" noChangeArrowheads="1"/>
          </p:cNvPicPr>
          <p:nvPr/>
        </p:nvPicPr>
        <p:blipFill>
          <a:blip r:embed="rId3" r:link="rId4">
            <a:extLst>
              <a:ext uri="{28A0092B-C50C-407E-A947-70E740481C1C}">
                <a14:useLocalDpi xmlns:a14="http://schemas.microsoft.com/office/drawing/2010/main" val="0"/>
              </a:ext>
            </a:extLst>
          </a:blip>
          <a:srcRect l="52486" t="2400" r="2863" b="50400"/>
          <a:stretch>
            <a:fillRect/>
          </a:stretch>
        </p:blipFill>
        <p:spPr bwMode="auto">
          <a:xfrm>
            <a:off x="685800" y="457200"/>
            <a:ext cx="4322763" cy="3635375"/>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0900" name="Picture 4" descr="Chp25_p757.gif                                                 00019A2EMacintosh HD                   B2317375:"/>
          <p:cNvPicPr>
            <a:picLocks noChangeAspect="1" noChangeArrowheads="1"/>
          </p:cNvPicPr>
          <p:nvPr/>
        </p:nvPicPr>
        <p:blipFill>
          <a:blip r:embed="rId3" r:link="rId4">
            <a:extLst>
              <a:ext uri="{28A0092B-C50C-407E-A947-70E740481C1C}">
                <a14:useLocalDpi xmlns:a14="http://schemas.microsoft.com/office/drawing/2010/main" val="0"/>
              </a:ext>
            </a:extLst>
          </a:blip>
          <a:srcRect l="52486" t="51601" r="2863" b="2400"/>
          <a:stretch>
            <a:fillRect/>
          </a:stretch>
        </p:blipFill>
        <p:spPr bwMode="auto">
          <a:xfrm>
            <a:off x="4800600" y="3200400"/>
            <a:ext cx="4165600" cy="3413125"/>
          </a:xfrm>
          <a:prstGeom prst="rect">
            <a:avLst/>
          </a:prstGeom>
          <a:noFill/>
          <a:ln w="28575">
            <a:solidFill>
              <a:srgbClr val="C08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5386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684213" y="304800"/>
            <a:ext cx="8154987" cy="762000"/>
          </a:xfrm>
        </p:spPr>
        <p:txBody>
          <a:bodyPr/>
          <a:lstStyle/>
          <a:p>
            <a:r>
              <a:rPr lang="en-US" sz="3600" b="1"/>
              <a:t>MOBILIZING THE ECONOMY</a:t>
            </a:r>
          </a:p>
        </p:txBody>
      </p:sp>
      <p:sp>
        <p:nvSpPr>
          <p:cNvPr id="262147" name="Rectangle 3"/>
          <p:cNvSpPr>
            <a:spLocks noGrp="1" noChangeArrowheads="1"/>
          </p:cNvSpPr>
          <p:nvPr>
            <p:ph type="body" sz="half" idx="1"/>
          </p:nvPr>
        </p:nvSpPr>
        <p:spPr>
          <a:xfrm>
            <a:off x="685800" y="1066800"/>
            <a:ext cx="3733800" cy="2819400"/>
          </a:xfrm>
        </p:spPr>
        <p:txBody>
          <a:bodyPr/>
          <a:lstStyle/>
          <a:p>
            <a:pPr>
              <a:lnSpc>
                <a:spcPct val="90000"/>
              </a:lnSpc>
              <a:buFont typeface="Wingdings" charset="0"/>
              <a:buNone/>
            </a:pPr>
            <a:r>
              <a:rPr lang="en-US"/>
              <a:t>2.	Rationing and Price Controls</a:t>
            </a:r>
          </a:p>
          <a:p>
            <a:pPr>
              <a:lnSpc>
                <a:spcPct val="90000"/>
              </a:lnSpc>
            </a:pPr>
            <a:r>
              <a:rPr lang="en-US"/>
              <a:t>Office of Price Administration </a:t>
            </a:r>
          </a:p>
          <a:p>
            <a:pPr>
              <a:lnSpc>
                <a:spcPct val="90000"/>
              </a:lnSpc>
            </a:pPr>
            <a:r>
              <a:rPr lang="en-US"/>
              <a:t>rationing</a:t>
            </a:r>
          </a:p>
          <a:p>
            <a:pPr>
              <a:lnSpc>
                <a:spcPct val="90000"/>
              </a:lnSpc>
            </a:pPr>
            <a:r>
              <a:rPr lang="en-US"/>
              <a:t>Anti-Inflation Act</a:t>
            </a:r>
            <a:endParaRPr lang="en-US" sz="1200"/>
          </a:p>
          <a:p>
            <a:pPr>
              <a:lnSpc>
                <a:spcPct val="90000"/>
              </a:lnSpc>
              <a:buFont typeface="Wingdings" charset="0"/>
              <a:buNone/>
            </a:pPr>
            <a:endParaRPr lang="en-US" sz="1200"/>
          </a:p>
        </p:txBody>
      </p:sp>
      <p:sp>
        <p:nvSpPr>
          <p:cNvPr id="262149" name="Rectangle 5"/>
          <p:cNvSpPr>
            <a:spLocks noGrp="1" noChangeArrowheads="1"/>
          </p:cNvSpPr>
          <p:nvPr>
            <p:ph type="body" sz="half" idx="2"/>
          </p:nvPr>
        </p:nvSpPr>
        <p:spPr>
          <a:xfrm>
            <a:off x="4267200" y="1066800"/>
            <a:ext cx="4724400" cy="2743200"/>
          </a:xfrm>
        </p:spPr>
        <p:txBody>
          <a:bodyPr>
            <a:normAutofit fontScale="92500" lnSpcReduction="10000"/>
          </a:bodyPr>
          <a:lstStyle/>
          <a:p>
            <a:pPr>
              <a:lnSpc>
                <a:spcPct val="90000"/>
              </a:lnSpc>
              <a:buFont typeface="Wingdings" charset="0"/>
              <a:buNone/>
            </a:pPr>
            <a:r>
              <a:rPr lang="en-US" dirty="0"/>
              <a:t>3.	Controlling Labor</a:t>
            </a:r>
          </a:p>
          <a:p>
            <a:pPr>
              <a:lnSpc>
                <a:spcPct val="90000"/>
              </a:lnSpc>
            </a:pPr>
            <a:r>
              <a:rPr lang="ja-JP" altLang="en-US" dirty="0">
                <a:latin typeface="Arial"/>
              </a:rPr>
              <a:t>”</a:t>
            </a:r>
            <a:r>
              <a:rPr lang="en-US" dirty="0"/>
              <a:t>no-strike</a:t>
            </a:r>
            <a:r>
              <a:rPr lang="ja-JP" altLang="en-US" dirty="0">
                <a:latin typeface="Arial"/>
              </a:rPr>
              <a:t>”</a:t>
            </a:r>
            <a:r>
              <a:rPr lang="en-US" dirty="0"/>
              <a:t> pledges</a:t>
            </a:r>
          </a:p>
          <a:p>
            <a:pPr>
              <a:lnSpc>
                <a:spcPct val="90000"/>
              </a:lnSpc>
            </a:pPr>
            <a:r>
              <a:rPr lang="en-US" dirty="0"/>
              <a:t>Smith-</a:t>
            </a:r>
            <a:r>
              <a:rPr lang="en-US" dirty="0" err="1"/>
              <a:t>Connally</a:t>
            </a:r>
            <a:r>
              <a:rPr lang="en-US" dirty="0"/>
              <a:t> Anti-Strike Act </a:t>
            </a:r>
            <a:r>
              <a:rPr lang="en-US" sz="2400" dirty="0">
                <a:solidFill>
                  <a:srgbClr val="000000"/>
                </a:solidFill>
              </a:rPr>
              <a:t>(War Labor Disputes Act) </a:t>
            </a:r>
            <a:r>
              <a:rPr lang="en-US" sz="2000" dirty="0">
                <a:solidFill>
                  <a:srgbClr val="000000"/>
                </a:solidFill>
              </a:rPr>
              <a:t>(1943)</a:t>
            </a:r>
            <a:r>
              <a:rPr lang="en-US" sz="2400" dirty="0">
                <a:solidFill>
                  <a:srgbClr val="000000"/>
                </a:solidFill>
              </a:rPr>
              <a:t> </a:t>
            </a:r>
          </a:p>
          <a:p>
            <a:pPr>
              <a:lnSpc>
                <a:spcPct val="90000"/>
              </a:lnSpc>
            </a:pPr>
            <a:r>
              <a:rPr lang="en-US" dirty="0"/>
              <a:t>personal income</a:t>
            </a:r>
            <a:endParaRPr lang="en-US" sz="3200" dirty="0"/>
          </a:p>
          <a:p>
            <a:pPr>
              <a:lnSpc>
                <a:spcPct val="90000"/>
              </a:lnSpc>
            </a:pPr>
            <a:r>
              <a:rPr lang="en-US" dirty="0"/>
              <a:t>union membership</a:t>
            </a:r>
            <a:r>
              <a:rPr lang="en-US" sz="2400" dirty="0"/>
              <a:t>: major increase</a:t>
            </a:r>
          </a:p>
        </p:txBody>
      </p:sp>
      <p:pic>
        <p:nvPicPr>
          <p:cNvPr id="262148" name="Picture 4" descr="WW2-fuel oil ration card"/>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762000" y="4114800"/>
            <a:ext cx="4800600" cy="2238375"/>
          </a:xfrm>
          <a:prstGeom prst="rect">
            <a:avLst/>
          </a:prstGeom>
          <a:noFill/>
          <a:ln w="9525">
            <a:solidFill>
              <a:srgbClr val="F0E4B2"/>
            </a:solidFill>
            <a:miter lim="800000"/>
            <a:headEnd/>
            <a:tailEnd/>
          </a:ln>
          <a:extLst>
            <a:ext uri="{909E8E84-426E-40dd-AFC4-6F175D3DCCD1}">
              <a14:hiddenFill xmlns:a14="http://schemas.microsoft.com/office/drawing/2010/main">
                <a:solidFill>
                  <a:srgbClr val="FFFFFF"/>
                </a:solidFill>
              </a14:hiddenFill>
            </a:ext>
          </a:extLst>
        </p:spPr>
      </p:pic>
      <p:sp>
        <p:nvSpPr>
          <p:cNvPr id="262150" name="Text Box 6"/>
          <p:cNvSpPr txBox="1">
            <a:spLocks noChangeArrowheads="1"/>
          </p:cNvSpPr>
          <p:nvPr/>
        </p:nvSpPr>
        <p:spPr bwMode="auto">
          <a:xfrm>
            <a:off x="3962400" y="63246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b="1">
                <a:solidFill>
                  <a:srgbClr val="F0E4B2"/>
                </a:solidFill>
                <a:effectLst>
                  <a:outerShdw blurRad="38100" dist="38100" dir="2700000" algn="tl">
                    <a:srgbClr val="000000"/>
                  </a:outerShdw>
                </a:effectLst>
              </a:rPr>
              <a:t>Ration Card</a:t>
            </a:r>
          </a:p>
        </p:txBody>
      </p:sp>
      <p:pic>
        <p:nvPicPr>
          <p:cNvPr id="262153" name="Picture 9" descr="p998"/>
          <p:cNvPicPr>
            <a:picLocks noChangeAspect="1" noChangeArrowheads="1"/>
          </p:cNvPicPr>
          <p:nvPr/>
        </p:nvPicPr>
        <p:blipFill>
          <a:blip r:embed="rId4">
            <a:extLst>
              <a:ext uri="{28A0092B-C50C-407E-A947-70E740481C1C}">
                <a14:useLocalDpi xmlns:a14="http://schemas.microsoft.com/office/drawing/2010/main" val="0"/>
              </a:ext>
            </a:extLst>
          </a:blip>
          <a:srcRect r="37125"/>
          <a:stretch>
            <a:fillRect/>
          </a:stretch>
        </p:blipFill>
        <p:spPr bwMode="auto">
          <a:xfrm>
            <a:off x="5791200" y="3886200"/>
            <a:ext cx="3048000" cy="27654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62152" name="Text Box 8"/>
          <p:cNvSpPr txBox="1">
            <a:spLocks noChangeArrowheads="1"/>
          </p:cNvSpPr>
          <p:nvPr/>
        </p:nvSpPr>
        <p:spPr bwMode="auto">
          <a:xfrm>
            <a:off x="6400800" y="3886200"/>
            <a:ext cx="2057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1400" b="1">
                <a:solidFill>
                  <a:srgbClr val="666633"/>
                </a:solidFill>
                <a:effectLst>
                  <a:outerShdw blurRad="38100" dist="38100" dir="2700000" algn="tl">
                    <a:srgbClr val="000000"/>
                  </a:outerShdw>
                </a:effectLst>
              </a:rPr>
              <a:t>Labor Union Membership, 1920-1960</a:t>
            </a:r>
          </a:p>
        </p:txBody>
      </p:sp>
      <p:sp>
        <p:nvSpPr>
          <p:cNvPr id="262154" name="Line 10"/>
          <p:cNvSpPr>
            <a:spLocks noChangeShapeType="1"/>
          </p:cNvSpPr>
          <p:nvPr/>
        </p:nvSpPr>
        <p:spPr bwMode="auto">
          <a:xfrm flipV="1">
            <a:off x="7239000" y="4343400"/>
            <a:ext cx="0" cy="2057400"/>
          </a:xfrm>
          <a:prstGeom prst="line">
            <a:avLst/>
          </a:prstGeom>
          <a:noFill/>
          <a:ln w="952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2156" name="Line 12"/>
          <p:cNvSpPr>
            <a:spLocks noChangeShapeType="1"/>
          </p:cNvSpPr>
          <p:nvPr/>
        </p:nvSpPr>
        <p:spPr bwMode="auto">
          <a:xfrm flipV="1">
            <a:off x="7543800" y="4267200"/>
            <a:ext cx="0" cy="2133600"/>
          </a:xfrm>
          <a:prstGeom prst="line">
            <a:avLst/>
          </a:prstGeom>
          <a:noFill/>
          <a:ln w="9525">
            <a:solidFill>
              <a:srgbClr val="C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2157" name="Line 13"/>
          <p:cNvSpPr>
            <a:spLocks noChangeShapeType="1"/>
          </p:cNvSpPr>
          <p:nvPr/>
        </p:nvSpPr>
        <p:spPr bwMode="auto">
          <a:xfrm flipV="1">
            <a:off x="7848600" y="4267200"/>
            <a:ext cx="0" cy="2133600"/>
          </a:xfrm>
          <a:prstGeom prst="line">
            <a:avLst/>
          </a:prstGeom>
          <a:noFill/>
          <a:ln w="9525">
            <a:solidFill>
              <a:srgbClr val="C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6300725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533400" y="304800"/>
            <a:ext cx="8305800" cy="609600"/>
          </a:xfrm>
        </p:spPr>
        <p:txBody>
          <a:bodyPr/>
          <a:lstStyle/>
          <a:p>
            <a:r>
              <a:rPr lang="en-US" sz="3600" b="1"/>
              <a:t>MOBILIZING THE ECONOMY</a:t>
            </a:r>
          </a:p>
        </p:txBody>
      </p:sp>
      <p:sp>
        <p:nvSpPr>
          <p:cNvPr id="261123" name="Rectangle 3"/>
          <p:cNvSpPr>
            <a:spLocks noGrp="1" noChangeArrowheads="1"/>
          </p:cNvSpPr>
          <p:nvPr>
            <p:ph type="body" idx="1"/>
          </p:nvPr>
        </p:nvSpPr>
        <p:spPr>
          <a:xfrm>
            <a:off x="533400" y="990600"/>
            <a:ext cx="8229600" cy="2819400"/>
          </a:xfrm>
        </p:spPr>
        <p:txBody>
          <a:bodyPr>
            <a:normAutofit lnSpcReduction="10000"/>
          </a:bodyPr>
          <a:lstStyle/>
          <a:p>
            <a:pPr>
              <a:lnSpc>
                <a:spcPct val="90000"/>
              </a:lnSpc>
              <a:buFont typeface="Wingdings" charset="0"/>
              <a:buNone/>
            </a:pPr>
            <a:r>
              <a:rPr lang="en-US"/>
              <a:t>4.	Farmers </a:t>
            </a:r>
            <a:r>
              <a:rPr lang="en-US" sz="2800"/>
              <a:t>– farm income doubled, as in World War I</a:t>
            </a:r>
          </a:p>
          <a:p>
            <a:pPr>
              <a:lnSpc>
                <a:spcPct val="90000"/>
              </a:lnSpc>
              <a:buFont typeface="Wingdings" charset="0"/>
              <a:buNone/>
            </a:pPr>
            <a:endParaRPr lang="en-US" sz="1200"/>
          </a:p>
          <a:p>
            <a:pPr>
              <a:lnSpc>
                <a:spcPct val="90000"/>
              </a:lnSpc>
              <a:buFont typeface="Wingdings" charset="0"/>
              <a:buNone/>
            </a:pPr>
            <a:r>
              <a:rPr lang="en-US"/>
              <a:t>5.	Financing the War: </a:t>
            </a:r>
            <a:r>
              <a:rPr lang="en-US" sz="2000"/>
              <a:t>$321 billion total!</a:t>
            </a:r>
            <a:r>
              <a:rPr lang="en-US" sz="2800"/>
              <a:t> </a:t>
            </a:r>
            <a:r>
              <a:rPr lang="en-US" sz="2000"/>
              <a:t>cost $100 billion for 1945 alone</a:t>
            </a:r>
          </a:p>
          <a:p>
            <a:pPr>
              <a:lnSpc>
                <a:spcPct val="90000"/>
              </a:lnSpc>
            </a:pPr>
            <a:r>
              <a:rPr lang="en-US"/>
              <a:t>Income Tax </a:t>
            </a:r>
            <a:r>
              <a:rPr lang="en-US" sz="2000"/>
              <a:t>(Revenue Act of 1942 –                                                              94%!, everyone, withholding)</a:t>
            </a:r>
          </a:p>
          <a:p>
            <a:pPr>
              <a:lnSpc>
                <a:spcPct val="90000"/>
              </a:lnSpc>
            </a:pPr>
            <a:r>
              <a:rPr lang="en-US"/>
              <a:t>Liberty Bonds</a:t>
            </a:r>
            <a:endParaRPr lang="en-US" sz="1800"/>
          </a:p>
        </p:txBody>
      </p:sp>
      <p:pic>
        <p:nvPicPr>
          <p:cNvPr id="261124" name="Picture 4" descr="200 dollar actual US war bond"/>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685800" y="3886200"/>
            <a:ext cx="4191000" cy="2298700"/>
          </a:xfrm>
          <a:prstGeom prst="rect">
            <a:avLst/>
          </a:prstGeom>
          <a:noFill/>
          <a:extLst>
            <a:ext uri="{909E8E84-426E-40dd-AFC4-6F175D3DCCD1}">
              <a14:hiddenFill xmlns:a14="http://schemas.microsoft.com/office/drawing/2010/main">
                <a:solidFill>
                  <a:srgbClr val="FFFFFF"/>
                </a:solidFill>
              </a14:hiddenFill>
            </a:ext>
          </a:extLst>
        </p:spPr>
      </p:pic>
      <p:pic>
        <p:nvPicPr>
          <p:cNvPr id="261125" name="Picture 5" descr="ch25_01"/>
          <p:cNvPicPr>
            <a:picLocks noChangeAspect="1" noChangeArrowheads="1"/>
          </p:cNvPicPr>
          <p:nvPr/>
        </p:nvPicPr>
        <p:blipFill>
          <a:blip r:embed="rId4">
            <a:extLst>
              <a:ext uri="{28A0092B-C50C-407E-A947-70E740481C1C}">
                <a14:useLocalDpi xmlns:a14="http://schemas.microsoft.com/office/drawing/2010/main" val="0"/>
              </a:ext>
            </a:extLst>
          </a:blip>
          <a:srcRect t="24570"/>
          <a:stretch>
            <a:fillRect/>
          </a:stretch>
        </p:blipFill>
        <p:spPr bwMode="auto">
          <a:xfrm>
            <a:off x="5334000" y="2514600"/>
            <a:ext cx="3511550" cy="4114800"/>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61126" name="Text Box 6"/>
          <p:cNvSpPr txBox="1">
            <a:spLocks noChangeArrowheads="1"/>
          </p:cNvSpPr>
          <p:nvPr/>
        </p:nvSpPr>
        <p:spPr bwMode="auto">
          <a:xfrm>
            <a:off x="762000" y="6172200"/>
            <a:ext cx="10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b="1">
                <a:solidFill>
                  <a:srgbClr val="F0E4B2"/>
                </a:solidFill>
              </a:rPr>
              <a:t>War Bond</a:t>
            </a:r>
          </a:p>
        </p:txBody>
      </p:sp>
      <p:sp>
        <p:nvSpPr>
          <p:cNvPr id="261127" name="Text Box 7"/>
          <p:cNvSpPr txBox="1">
            <a:spLocks noChangeArrowheads="1"/>
          </p:cNvSpPr>
          <p:nvPr/>
        </p:nvSpPr>
        <p:spPr bwMode="auto">
          <a:xfrm>
            <a:off x="6019800" y="2743200"/>
            <a:ext cx="2133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b="1">
                <a:solidFill>
                  <a:srgbClr val="7C7B3D"/>
                </a:solidFill>
                <a:effectLst>
                  <a:outerShdw blurRad="38100" dist="38100" dir="2700000" algn="tl">
                    <a:srgbClr val="000000"/>
                  </a:outerShdw>
                </a:effectLst>
                <a:latin typeface="Arial Unicode MS" charset="0"/>
              </a:rPr>
              <a:t>Military Expenditures and the National Debt, 1929-1945</a:t>
            </a:r>
          </a:p>
        </p:txBody>
      </p:sp>
    </p:spTree>
    <p:extLst>
      <p:ext uri="{BB962C8B-B14F-4D97-AF65-F5344CB8AC3E}">
        <p14:creationId xmlns:p14="http://schemas.microsoft.com/office/powerpoint/2010/main" val="8218301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533400" y="304800"/>
            <a:ext cx="8305800" cy="609600"/>
          </a:xfrm>
        </p:spPr>
        <p:txBody>
          <a:bodyPr/>
          <a:lstStyle/>
          <a:p>
            <a:r>
              <a:rPr lang="en-US" sz="3600" b="1"/>
              <a:t>MOBILIZING THE ECONOMY</a:t>
            </a:r>
          </a:p>
        </p:txBody>
      </p:sp>
      <p:sp>
        <p:nvSpPr>
          <p:cNvPr id="268291" name="Rectangle 3"/>
          <p:cNvSpPr>
            <a:spLocks noGrp="1" noChangeArrowheads="1"/>
          </p:cNvSpPr>
          <p:nvPr>
            <p:ph type="body" idx="1"/>
          </p:nvPr>
        </p:nvSpPr>
        <p:spPr>
          <a:xfrm>
            <a:off x="533400" y="914400"/>
            <a:ext cx="8077200" cy="2514600"/>
          </a:xfrm>
        </p:spPr>
        <p:txBody>
          <a:bodyPr/>
          <a:lstStyle/>
          <a:p>
            <a:pPr>
              <a:buFont typeface="Wingdings" charset="0"/>
              <a:buNone/>
            </a:pPr>
            <a:r>
              <a:rPr lang="en-US"/>
              <a:t>6.	Propaganda </a:t>
            </a:r>
          </a:p>
          <a:p>
            <a:r>
              <a:rPr lang="en-US"/>
              <a:t>Office of War Information </a:t>
            </a:r>
          </a:p>
          <a:p>
            <a:pPr lvl="1"/>
            <a:r>
              <a:rPr lang="en-US"/>
              <a:t>Result: largely avoided anti-German hysteria of WWI</a:t>
            </a:r>
          </a:p>
          <a:p>
            <a:pPr lvl="1"/>
            <a:r>
              <a:rPr lang="en-US"/>
              <a:t>anti-Japanese hysteria on West Coast</a:t>
            </a:r>
          </a:p>
        </p:txBody>
      </p:sp>
      <p:pic>
        <p:nvPicPr>
          <p:cNvPr id="268294" name="Picture 6" descr="26_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52800"/>
            <a:ext cx="2625725" cy="3276600"/>
          </a:xfrm>
          <a:prstGeom prst="rect">
            <a:avLst/>
          </a:prstGeom>
          <a:noFill/>
          <a:ln w="9525">
            <a:solidFill>
              <a:srgbClr val="F0E4B2"/>
            </a:solidFill>
            <a:miter lim="800000"/>
            <a:headEnd/>
            <a:tailEnd/>
          </a:ln>
          <a:extLst>
            <a:ext uri="{909E8E84-426E-40dd-AFC4-6F175D3DCCD1}">
              <a14:hiddenFill xmlns:a14="http://schemas.microsoft.com/office/drawing/2010/main">
                <a:solidFill>
                  <a:srgbClr val="FFFFFF"/>
                </a:solidFill>
              </a14:hiddenFill>
            </a:ext>
          </a:extLst>
        </p:spPr>
      </p:pic>
      <p:pic>
        <p:nvPicPr>
          <p:cNvPr id="268295" name="Picture 7" descr="WW2poster-Ration Points Don't Worry Me"/>
          <p:cNvPicPr>
            <a:picLocks noChangeAspect="1" noChangeArrowheads="1"/>
          </p:cNvPicPr>
          <p:nvPr/>
        </p:nvPicPr>
        <p:blipFill>
          <a:blip r:embed="rId4">
            <a:extLst>
              <a:ext uri="{28A0092B-C50C-407E-A947-70E740481C1C}">
                <a14:useLocalDpi xmlns:a14="http://schemas.microsoft.com/office/drawing/2010/main" val="0"/>
              </a:ext>
            </a:extLst>
          </a:blip>
          <a:srcRect l="2231" t="1605" r="2231" b="4128"/>
          <a:stretch>
            <a:fillRect/>
          </a:stretch>
        </p:blipFill>
        <p:spPr bwMode="auto">
          <a:xfrm>
            <a:off x="3733800" y="3352800"/>
            <a:ext cx="2390775" cy="3276600"/>
          </a:xfrm>
          <a:prstGeom prst="rect">
            <a:avLst/>
          </a:prstGeom>
          <a:noFill/>
          <a:ln w="9525">
            <a:solidFill>
              <a:srgbClr val="F0E4B2"/>
            </a:solidFill>
            <a:miter lim="800000"/>
            <a:headEnd/>
            <a:tailEnd/>
          </a:ln>
          <a:extLst>
            <a:ext uri="{909E8E84-426E-40dd-AFC4-6F175D3DCCD1}">
              <a14:hiddenFill xmlns:a14="http://schemas.microsoft.com/office/drawing/2010/main">
                <a:solidFill>
                  <a:srgbClr val="FFFFFF"/>
                </a:solidFill>
              </a14:hiddenFill>
            </a:ext>
          </a:extLst>
        </p:spPr>
      </p:pic>
      <p:pic>
        <p:nvPicPr>
          <p:cNvPr id="268296" name="Picture 8" descr="26_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352800"/>
            <a:ext cx="2279650" cy="3276600"/>
          </a:xfrm>
          <a:prstGeom prst="rect">
            <a:avLst/>
          </a:prstGeom>
          <a:noFill/>
          <a:ln w="9525">
            <a:solidFill>
              <a:srgbClr val="F0E4B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9961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914400" y="304800"/>
            <a:ext cx="7924800" cy="609600"/>
          </a:xfrm>
        </p:spPr>
        <p:txBody>
          <a:bodyPr/>
          <a:lstStyle/>
          <a:p>
            <a:r>
              <a:rPr lang="en-US" sz="3600" b="1"/>
              <a:t>MOBILIZING THE ECONOMY</a:t>
            </a:r>
          </a:p>
        </p:txBody>
      </p:sp>
      <p:sp>
        <p:nvSpPr>
          <p:cNvPr id="271363" name="Rectangle 3"/>
          <p:cNvSpPr>
            <a:spLocks noGrp="1" noChangeArrowheads="1"/>
          </p:cNvSpPr>
          <p:nvPr>
            <p:ph type="body" idx="1"/>
          </p:nvPr>
        </p:nvSpPr>
        <p:spPr>
          <a:xfrm>
            <a:off x="762000" y="914400"/>
            <a:ext cx="7848600" cy="228600"/>
          </a:xfrm>
        </p:spPr>
        <p:txBody>
          <a:bodyPr/>
          <a:lstStyle/>
          <a:p>
            <a:pPr>
              <a:lnSpc>
                <a:spcPct val="80000"/>
              </a:lnSpc>
              <a:buFont typeface="Wingdings" charset="0"/>
              <a:buNone/>
            </a:pPr>
            <a:endParaRPr lang="en-US" sz="1000"/>
          </a:p>
        </p:txBody>
      </p:sp>
      <p:pic>
        <p:nvPicPr>
          <p:cNvPr id="271364" name="Picture 4" descr="26_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3613150" cy="4876800"/>
          </a:xfrm>
          <a:prstGeom prst="rect">
            <a:avLst/>
          </a:prstGeom>
          <a:noFill/>
          <a:ln w="9525">
            <a:solidFill>
              <a:srgbClr val="F0E4B2"/>
            </a:solidFill>
            <a:miter lim="800000"/>
            <a:headEnd/>
            <a:tailEnd/>
          </a:ln>
          <a:extLst>
            <a:ext uri="{909E8E84-426E-40dd-AFC4-6F175D3DCCD1}">
              <a14:hiddenFill xmlns:a14="http://schemas.microsoft.com/office/drawing/2010/main">
                <a:solidFill>
                  <a:srgbClr val="FFFFFF"/>
                </a:solidFill>
              </a14:hiddenFill>
            </a:ext>
          </a:extLst>
        </p:spPr>
      </p:pic>
      <p:pic>
        <p:nvPicPr>
          <p:cNvPr id="271365" name="Picture 5" descr="26_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295400"/>
            <a:ext cx="3262313" cy="4876800"/>
          </a:xfrm>
          <a:prstGeom prst="rect">
            <a:avLst/>
          </a:prstGeom>
          <a:noFill/>
          <a:ln w="9525">
            <a:solidFill>
              <a:srgbClr val="F0E4B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4600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457200" y="152400"/>
            <a:ext cx="8534400" cy="1066800"/>
          </a:xfrm>
        </p:spPr>
        <p:txBody>
          <a:bodyPr/>
          <a:lstStyle/>
          <a:p>
            <a:r>
              <a:rPr lang="en-US" sz="3600" b="1"/>
              <a:t>EFFECTS ON THE HOMEFRONT: </a:t>
            </a:r>
            <a:r>
              <a:rPr lang="en-US" sz="2800" b="1"/>
              <a:t>IMPACT ON SOCIETY: Demographic Shifts</a:t>
            </a:r>
          </a:p>
        </p:txBody>
      </p:sp>
      <p:sp>
        <p:nvSpPr>
          <p:cNvPr id="273411" name="Rectangle 3"/>
          <p:cNvSpPr>
            <a:spLocks noGrp="1" noChangeArrowheads="1"/>
          </p:cNvSpPr>
          <p:nvPr>
            <p:ph type="body" idx="1"/>
          </p:nvPr>
        </p:nvSpPr>
        <p:spPr>
          <a:xfrm>
            <a:off x="533400" y="1295400"/>
            <a:ext cx="8458200" cy="2133600"/>
          </a:xfrm>
        </p:spPr>
        <p:txBody>
          <a:bodyPr>
            <a:normAutofit fontScale="92500" lnSpcReduction="10000"/>
          </a:bodyPr>
          <a:lstStyle/>
          <a:p>
            <a:pPr>
              <a:lnSpc>
                <a:spcPct val="80000"/>
              </a:lnSpc>
            </a:pPr>
            <a:r>
              <a:rPr lang="en-US" sz="2800"/>
              <a:t>Urbanization</a:t>
            </a:r>
          </a:p>
          <a:p>
            <a:pPr>
              <a:lnSpc>
                <a:spcPct val="80000"/>
              </a:lnSpc>
            </a:pPr>
            <a:r>
              <a:rPr lang="en-US" sz="2800"/>
              <a:t>Migration to West, esp. California</a:t>
            </a:r>
          </a:p>
          <a:p>
            <a:pPr lvl="1">
              <a:lnSpc>
                <a:spcPct val="80000"/>
              </a:lnSpc>
            </a:pPr>
            <a:r>
              <a:rPr lang="en-US" sz="2400"/>
              <a:t>rapid industrialization of some western states </a:t>
            </a:r>
            <a:r>
              <a:rPr lang="en-US" sz="1600"/>
              <a:t>(California)</a:t>
            </a:r>
          </a:p>
          <a:p>
            <a:pPr lvl="1">
              <a:lnSpc>
                <a:spcPct val="80000"/>
              </a:lnSpc>
            </a:pPr>
            <a:r>
              <a:rPr lang="en-US" sz="2400"/>
              <a:t>Henry J. Kaiser – Kaiser Steel</a:t>
            </a:r>
          </a:p>
          <a:p>
            <a:pPr>
              <a:lnSpc>
                <a:spcPct val="80000"/>
              </a:lnSpc>
            </a:pPr>
            <a:r>
              <a:rPr lang="en-US" sz="2800"/>
              <a:t>South –military posts and defense installations</a:t>
            </a:r>
          </a:p>
        </p:txBody>
      </p:sp>
      <p:pic>
        <p:nvPicPr>
          <p:cNvPr id="273412" name="Picture 4"/>
          <p:cNvPicPr>
            <a:picLocks noChangeAspect="1" noChangeArrowheads="1"/>
          </p:cNvPicPr>
          <p:nvPr/>
        </p:nvPicPr>
        <p:blipFill>
          <a:blip r:embed="rId3">
            <a:extLst>
              <a:ext uri="{28A0092B-C50C-407E-A947-70E740481C1C}">
                <a14:useLocalDpi xmlns:a14="http://schemas.microsoft.com/office/drawing/2010/main" val="0"/>
              </a:ext>
            </a:extLst>
          </a:blip>
          <a:srcRect l="4500" t="13127" r="6749" b="11252"/>
          <a:stretch>
            <a:fillRect/>
          </a:stretch>
        </p:blipFill>
        <p:spPr bwMode="auto">
          <a:xfrm>
            <a:off x="533400" y="3452813"/>
            <a:ext cx="4724400" cy="3219450"/>
          </a:xfrm>
          <a:prstGeom prst="rect">
            <a:avLst/>
          </a:prstGeom>
          <a:noFill/>
          <a:ln w="9525">
            <a:solidFill>
              <a:srgbClr val="F0E4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73413" name="Text Box 5"/>
          <p:cNvSpPr txBox="1">
            <a:spLocks noChangeArrowheads="1"/>
          </p:cNvSpPr>
          <p:nvPr/>
        </p:nvSpPr>
        <p:spPr bwMode="auto">
          <a:xfrm>
            <a:off x="2133600" y="35052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rgbClr val="808000"/>
                </a:solidFill>
                <a:effectLst>
                  <a:outerShdw blurRad="38100" dist="38100" dir="2700000" algn="tl">
                    <a:srgbClr val="000000"/>
                  </a:outerShdw>
                </a:effectLst>
              </a:rPr>
              <a:t>Population Shifts 1940-1950</a:t>
            </a:r>
          </a:p>
        </p:txBody>
      </p:sp>
      <p:pic>
        <p:nvPicPr>
          <p:cNvPr id="273414" name="Picture 6" descr="Chp25-01p767.gif                                               00019A2EMacintosh HD                   B2317375:"/>
          <p:cNvPicPr>
            <a:picLocks noChangeAspect="1" noChangeArrowheads="1"/>
          </p:cNvPicPr>
          <p:nvPr/>
        </p:nvPicPr>
        <p:blipFill>
          <a:blip r:embed="rId4" r:link="rId5">
            <a:extLst>
              <a:ext uri="{28A0092B-C50C-407E-A947-70E740481C1C}">
                <a14:useLocalDpi xmlns:a14="http://schemas.microsoft.com/office/drawing/2010/main" val="0"/>
              </a:ext>
            </a:extLst>
          </a:blip>
          <a:srcRect l="1584" r="1584"/>
          <a:stretch>
            <a:fillRect/>
          </a:stretch>
        </p:blipFill>
        <p:spPr bwMode="auto">
          <a:xfrm>
            <a:off x="5486400" y="3505200"/>
            <a:ext cx="3352800" cy="2211388"/>
          </a:xfrm>
          <a:prstGeom prst="rect">
            <a:avLst/>
          </a:prstGeom>
          <a:noFill/>
          <a:ln w="9525">
            <a:solidFill>
              <a:srgbClr val="F0E4B2"/>
            </a:solidFill>
            <a:miter lim="800000"/>
            <a:headEnd/>
            <a:tailEnd/>
          </a:ln>
          <a:extLst>
            <a:ext uri="{909E8E84-426E-40dd-AFC4-6F175D3DCCD1}">
              <a14:hiddenFill xmlns:a14="http://schemas.microsoft.com/office/drawing/2010/main">
                <a:solidFill>
                  <a:srgbClr val="FFFFFF"/>
                </a:solidFill>
              </a14:hiddenFill>
            </a:ext>
          </a:extLst>
        </p:spPr>
      </p:pic>
      <p:sp>
        <p:nvSpPr>
          <p:cNvPr id="273415" name="Text Box 7"/>
          <p:cNvSpPr txBox="1">
            <a:spLocks noChangeArrowheads="1"/>
          </p:cNvSpPr>
          <p:nvPr/>
        </p:nvSpPr>
        <p:spPr bwMode="auto">
          <a:xfrm>
            <a:off x="5410200" y="5791200"/>
            <a:ext cx="3505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b="1">
                <a:solidFill>
                  <a:srgbClr val="F0E4B2"/>
                </a:solidFill>
                <a:effectLst>
                  <a:outerShdw blurRad="38100" dist="38100" dir="2700000" algn="tl">
                    <a:srgbClr val="000000"/>
                  </a:outerShdw>
                </a:effectLst>
              </a:rPr>
              <a:t>Wartime Army Camps, Naval Bases, and Airfields</a:t>
            </a:r>
          </a:p>
        </p:txBody>
      </p:sp>
    </p:spTree>
    <p:extLst>
      <p:ext uri="{BB962C8B-B14F-4D97-AF65-F5344CB8AC3E}">
        <p14:creationId xmlns:p14="http://schemas.microsoft.com/office/powerpoint/2010/main" val="2904971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762000" y="152400"/>
            <a:ext cx="8229600" cy="914400"/>
          </a:xfrm>
        </p:spPr>
        <p:txBody>
          <a:bodyPr/>
          <a:lstStyle/>
          <a:p>
            <a:r>
              <a:rPr lang="en-US" sz="3200" b="1"/>
              <a:t>EFFECTS ON THE HOMEFRONT: </a:t>
            </a:r>
            <a:r>
              <a:rPr lang="en-US" sz="2400" b="1"/>
              <a:t>WOMEN, WORK AND FAMILY</a:t>
            </a:r>
            <a:endParaRPr lang="en-US" sz="1800" b="1"/>
          </a:p>
        </p:txBody>
      </p:sp>
      <p:sp>
        <p:nvSpPr>
          <p:cNvPr id="245763" name="Rectangle 3"/>
          <p:cNvSpPr>
            <a:spLocks noGrp="1" noChangeArrowheads="1"/>
          </p:cNvSpPr>
          <p:nvPr>
            <p:ph type="body" idx="1"/>
          </p:nvPr>
        </p:nvSpPr>
        <p:spPr>
          <a:xfrm>
            <a:off x="838200" y="1143000"/>
            <a:ext cx="8001000" cy="2667000"/>
          </a:xfrm>
        </p:spPr>
        <p:txBody>
          <a:bodyPr>
            <a:normAutofit fontScale="92500" lnSpcReduction="20000"/>
          </a:bodyPr>
          <a:lstStyle/>
          <a:p>
            <a:pPr>
              <a:lnSpc>
                <a:spcPct val="80000"/>
              </a:lnSpc>
            </a:pPr>
            <a:r>
              <a:rPr lang="en-US" sz="2800" dirty="0"/>
              <a:t>Armed Forces</a:t>
            </a:r>
            <a:r>
              <a:rPr lang="en-US" sz="2400" dirty="0"/>
              <a:t> - 200K+ women; non-combat roles: clerical jobs in WACS and WAVES. </a:t>
            </a:r>
          </a:p>
          <a:p>
            <a:pPr>
              <a:lnSpc>
                <a:spcPct val="80000"/>
              </a:lnSpc>
            </a:pPr>
            <a:r>
              <a:rPr lang="en-US" sz="2800" dirty="0"/>
              <a:t>Work Force</a:t>
            </a:r>
            <a:r>
              <a:rPr lang="en-US" sz="2400" dirty="0"/>
              <a:t> - 6.5 million women entered (57% increase)</a:t>
            </a:r>
          </a:p>
          <a:p>
            <a:pPr lvl="1">
              <a:lnSpc>
                <a:spcPct val="80000"/>
              </a:lnSpc>
            </a:pPr>
            <a:r>
              <a:rPr lang="en-US" sz="2400" dirty="0"/>
              <a:t>concentrated in government clerical jobs</a:t>
            </a:r>
          </a:p>
          <a:p>
            <a:pPr lvl="1">
              <a:lnSpc>
                <a:spcPct val="80000"/>
              </a:lnSpc>
            </a:pPr>
            <a:r>
              <a:rPr lang="en-US" sz="2400" dirty="0"/>
              <a:t>"Rosie the Riveter"</a:t>
            </a:r>
          </a:p>
          <a:p>
            <a:pPr>
              <a:lnSpc>
                <a:spcPct val="80000"/>
              </a:lnSpc>
            </a:pPr>
            <a:r>
              <a:rPr lang="en-US" sz="2800" dirty="0"/>
              <a:t>Families</a:t>
            </a:r>
            <a:r>
              <a:rPr lang="en-US" sz="2400" dirty="0"/>
              <a:t> – </a:t>
            </a:r>
            <a:r>
              <a:rPr lang="ja-JP" altLang="en-US" sz="2400" dirty="0">
                <a:latin typeface="Arial"/>
              </a:rPr>
              <a:t>“</a:t>
            </a:r>
            <a:r>
              <a:rPr lang="en-US" sz="2400" dirty="0"/>
              <a:t>8-hour orphans</a:t>
            </a:r>
            <a:r>
              <a:rPr lang="ja-JP" altLang="en-US" sz="2400" dirty="0">
                <a:latin typeface="Arial"/>
              </a:rPr>
              <a:t>”</a:t>
            </a:r>
            <a:r>
              <a:rPr lang="en-US" sz="2400" dirty="0"/>
              <a:t>, juvenile delinquency, crime</a:t>
            </a:r>
          </a:p>
          <a:p>
            <a:pPr lvl="1">
              <a:lnSpc>
                <a:spcPct val="80000"/>
              </a:lnSpc>
            </a:pPr>
            <a:r>
              <a:rPr lang="en-US" sz="2000" dirty="0"/>
              <a:t>Surveys of time: real concern that families were negatively impacted by war</a:t>
            </a:r>
          </a:p>
        </p:txBody>
      </p:sp>
      <p:pic>
        <p:nvPicPr>
          <p:cNvPr id="245764" name="Picture 4" descr="WW2POSTER-WOMEN'S PLACE IN THE WAR - ARMY1"/>
          <p:cNvPicPr>
            <a:picLocks noChangeAspect="1" noChangeArrowheads="1"/>
          </p:cNvPicPr>
          <p:nvPr/>
        </p:nvPicPr>
        <p:blipFill>
          <a:blip r:embed="rId3">
            <a:lum bright="6000"/>
            <a:extLst>
              <a:ext uri="{28A0092B-C50C-407E-A947-70E740481C1C}">
                <a14:useLocalDpi xmlns:a14="http://schemas.microsoft.com/office/drawing/2010/main" val="0"/>
              </a:ext>
            </a:extLst>
          </a:blip>
          <a:srcRect l="7515" t="4640" r="7515" b="7359"/>
          <a:stretch>
            <a:fillRect/>
          </a:stretch>
        </p:blipFill>
        <p:spPr bwMode="auto">
          <a:xfrm>
            <a:off x="912813" y="3884613"/>
            <a:ext cx="1797050" cy="2819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45765" name="Picture 5" descr="woman machinist"/>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2812" t="3442" r="5624" b="6883"/>
          <a:stretch>
            <a:fillRect/>
          </a:stretch>
        </p:blipFill>
        <p:spPr bwMode="auto">
          <a:xfrm>
            <a:off x="2792413" y="3859213"/>
            <a:ext cx="3497262" cy="27892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45767" name="Picture 7" descr="28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3886200"/>
            <a:ext cx="2111375" cy="2743200"/>
          </a:xfrm>
          <a:prstGeom prst="rect">
            <a:avLst/>
          </a:prstGeom>
          <a:noFill/>
          <a:ln w="9525">
            <a:solidFill>
              <a:srgbClr val="F0E4B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03491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457200" y="152400"/>
            <a:ext cx="8686800" cy="609600"/>
          </a:xfrm>
        </p:spPr>
        <p:txBody>
          <a:bodyPr/>
          <a:lstStyle/>
          <a:p>
            <a:r>
              <a:rPr lang="en-US" sz="2800" b="1"/>
              <a:t>IMPACT ON SOCIETY: Minorities &amp; Rights</a:t>
            </a:r>
            <a:endParaRPr lang="en-US" sz="2800"/>
          </a:p>
        </p:txBody>
      </p:sp>
      <p:sp>
        <p:nvSpPr>
          <p:cNvPr id="246787" name="Rectangle 3"/>
          <p:cNvSpPr>
            <a:spLocks noGrp="1" noChangeArrowheads="1"/>
          </p:cNvSpPr>
          <p:nvPr>
            <p:ph type="body" idx="1"/>
          </p:nvPr>
        </p:nvSpPr>
        <p:spPr>
          <a:xfrm>
            <a:off x="457200" y="838200"/>
            <a:ext cx="8686800" cy="2895600"/>
          </a:xfrm>
        </p:spPr>
        <p:txBody>
          <a:bodyPr>
            <a:normAutofit fontScale="92500" lnSpcReduction="20000"/>
          </a:bodyPr>
          <a:lstStyle/>
          <a:p>
            <a:pPr>
              <a:lnSpc>
                <a:spcPct val="80000"/>
              </a:lnSpc>
            </a:pPr>
            <a:r>
              <a:rPr lang="en-US" sz="2400"/>
              <a:t>Second Great Migration </a:t>
            </a:r>
          </a:p>
          <a:p>
            <a:pPr>
              <a:lnSpc>
                <a:spcPct val="80000"/>
              </a:lnSpc>
            </a:pPr>
            <a:r>
              <a:rPr lang="en-US" sz="2400"/>
              <a:t>Race riots - Detroit and New York (1943)</a:t>
            </a:r>
          </a:p>
          <a:p>
            <a:pPr>
              <a:lnSpc>
                <a:spcPct val="80000"/>
              </a:lnSpc>
            </a:pPr>
            <a:r>
              <a:rPr lang="en-US" sz="2400"/>
              <a:t>Armed Forces: Million+ served; in segregated units 	</a:t>
            </a:r>
          </a:p>
          <a:p>
            <a:pPr>
              <a:lnSpc>
                <a:spcPct val="80000"/>
              </a:lnSpc>
            </a:pPr>
            <a:r>
              <a:rPr lang="en-US" sz="2400"/>
              <a:t>Efforts to end discrimination: black unions, threatened marches </a:t>
            </a:r>
            <a:r>
              <a:rPr lang="en-US" sz="1800"/>
              <a:t>(A. Philip Randolph on Washington 1942)</a:t>
            </a:r>
            <a:r>
              <a:rPr lang="en-US" sz="2400"/>
              <a:t> - pressure on companies with gov</a:t>
            </a:r>
            <a:r>
              <a:rPr lang="ja-JP" altLang="en-US" sz="2400">
                <a:latin typeface="Arial"/>
              </a:rPr>
              <a:t>’</a:t>
            </a:r>
            <a:r>
              <a:rPr lang="en-US" sz="2400"/>
              <a:t>t contracts</a:t>
            </a:r>
          </a:p>
          <a:p>
            <a:pPr>
              <a:lnSpc>
                <a:spcPct val="80000"/>
              </a:lnSpc>
            </a:pPr>
            <a:r>
              <a:rPr lang="en-US" sz="2400"/>
              <a:t>FDR</a:t>
            </a:r>
            <a:r>
              <a:rPr lang="ja-JP" altLang="en-US" sz="2400">
                <a:latin typeface="Arial"/>
              </a:rPr>
              <a:t>’</a:t>
            </a:r>
            <a:r>
              <a:rPr lang="en-US" sz="2400"/>
              <a:t>s response:</a:t>
            </a:r>
          </a:p>
          <a:p>
            <a:pPr lvl="1">
              <a:lnSpc>
                <a:spcPct val="80000"/>
              </a:lnSpc>
            </a:pPr>
            <a:r>
              <a:rPr lang="en-US" sz="2000"/>
              <a:t>Executive order prohibiting discrimination in defense plants </a:t>
            </a:r>
          </a:p>
          <a:p>
            <a:pPr lvl="1">
              <a:lnSpc>
                <a:spcPct val="80000"/>
              </a:lnSpc>
            </a:pPr>
            <a:r>
              <a:rPr lang="en-US" sz="2000"/>
              <a:t>Fair Employment Practices Commission to investigate discrimination</a:t>
            </a:r>
          </a:p>
        </p:txBody>
      </p:sp>
      <p:pic>
        <p:nvPicPr>
          <p:cNvPr id="246788" name="Picture 4" descr="bri24362_m2303"/>
          <p:cNvPicPr>
            <a:picLocks noChangeAspect="1" noChangeArrowheads="1"/>
          </p:cNvPicPr>
          <p:nvPr/>
        </p:nvPicPr>
        <p:blipFill>
          <a:blip r:embed="rId3">
            <a:lum contrast="-6000"/>
            <a:extLst>
              <a:ext uri="{28A0092B-C50C-407E-A947-70E740481C1C}">
                <a14:useLocalDpi xmlns:a14="http://schemas.microsoft.com/office/drawing/2010/main" val="0"/>
              </a:ext>
            </a:extLst>
          </a:blip>
          <a:srcRect l="4500" r="4500" b="45599"/>
          <a:stretch>
            <a:fillRect/>
          </a:stretch>
        </p:blipFill>
        <p:spPr bwMode="auto">
          <a:xfrm>
            <a:off x="2971800" y="3886200"/>
            <a:ext cx="5943600" cy="26638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46789" name="Text Box 5"/>
          <p:cNvSpPr txBox="1">
            <a:spLocks noChangeArrowheads="1"/>
          </p:cNvSpPr>
          <p:nvPr/>
        </p:nvSpPr>
        <p:spPr bwMode="auto">
          <a:xfrm>
            <a:off x="533400" y="3733800"/>
            <a:ext cx="2286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effectLst>
                  <a:outerShdw blurRad="38100" dist="38100" dir="2700000" algn="tl">
                    <a:srgbClr val="000000"/>
                  </a:outerShdw>
                </a:effectLst>
              </a:rPr>
              <a:t>Results: </a:t>
            </a:r>
          </a:p>
          <a:p>
            <a:pPr>
              <a:buClr>
                <a:schemeClr val="tx2"/>
              </a:buClr>
              <a:buSzPct val="80000"/>
              <a:buFont typeface="Wingdings" charset="0"/>
              <a:buChar char="µ"/>
            </a:pPr>
            <a:r>
              <a:rPr lang="en-US" sz="2000">
                <a:effectLst>
                  <a:outerShdw blurRad="38100" dist="38100" dir="2700000" algn="tl">
                    <a:srgbClr val="000000"/>
                  </a:outerShdw>
                </a:effectLst>
              </a:rPr>
              <a:t> Significant decrease in number willing to accept status of second class citizens. </a:t>
            </a:r>
          </a:p>
          <a:p>
            <a:pPr>
              <a:buClr>
                <a:schemeClr val="tx2"/>
              </a:buClr>
              <a:buSzPct val="80000"/>
              <a:buFont typeface="Wingdings" charset="0"/>
              <a:buChar char="µ"/>
            </a:pPr>
            <a:r>
              <a:rPr lang="en-US" sz="2000">
                <a:effectLst>
                  <a:outerShdw blurRad="38100" dist="38100" dir="2700000" algn="tl">
                    <a:srgbClr val="000000"/>
                  </a:outerShdw>
                </a:effectLst>
              </a:rPr>
              <a:t> Repudiation of Nazi racism strengthened civil rights efforts</a:t>
            </a:r>
          </a:p>
        </p:txBody>
      </p:sp>
    </p:spTree>
    <p:extLst>
      <p:ext uri="{BB962C8B-B14F-4D97-AF65-F5344CB8AC3E}">
        <p14:creationId xmlns:p14="http://schemas.microsoft.com/office/powerpoint/2010/main" val="27530623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152400" y="1295400"/>
            <a:ext cx="3124200" cy="11906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lgn="ctr" eaLnBrk="1" hangingPunct="1">
              <a:spcBef>
                <a:spcPct val="50000"/>
              </a:spcBef>
            </a:pPr>
            <a:r>
              <a:rPr lang="en-US" sz="3600" b="1">
                <a:solidFill>
                  <a:schemeClr val="accent2"/>
                </a:solidFill>
                <a:effectLst>
                  <a:outerShdw blurRad="38100" dist="38100" dir="2700000" algn="tl">
                    <a:srgbClr val="000000"/>
                  </a:outerShdw>
                </a:effectLst>
                <a:latin typeface="Georgia" charset="0"/>
              </a:rPr>
              <a:t>Segregated Units</a:t>
            </a:r>
            <a:endParaRPr lang="en-US" sz="5400" b="1">
              <a:solidFill>
                <a:schemeClr val="accent2"/>
              </a:solidFill>
              <a:effectLst>
                <a:outerShdw blurRad="38100" dist="38100" dir="2700000" algn="tl">
                  <a:srgbClr val="000000"/>
                </a:outerShdw>
              </a:effectLst>
              <a:latin typeface="Georgia" charset="0"/>
            </a:endParaRPr>
          </a:p>
        </p:txBody>
      </p:sp>
      <p:pic>
        <p:nvPicPr>
          <p:cNvPr id="125955" name="Picture 3" descr="Af-Amer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57600"/>
            <a:ext cx="4800600" cy="304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5956" name="Picture 4" descr="Af-Ame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657600"/>
            <a:ext cx="3886200" cy="2711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5957" name="Picture 5" descr="Tuskeegee Airmen"/>
          <p:cNvPicPr>
            <a:picLocks noChangeAspect="1" noChangeArrowheads="1"/>
          </p:cNvPicPr>
          <p:nvPr/>
        </p:nvPicPr>
        <p:blipFill>
          <a:blip r:embed="rId5">
            <a:extLst>
              <a:ext uri="{28A0092B-C50C-407E-A947-70E740481C1C}">
                <a14:useLocalDpi xmlns:a14="http://schemas.microsoft.com/office/drawing/2010/main" val="0"/>
              </a:ext>
            </a:extLst>
          </a:blip>
          <a:srcRect t="10667" b="11111"/>
          <a:stretch>
            <a:fillRect/>
          </a:stretch>
        </p:blipFill>
        <p:spPr bwMode="auto">
          <a:xfrm>
            <a:off x="3276600" y="228600"/>
            <a:ext cx="5715000" cy="3246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918240"/>
      </p:ext>
    </p:extLst>
  </p:cSld>
  <p:clrMapOvr>
    <a:masterClrMapping/>
  </p:clrMapOvr>
  <p:transition xmlns:p14="http://schemas.microsoft.com/office/powerpoint/2010/main" advClick="0" advTm="4000"/>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457200" y="304800"/>
            <a:ext cx="8534400" cy="1066800"/>
          </a:xfrm>
        </p:spPr>
        <p:txBody>
          <a:bodyPr/>
          <a:lstStyle/>
          <a:p>
            <a:r>
              <a:rPr lang="en-US" sz="3600" b="1"/>
              <a:t>EFFECTS ON THE HOMEFRONT: </a:t>
            </a:r>
            <a:r>
              <a:rPr lang="en-US" sz="2800" b="1"/>
              <a:t>IMPACT ON MINORITIES &amp; CIVIL RIGHTS</a:t>
            </a:r>
          </a:p>
        </p:txBody>
      </p:sp>
      <p:sp>
        <p:nvSpPr>
          <p:cNvPr id="279555" name="Rectangle 3"/>
          <p:cNvSpPr>
            <a:spLocks noGrp="1" noChangeArrowheads="1"/>
          </p:cNvSpPr>
          <p:nvPr>
            <p:ph type="body" idx="1"/>
          </p:nvPr>
        </p:nvSpPr>
        <p:spPr>
          <a:xfrm>
            <a:off x="533400" y="1524000"/>
            <a:ext cx="3886200" cy="2438400"/>
          </a:xfrm>
        </p:spPr>
        <p:txBody>
          <a:bodyPr>
            <a:normAutofit fontScale="85000" lnSpcReduction="20000"/>
          </a:bodyPr>
          <a:lstStyle/>
          <a:p>
            <a:pPr>
              <a:lnSpc>
                <a:spcPct val="90000"/>
              </a:lnSpc>
            </a:pPr>
            <a:r>
              <a:rPr lang="en-US" sz="2800"/>
              <a:t>Japanese Americans</a:t>
            </a:r>
          </a:p>
          <a:p>
            <a:pPr>
              <a:lnSpc>
                <a:spcPct val="90000"/>
              </a:lnSpc>
            </a:pPr>
            <a:r>
              <a:rPr lang="en-US" sz="2800"/>
              <a:t>Internment</a:t>
            </a:r>
          </a:p>
          <a:p>
            <a:pPr>
              <a:lnSpc>
                <a:spcPct val="90000"/>
              </a:lnSpc>
            </a:pPr>
            <a:r>
              <a:rPr lang="en-US" sz="2800"/>
              <a:t>Executive Order 8066</a:t>
            </a:r>
          </a:p>
          <a:p>
            <a:pPr>
              <a:lnSpc>
                <a:spcPct val="90000"/>
              </a:lnSpc>
            </a:pPr>
            <a:r>
              <a:rPr lang="en-US" sz="2800" i="1"/>
              <a:t>Korematsu v. U.S. </a:t>
            </a:r>
            <a:r>
              <a:rPr lang="en-US" sz="2000"/>
              <a:t>(1944)</a:t>
            </a:r>
          </a:p>
          <a:p>
            <a:pPr>
              <a:lnSpc>
                <a:spcPct val="90000"/>
              </a:lnSpc>
            </a:pPr>
            <a:r>
              <a:rPr lang="en-US" sz="2800" i="1"/>
              <a:t>In re Endo</a:t>
            </a:r>
            <a:r>
              <a:rPr lang="en-US" sz="2400" i="1"/>
              <a:t> </a:t>
            </a:r>
            <a:r>
              <a:rPr lang="en-US" sz="2000"/>
              <a:t>(1944)</a:t>
            </a:r>
          </a:p>
        </p:txBody>
      </p:sp>
      <p:pic>
        <p:nvPicPr>
          <p:cNvPr id="279558" name="Picture 6" descr="DIVI7233601"/>
          <p:cNvPicPr>
            <a:picLocks noChangeAspect="1" noChangeArrowheads="1"/>
          </p:cNvPicPr>
          <p:nvPr/>
        </p:nvPicPr>
        <p:blipFill>
          <a:blip r:embed="rId3">
            <a:lum contrast="-6000"/>
            <a:extLst>
              <a:ext uri="{28A0092B-C50C-407E-A947-70E740481C1C}">
                <a14:useLocalDpi xmlns:a14="http://schemas.microsoft.com/office/drawing/2010/main" val="0"/>
              </a:ext>
            </a:extLst>
          </a:blip>
          <a:srcRect t="4729" r="1601" b="1576"/>
          <a:stretch>
            <a:fillRect/>
          </a:stretch>
        </p:blipFill>
        <p:spPr bwMode="auto">
          <a:xfrm>
            <a:off x="4343400" y="1676400"/>
            <a:ext cx="4343400" cy="4197350"/>
          </a:xfrm>
          <a:prstGeom prst="rect">
            <a:avLst/>
          </a:prstGeom>
          <a:noFill/>
          <a:ln w="38100">
            <a:solidFill>
              <a:srgbClr val="F0E4B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79559" name="Text Box 7"/>
          <p:cNvSpPr txBox="1">
            <a:spLocks noChangeArrowheads="1"/>
          </p:cNvSpPr>
          <p:nvPr/>
        </p:nvSpPr>
        <p:spPr bwMode="auto">
          <a:xfrm>
            <a:off x="4724400" y="59436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FFE28F"/>
                </a:solidFill>
                <a:effectLst>
                  <a:outerShdw blurRad="38100" dist="38100" dir="2700000" algn="tl">
                    <a:srgbClr val="000000"/>
                  </a:outerShdw>
                </a:effectLst>
              </a:rPr>
              <a:t>Japanese American Internment Camps</a:t>
            </a:r>
          </a:p>
        </p:txBody>
      </p:sp>
    </p:spTree>
    <p:extLst>
      <p:ext uri="{BB962C8B-B14F-4D97-AF65-F5344CB8AC3E}">
        <p14:creationId xmlns:p14="http://schemas.microsoft.com/office/powerpoint/2010/main" val="17241121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algn="ctr"/>
            <a:r>
              <a:rPr lang="en-US" sz="5400" b="1">
                <a:latin typeface="Stencil" charset="0"/>
              </a:rPr>
              <a:t>GUIDING QUESTION</a:t>
            </a:r>
          </a:p>
        </p:txBody>
      </p:sp>
      <p:sp>
        <p:nvSpPr>
          <p:cNvPr id="239619" name="Rectangle 3"/>
          <p:cNvSpPr>
            <a:spLocks noGrp="1" noChangeArrowheads="1"/>
          </p:cNvSpPr>
          <p:nvPr>
            <p:ph type="body" idx="1"/>
          </p:nvPr>
        </p:nvSpPr>
        <p:spPr>
          <a:xfrm>
            <a:off x="685800" y="1600200"/>
            <a:ext cx="8305800" cy="4343400"/>
          </a:xfrm>
        </p:spPr>
        <p:txBody>
          <a:bodyPr/>
          <a:lstStyle/>
          <a:p>
            <a:r>
              <a:rPr lang="en-US" sz="4000" b="1">
                <a:latin typeface="Courier New" charset="0"/>
              </a:rPr>
              <a:t>To what extent did the Second World War bring about lasting change in the American society, economy and government? </a:t>
            </a:r>
          </a:p>
        </p:txBody>
      </p:sp>
    </p:spTree>
    <p:extLst>
      <p:ext uri="{BB962C8B-B14F-4D97-AF65-F5344CB8AC3E}">
        <p14:creationId xmlns:p14="http://schemas.microsoft.com/office/powerpoint/2010/main" val="137889901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381000" y="3962400"/>
            <a:ext cx="2133600" cy="1295400"/>
          </a:xfrm>
        </p:spPr>
        <p:txBody>
          <a:bodyPr/>
          <a:lstStyle/>
          <a:p>
            <a:r>
              <a:rPr lang="en-US" sz="2400" b="1">
                <a:solidFill>
                  <a:schemeClr val="accent2"/>
                </a:solidFill>
              </a:rPr>
              <a:t>Japanese-American Internment</a:t>
            </a:r>
          </a:p>
        </p:txBody>
      </p:sp>
      <p:pic>
        <p:nvPicPr>
          <p:cNvPr id="135171" name="Picture 3" descr="00000174">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09600" y="381000"/>
            <a:ext cx="4038600" cy="3171825"/>
          </a:xfrm>
          <a:ln>
            <a:solidFill>
              <a:schemeClr val="tx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35172" name="Text Box 4"/>
          <p:cNvSpPr txBox="1">
            <a:spLocks noChangeArrowheads="1"/>
          </p:cNvSpPr>
          <p:nvPr/>
        </p:nvSpPr>
        <p:spPr bwMode="auto">
          <a:xfrm>
            <a:off x="1600200" y="3810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b="1">
                <a:solidFill>
                  <a:srgbClr val="F0E4B2"/>
                </a:solidFill>
                <a:effectLst>
                  <a:outerShdw blurRad="38100" dist="38100" dir="2700000" algn="tl">
                    <a:srgbClr val="000000"/>
                  </a:outerShdw>
                </a:effectLst>
              </a:rPr>
              <a:t>Japanese-American store</a:t>
            </a:r>
          </a:p>
        </p:txBody>
      </p:sp>
      <p:pic>
        <p:nvPicPr>
          <p:cNvPr id="135173" name="Picture 5" descr="&quot;Members of the Mochida family awaiting evacuation bus...&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81000"/>
            <a:ext cx="4038600" cy="3149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35174" name="Text Box 6"/>
          <p:cNvSpPr txBox="1">
            <a:spLocks noChangeArrowheads="1"/>
          </p:cNvSpPr>
          <p:nvPr/>
        </p:nvSpPr>
        <p:spPr bwMode="auto">
          <a:xfrm>
            <a:off x="5791200" y="381000"/>
            <a:ext cx="3048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sz="1400" b="1">
                <a:solidFill>
                  <a:srgbClr val="F0E4B2"/>
                </a:solidFill>
              </a:rPr>
              <a:t>Members of the Mochida family awaiting        evacuation bus</a:t>
            </a:r>
          </a:p>
        </p:txBody>
      </p:sp>
      <p:pic>
        <p:nvPicPr>
          <p:cNvPr id="135175" name="Picture 7" descr="&quot;A crowd of onlookers on the first day of evacuation....&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763963"/>
            <a:ext cx="3657600" cy="29194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35176" name="Text Box 8"/>
          <p:cNvSpPr txBox="1">
            <a:spLocks noChangeArrowheads="1"/>
          </p:cNvSpPr>
          <p:nvPr/>
        </p:nvSpPr>
        <p:spPr bwMode="auto">
          <a:xfrm>
            <a:off x="5181600" y="6172200"/>
            <a:ext cx="3657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b="1">
                <a:solidFill>
                  <a:srgbClr val="F0E4B2"/>
                </a:solidFill>
                <a:effectLst>
                  <a:outerShdw blurRad="38100" dist="38100" dir="2700000" algn="tl">
                    <a:srgbClr val="000000"/>
                  </a:outerShdw>
                </a:effectLst>
              </a:rPr>
              <a:t>Crowd of onlookers on the first day of evacuation from the Japanese quarter in San Francisco</a:t>
            </a:r>
          </a:p>
        </p:txBody>
      </p:sp>
      <p:pic>
        <p:nvPicPr>
          <p:cNvPr id="135177" name="Picture 9" descr="00000175">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810000"/>
            <a:ext cx="2627313" cy="2819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35178" name="Text Box 10"/>
          <p:cNvSpPr txBox="1">
            <a:spLocks noChangeArrowheads="1"/>
          </p:cNvSpPr>
          <p:nvPr/>
        </p:nvSpPr>
        <p:spPr bwMode="auto">
          <a:xfrm>
            <a:off x="2286000" y="5943600"/>
            <a:ext cx="26828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sz="1400" b="1">
                <a:solidFill>
                  <a:srgbClr val="F0E4B2"/>
                </a:solidFill>
                <a:effectLst>
                  <a:outerShdw blurRad="38100" dist="38100" dir="2700000" algn="tl">
                    <a:srgbClr val="000000"/>
                  </a:outerShdw>
                </a:effectLst>
              </a:rPr>
              <a:t>Awaiting baggage inspection upon arrival at  Assembly Center, Turlock, CA, May 2, 1942</a:t>
            </a:r>
          </a:p>
        </p:txBody>
      </p:sp>
    </p:spTree>
    <p:extLst>
      <p:ext uri="{BB962C8B-B14F-4D97-AF65-F5344CB8AC3E}">
        <p14:creationId xmlns:p14="http://schemas.microsoft.com/office/powerpoint/2010/main" val="109252551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914400" y="4876800"/>
            <a:ext cx="2438400" cy="1600200"/>
          </a:xfrm>
        </p:spPr>
        <p:txBody>
          <a:bodyPr/>
          <a:lstStyle/>
          <a:p>
            <a:r>
              <a:rPr lang="en-US" sz="2800" b="1">
                <a:solidFill>
                  <a:schemeClr val="accent2"/>
                </a:solidFill>
              </a:rPr>
              <a:t>Japanese-American Internment</a:t>
            </a:r>
          </a:p>
        </p:txBody>
      </p:sp>
      <p:pic>
        <p:nvPicPr>
          <p:cNvPr id="145411" name="Picture 3" descr="00000177">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04800" y="304800"/>
            <a:ext cx="4495800" cy="3179763"/>
          </a:xfrm>
          <a:ln>
            <a:solidFill>
              <a:srgbClr val="F0E4B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45413" name="Picture 5" descr="00000179">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457200"/>
            <a:ext cx="3962400" cy="3013075"/>
          </a:xfrm>
          <a:prstGeom prst="rect">
            <a:avLst/>
          </a:prstGeom>
          <a:noFill/>
          <a:ln w="9525">
            <a:solidFill>
              <a:srgbClr val="F0E4B2"/>
            </a:solidFill>
            <a:miter lim="800000"/>
            <a:headEnd/>
            <a:tailEnd/>
          </a:ln>
          <a:extLst>
            <a:ext uri="{909E8E84-426E-40dd-AFC4-6F175D3DCCD1}">
              <a14:hiddenFill xmlns:a14="http://schemas.microsoft.com/office/drawing/2010/main">
                <a:solidFill>
                  <a:srgbClr val="FFFFFF"/>
                </a:solidFill>
              </a14:hiddenFill>
            </a:ext>
          </a:extLst>
        </p:spPr>
      </p:pic>
      <p:sp>
        <p:nvSpPr>
          <p:cNvPr id="145414" name="Text Box 6"/>
          <p:cNvSpPr txBox="1">
            <a:spLocks noChangeArrowheads="1"/>
          </p:cNvSpPr>
          <p:nvPr/>
        </p:nvSpPr>
        <p:spPr bwMode="auto">
          <a:xfrm>
            <a:off x="533400" y="3505200"/>
            <a:ext cx="3810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400" b="1">
                <a:solidFill>
                  <a:srgbClr val="F0E4B2"/>
                </a:solidFill>
                <a:effectLst>
                  <a:outerShdw blurRad="38100" dist="38100" dir="2700000" algn="tl">
                    <a:srgbClr val="000000"/>
                  </a:outerShdw>
                </a:effectLst>
              </a:rPr>
              <a:t>Newly arrived evacuees outside of mess hall at noon, Tanforan Assembly Center. San Bruno, CA, April 29, 1942</a:t>
            </a:r>
            <a:r>
              <a:rPr lang="en-US" sz="1600" b="1">
                <a:solidFill>
                  <a:srgbClr val="F0E4B2"/>
                </a:solidFill>
                <a:effectLst>
                  <a:outerShdw blurRad="38100" dist="38100" dir="2700000" algn="tl">
                    <a:srgbClr val="000000"/>
                  </a:outerShdw>
                </a:effectLst>
              </a:rPr>
              <a:t>.</a:t>
            </a:r>
            <a:r>
              <a:rPr lang="en-US">
                <a:solidFill>
                  <a:srgbClr val="F0E4B2"/>
                </a:solidFill>
              </a:rPr>
              <a:t> </a:t>
            </a:r>
            <a:r>
              <a:rPr lang="en-US" sz="1000">
                <a:solidFill>
                  <a:srgbClr val="F0E4B2"/>
                </a:solidFill>
              </a:rPr>
              <a:t>(National Archives and Records Administration)</a:t>
            </a:r>
          </a:p>
        </p:txBody>
      </p:sp>
      <p:sp>
        <p:nvSpPr>
          <p:cNvPr id="145415" name="Text Box 7"/>
          <p:cNvSpPr txBox="1">
            <a:spLocks noChangeArrowheads="1"/>
          </p:cNvSpPr>
          <p:nvPr/>
        </p:nvSpPr>
        <p:spPr bwMode="auto">
          <a:xfrm>
            <a:off x="4953000" y="381000"/>
            <a:ext cx="3810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b="1">
                <a:solidFill>
                  <a:schemeClr val="accent2"/>
                </a:solidFill>
                <a:effectLst>
                  <a:outerShdw blurRad="38100" dist="38100" dir="2700000" algn="tl">
                    <a:srgbClr val="000000"/>
                  </a:outerShdw>
                </a:effectLst>
              </a:rPr>
              <a:t>War Relocation authority center, Manzanar, California. July 3, 1942</a:t>
            </a:r>
          </a:p>
        </p:txBody>
      </p:sp>
      <p:pic>
        <p:nvPicPr>
          <p:cNvPr id="145416" name="Picture 8" descr="00000176">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3657600"/>
            <a:ext cx="4267200" cy="2944813"/>
          </a:xfrm>
          <a:prstGeom prst="rect">
            <a:avLst/>
          </a:prstGeom>
          <a:noFill/>
          <a:ln w="9525">
            <a:solidFill>
              <a:srgbClr val="F0E4B2"/>
            </a:solidFill>
            <a:miter lim="800000"/>
            <a:headEnd/>
            <a:tailEnd/>
          </a:ln>
          <a:extLst>
            <a:ext uri="{909E8E84-426E-40dd-AFC4-6F175D3DCCD1}">
              <a14:hiddenFill xmlns:a14="http://schemas.microsoft.com/office/drawing/2010/main">
                <a:solidFill>
                  <a:srgbClr val="FFFFFF"/>
                </a:solidFill>
              </a14:hiddenFill>
            </a:ext>
          </a:extLst>
        </p:spPr>
      </p:pic>
      <p:sp>
        <p:nvSpPr>
          <p:cNvPr id="145417" name="Text Box 9"/>
          <p:cNvSpPr txBox="1">
            <a:spLocks noChangeArrowheads="1"/>
          </p:cNvSpPr>
          <p:nvPr/>
        </p:nvSpPr>
        <p:spPr bwMode="auto">
          <a:xfrm>
            <a:off x="4572000" y="5638800"/>
            <a:ext cx="16764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b="1">
                <a:solidFill>
                  <a:srgbClr val="F0E4B2"/>
                </a:solidFill>
                <a:effectLst>
                  <a:outerShdw blurRad="38100" dist="38100" dir="2700000" algn="tl">
                    <a:srgbClr val="000000"/>
                  </a:outerShdw>
                </a:effectLst>
              </a:rPr>
              <a:t>The Hirano family, Colorado River Relocation Center, Poston, AZ</a:t>
            </a:r>
          </a:p>
        </p:txBody>
      </p:sp>
    </p:spTree>
    <p:extLst>
      <p:ext uri="{BB962C8B-B14F-4D97-AF65-F5344CB8AC3E}">
        <p14:creationId xmlns:p14="http://schemas.microsoft.com/office/powerpoint/2010/main" val="289889135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533400" y="228600"/>
            <a:ext cx="8305800" cy="1066800"/>
          </a:xfrm>
        </p:spPr>
        <p:txBody>
          <a:bodyPr/>
          <a:lstStyle/>
          <a:p>
            <a:r>
              <a:rPr lang="en-US" sz="3600"/>
              <a:t>GOVERNMENT AND POLITICS: </a:t>
            </a:r>
            <a:r>
              <a:rPr lang="en-US" sz="3200"/>
              <a:t>EXPANSION OF GOVERNMENT POWER</a:t>
            </a:r>
          </a:p>
        </p:txBody>
      </p:sp>
      <p:sp>
        <p:nvSpPr>
          <p:cNvPr id="252931" name="Rectangle 3"/>
          <p:cNvSpPr>
            <a:spLocks noGrp="1" noChangeArrowheads="1"/>
          </p:cNvSpPr>
          <p:nvPr>
            <p:ph type="body" idx="1"/>
          </p:nvPr>
        </p:nvSpPr>
        <p:spPr>
          <a:xfrm>
            <a:off x="533400" y="1447800"/>
            <a:ext cx="8305800" cy="2209800"/>
          </a:xfrm>
        </p:spPr>
        <p:txBody>
          <a:bodyPr>
            <a:normAutofit fontScale="92500" lnSpcReduction="20000"/>
          </a:bodyPr>
          <a:lstStyle/>
          <a:p>
            <a:pPr>
              <a:lnSpc>
                <a:spcPct val="80000"/>
              </a:lnSpc>
            </a:pPr>
            <a:r>
              <a:rPr lang="en-US" sz="2400"/>
              <a:t>New Deal programs - partially eliminated (Ex: WPA, CCC).</a:t>
            </a:r>
          </a:p>
          <a:p>
            <a:pPr>
              <a:lnSpc>
                <a:spcPct val="80000"/>
              </a:lnSpc>
            </a:pPr>
            <a:r>
              <a:rPr lang="en-US" sz="2400"/>
              <a:t>Vast expansion of power for federal government</a:t>
            </a:r>
          </a:p>
          <a:p>
            <a:pPr>
              <a:lnSpc>
                <a:spcPct val="80000"/>
              </a:lnSpc>
            </a:pPr>
            <a:r>
              <a:rPr lang="en-US" sz="2400"/>
              <a:t>Election of 1944</a:t>
            </a:r>
          </a:p>
          <a:p>
            <a:pPr lvl="1">
              <a:lnSpc>
                <a:spcPct val="80000"/>
              </a:lnSpc>
            </a:pPr>
            <a:r>
              <a:rPr lang="en-US" sz="2000"/>
              <a:t>FDR ran for unprecedented fourth term</a:t>
            </a:r>
          </a:p>
          <a:p>
            <a:pPr lvl="1">
              <a:lnSpc>
                <a:spcPct val="80000"/>
              </a:lnSpc>
            </a:pPr>
            <a:r>
              <a:rPr lang="en-US" sz="2000"/>
              <a:t>Thomas E. Dewey </a:t>
            </a:r>
            <a:r>
              <a:rPr lang="en-US" sz="1800"/>
              <a:t>(Rep Gov NY)</a:t>
            </a:r>
            <a:r>
              <a:rPr lang="en-US" sz="2000"/>
              <a:t> – biggest issue: govt control over peoples</a:t>
            </a:r>
            <a:r>
              <a:rPr lang="ja-JP" altLang="en-US" sz="2000">
                <a:latin typeface="Arial"/>
              </a:rPr>
              <a:t>’</a:t>
            </a:r>
            <a:r>
              <a:rPr lang="en-US" sz="2000"/>
              <a:t> lives</a:t>
            </a:r>
          </a:p>
          <a:p>
            <a:pPr lvl="1">
              <a:lnSpc>
                <a:spcPct val="80000"/>
              </a:lnSpc>
            </a:pPr>
            <a:r>
              <a:rPr lang="en-US" sz="2000"/>
              <a:t>Harry S Truman</a:t>
            </a:r>
          </a:p>
        </p:txBody>
      </p:sp>
      <p:pic>
        <p:nvPicPr>
          <p:cNvPr id="252932" name="Picture 4" descr="Map of the Presidential Election of 194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5124"/>
          <a:stretch>
            <a:fillRect/>
          </a:stretch>
        </p:blipFill>
        <p:spPr bwMode="auto">
          <a:xfrm>
            <a:off x="533400" y="3657600"/>
            <a:ext cx="4648200" cy="29114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52933" name="Text Box 5"/>
          <p:cNvSpPr txBox="1">
            <a:spLocks noChangeArrowheads="1"/>
          </p:cNvSpPr>
          <p:nvPr/>
        </p:nvSpPr>
        <p:spPr bwMode="auto">
          <a:xfrm>
            <a:off x="609600" y="61722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rgbClr val="666633"/>
                </a:solidFill>
                <a:effectLst>
                  <a:outerShdw blurRad="38100" dist="38100" dir="2700000" algn="tl">
                    <a:srgbClr val="000000"/>
                  </a:outerShdw>
                </a:effectLst>
              </a:rPr>
              <a:t>Presidential Election of 1944</a:t>
            </a:r>
          </a:p>
        </p:txBody>
      </p:sp>
      <p:pic>
        <p:nvPicPr>
          <p:cNvPr id="252934" name="Picture 6" descr="Chp26-01p800.gif                                               00019A4DMacintosh HD                   B2317375:"/>
          <p:cNvPicPr>
            <a:picLocks noChangeAspect="1" noChangeArrowheads="1"/>
          </p:cNvPicPr>
          <p:nvPr/>
        </p:nvPicPr>
        <p:blipFill>
          <a:blip r:embed="rId5" r:link="rId6">
            <a:extLst>
              <a:ext uri="{28A0092B-C50C-407E-A947-70E740481C1C}">
                <a14:useLocalDpi xmlns:a14="http://schemas.microsoft.com/office/drawing/2010/main" val="0"/>
              </a:ext>
            </a:extLst>
          </a:blip>
          <a:srcRect r="8597"/>
          <a:stretch>
            <a:fillRect/>
          </a:stretch>
        </p:blipFill>
        <p:spPr bwMode="auto">
          <a:xfrm>
            <a:off x="5410200" y="3429000"/>
            <a:ext cx="3276600" cy="3124200"/>
          </a:xfrm>
          <a:prstGeom prst="rect">
            <a:avLst/>
          </a:prstGeom>
          <a:noFill/>
          <a:ln w="9525">
            <a:solidFill>
              <a:srgbClr val="F0E4B2"/>
            </a:solidFill>
            <a:miter lim="800000"/>
            <a:headEnd/>
            <a:tailEnd/>
          </a:ln>
          <a:extLst>
            <a:ext uri="{909E8E84-426E-40dd-AFC4-6F175D3DCCD1}">
              <a14:hiddenFill xmlns:a14="http://schemas.microsoft.com/office/drawing/2010/main">
                <a:solidFill>
                  <a:srgbClr val="FFFFFF"/>
                </a:solidFill>
              </a14:hiddenFill>
            </a:ext>
          </a:extLst>
        </p:spPr>
      </p:pic>
      <p:sp>
        <p:nvSpPr>
          <p:cNvPr id="252935" name="Text Box 7"/>
          <p:cNvSpPr txBox="1">
            <a:spLocks noChangeArrowheads="1"/>
          </p:cNvSpPr>
          <p:nvPr/>
        </p:nvSpPr>
        <p:spPr bwMode="auto">
          <a:xfrm>
            <a:off x="6096000" y="3429000"/>
            <a:ext cx="2590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a:solidFill>
                  <a:srgbClr val="666633"/>
                </a:solidFill>
                <a:effectLst>
                  <a:outerShdw blurRad="38100" dist="38100" dir="2700000" algn="tl">
                    <a:srgbClr val="000000"/>
                  </a:outerShdw>
                </a:effectLst>
              </a:rPr>
              <a:t>Employees in the Executive Branch, 1901–1995</a:t>
            </a:r>
          </a:p>
        </p:txBody>
      </p:sp>
    </p:spTree>
    <p:extLst>
      <p:ext uri="{BB962C8B-B14F-4D97-AF65-F5344CB8AC3E}">
        <p14:creationId xmlns:p14="http://schemas.microsoft.com/office/powerpoint/2010/main" val="3981460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143000" y="0"/>
            <a:ext cx="7772400" cy="990600"/>
          </a:xfrm>
        </p:spPr>
        <p:txBody>
          <a:bodyPr/>
          <a:lstStyle/>
          <a:p>
            <a:r>
              <a:rPr lang="en-US" sz="4000">
                <a:latin typeface="Times New Roman" charset="0"/>
                <a:ea typeface="ＭＳ Ｐゴシック" charset="0"/>
              </a:rPr>
              <a:t>From Neutrality to Undeclared War</a:t>
            </a:r>
          </a:p>
        </p:txBody>
      </p:sp>
      <p:sp>
        <p:nvSpPr>
          <p:cNvPr id="8194" name="Rectangle 3"/>
          <p:cNvSpPr>
            <a:spLocks noGrp="1" noChangeArrowheads="1"/>
          </p:cNvSpPr>
          <p:nvPr>
            <p:ph type="body" idx="1"/>
          </p:nvPr>
        </p:nvSpPr>
        <p:spPr>
          <a:xfrm>
            <a:off x="838200" y="838200"/>
            <a:ext cx="8305800" cy="6019800"/>
          </a:xfrm>
        </p:spPr>
        <p:txBody>
          <a:bodyPr/>
          <a:lstStyle/>
          <a:p>
            <a:r>
              <a:rPr lang="en-US">
                <a:latin typeface="Arial" charset="0"/>
                <a:ea typeface="ＭＳ Ｐゴシック" charset="0"/>
              </a:rPr>
              <a:t>Roosevelt openly expressed his favor for an Allied victory &amp; took steps to ready the U.S. for war</a:t>
            </a:r>
          </a:p>
          <a:p>
            <a:pPr lvl="1"/>
            <a:r>
              <a:rPr lang="en-US">
                <a:latin typeface="Arial" charset="0"/>
                <a:ea typeface="ＭＳ Ｐゴシック" charset="0"/>
              </a:rPr>
              <a:t>In 1937, FDR unsuccessfully tried to convince world leaders to </a:t>
            </a:r>
            <a:r>
              <a:rPr lang="ja-JP" altLang="en-US">
                <a:latin typeface="Arial" charset="0"/>
                <a:ea typeface="ＭＳ Ｐゴシック" charset="0"/>
              </a:rPr>
              <a:t>“</a:t>
            </a:r>
            <a:r>
              <a:rPr lang="en-US" altLang="ja-JP">
                <a:latin typeface="Arial" charset="0"/>
                <a:ea typeface="ＭＳ Ｐゴシック" charset="0"/>
              </a:rPr>
              <a:t>quarantine the aggressors</a:t>
            </a:r>
            <a:r>
              <a:rPr lang="ja-JP" altLang="en-US">
                <a:latin typeface="Arial" charset="0"/>
                <a:ea typeface="ＭＳ Ｐゴシック" charset="0"/>
              </a:rPr>
              <a:t>”</a:t>
            </a:r>
            <a:r>
              <a:rPr lang="en-US" altLang="ja-JP">
                <a:latin typeface="Arial" charset="0"/>
                <a:ea typeface="ＭＳ Ｐゴシック" charset="0"/>
              </a:rPr>
              <a:t>  </a:t>
            </a:r>
          </a:p>
          <a:p>
            <a:pPr lvl="1"/>
            <a:r>
              <a:rPr lang="en-US">
                <a:latin typeface="Arial" charset="0"/>
                <a:ea typeface="ＭＳ Ｐゴシック" charset="0"/>
              </a:rPr>
              <a:t>Everything changed in 1939  with the Nazi-Soviet Pact &amp; the German invasion of Poland</a:t>
            </a:r>
          </a:p>
        </p:txBody>
      </p:sp>
      <p:sp>
        <p:nvSpPr>
          <p:cNvPr id="96258" name="AutoShape 2"/>
          <p:cNvSpPr>
            <a:spLocks noChangeArrowheads="1"/>
          </p:cNvSpPr>
          <p:nvPr/>
        </p:nvSpPr>
        <p:spPr bwMode="auto">
          <a:xfrm>
            <a:off x="1219200" y="609600"/>
            <a:ext cx="7620000" cy="990600"/>
          </a:xfrm>
          <a:prstGeom prst="wedgeRectCallout">
            <a:avLst>
              <a:gd name="adj1" fmla="val 17481"/>
              <a:gd name="adj2" fmla="val 188463"/>
            </a:avLst>
          </a:prstGeom>
          <a:solidFill>
            <a:srgbClr val="CCFFCC"/>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defRPr/>
            </a:pPr>
            <a:r>
              <a:rPr lang="en-US" sz="3600">
                <a:solidFill>
                  <a:srgbClr val="000000"/>
                </a:solidFill>
                <a:latin typeface="Times New Roman" charset="0"/>
                <a:ea typeface="ＭＳ Ｐゴシック" charset="0"/>
                <a:cs typeface="ＭＳ Ｐゴシック" charset="0"/>
              </a:rPr>
              <a:t>But, FDR was able to get $1 billion from Congress to expand the U.S. navy</a:t>
            </a:r>
          </a:p>
        </p:txBody>
      </p:sp>
    </p:spTree>
    <p:extLst>
      <p:ext uri="{BB962C8B-B14F-4D97-AF65-F5344CB8AC3E}">
        <p14:creationId xmlns:p14="http://schemas.microsoft.com/office/powerpoint/2010/main" val="3537097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500" fill="hold"/>
                                        <p:tgtEl>
                                          <p:spTgt spid="96258"/>
                                        </p:tgtEl>
                                        <p:attrNameLst>
                                          <p:attrName>ppt_w</p:attrName>
                                        </p:attrNameLst>
                                      </p:cBhvr>
                                      <p:tavLst>
                                        <p:tav tm="0">
                                          <p:val>
                                            <p:fltVal val="0"/>
                                          </p:val>
                                        </p:tav>
                                        <p:tav tm="100000">
                                          <p:val>
                                            <p:strVal val="#ppt_w"/>
                                          </p:val>
                                        </p:tav>
                                      </p:tavLst>
                                    </p:anim>
                                    <p:anim calcmode="lin" valueType="num">
                                      <p:cBhvr>
                                        <p:cTn id="8" dur="500" fill="hold"/>
                                        <p:tgtEl>
                                          <p:spTgt spid="96258"/>
                                        </p:tgtEl>
                                        <p:attrNameLst>
                                          <p:attrName>ppt_h</p:attrName>
                                        </p:attrNameLst>
                                      </p:cBhvr>
                                      <p:tavLst>
                                        <p:tav tm="0">
                                          <p:val>
                                            <p:fltVal val="0"/>
                                          </p:val>
                                        </p:tav>
                                        <p:tav tm="100000">
                                          <p:val>
                                            <p:strVal val="#ppt_h"/>
                                          </p:val>
                                        </p:tav>
                                      </p:tavLst>
                                    </p:anim>
                                    <p:animEffect transition="in" filter="fade">
                                      <p:cBhvr>
                                        <p:cTn id="9" dur="500"/>
                                        <p:tgtEl>
                                          <p:spTgt spid="9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FDR’s Quarantine Speech</a:t>
            </a:r>
            <a:endParaRPr lang="en-US" dirty="0"/>
          </a:p>
        </p:txBody>
      </p:sp>
      <p:sp>
        <p:nvSpPr>
          <p:cNvPr id="3" name="Content Placeholder 2"/>
          <p:cNvSpPr>
            <a:spLocks noGrp="1"/>
          </p:cNvSpPr>
          <p:nvPr>
            <p:ph idx="1"/>
          </p:nvPr>
        </p:nvSpPr>
        <p:spPr/>
        <p:txBody>
          <a:bodyPr/>
          <a:lstStyle/>
          <a:p>
            <a:r>
              <a:rPr lang="en-US" sz="3000" dirty="0" smtClean="0"/>
              <a:t>“It seems to be unfortunately true that the epidemic of world lawlessness is spreading. When an epidemic of physical disease starts to spread, the community approves and joins in a quarantine of the patients in order to protect the health of the community against the spread of the disease.”</a:t>
            </a:r>
          </a:p>
          <a:p>
            <a:endParaRPr lang="en-US" sz="3000" dirty="0"/>
          </a:p>
        </p:txBody>
      </p:sp>
    </p:spTree>
    <p:extLst>
      <p:ext uri="{BB962C8B-B14F-4D97-AF65-F5344CB8AC3E}">
        <p14:creationId xmlns:p14="http://schemas.microsoft.com/office/powerpoint/2010/main" val="36850886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endParaRPr lang="en-US">
              <a:latin typeface="Times New Roman" charset="0"/>
              <a:ea typeface="ＭＳ Ｐゴシック" charset="0"/>
            </a:endParaRPr>
          </a:p>
        </p:txBody>
      </p:sp>
      <p:sp>
        <p:nvSpPr>
          <p:cNvPr id="9218" name="Rectangle 3"/>
          <p:cNvSpPr>
            <a:spLocks noGrp="1" noChangeArrowheads="1"/>
          </p:cNvSpPr>
          <p:nvPr>
            <p:ph type="body" idx="1"/>
          </p:nvPr>
        </p:nvSpPr>
        <p:spPr/>
        <p:txBody>
          <a:bodyPr/>
          <a:lstStyle/>
          <a:p>
            <a:endParaRPr lang="en-US">
              <a:latin typeface="Arial" charset="0"/>
              <a:ea typeface="ＭＳ Ｐゴシック" charset="0"/>
            </a:endParaRPr>
          </a:p>
        </p:txBody>
      </p:sp>
      <p:pic>
        <p:nvPicPr>
          <p:cNvPr id="9219" name="Picture 4" descr="14309"/>
          <p:cNvPicPr>
            <a:picLocks noChangeAspect="1" noChangeArrowheads="1"/>
          </p:cNvPicPr>
          <p:nvPr/>
        </p:nvPicPr>
        <p:blipFill>
          <a:blip r:embed="rId2">
            <a:extLst>
              <a:ext uri="{28A0092B-C50C-407E-A947-70E740481C1C}">
                <a14:useLocalDpi xmlns:a14="http://schemas.microsoft.com/office/drawing/2010/main" val="0"/>
              </a:ext>
            </a:extLst>
          </a:blip>
          <a:srcRect t="272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3" name="Picture 5"/>
          <p:cNvPicPr>
            <a:picLocks noChangeAspect="1" noChangeArrowheads="1"/>
          </p:cNvPicPr>
          <p:nvPr/>
        </p:nvPicPr>
        <p:blipFill>
          <a:blip r:embed="rId3">
            <a:lum bright="-6000"/>
            <a:extLst>
              <a:ext uri="{28A0092B-C50C-407E-A947-70E740481C1C}">
                <a14:useLocalDpi xmlns:a14="http://schemas.microsoft.com/office/drawing/2010/main" val="0"/>
              </a:ext>
            </a:extLst>
          </a:blip>
          <a:srcRect l="35938" t="40625" r="25000" b="17708"/>
          <a:stretch>
            <a:fillRect/>
          </a:stretch>
        </p:blipFill>
        <p:spPr bwMode="auto">
          <a:xfrm>
            <a:off x="0" y="0"/>
            <a:ext cx="9144000" cy="682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1734" name="Picture 6"/>
          <p:cNvPicPr>
            <a:picLocks noChangeAspect="1" noChangeArrowheads="1"/>
          </p:cNvPicPr>
          <p:nvPr/>
        </p:nvPicPr>
        <p:blipFill>
          <a:blip r:embed="rId4">
            <a:lum bright="-6000"/>
            <a:extLst>
              <a:ext uri="{28A0092B-C50C-407E-A947-70E740481C1C}">
                <a14:useLocalDpi xmlns:a14="http://schemas.microsoft.com/office/drawing/2010/main" val="0"/>
              </a:ext>
            </a:extLst>
          </a:blip>
          <a:srcRect l="35938" t="40625" r="25000" b="17708"/>
          <a:stretch>
            <a:fillRect/>
          </a:stretch>
        </p:blipFill>
        <p:spPr bwMode="auto">
          <a:xfrm>
            <a:off x="0" y="0"/>
            <a:ext cx="9144000" cy="688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1735" name="Picture 7" descr="Second_world_war_europe_animation_smal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0"/>
            <a:ext cx="659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827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01733"/>
                                        </p:tgtEl>
                                        <p:attrNameLst>
                                          <p:attrName>style.visibility</p:attrName>
                                        </p:attrNameLst>
                                      </p:cBhvr>
                                      <p:to>
                                        <p:strVal val="visible"/>
                                      </p:to>
                                    </p:set>
                                    <p:anim calcmode="lin" valueType="num">
                                      <p:cBhvr>
                                        <p:cTn id="7" dur="500" fill="hold"/>
                                        <p:tgtEl>
                                          <p:spTgt spid="201733"/>
                                        </p:tgtEl>
                                        <p:attrNameLst>
                                          <p:attrName>ppt_w</p:attrName>
                                        </p:attrNameLst>
                                      </p:cBhvr>
                                      <p:tavLst>
                                        <p:tav tm="0">
                                          <p:val>
                                            <p:fltVal val="0"/>
                                          </p:val>
                                        </p:tav>
                                        <p:tav tm="100000">
                                          <p:val>
                                            <p:strVal val="#ppt_w"/>
                                          </p:val>
                                        </p:tav>
                                      </p:tavLst>
                                    </p:anim>
                                    <p:anim calcmode="lin" valueType="num">
                                      <p:cBhvr>
                                        <p:cTn id="8" dur="500" fill="hold"/>
                                        <p:tgtEl>
                                          <p:spTgt spid="201733"/>
                                        </p:tgtEl>
                                        <p:attrNameLst>
                                          <p:attrName>ppt_h</p:attrName>
                                        </p:attrNameLst>
                                      </p:cBhvr>
                                      <p:tavLst>
                                        <p:tav tm="0">
                                          <p:val>
                                            <p:fltVal val="0"/>
                                          </p:val>
                                        </p:tav>
                                        <p:tav tm="100000">
                                          <p:val>
                                            <p:strVal val="#ppt_h"/>
                                          </p:val>
                                        </p:tav>
                                      </p:tavLst>
                                    </p:anim>
                                    <p:animEffect transition="in" filter="fade">
                                      <p:cBhvr>
                                        <p:cTn id="9" dur="500"/>
                                        <p:tgtEl>
                                          <p:spTgt spid="20173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01734"/>
                                        </p:tgtEl>
                                        <p:attrNameLst>
                                          <p:attrName>style.visibility</p:attrName>
                                        </p:attrNameLst>
                                      </p:cBhvr>
                                      <p:to>
                                        <p:strVal val="visible"/>
                                      </p:to>
                                    </p:set>
                                    <p:anim calcmode="lin" valueType="num">
                                      <p:cBhvr>
                                        <p:cTn id="14" dur="500" fill="hold"/>
                                        <p:tgtEl>
                                          <p:spTgt spid="201734"/>
                                        </p:tgtEl>
                                        <p:attrNameLst>
                                          <p:attrName>ppt_w</p:attrName>
                                        </p:attrNameLst>
                                      </p:cBhvr>
                                      <p:tavLst>
                                        <p:tav tm="0">
                                          <p:val>
                                            <p:fltVal val="0"/>
                                          </p:val>
                                        </p:tav>
                                        <p:tav tm="100000">
                                          <p:val>
                                            <p:strVal val="#ppt_w"/>
                                          </p:val>
                                        </p:tav>
                                      </p:tavLst>
                                    </p:anim>
                                    <p:anim calcmode="lin" valueType="num">
                                      <p:cBhvr>
                                        <p:cTn id="15" dur="500" fill="hold"/>
                                        <p:tgtEl>
                                          <p:spTgt spid="201734"/>
                                        </p:tgtEl>
                                        <p:attrNameLst>
                                          <p:attrName>ppt_h</p:attrName>
                                        </p:attrNameLst>
                                      </p:cBhvr>
                                      <p:tavLst>
                                        <p:tav tm="0">
                                          <p:val>
                                            <p:fltVal val="0"/>
                                          </p:val>
                                        </p:tav>
                                        <p:tav tm="100000">
                                          <p:val>
                                            <p:strVal val="#ppt_h"/>
                                          </p:val>
                                        </p:tav>
                                      </p:tavLst>
                                    </p:anim>
                                    <p:animEffect transition="in" filter="fade">
                                      <p:cBhvr>
                                        <p:cTn id="16" dur="500"/>
                                        <p:tgtEl>
                                          <p:spTgt spid="2017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201735"/>
                                        </p:tgtEl>
                                        <p:attrNameLst>
                                          <p:attrName>style.visibility</p:attrName>
                                        </p:attrNameLst>
                                      </p:cBhvr>
                                      <p:to>
                                        <p:strVal val="visible"/>
                                      </p:to>
                                    </p:set>
                                    <p:anim calcmode="lin" valueType="num">
                                      <p:cBhvr>
                                        <p:cTn id="21" dur="500" fill="hold"/>
                                        <p:tgtEl>
                                          <p:spTgt spid="201735"/>
                                        </p:tgtEl>
                                        <p:attrNameLst>
                                          <p:attrName>ppt_w</p:attrName>
                                        </p:attrNameLst>
                                      </p:cBhvr>
                                      <p:tavLst>
                                        <p:tav tm="0">
                                          <p:val>
                                            <p:fltVal val="0"/>
                                          </p:val>
                                        </p:tav>
                                        <p:tav tm="100000">
                                          <p:val>
                                            <p:strVal val="#ppt_w"/>
                                          </p:val>
                                        </p:tav>
                                      </p:tavLst>
                                    </p:anim>
                                    <p:anim calcmode="lin" valueType="num">
                                      <p:cBhvr>
                                        <p:cTn id="22" dur="500" fill="hold"/>
                                        <p:tgtEl>
                                          <p:spTgt spid="201735"/>
                                        </p:tgtEl>
                                        <p:attrNameLst>
                                          <p:attrName>ppt_h</p:attrName>
                                        </p:attrNameLst>
                                      </p:cBhvr>
                                      <p:tavLst>
                                        <p:tav tm="0">
                                          <p:val>
                                            <p:fltVal val="0"/>
                                          </p:val>
                                        </p:tav>
                                        <p:tav tm="100000">
                                          <p:val>
                                            <p:strVal val="#ppt_h"/>
                                          </p:val>
                                        </p:tav>
                                      </p:tavLst>
                                    </p:anim>
                                    <p:animEffect transition="in" filter="fade">
                                      <p:cBhvr>
                                        <p:cTn id="23" dur="500"/>
                                        <p:tgtEl>
                                          <p:spTgt spid="201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1" name="Rectangle 3"/>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2" name="Rectangle 4"/>
          <p:cNvSpPr>
            <a:spLocks noGrp="1" noChangeArrowheads="1"/>
          </p:cNvSpPr>
          <p:nvPr>
            <p:ph type="title"/>
          </p:nvPr>
        </p:nvSpPr>
        <p:spPr>
          <a:xfrm>
            <a:off x="838200" y="0"/>
            <a:ext cx="8305800" cy="9144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defRPr/>
            </a:pPr>
            <a:r>
              <a:rPr lang="en-US" smtClean="0">
                <a:cs typeface="+mj-cs"/>
              </a:rPr>
              <a:t>From Neutrality to Undeclared War</a:t>
            </a:r>
          </a:p>
        </p:txBody>
      </p:sp>
      <p:sp>
        <p:nvSpPr>
          <p:cNvPr id="22533" name="Rectangle 5"/>
          <p:cNvSpPr>
            <a:spLocks noGrp="1" noChangeArrowheads="1"/>
          </p:cNvSpPr>
          <p:nvPr>
            <p:ph type="body" idx="1"/>
          </p:nvPr>
        </p:nvSpPr>
        <p:spPr>
          <a:xfrm>
            <a:off x="914400" y="838200"/>
            <a:ext cx="8229600" cy="6019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5000"/>
              </a:lnSpc>
              <a:spcBef>
                <a:spcPct val="10000"/>
              </a:spcBef>
              <a:defRPr/>
            </a:pPr>
            <a:r>
              <a:rPr lang="en-US" dirty="0" smtClean="0">
                <a:cs typeface="+mn-cs"/>
              </a:rPr>
              <a:t>When WW II began in 1939, FDR got Congress agree to a </a:t>
            </a:r>
            <a:r>
              <a:rPr lang="en-US" u="sng" dirty="0" smtClean="0">
                <a:effectLst>
                  <a:outerShdw blurRad="38100" dist="38100" dir="2700000" algn="tl">
                    <a:srgbClr val="DDDDDD"/>
                  </a:outerShdw>
                </a:effectLst>
                <a:cs typeface="+mn-cs"/>
              </a:rPr>
              <a:t>cash &amp; carry policy</a:t>
            </a:r>
            <a:r>
              <a:rPr lang="en-US" dirty="0" smtClean="0">
                <a:cs typeface="+mn-cs"/>
              </a:rPr>
              <a:t> to aid the Allies:</a:t>
            </a:r>
          </a:p>
          <a:p>
            <a:pPr lvl="1">
              <a:lnSpc>
                <a:spcPct val="95000"/>
              </a:lnSpc>
              <a:spcBef>
                <a:spcPct val="10000"/>
              </a:spcBef>
              <a:defRPr/>
            </a:pPr>
            <a:r>
              <a:rPr lang="en-US" dirty="0" smtClean="0"/>
              <a:t>The U.S. would trade with the Allies but would not offer loans &amp; would not deliver American products to Europe</a:t>
            </a:r>
          </a:p>
          <a:p>
            <a:pPr>
              <a:lnSpc>
                <a:spcPct val="95000"/>
              </a:lnSpc>
              <a:spcBef>
                <a:spcPct val="10000"/>
              </a:spcBef>
              <a:defRPr/>
            </a:pPr>
            <a:r>
              <a:rPr lang="en-US" dirty="0" smtClean="0">
                <a:cs typeface="+mn-cs"/>
              </a:rPr>
              <a:t>In addition, FDR traded 50 old destroyers with England for 8 naval bases</a:t>
            </a:r>
          </a:p>
        </p:txBody>
      </p:sp>
      <p:sp>
        <p:nvSpPr>
          <p:cNvPr id="34826" name="AutoShape 1034"/>
          <p:cNvSpPr>
            <a:spLocks noChangeArrowheads="1"/>
          </p:cNvSpPr>
          <p:nvPr/>
        </p:nvSpPr>
        <p:spPr bwMode="auto">
          <a:xfrm>
            <a:off x="685800" y="762000"/>
            <a:ext cx="7924800" cy="2531824"/>
          </a:xfrm>
          <a:prstGeom prst="wedgeRectCallout">
            <a:avLst>
              <a:gd name="adj1" fmla="val 5708"/>
              <a:gd name="adj2" fmla="val 153889"/>
            </a:avLst>
          </a:prstGeom>
          <a:solidFill>
            <a:srgbClr val="FFCCFF"/>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ja-JP" altLang="en-US" sz="3600" dirty="0">
                <a:latin typeface="Arial"/>
                <a:cs typeface="+mn-cs"/>
              </a:rPr>
              <a:t>“</a:t>
            </a:r>
            <a:r>
              <a:rPr lang="en-US" sz="3600" dirty="0">
                <a:cs typeface="+mn-cs"/>
              </a:rPr>
              <a:t>The destroyer-for-bases deal is the most important action in the reinforcement of our national defense that has been taken since the Louisiana </a:t>
            </a:r>
            <a:r>
              <a:rPr lang="en-US" sz="3600" dirty="0" smtClean="0">
                <a:cs typeface="+mn-cs"/>
              </a:rPr>
              <a:t>Purchase</a:t>
            </a:r>
            <a:r>
              <a:rPr lang="en-US" sz="3600" dirty="0" smtClean="0">
                <a:latin typeface="Arial"/>
              </a:rPr>
              <a:t>”</a:t>
            </a:r>
            <a:r>
              <a:rPr lang="en-US" sz="3600" dirty="0" smtClean="0">
                <a:cs typeface="+mn-cs"/>
              </a:rPr>
              <a:t> </a:t>
            </a:r>
            <a:r>
              <a:rPr lang="en-US" sz="3600" dirty="0">
                <a:cs typeface="+mn-cs"/>
              </a:rPr>
              <a:t>	—FDR </a:t>
            </a:r>
          </a:p>
        </p:txBody>
      </p:sp>
      <p:sp>
        <p:nvSpPr>
          <p:cNvPr id="34827" name="AutoShape 1035"/>
          <p:cNvSpPr>
            <a:spLocks noChangeArrowheads="1"/>
          </p:cNvSpPr>
          <p:nvPr/>
        </p:nvSpPr>
        <p:spPr bwMode="auto">
          <a:xfrm>
            <a:off x="1447800" y="3619500"/>
            <a:ext cx="7010400" cy="990600"/>
          </a:xfrm>
          <a:prstGeom prst="wedgeRectCallout">
            <a:avLst>
              <a:gd name="adj1" fmla="val 9352"/>
              <a:gd name="adj2" fmla="val 153046"/>
            </a:avLst>
          </a:prstGeom>
          <a:solidFill>
            <a:srgbClr val="CCCCFF"/>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kumimoji="1" lang="en-US" sz="3600">
                <a:cs typeface="+mn-cs"/>
              </a:rPr>
              <a:t>FDR responded with all-out aid to the Allies but did not call for war</a:t>
            </a:r>
          </a:p>
        </p:txBody>
      </p:sp>
    </p:spTree>
    <p:extLst>
      <p:ext uri="{BB962C8B-B14F-4D97-AF65-F5344CB8AC3E}">
        <p14:creationId xmlns:p14="http://schemas.microsoft.com/office/powerpoint/2010/main" val="3864723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4826"/>
                                        </p:tgtEl>
                                        <p:attrNameLst>
                                          <p:attrName>style.visibility</p:attrName>
                                        </p:attrNameLst>
                                      </p:cBhvr>
                                      <p:to>
                                        <p:strVal val="visible"/>
                                      </p:to>
                                    </p:set>
                                    <p:anim calcmode="lin" valueType="num">
                                      <p:cBhvr>
                                        <p:cTn id="7" dur="500" fill="hold"/>
                                        <p:tgtEl>
                                          <p:spTgt spid="34826"/>
                                        </p:tgtEl>
                                        <p:attrNameLst>
                                          <p:attrName>ppt_w</p:attrName>
                                        </p:attrNameLst>
                                      </p:cBhvr>
                                      <p:tavLst>
                                        <p:tav tm="0">
                                          <p:val>
                                            <p:fltVal val="0"/>
                                          </p:val>
                                        </p:tav>
                                        <p:tav tm="100000">
                                          <p:val>
                                            <p:strVal val="#ppt_w"/>
                                          </p:val>
                                        </p:tav>
                                      </p:tavLst>
                                    </p:anim>
                                    <p:anim calcmode="lin" valueType="num">
                                      <p:cBhvr>
                                        <p:cTn id="8" dur="500" fill="hold"/>
                                        <p:tgtEl>
                                          <p:spTgt spid="34826"/>
                                        </p:tgtEl>
                                        <p:attrNameLst>
                                          <p:attrName>ppt_h</p:attrName>
                                        </p:attrNameLst>
                                      </p:cBhvr>
                                      <p:tavLst>
                                        <p:tav tm="0">
                                          <p:val>
                                            <p:fltVal val="0"/>
                                          </p:val>
                                        </p:tav>
                                        <p:tav tm="100000">
                                          <p:val>
                                            <p:strVal val="#ppt_h"/>
                                          </p:val>
                                        </p:tav>
                                      </p:tavLst>
                                    </p:anim>
                                    <p:animEffect transition="in" filter="fade">
                                      <p:cBhvr>
                                        <p:cTn id="9" dur="500"/>
                                        <p:tgtEl>
                                          <p:spTgt spid="348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4827"/>
                                        </p:tgtEl>
                                        <p:attrNameLst>
                                          <p:attrName>style.visibility</p:attrName>
                                        </p:attrNameLst>
                                      </p:cBhvr>
                                      <p:to>
                                        <p:strVal val="visible"/>
                                      </p:to>
                                    </p:set>
                                    <p:anim calcmode="lin" valueType="num">
                                      <p:cBhvr>
                                        <p:cTn id="14" dur="500" fill="hold"/>
                                        <p:tgtEl>
                                          <p:spTgt spid="34827"/>
                                        </p:tgtEl>
                                        <p:attrNameLst>
                                          <p:attrName>ppt_w</p:attrName>
                                        </p:attrNameLst>
                                      </p:cBhvr>
                                      <p:tavLst>
                                        <p:tav tm="0">
                                          <p:val>
                                            <p:fltVal val="0"/>
                                          </p:val>
                                        </p:tav>
                                        <p:tav tm="100000">
                                          <p:val>
                                            <p:strVal val="#ppt_w"/>
                                          </p:val>
                                        </p:tav>
                                      </p:tavLst>
                                    </p:anim>
                                    <p:anim calcmode="lin" valueType="num">
                                      <p:cBhvr>
                                        <p:cTn id="15" dur="500" fill="hold"/>
                                        <p:tgtEl>
                                          <p:spTgt spid="34827"/>
                                        </p:tgtEl>
                                        <p:attrNameLst>
                                          <p:attrName>ppt_h</p:attrName>
                                        </p:attrNameLst>
                                      </p:cBhvr>
                                      <p:tavLst>
                                        <p:tav tm="0">
                                          <p:val>
                                            <p:fltVal val="0"/>
                                          </p:val>
                                        </p:tav>
                                        <p:tav tm="100000">
                                          <p:val>
                                            <p:strVal val="#ppt_h"/>
                                          </p:val>
                                        </p:tav>
                                      </p:tavLst>
                                    </p:anim>
                                    <p:animEffect transition="in" filter="fade">
                                      <p:cBhvr>
                                        <p:cTn id="16" dur="500"/>
                                        <p:tgtEl>
                                          <p:spTgt spid="34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animBg="1"/>
      <p:bldP spid="3482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Rectangle 4"/>
          <p:cNvSpPr>
            <a:spLocks noGrp="1" noChangeArrowheads="1"/>
          </p:cNvSpPr>
          <p:nvPr>
            <p:ph type="title"/>
          </p:nvPr>
        </p:nvSpPr>
        <p:spPr>
          <a:xfrm>
            <a:off x="914400" y="0"/>
            <a:ext cx="8229600" cy="914400"/>
          </a:xfrm>
        </p:spPr>
        <p:txBody>
          <a:bodyPr/>
          <a:lstStyle/>
          <a:p>
            <a:r>
              <a:rPr lang="en-US">
                <a:latin typeface="Times New Roman" charset="0"/>
                <a:ea typeface="ＭＳ Ｐゴシック" charset="0"/>
              </a:rPr>
              <a:t>From Neutrality to Undeclared War</a:t>
            </a:r>
          </a:p>
        </p:txBody>
      </p:sp>
      <p:sp>
        <p:nvSpPr>
          <p:cNvPr id="12290" name="Rectangle 5"/>
          <p:cNvSpPr>
            <a:spLocks noGrp="1" noChangeArrowheads="1"/>
          </p:cNvSpPr>
          <p:nvPr>
            <p:ph type="body" sz="half" idx="1"/>
          </p:nvPr>
        </p:nvSpPr>
        <p:spPr>
          <a:xfrm>
            <a:off x="0" y="914400"/>
            <a:ext cx="4419600" cy="5943600"/>
          </a:xfrm>
          <a:solidFill>
            <a:schemeClr val="bg1"/>
          </a:solidFill>
        </p:spPr>
        <p:txBody>
          <a:bodyPr/>
          <a:lstStyle/>
          <a:p>
            <a:pPr algn="ctr">
              <a:lnSpc>
                <a:spcPct val="95000"/>
              </a:lnSpc>
              <a:spcBef>
                <a:spcPct val="15000"/>
              </a:spcBef>
              <a:buFont typeface="Arial" charset="0"/>
              <a:buNone/>
            </a:pPr>
            <a:r>
              <a:rPr lang="en-US" sz="3600" b="1" u="sng">
                <a:latin typeface="Arial" charset="0"/>
                <a:ea typeface="ＭＳ Ｐゴシック" charset="0"/>
              </a:rPr>
              <a:t>Isolationists</a:t>
            </a:r>
          </a:p>
          <a:p>
            <a:pPr>
              <a:lnSpc>
                <a:spcPct val="95000"/>
              </a:lnSpc>
              <a:spcBef>
                <a:spcPct val="15000"/>
              </a:spcBef>
            </a:pPr>
            <a:r>
              <a:rPr lang="en-US" sz="3600">
                <a:latin typeface="Arial" charset="0"/>
                <a:ea typeface="ＭＳ Ｐゴシック" charset="0"/>
              </a:rPr>
              <a:t>Appalled by this departure from neutrality &amp; FDR</a:t>
            </a:r>
            <a:r>
              <a:rPr lang="ja-JP" altLang="en-US" sz="3600">
                <a:latin typeface="Arial" charset="0"/>
                <a:ea typeface="ＭＳ Ｐゴシック" charset="0"/>
              </a:rPr>
              <a:t>’</a:t>
            </a:r>
            <a:r>
              <a:rPr lang="en-US" altLang="ja-JP" sz="3600">
                <a:latin typeface="Arial" charset="0"/>
                <a:ea typeface="ＭＳ Ｐゴシック" charset="0"/>
              </a:rPr>
              <a:t>s involvement of the  US in a foreign war</a:t>
            </a:r>
          </a:p>
          <a:p>
            <a:pPr>
              <a:lnSpc>
                <a:spcPct val="95000"/>
              </a:lnSpc>
              <a:spcBef>
                <a:spcPct val="15000"/>
              </a:spcBef>
            </a:pPr>
            <a:r>
              <a:rPr lang="en-US" sz="3600">
                <a:latin typeface="Arial" charset="0"/>
                <a:ea typeface="ＭＳ Ｐゴシック" charset="0"/>
              </a:rPr>
              <a:t>Their </a:t>
            </a:r>
            <a:r>
              <a:rPr lang="ja-JP" altLang="en-US" sz="3600">
                <a:latin typeface="Arial" charset="0"/>
                <a:ea typeface="ＭＳ Ｐゴシック" charset="0"/>
              </a:rPr>
              <a:t>“</a:t>
            </a:r>
            <a:r>
              <a:rPr lang="en-US" altLang="ja-JP" sz="3600">
                <a:latin typeface="Arial" charset="0"/>
                <a:ea typeface="ＭＳ Ｐゴシック" charset="0"/>
              </a:rPr>
              <a:t>Fortress of America</a:t>
            </a:r>
            <a:r>
              <a:rPr lang="ja-JP" altLang="en-US" sz="3600">
                <a:latin typeface="Arial" charset="0"/>
                <a:ea typeface="ＭＳ Ｐゴシック" charset="0"/>
              </a:rPr>
              <a:t>”</a:t>
            </a:r>
            <a:r>
              <a:rPr lang="en-US" altLang="ja-JP" sz="3600">
                <a:latin typeface="Arial" charset="0"/>
                <a:ea typeface="ＭＳ Ｐゴシック" charset="0"/>
              </a:rPr>
              <a:t> idea argued that Germany was not a threat to the US</a:t>
            </a:r>
            <a:endParaRPr lang="en-US" sz="3600">
              <a:latin typeface="Arial" charset="0"/>
              <a:ea typeface="ＭＳ Ｐゴシック" charset="0"/>
            </a:endParaRPr>
          </a:p>
        </p:txBody>
      </p:sp>
      <p:sp>
        <p:nvSpPr>
          <p:cNvPr id="124934" name="Rectangle 6"/>
          <p:cNvSpPr>
            <a:spLocks noGrp="1" noChangeArrowheads="1"/>
          </p:cNvSpPr>
          <p:nvPr>
            <p:ph type="body" sz="half" idx="2"/>
          </p:nvPr>
        </p:nvSpPr>
        <p:spPr>
          <a:xfrm>
            <a:off x="4495800" y="914400"/>
            <a:ext cx="4648200" cy="5943600"/>
          </a:xfrm>
        </p:spPr>
        <p:txBody>
          <a:bodyPr/>
          <a:lstStyle/>
          <a:p>
            <a:pPr algn="ctr">
              <a:lnSpc>
                <a:spcPct val="95000"/>
              </a:lnSpc>
              <a:spcBef>
                <a:spcPct val="10000"/>
              </a:spcBef>
              <a:buFont typeface="Arial" charset="0"/>
              <a:buNone/>
              <a:defRPr/>
            </a:pPr>
            <a:r>
              <a:rPr lang="en-US" sz="3600" b="1" u="sng" smtClean="0">
                <a:cs typeface="+mn-cs"/>
              </a:rPr>
              <a:t>Interventionists</a:t>
            </a:r>
          </a:p>
          <a:p>
            <a:pPr>
              <a:lnSpc>
                <a:spcPct val="95000"/>
              </a:lnSpc>
              <a:spcBef>
                <a:spcPct val="10000"/>
              </a:spcBef>
              <a:defRPr/>
            </a:pPr>
            <a:r>
              <a:rPr lang="en-US" sz="3600" smtClean="0">
                <a:cs typeface="+mn-cs"/>
              </a:rPr>
              <a:t>Groups like the  </a:t>
            </a:r>
            <a:r>
              <a:rPr lang="en-US" sz="3600" u="sng" smtClean="0">
                <a:effectLst>
                  <a:outerShdw blurRad="38100" dist="38100" dir="2700000" algn="tl">
                    <a:srgbClr val="DDDDDD"/>
                  </a:outerShdw>
                </a:effectLst>
                <a:cs typeface="+mn-cs"/>
              </a:rPr>
              <a:t>Committee to Defend America by Aiding the Allies</a:t>
            </a:r>
            <a:r>
              <a:rPr lang="en-US" sz="3600" smtClean="0">
                <a:cs typeface="+mn-cs"/>
              </a:rPr>
              <a:t>  called for unlimited aid to England</a:t>
            </a:r>
          </a:p>
          <a:p>
            <a:pPr>
              <a:lnSpc>
                <a:spcPct val="95000"/>
              </a:lnSpc>
              <a:spcBef>
                <a:spcPct val="10000"/>
              </a:spcBef>
              <a:defRPr/>
            </a:pPr>
            <a:r>
              <a:rPr lang="en-US" sz="3600" smtClean="0">
                <a:cs typeface="+mn-cs"/>
              </a:rPr>
              <a:t>They argued that the events in Europe </a:t>
            </a:r>
            <a:r>
              <a:rPr lang="en-US" sz="3600" i="1" u="sng" smtClean="0">
                <a:cs typeface="+mn-cs"/>
              </a:rPr>
              <a:t>did</a:t>
            </a:r>
            <a:r>
              <a:rPr lang="en-US" sz="3600" smtClean="0">
                <a:cs typeface="+mn-cs"/>
              </a:rPr>
              <a:t> impact the security of US</a:t>
            </a:r>
          </a:p>
        </p:txBody>
      </p:sp>
      <p:sp>
        <p:nvSpPr>
          <p:cNvPr id="124935" name="AutoShape 7"/>
          <p:cNvSpPr>
            <a:spLocks noChangeArrowheads="1"/>
          </p:cNvSpPr>
          <p:nvPr/>
        </p:nvSpPr>
        <p:spPr bwMode="auto">
          <a:xfrm>
            <a:off x="228600" y="3962400"/>
            <a:ext cx="4419600" cy="1905000"/>
          </a:xfrm>
          <a:prstGeom prst="wedgeRectCallout">
            <a:avLst>
              <a:gd name="adj1" fmla="val -21588"/>
              <a:gd name="adj2" fmla="val -124167"/>
            </a:avLst>
          </a:prstGeom>
          <a:solidFill>
            <a:srgbClr val="FFFFCC"/>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defRPr/>
            </a:pPr>
            <a:r>
              <a:rPr lang="en-US" sz="3600" i="1">
                <a:solidFill>
                  <a:srgbClr val="000000"/>
                </a:solidFill>
                <a:latin typeface="Times New Roman" charset="0"/>
                <a:ea typeface="ＭＳ Ｐゴシック" charset="0"/>
                <a:cs typeface="ＭＳ Ｐゴシック" charset="0"/>
              </a:rPr>
              <a:t>St. Louis Dispatch</a:t>
            </a:r>
            <a:r>
              <a:rPr lang="en-US" sz="3600">
                <a:solidFill>
                  <a:srgbClr val="000000"/>
                </a:solidFill>
                <a:latin typeface="Times New Roman" charset="0"/>
                <a:ea typeface="ＭＳ Ｐゴシック" charset="0"/>
                <a:cs typeface="ＭＳ Ｐゴシック" charset="0"/>
              </a:rPr>
              <a:t> headline:        </a:t>
            </a:r>
            <a:r>
              <a:rPr lang="ja-JP" altLang="en-US" sz="3600" i="1">
                <a:solidFill>
                  <a:srgbClr val="000000"/>
                </a:solidFill>
                <a:latin typeface="Arial"/>
                <a:ea typeface="ＭＳ Ｐゴシック" charset="0"/>
                <a:cs typeface="ＭＳ Ｐゴシック" charset="0"/>
              </a:rPr>
              <a:t>“</a:t>
            </a:r>
            <a:r>
              <a:rPr lang="en-US" sz="3600" i="1">
                <a:solidFill>
                  <a:srgbClr val="000000"/>
                </a:solidFill>
                <a:latin typeface="Times New Roman" charset="0"/>
                <a:ea typeface="ＭＳ Ｐゴシック" charset="0"/>
                <a:cs typeface="ＭＳ Ｐゴシック" charset="0"/>
              </a:rPr>
              <a:t>Dictator Roosevelt Commits Act of War</a:t>
            </a:r>
            <a:r>
              <a:rPr lang="ja-JP" altLang="en-US" sz="3600" i="1">
                <a:solidFill>
                  <a:srgbClr val="000000"/>
                </a:solidFill>
                <a:latin typeface="Arial"/>
                <a:ea typeface="ＭＳ Ｐゴシック" charset="0"/>
                <a:cs typeface="ＭＳ Ｐゴシック" charset="0"/>
              </a:rPr>
              <a:t>”</a:t>
            </a:r>
            <a:endParaRPr lang="en-US" sz="3600" i="1">
              <a:solidFill>
                <a:srgbClr val="000000"/>
              </a:solidFill>
              <a:latin typeface="Times New Roman" charset="0"/>
              <a:ea typeface="ＭＳ Ｐゴシック" charset="0"/>
              <a:cs typeface="ＭＳ Ｐゴシック" charset="0"/>
            </a:endParaRPr>
          </a:p>
        </p:txBody>
      </p:sp>
      <p:sp>
        <p:nvSpPr>
          <p:cNvPr id="124936" name="AutoShape 8"/>
          <p:cNvSpPr>
            <a:spLocks noChangeArrowheads="1"/>
          </p:cNvSpPr>
          <p:nvPr/>
        </p:nvSpPr>
        <p:spPr bwMode="auto">
          <a:xfrm>
            <a:off x="4495800" y="914400"/>
            <a:ext cx="4572000" cy="2667000"/>
          </a:xfrm>
          <a:prstGeom prst="wedgeRectCallout">
            <a:avLst>
              <a:gd name="adj1" fmla="val 315"/>
              <a:gd name="adj2" fmla="val 133273"/>
            </a:avLst>
          </a:prstGeom>
          <a:solidFill>
            <a:srgbClr val="CCC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defRPr/>
            </a:pPr>
            <a:r>
              <a:rPr lang="ja-JP" altLang="en-US" sz="3600" i="1" dirty="0">
                <a:solidFill>
                  <a:srgbClr val="000000"/>
                </a:solidFill>
                <a:latin typeface="Arial"/>
                <a:ea typeface="ＭＳ Ｐゴシック" charset="0"/>
                <a:cs typeface="ＭＳ Ｐゴシック" charset="0"/>
              </a:rPr>
              <a:t>“</a:t>
            </a:r>
            <a:r>
              <a:rPr lang="en-US" sz="3600" dirty="0">
                <a:solidFill>
                  <a:srgbClr val="000000"/>
                </a:solidFill>
                <a:latin typeface="Times New Roman" charset="0"/>
                <a:ea typeface="ＭＳ Ｐゴシック" charset="0"/>
                <a:cs typeface="ＭＳ Ｐゴシック" charset="0"/>
              </a:rPr>
              <a:t>The future of western civilization is being decided upon the battlefield of Europe</a:t>
            </a:r>
            <a:r>
              <a:rPr lang="ja-JP" altLang="en-US" sz="3600" dirty="0">
                <a:solidFill>
                  <a:srgbClr val="000000"/>
                </a:solidFill>
                <a:latin typeface="Arial"/>
                <a:ea typeface="ＭＳ Ｐゴシック" charset="0"/>
                <a:cs typeface="ＭＳ Ｐゴシック" charset="0"/>
              </a:rPr>
              <a:t>”</a:t>
            </a:r>
            <a:r>
              <a:rPr lang="en-US" sz="3600" dirty="0">
                <a:solidFill>
                  <a:srgbClr val="000000"/>
                </a:solidFill>
                <a:latin typeface="Times New Roman" charset="0"/>
                <a:ea typeface="ＭＳ Ｐゴシック" charset="0"/>
                <a:cs typeface="ＭＳ Ｐゴシック" charset="0"/>
              </a:rPr>
              <a:t> </a:t>
            </a:r>
          </a:p>
          <a:p>
            <a:pPr algn="ctr" defTabSz="914400" eaLnBrk="0" fontAlgn="base" hangingPunct="0">
              <a:lnSpc>
                <a:spcPct val="80000"/>
              </a:lnSpc>
              <a:spcBef>
                <a:spcPct val="0"/>
              </a:spcBef>
              <a:spcAft>
                <a:spcPct val="0"/>
              </a:spcAft>
              <a:defRPr/>
            </a:pPr>
            <a:r>
              <a:rPr lang="en-US" sz="3600" dirty="0">
                <a:solidFill>
                  <a:srgbClr val="000000"/>
                </a:solidFill>
                <a:latin typeface="Times New Roman" charset="0"/>
                <a:ea typeface="ＭＳ Ｐゴシック" charset="0"/>
                <a:cs typeface="ＭＳ Ｐゴシック" charset="0"/>
              </a:rPr>
              <a:t>—CDAAA chair, William Allen White</a:t>
            </a:r>
          </a:p>
        </p:txBody>
      </p:sp>
    </p:spTree>
    <p:extLst>
      <p:ext uri="{BB962C8B-B14F-4D97-AF65-F5344CB8AC3E}">
        <p14:creationId xmlns:p14="http://schemas.microsoft.com/office/powerpoint/2010/main" val="849679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4935"/>
                                        </p:tgtEl>
                                        <p:attrNameLst>
                                          <p:attrName>style.visibility</p:attrName>
                                        </p:attrNameLst>
                                      </p:cBhvr>
                                      <p:to>
                                        <p:strVal val="visible"/>
                                      </p:to>
                                    </p:set>
                                    <p:anim calcmode="lin" valueType="num">
                                      <p:cBhvr>
                                        <p:cTn id="7" dur="500" fill="hold"/>
                                        <p:tgtEl>
                                          <p:spTgt spid="124935"/>
                                        </p:tgtEl>
                                        <p:attrNameLst>
                                          <p:attrName>ppt_w</p:attrName>
                                        </p:attrNameLst>
                                      </p:cBhvr>
                                      <p:tavLst>
                                        <p:tav tm="0">
                                          <p:val>
                                            <p:fltVal val="0"/>
                                          </p:val>
                                        </p:tav>
                                        <p:tav tm="100000">
                                          <p:val>
                                            <p:strVal val="#ppt_w"/>
                                          </p:val>
                                        </p:tav>
                                      </p:tavLst>
                                    </p:anim>
                                    <p:anim calcmode="lin" valueType="num">
                                      <p:cBhvr>
                                        <p:cTn id="8" dur="500" fill="hold"/>
                                        <p:tgtEl>
                                          <p:spTgt spid="124935"/>
                                        </p:tgtEl>
                                        <p:attrNameLst>
                                          <p:attrName>ppt_h</p:attrName>
                                        </p:attrNameLst>
                                      </p:cBhvr>
                                      <p:tavLst>
                                        <p:tav tm="0">
                                          <p:val>
                                            <p:fltVal val="0"/>
                                          </p:val>
                                        </p:tav>
                                        <p:tav tm="100000">
                                          <p:val>
                                            <p:strVal val="#ppt_h"/>
                                          </p:val>
                                        </p:tav>
                                      </p:tavLst>
                                    </p:anim>
                                    <p:animEffect transition="in" filter="fade">
                                      <p:cBhvr>
                                        <p:cTn id="9" dur="500"/>
                                        <p:tgtEl>
                                          <p:spTgt spid="12493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4936"/>
                                        </p:tgtEl>
                                        <p:attrNameLst>
                                          <p:attrName>style.visibility</p:attrName>
                                        </p:attrNameLst>
                                      </p:cBhvr>
                                      <p:to>
                                        <p:strVal val="visible"/>
                                      </p:to>
                                    </p:set>
                                    <p:anim calcmode="lin" valueType="num">
                                      <p:cBhvr>
                                        <p:cTn id="14" dur="500" fill="hold"/>
                                        <p:tgtEl>
                                          <p:spTgt spid="124936"/>
                                        </p:tgtEl>
                                        <p:attrNameLst>
                                          <p:attrName>ppt_w</p:attrName>
                                        </p:attrNameLst>
                                      </p:cBhvr>
                                      <p:tavLst>
                                        <p:tav tm="0">
                                          <p:val>
                                            <p:fltVal val="0"/>
                                          </p:val>
                                        </p:tav>
                                        <p:tav tm="100000">
                                          <p:val>
                                            <p:strVal val="#ppt_w"/>
                                          </p:val>
                                        </p:tav>
                                      </p:tavLst>
                                    </p:anim>
                                    <p:anim calcmode="lin" valueType="num">
                                      <p:cBhvr>
                                        <p:cTn id="15" dur="500" fill="hold"/>
                                        <p:tgtEl>
                                          <p:spTgt spid="124936"/>
                                        </p:tgtEl>
                                        <p:attrNameLst>
                                          <p:attrName>ppt_h</p:attrName>
                                        </p:attrNameLst>
                                      </p:cBhvr>
                                      <p:tavLst>
                                        <p:tav tm="0">
                                          <p:val>
                                            <p:fltVal val="0"/>
                                          </p:val>
                                        </p:tav>
                                        <p:tav tm="100000">
                                          <p:val>
                                            <p:strVal val="#ppt_h"/>
                                          </p:val>
                                        </p:tav>
                                      </p:tavLst>
                                    </p:anim>
                                    <p:animEffect transition="in" filter="fade">
                                      <p:cBhvr>
                                        <p:cTn id="16" dur="500"/>
                                        <p:tgtEl>
                                          <p:spTgt spid="124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5" grpId="0" animBg="1"/>
      <p:bldP spid="1249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sz="4000">
                <a:latin typeface="Times New Roman" charset="0"/>
                <a:ea typeface="ＭＳ Ｐゴシック" charset="0"/>
              </a:rPr>
              <a:t>From Neutrality to Undeclared War</a:t>
            </a:r>
          </a:p>
        </p:txBody>
      </p:sp>
      <p:sp>
        <p:nvSpPr>
          <p:cNvPr id="13314" name="Rectangle 6"/>
          <p:cNvSpPr>
            <a:spLocks noGrp="1" noChangeArrowheads="1"/>
          </p:cNvSpPr>
          <p:nvPr>
            <p:ph type="body" idx="1"/>
          </p:nvPr>
        </p:nvSpPr>
        <p:spPr>
          <a:xfrm>
            <a:off x="914400" y="914400"/>
            <a:ext cx="8229600" cy="5943600"/>
          </a:xfrm>
        </p:spPr>
        <p:txBody>
          <a:bodyPr/>
          <a:lstStyle/>
          <a:p>
            <a:pPr>
              <a:lnSpc>
                <a:spcPct val="90000"/>
              </a:lnSpc>
            </a:pPr>
            <a:r>
              <a:rPr lang="en-US">
                <a:latin typeface="Arial" charset="0"/>
                <a:ea typeface="ＭＳ Ｐゴシック" charset="0"/>
              </a:rPr>
              <a:t>Interventionists had the majority of public sentiment on their side:</a:t>
            </a:r>
          </a:p>
          <a:p>
            <a:pPr lvl="1">
              <a:lnSpc>
                <a:spcPct val="90000"/>
              </a:lnSpc>
            </a:pPr>
            <a:r>
              <a:rPr lang="en-US">
                <a:latin typeface="Arial" charset="0"/>
                <a:ea typeface="ＭＳ Ｐゴシック" charset="0"/>
              </a:rPr>
              <a:t>Congress appropriated $10 billion for preparedness in 1940</a:t>
            </a:r>
          </a:p>
          <a:p>
            <a:pPr lvl="1">
              <a:lnSpc>
                <a:spcPct val="90000"/>
              </a:lnSpc>
            </a:pPr>
            <a:r>
              <a:rPr lang="en-US">
                <a:latin typeface="Arial" charset="0"/>
                <a:ea typeface="ＭＳ Ｐゴシック" charset="0"/>
              </a:rPr>
              <a:t>FDR called for America</a:t>
            </a:r>
            <a:r>
              <a:rPr lang="ja-JP" altLang="en-US">
                <a:latin typeface="Arial" charset="0"/>
                <a:ea typeface="ＭＳ Ｐゴシック" charset="0"/>
              </a:rPr>
              <a:t>’</a:t>
            </a:r>
            <a:r>
              <a:rPr lang="en-US" altLang="ja-JP">
                <a:latin typeface="Arial" charset="0"/>
                <a:ea typeface="ＭＳ Ｐゴシック" charset="0"/>
              </a:rPr>
              <a:t>s 1</a:t>
            </a:r>
            <a:r>
              <a:rPr lang="en-US" altLang="ja-JP" baseline="30000">
                <a:latin typeface="Arial" charset="0"/>
                <a:ea typeface="ＭＳ Ｐゴシック" charset="0"/>
              </a:rPr>
              <a:t>st</a:t>
            </a:r>
            <a:r>
              <a:rPr lang="en-US" altLang="ja-JP">
                <a:latin typeface="Arial" charset="0"/>
                <a:ea typeface="ＭＳ Ｐゴシック" charset="0"/>
              </a:rPr>
              <a:t> peacetime draft</a:t>
            </a:r>
          </a:p>
          <a:p>
            <a:pPr lvl="1">
              <a:lnSpc>
                <a:spcPct val="90000"/>
              </a:lnSpc>
            </a:pPr>
            <a:r>
              <a:rPr lang="en-US">
                <a:latin typeface="Arial" charset="0"/>
                <a:ea typeface="ＭＳ Ｐゴシック" charset="0"/>
              </a:rPr>
              <a:t>In the election of 1940, FDR was overwhelmingly elected for an unprecedented 3</a:t>
            </a:r>
            <a:r>
              <a:rPr lang="en-US" baseline="30000">
                <a:latin typeface="Arial" charset="0"/>
                <a:ea typeface="ＭＳ Ｐゴシック" charset="0"/>
              </a:rPr>
              <a:t>rd</a:t>
            </a:r>
            <a:r>
              <a:rPr lang="en-US">
                <a:latin typeface="Arial" charset="0"/>
                <a:ea typeface="ＭＳ Ｐゴシック" charset="0"/>
              </a:rPr>
              <a:t> term</a:t>
            </a:r>
          </a:p>
        </p:txBody>
      </p:sp>
      <p:pic>
        <p:nvPicPr>
          <p:cNvPr id="123911" name="Picture 7" descr="DIVI7233TB27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868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3911"/>
                                        </p:tgtEl>
                                        <p:attrNameLst>
                                          <p:attrName>style.visibility</p:attrName>
                                        </p:attrNameLst>
                                      </p:cBhvr>
                                      <p:to>
                                        <p:strVal val="visible"/>
                                      </p:to>
                                    </p:set>
                                    <p:anim calcmode="lin" valueType="num">
                                      <p:cBhvr>
                                        <p:cTn id="7" dur="500" fill="hold"/>
                                        <p:tgtEl>
                                          <p:spTgt spid="123911"/>
                                        </p:tgtEl>
                                        <p:attrNameLst>
                                          <p:attrName>ppt_w</p:attrName>
                                        </p:attrNameLst>
                                      </p:cBhvr>
                                      <p:tavLst>
                                        <p:tav tm="0">
                                          <p:val>
                                            <p:fltVal val="0"/>
                                          </p:val>
                                        </p:tav>
                                        <p:tav tm="100000">
                                          <p:val>
                                            <p:strVal val="#ppt_w"/>
                                          </p:val>
                                        </p:tav>
                                      </p:tavLst>
                                    </p:anim>
                                    <p:anim calcmode="lin" valueType="num">
                                      <p:cBhvr>
                                        <p:cTn id="8" dur="500" fill="hold"/>
                                        <p:tgtEl>
                                          <p:spTgt spid="123911"/>
                                        </p:tgtEl>
                                        <p:attrNameLst>
                                          <p:attrName>ppt_h</p:attrName>
                                        </p:attrNameLst>
                                      </p:cBhvr>
                                      <p:tavLst>
                                        <p:tav tm="0">
                                          <p:val>
                                            <p:fltVal val="0"/>
                                          </p:val>
                                        </p:tav>
                                        <p:tav tm="100000">
                                          <p:val>
                                            <p:strVal val="#ppt_h"/>
                                          </p:val>
                                        </p:tav>
                                      </p:tavLst>
                                    </p:anim>
                                    <p:animEffect transition="in" filter="fade">
                                      <p:cBhvr>
                                        <p:cTn id="9" dur="500"/>
                                        <p:tgtEl>
                                          <p:spTgt spid="123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d's tie design template">
  <a:themeElements>
    <a:clrScheme name="Dad's tie desig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design templat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ad's tie design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desig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desig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design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design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design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328</TotalTime>
  <Words>2086</Words>
  <Application>Microsoft Macintosh PowerPoint</Application>
  <PresentationFormat>On-screen Show (4:3)</PresentationFormat>
  <Paragraphs>209</Paragraphs>
  <Slides>32</Slides>
  <Notes>18</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Inkwell</vt:lpstr>
      <vt:lpstr>Dad's tie design template</vt:lpstr>
      <vt:lpstr>Do Now</vt:lpstr>
      <vt:lpstr>The US in WWII  -Reluctantly Dragged Into War</vt:lpstr>
      <vt:lpstr>GUIDING QUESTION</vt:lpstr>
      <vt:lpstr>From Neutrality to Undeclared War</vt:lpstr>
      <vt:lpstr>FDR’s Quarantine Speech</vt:lpstr>
      <vt:lpstr>PowerPoint Presentation</vt:lpstr>
      <vt:lpstr>From Neutrality to Undeclared War</vt:lpstr>
      <vt:lpstr>From Neutrality to Undeclared War</vt:lpstr>
      <vt:lpstr>From Neutrality to Undeclared War</vt:lpstr>
      <vt:lpstr>From Neutrality to Undeclared War</vt:lpstr>
      <vt:lpstr>Four Freedoms</vt:lpstr>
      <vt:lpstr>From Neutrality to Undeclared War</vt:lpstr>
      <vt:lpstr>From Neutrality to Undeclared War</vt:lpstr>
      <vt:lpstr>Showdown in the Pacific</vt:lpstr>
      <vt:lpstr>The Greater East Asia-Prosperity Company</vt:lpstr>
      <vt:lpstr>Showdown in the Pacific</vt:lpstr>
      <vt:lpstr>PowerPoint Presentation</vt:lpstr>
      <vt:lpstr>Showdown in the Pacific</vt:lpstr>
      <vt:lpstr>MOBILIZING THE ECONOMY</vt:lpstr>
      <vt:lpstr>Effects of War Spending</vt:lpstr>
      <vt:lpstr>MOBILIZING THE ECONOMY</vt:lpstr>
      <vt:lpstr>MOBILIZING THE ECONOMY</vt:lpstr>
      <vt:lpstr>MOBILIZING THE ECONOMY</vt:lpstr>
      <vt:lpstr>MOBILIZING THE ECONOMY</vt:lpstr>
      <vt:lpstr>EFFECTS ON THE HOMEFRONT: IMPACT ON SOCIETY: Demographic Shifts</vt:lpstr>
      <vt:lpstr>EFFECTS ON THE HOMEFRONT: WOMEN, WORK AND FAMILY</vt:lpstr>
      <vt:lpstr>IMPACT ON SOCIETY: Minorities &amp; Rights</vt:lpstr>
      <vt:lpstr>PowerPoint Presentation</vt:lpstr>
      <vt:lpstr>EFFECTS ON THE HOMEFRONT: IMPACT ON MINORITIES &amp; CIVIL RIGHTS</vt:lpstr>
      <vt:lpstr>Japanese-American Internment</vt:lpstr>
      <vt:lpstr>Japanese-American Internment</vt:lpstr>
      <vt:lpstr>GOVERNMENT AND POLITICS: EXPANSION OF GOVERNMENT POWER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 in WWII  -Reluctantly Dragged Into War</dc:title>
  <dc:creator>Craig Winchell</dc:creator>
  <cp:lastModifiedBy>Craig Winchell</cp:lastModifiedBy>
  <cp:revision>8</cp:revision>
  <dcterms:created xsi:type="dcterms:W3CDTF">2016-02-24T18:40:28Z</dcterms:created>
  <dcterms:modified xsi:type="dcterms:W3CDTF">2016-02-29T00:03:48Z</dcterms:modified>
</cp:coreProperties>
</file>