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7"/>
  </p:notesMasterIdLst>
  <p:sldIdLst>
    <p:sldId id="257" r:id="rId2"/>
    <p:sldId id="256" r:id="rId3"/>
    <p:sldId id="258" r:id="rId4"/>
    <p:sldId id="259" r:id="rId5"/>
    <p:sldId id="260" r:id="rId6"/>
    <p:sldId id="292" r:id="rId7"/>
    <p:sldId id="263" r:id="rId8"/>
    <p:sldId id="282" r:id="rId9"/>
    <p:sldId id="264" r:id="rId10"/>
    <p:sldId id="265" r:id="rId11"/>
    <p:sldId id="268" r:id="rId12"/>
    <p:sldId id="269" r:id="rId13"/>
    <p:sldId id="270" r:id="rId14"/>
    <p:sldId id="284" r:id="rId15"/>
    <p:sldId id="266" r:id="rId16"/>
    <p:sldId id="290" r:id="rId17"/>
    <p:sldId id="285" r:id="rId18"/>
    <p:sldId id="286" r:id="rId19"/>
    <p:sldId id="272" r:id="rId20"/>
    <p:sldId id="273" r:id="rId21"/>
    <p:sldId id="274" r:id="rId22"/>
    <p:sldId id="275" r:id="rId23"/>
    <p:sldId id="291" r:id="rId24"/>
    <p:sldId id="271" r:id="rId25"/>
    <p:sldId id="276" r:id="rId26"/>
    <p:sldId id="277" r:id="rId27"/>
    <p:sldId id="278" r:id="rId28"/>
    <p:sldId id="279" r:id="rId29"/>
    <p:sldId id="289" r:id="rId30"/>
    <p:sldId id="280" r:id="rId31"/>
    <p:sldId id="281" r:id="rId32"/>
    <p:sldId id="287" r:id="rId33"/>
    <p:sldId id="288" r:id="rId34"/>
    <p:sldId id="283" r:id="rId35"/>
    <p:sldId id="26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392"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A97DB-BF85-D144-99DA-C756E9ACADCB}" type="datetimeFigureOut">
              <a:rPr lang="en-US" smtClean="0"/>
              <a:t>10/23/17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61850-0F6E-5548-8C8B-052BF9E623EB}" type="slidenum">
              <a:rPr lang="en-US" smtClean="0"/>
              <a:t>‹#›</a:t>
            </a:fld>
            <a:endParaRPr lang="en-US"/>
          </a:p>
        </p:txBody>
      </p:sp>
    </p:spTree>
    <p:extLst>
      <p:ext uri="{BB962C8B-B14F-4D97-AF65-F5344CB8AC3E}">
        <p14:creationId xmlns:p14="http://schemas.microsoft.com/office/powerpoint/2010/main" val="6797507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0967BB-7F58-4309-9D64-2EB254814917}" type="slidenum">
              <a:rPr lang="en-US" altLang="en-US" sz="1200">
                <a:latin typeface="Arial Narrow" panose="020B0606020202030204" pitchFamily="34" charset="0"/>
              </a:rPr>
              <a:pPr/>
              <a:t>9</a:t>
            </a:fld>
            <a:endParaRPr lang="en-US" altLang="en-US" sz="1200">
              <a:latin typeface="Arial Narrow" panose="020B060602020203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01443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B451AA8-80AA-C746-93BC-EFEED5558929}" type="slidenum">
              <a:rPr lang="en-US"/>
              <a:pPr/>
              <a:t>14</a:t>
            </a:fld>
            <a:endParaRPr lang="en-US"/>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457E9AF-E411-431A-9F1B-CFCD3D38B378}" type="slidenum">
              <a:rPr lang="en-US" smtClean="0"/>
              <a:pPr>
                <a:defRPr/>
              </a:pPr>
              <a:t>18</a:t>
            </a:fld>
            <a:endParaRPr lang="en-US"/>
          </a:p>
        </p:txBody>
      </p:sp>
    </p:spTree>
    <p:extLst>
      <p:ext uri="{BB962C8B-B14F-4D97-AF65-F5344CB8AC3E}">
        <p14:creationId xmlns:p14="http://schemas.microsoft.com/office/powerpoint/2010/main" val="291238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a:ln/>
        </p:spPr>
        <p:txBody>
          <a:bodyPr/>
          <a:lstStyle>
            <a:lvl1pPr>
              <a:defRPr/>
            </a:lvl1pPr>
          </a:lstStyle>
          <a:p>
            <a:pPr>
              <a:defRPr/>
            </a:pPr>
            <a:fld id="{15471DEB-B1C5-43EA-8EA3-61D600D44462}" type="slidenum">
              <a:rPr lang="en-US" altLang="en-US"/>
              <a:pPr>
                <a:defRPr/>
              </a:pPr>
              <a:t>‹#›</a:t>
            </a:fld>
            <a:endParaRPr lang="en-US" altLang="en-US"/>
          </a:p>
        </p:txBody>
      </p:sp>
    </p:spTree>
    <p:extLst>
      <p:ext uri="{BB962C8B-B14F-4D97-AF65-F5344CB8AC3E}">
        <p14:creationId xmlns:p14="http://schemas.microsoft.com/office/powerpoint/2010/main" val="363521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upload.wikimedia.org/wikipedia/commons/f/f7/Flag_of_Texas.svg" TargetMode="External"/><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hyperlink" Target="http://www.legendsofamerica.com/photos-texas/AlamoBattle.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hyperlink" Target="http://rds.yahoo.com/_ylt=A0WTb_nfmLZK1qkAJXWJzbkF;_ylu=X3oDMTBxbXRmYTM1BHBvcwMyBHNlYwNzcgR2dGlkA0kxMTdfMTM4/SIG=1ihalbet1/EXP=1253567071/**http:/images.search.yahoo.com/images/view?back=http://images.search.yahoo.com/search/images?p=president+james+k+polk&amp;fr2=tab-web&amp;w=421&amp;h=580&amp;imgurl=www.americaslibrary.gov/assets/jb/reform/jb_reform_fortyniners_2_e.jpg&amp;rurl=http://www.americaslibrary.gov/jb/reform/jb_reform_fortyniners_2_e.html&amp;size=34k&amp;name=jb+reform+fortyn...&amp;p=president+james+k+polk&amp;oid=963b614302e1ec92&amp;fr2=tab-web&amp;no=2&amp;tt=324&amp;sigr=127fm56g2&amp;sigi=1267h23de&amp;sigb=12hrk6g1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n2FzuPyFlY" TargetMode="Externa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a:t>In what ways was the idea of manifest destiny an example of continuity in American history?</a:t>
            </a:r>
            <a:r>
              <a:rPr lang="en-US" dirty="0"/>
              <a:t> </a:t>
            </a:r>
            <a:endParaRPr lang="en-US" dirty="0"/>
          </a:p>
        </p:txBody>
      </p:sp>
    </p:spTree>
    <p:extLst>
      <p:ext uri="{BB962C8B-B14F-4D97-AF65-F5344CB8AC3E}">
        <p14:creationId xmlns:p14="http://schemas.microsoft.com/office/powerpoint/2010/main" val="373121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51"/>
            <a:ext cx="7886700" cy="1325563"/>
          </a:xfrm>
        </p:spPr>
        <p:txBody>
          <a:bodyPr>
            <a:normAutofit fontScale="90000"/>
          </a:bodyPr>
          <a:lstStyle/>
          <a:p>
            <a:pPr algn="ctr"/>
            <a:r>
              <a:rPr lang="en-US" altLang="en-US" b="1" dirty="0" smtClean="0"/>
              <a:t>Harrison…Uh oh…I mean Tyler as President</a:t>
            </a:r>
            <a:endParaRPr lang="en-US" b="1" dirty="0"/>
          </a:p>
        </p:txBody>
      </p:sp>
      <p:sp>
        <p:nvSpPr>
          <p:cNvPr id="3" name="Content Placeholder 2"/>
          <p:cNvSpPr>
            <a:spLocks noGrp="1"/>
          </p:cNvSpPr>
          <p:nvPr>
            <p:ph idx="1"/>
          </p:nvPr>
        </p:nvSpPr>
        <p:spPr>
          <a:xfrm>
            <a:off x="125570" y="1143471"/>
            <a:ext cx="6584262" cy="5849946"/>
          </a:xfrm>
        </p:spPr>
        <p:txBody>
          <a:bodyPr>
            <a:noAutofit/>
          </a:bodyPr>
          <a:lstStyle/>
          <a:p>
            <a:r>
              <a:rPr lang="en-US" sz="2000" dirty="0"/>
              <a:t>One month after taking </a:t>
            </a:r>
            <a:r>
              <a:rPr lang="en-US" sz="2000" dirty="0" smtClean="0"/>
              <a:t>office - WHH died…</a:t>
            </a:r>
            <a:r>
              <a:rPr lang="en-US" sz="2000" b="1" dirty="0" smtClean="0"/>
              <a:t>John </a:t>
            </a:r>
            <a:r>
              <a:rPr lang="en-US" sz="2000" b="1" dirty="0"/>
              <a:t>Tyler </a:t>
            </a:r>
            <a:r>
              <a:rPr lang="en-US" sz="2000" dirty="0" smtClean="0"/>
              <a:t>now president</a:t>
            </a:r>
            <a:r>
              <a:rPr lang="en-US" sz="2000" dirty="0"/>
              <a:t>. </a:t>
            </a:r>
            <a:endParaRPr lang="en-US" sz="2000" dirty="0" smtClean="0"/>
          </a:p>
          <a:p>
            <a:r>
              <a:rPr lang="en-US" sz="2000" dirty="0" smtClean="0"/>
              <a:t>WHH </a:t>
            </a:r>
            <a:r>
              <a:rPr lang="en-US" sz="2000" dirty="0"/>
              <a:t>deferred some powers and decisions to Henry Clay and Daniel </a:t>
            </a:r>
            <a:r>
              <a:rPr lang="en-US" sz="2000" dirty="0" smtClean="0"/>
              <a:t>Webster - Tyler </a:t>
            </a:r>
            <a:r>
              <a:rPr lang="en-US" sz="2000" dirty="0"/>
              <a:t>would not.</a:t>
            </a:r>
          </a:p>
          <a:p>
            <a:pPr lvl="1"/>
            <a:r>
              <a:rPr lang="en-US" sz="2400" dirty="0"/>
              <a:t>Tyler </a:t>
            </a:r>
            <a:r>
              <a:rPr lang="en-US" sz="2400" dirty="0" smtClean="0"/>
              <a:t>- former Democrat</a:t>
            </a:r>
            <a:r>
              <a:rPr lang="en-US" sz="2400" dirty="0"/>
              <a:t>.</a:t>
            </a:r>
            <a:endParaRPr lang="en-US" sz="2400" dirty="0" smtClean="0"/>
          </a:p>
          <a:p>
            <a:pPr lvl="1"/>
            <a:r>
              <a:rPr lang="en-US" sz="2400" dirty="0" smtClean="0"/>
              <a:t>Now a Whig - disagreed </a:t>
            </a:r>
            <a:r>
              <a:rPr lang="en-US" sz="2400" dirty="0"/>
              <a:t>often </a:t>
            </a:r>
            <a:r>
              <a:rPr lang="en-US" sz="2400" dirty="0" smtClean="0"/>
              <a:t>with Whig leaders.</a:t>
            </a:r>
            <a:endParaRPr lang="en-US" sz="2400" dirty="0"/>
          </a:p>
          <a:p>
            <a:r>
              <a:rPr lang="en-US" sz="2000" dirty="0"/>
              <a:t>R</a:t>
            </a:r>
            <a:r>
              <a:rPr lang="en-US" sz="2000" dirty="0" smtClean="0"/>
              <a:t>efused </a:t>
            </a:r>
            <a:r>
              <a:rPr lang="en-US" sz="2000" dirty="0"/>
              <a:t>to support </a:t>
            </a:r>
            <a:r>
              <a:rPr lang="en-US" sz="2000" dirty="0" smtClean="0"/>
              <a:t>Clay’s attempts </a:t>
            </a:r>
            <a:r>
              <a:rPr lang="en-US" sz="2000" dirty="0"/>
              <a:t>to </a:t>
            </a:r>
            <a:r>
              <a:rPr lang="en-US" sz="2000" dirty="0" smtClean="0"/>
              <a:t>re-charter </a:t>
            </a:r>
            <a:r>
              <a:rPr lang="en-US" sz="2000" dirty="0"/>
              <a:t>the </a:t>
            </a:r>
            <a:r>
              <a:rPr lang="en-US" sz="2000" dirty="0" smtClean="0"/>
              <a:t>BUS.</a:t>
            </a:r>
          </a:p>
          <a:p>
            <a:r>
              <a:rPr lang="en-US" sz="2000" dirty="0" smtClean="0"/>
              <a:t>Whigs voted him </a:t>
            </a:r>
            <a:r>
              <a:rPr lang="en-US" sz="2000" dirty="0"/>
              <a:t>out of the </a:t>
            </a:r>
            <a:r>
              <a:rPr lang="en-US" sz="2000" dirty="0" smtClean="0"/>
              <a:t>party - his entire </a:t>
            </a:r>
            <a:r>
              <a:rPr lang="en-US" sz="2000" dirty="0"/>
              <a:t>Cabinet resigned.  </a:t>
            </a:r>
            <a:endParaRPr lang="en-US" sz="2000" dirty="0" smtClean="0"/>
          </a:p>
          <a:p>
            <a:r>
              <a:rPr lang="en-US" sz="2000" dirty="0"/>
              <a:t>S</a:t>
            </a:r>
            <a:r>
              <a:rPr lang="en-US" sz="2000" dirty="0" smtClean="0"/>
              <a:t>erved </a:t>
            </a:r>
            <a:r>
              <a:rPr lang="en-US" sz="2000" dirty="0"/>
              <a:t>the rest of his term </a:t>
            </a:r>
            <a:r>
              <a:rPr lang="en-US" sz="2000" dirty="0" smtClean="0"/>
              <a:t>without </a:t>
            </a:r>
            <a:r>
              <a:rPr lang="en-US" sz="2000" dirty="0"/>
              <a:t>party loyalty.</a:t>
            </a:r>
          </a:p>
        </p:txBody>
      </p:sp>
      <p:sp>
        <p:nvSpPr>
          <p:cNvPr id="4" name="AutoShape 2" descr="data:image/jpeg;base64,/9j/4AAQSkZJRgABAQAAAQABAAD/2wCEAAkGBxQTEhUUEhQVFhQXGB8aGBcYFxocHRwYGB8aGBYcGhwYHCggHh0lHR0dITEhJSkrLi4uGCAzODMsNygtLisBCgoKDg0OGhAQGywkHyQsLCwsLCwsLCwsLCwsLCwsLCwsLCwsLCwsLCwsLCwsLCwsLCwsLCwsLCwsLCwsLCwsLP/AABEIAK4BIgMBIgACEQEDEQH/xAAbAAABBQEBAAAAAAAAAAAAAAAFAQIDBAYAB//EAEwQAAIBAgQDBQUFBQUFBAsAAAECEQMhAAQSMQVBURMiYXHwBjKBkaEUQrHB0SNSYnLhFTNTkvEkQ4KTskRzwtIHFiU0VGODlKLD0//EABkBAAMBAQEAAAAAAAAAAAAAAAABAgMEBf/EAC0RAAICAQMCAwgCAwAAAAAAAAABAhEDEiExE0EEUXEFFSJCUmGRoRQyI8Hw/9oADAMBAAIRAxEAPwD0srb8z/TDKim8bH1b4/jiUJ0woUmfPn5Y6TAraTHPn9ef1w5eR/PwxMRf6fP6f6YQLsBe/rfBYyJkEc+WEZZw9umG38vXjhgR+U7j8zvhoHnMfUnEnUgD1MYQj1GABh+cfrjlOFNrb/6z6thRvgAVh4/6/LDNvU8r8sSOs79J5HliMnfAMjb19Zxyi/6/HEmkdbfDx9fHGcyvtFpqVlroiLTqCmGR2aWZTVUkMqjTpEb+988DaQ0rD4J/PHJ6tihwzjVPMauzWoNKq0toAOpdQA0sSTeLgeZwM4f7Rk0kqVAjdt/dUaVqiEK7MKr1KmmQqmbLe18LWh0aRZ+uGza+AVT2m7jVEosyq1FRLKs/aNIpnmQO+syOZ6Ygq+1aqdJpMRrCkq4JVQWV2dY7pGknRclfGRidaHQfZvXww1z6+GAHFeMOctlayE0lr3qVO65pA0ywEsNN2hdZBA6XtSo+1jimpNBqkJJYlQx7rkGKa6d05RZpjka1oKNax/A/jvjmPMeoOEoVNSKSI1KDHSYP02w4i/Lf8+WLTsQoPr4nDRy9cicd6+pwi7fL8MACt6+WGkYecJgASpiKMTA74Rv1/HAAwCZx2n18cSaNsOjb1zwA2RqDI6YU/l+WHEbevywpXa3IfhgEQnn6tGHILfO3n6+uHsPn/THRy84+mALGGYJvhjDEp2OEYeHP8/LABCZx2G6fHHYANGAPL4/phobfffph+YokqdwYtfnFsY7K8Jpns6uqoZpoSjOWQyATIebEbiccmTKoclxhZrtUfK/1/XECPe59frfGbp+0eVo1ezVhTIOipTtoGoSrD93lOwIY7lcaVawiRsbiNjsZHhGNIT1EONHNJHU4a6+X+uO7S3lvjmi/mcak0NA/Lym/yw0z6+v0xQzXFRTqspdFCrIRvfq91i2iWERp3AbYkxGK9fjzAPC0oWmWBNQsG0PpcpC95ACDPLE6ytIVnl65dcOAmf8AXzwKPGSauinTVm1Ee+SALgF4WwYAMsbrOOzPFHHYOid2pTZihUzqPZlEkCzwxF7bztY1BpCtSeWGgb+vKIwHq8RrsVhGADDVCm0zqptO7LpksIB1jpcrk6zNT1OIbUfulZH3YDXiALmJvYYIyt0OqHkm+/T15YrnIU51GmCzMGJ07kAqCfELI+OLevCE/phsAflslTp3p01QmBKqBYCACRuIj5Yb/ZdGXJpU+/Gs6F7xEkarXvJxeb8r4ZJvh0gGBQeQuQSLbjbziBHSBhoprewk35bxHz8cTICfXhiOi4cSjBh1UgiQPDBsAzTaOX9P6YcT6FuVsc9om0mPMkWGFNPr62w9gIuvx/H+mJAb89/zwjrhaeGAhbCKw+WHFfXzwoX18MKwEYevgMdhb3nn/TCsLfD9MFgMZcJ54e4nYYYenP8ArhgPY7evAY5sNCz68cOJg+eADhjpjx/0wwnHdfXIRgA4NJj1sMKG52wheD8/ywhE+XoYAHarHfCqJ+f54ai8h6OHJ4YBDSvq/wCmOxxOOwtxmhJvv4b/ADGPPc3xM5ellGMdmVVavkUWGHkYt4nG+qSYibYwPHaf+zUCbxpty22NtrY48ytxsuD2YSzPD0qkFlViAdLWNjH0NjE9DyxZyFAUlmkO6CNdEchHvJ9TA3g7NM532M4qJ+zMZsTSbqouaZ8V5dRPTGlqVCh1XldwOYkT8RuP5fE4503CVGjSaO/tikTCPrb91AXNucICdsMrcZQCF77zASGWCZMNqHd8efhtgbn5o1SFXXTcF0URGr7832uCLH3za2C1DLlKIRsxSGtSzCpRPZrphu6BUWpqhge894kAc+tZWZaUNGcrBVdqC6Q3eKuzEA21KNA25ix3xC/FKvaKtKmrUiUAcTDK5Vg4I5Kgef4uz2nEZoVaQBqhjT7rMwDadF510pDrYHvEMAWmcWWrKFFekw7M6BUpCGVZ0qzSEBDAGSZjumRzApXyNoo9vmiARMrcBkMEdiSVY6hqJqjTJuCQekXeK5iqrRRQMChOx7rSJvzMXC7zyOCfYx9fxww+Hj62xroIsFrmM2STpCjSvuhdVwmsgMbVB+0gNKwFtuTY4V20FaobSFEFtG4kESskm8kzFwAOeCijfzxG3T1scCjuF2MkR6viKtmFUS7BR1ZgBPxjEeYqnVopga9ySLICLWBux5LPiYG4jK5Ttm1qxFMW7YgNUqHY9mWBVEG0hb8o3MSy76Y7s1WPbU9kETxiif8AeKbbzbpMxG9scOJU5HeDAj3llgOXeKyBfrbFQez9OBL5mbX+015sLf7yPpzxRoZqvQaqr5evWXWSlRDSY9nACgy6liDO97+E4mc8sVaSZWOGOTpujSLBHIgjrIIjbxGAJ4Ex0aqpGlWUaQw0KwIHZFnJTfmTYARAjFejxm9svnKXUmgGU2+8tN2+awfMYL5PiqVKTVHV6apJJdGSwAJIDqGgDqPnvhxmp8qmKePS9nZSpezrDR30JUG3ZtaCx/Z9+UDaoaDcqptgnk8v2dNEJB0iJA0j4AbDFGlwta6mtXX9o0mmY79GnEU9E3V475jcki+L+TzDMClSBVpnS4GxMd11/hcQw8yOWDFOMm0hTxuPJM3r57YRPXzOHEevjhAwPrzx0mQ5Fk39b4kNPp6thqD18Dhz+fqMSJkZWPr+WGHr4/piZh6+XhhjGQcNDGObevnhNd7+r44+r/1wycMBy4ey+vgZxGm/P1bEs+vgd8AEOn18MOX18Bh5T18McB6+GARFov8AP8sPPqfhh8evlh/K+FYFUNf47YdTP1/XD9Axyi2GMZ2Z6n5f1x2HfP647CsAyacnp8MYL2mj7JT5HUBJ694c8b0vy9TtjI8a4Ua+W0qxVlqMV2uyOw0meREjHHme8b8yoK0zDmmwVWsKiwUZeq3Bj6WJ5jpja8E4r9opByNLggVEmdLjceR3Hh8cZPKAr3Vm06qbbi8ECfHFhK/2asK1NToaBWSDdRfUI3K/gcTOOoqLCGZy+bZ6agUmVGJQljBEMsHuzOk8p2m8YIZPLK7gPTcOKy6tIQPTMBRoIW4k69ZJJUYIOQyakaxEqw+YIxRo8SWvXD6aiEIUaQFOpTqAG91Bbfx6YnHK9ga7hp0p1Koy1CrTaRUeqabjVqlUZHjVo1A3AAkqxGmMS/aKYypy+uSRp0rNRkDC6SB3mB1Rb3QDsCcUcxk17NitNjTDAyTrWoKgJdgCDGkncnmwxE9Uuw0DslpJr1OpeS4ZLBSNIETBuRtzxqo2BYp8TNPuZlGprELVKMotsHGjSCRtpLC19Nhi8jqyhkYMjXUg7jqPl9MCP7cJC0mWq51a6ZBNNSVHfDF++EV5IEHkDO2GZN61Im1Iq1RytITqaYZirkgAgSYK3g9baRk1yS4+Royfn664pZ3MaFLbsNh+8xso+J54ny+ZWoutDKknzBEhlPQhgQR4YH8XzKrUprUYIoD1CWMDuBadyTEftSfhOHknUXJDxQuaTKWepkItFSe0rMQz87iaz+HdBA6EqMFaSBQqqAAAAqgWAAgD5WwO4cwq5qowOpaVJQpBBE1JZiCPBVGHcSql6ooU5kx2kGGOoHTTDHaVGpjyUdTjHAtENT5ZvneqdLhDq3ErlaSmswsxBARTzDOTE8oUMRFwMVc1UzIAJbK0izBRq7RgSxhVuV7xvth+YWpTCoIpGypRo6WkxF3qLECZ7q2A3m2ASfZaOts3mu2aoCkKWqgIdwSoOmY37o7oxEsuS+a9Cowx1tv6hGlkncGqakZlTGqSKarINMATBosIDEz7zNIKjAvP+0mmvSoZp0CMQzBaTASJhWZ321QWABIi/PF3geeoUilGkjUmBMUydYKsNcapMNBJ0jY6hzxD7Y8MJCVaQNVB/eUjV0I6EQHYwbqYBiJlTe+IU3biypQSqUTXJVDDUCGDXBBkEGIIO2KnEkIZayLLoCGAnv05BdYH3l99fJxgH7GcXFRTRKojUhYU9WgoIAjWAZEwfIHnjTj14cwfpjCLeOR1SiskCGnVDKGUypAIPUEggjFDOcT7OtRTSClQgMTymolO3T3557R4hdQoOaZ7tKpJQzASpdnQdAQC6nl3h0wE9k8/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GfnhOJcPp1EquEUZsIezqgAPMdzvHoYEGx03nD1tCSRCRGFdNv6eOMNxTjtfKvpzmYq0SbiMvTZSN+66UmBiYjcfLF/g/H3YCuava5eYJKIrKNi5CKsBTupE6ZNrDC6yCjUE+HqMLqg+ugGI8w6qyqdRZvdCqzGLAsdIsoJALG1x1xXo8RpMi1BUXSyK4kiQtQKUldwYZbeI6401JiLuvrEwdvhh5aOnrrilQzSVHKpURmF4BBtYbj4fMdRiJuKUv35kEgBWNhOmIEd6CF/eIIE4LQqCGvfDCfx/PA1ONU5MdpshA7J9TdoGKhFAljCsSANlJ2k4fkuIU6raab6ucwQrAEAlGIhveWY/eGC0Oi3p8MJhGN8diqFYbPXp/ryxlc9xDsaDVCuoLXcN10mu4YjqRvHOMapmnxP6eWMT7S2ylaP8Z/rXbp5/XHHnXHqXj2tlfjeWSBWW6n7yid4hhHIjefDqTislUFQHgqYhhBE+PTflbEvs1mgP9ne6NOgNuuq7UyI2IkqZ6i9hi3U4fpJ02bfwII3I2nlPxvscrp0yqvcrcArmk32epOhgTRPQ7tT/wDEPCcGxkWdM0yk66bqUUBL6KdJxcrqvLCJ2J64E0FGqj4VQCI2JVxHlfGo4IYNfe9QHwjs0B/D6YxzT0rUioqyrwmvQpN2rQxqhSjuE1BmkMafQMGBgcyeuKoFRG0IxFRtOtCvd1CTJJ9w6bWMxFjbFakoonM0tP8AdNqAVbtTcFkHwhl/0vco5plXS7AjXrYKIuSsgFrmIsT1FoEY64O0mSypXyB1A1qT0YDKhRhBJHf0uvfJIkiyjpJODfB0fXTl+40jSNDsDEkuWpwA4He0xeOczTzGdpVLvFiCDqGoQbBXiQPDznEVbPUaRBy+ZpqRdqNWpqJYXOiozytjzDbCwknFc8iB+a9o6eTzVShBelqMlSZRz3nAncGZInckjfGlydSjmkDJoqJMxvB5SI7reBvgRlKuWzBY1RSqs/vyELgCFtG0AAWt88Ccl7LmjmlVa37OCxIZkcp3oQ6fFbyQCJw1aQGzXKUqQZgqop7z6VAmB3iwAloA84wM4ZQ+zo1auinMV3LKQAXQOBpQG9/AW+WLHDeFUHpszdqEYlVVq1RVFyrHQKkaWiYM25XOBXEsyaj1FBvRWZJsAJJI0c3B0i4IBa4gjEzlsVFbgqj2tclKZRdertaoOtwgdk7O/u+6QANxfu4IZ3N0MsxbsTVqEhdcKTr0jSkx3Tog91doxYpZRRQd3bRRNMlWp1CKjnT3XYKoCLAJUAkEEe6LYA8DqFKgoUhVZmYu1WAWQFAQFLgrLWl7jSQAWkEc9PlnQmlsgrQ4lnXSoz0lpKFmmTAuZHfNR5AVb7DUYFpxY4WWamorCmdaz3TqQlhBH8jrNv4mHQ4DVaFKmwqZzOmpURvcS8Mt/cuLGDOlQIGK1A5TLjtqFLNsrAodHZEmAGVip0k6bQ552vfEuKa2LUt9y5V4O6v2aV6lOnqL0dAVYAPepOy+9DfOZMhrapKk38/pYjA/NJ21GQwVwJVosHgaHvfSRYjkCOaYz/DeM5hAgdO1KsUzF1FUVJfSBSp91baLlrg7AjGck5qzTHJY3TNVxTJJXpNTqLqRtxEmxkMv8Sm4+WxOPMaNSpkMyYAbvBain+7dCRoPgrggBvutB8MerUjb9d9/xxn/AGv4L2ia0EuqkRzZDJZB4g99fEGOWKwZK+Fk+JxfMgMOOLlTRWC2Vqy1OrsUpkldLIZgqbESIBAtEY32S4uy0wJmfdjkIkX28seScDdatL7HVNmCmgx+5VIhCRtpqRDXsxMTvg57OVqnZnJVBoq02ACsYmkCvaJK2sp0gjky7EHHcmjgNxxfj1MUylcgq4IHd1MCRpJACmSA3S03wF9nM3Rao6MwqBRCgkamUTDG5kxE/O04KZBadNy6UqatpgwigRbpzsL+GCAy1GsgWqO7MqVlCpuLFCINyJHjhtO+ABWdp0tcKEGw8RMWJ3nw25YcudK2Fxym4+ptvGDPDa9KnRWi5NW0O2gAOT7xKk8+eA3tBlUdrdym/cdqa+4hDd7SBM7DVsNUkECyba7BSB+frZTMwa2hnRoQCsQFaQW7qt3tgL+XPEtXhdOr3mDaYAIV3QHkNXZMpPvRcxfawjVZPKUq9EGmENNqelWKX0EW3AMbGDjPcS9nKuVo1KqV2cUllUZVBYBTZ2UXMwARHjN5Nd8oKKGXybUTl6faFU1NSotTADKgHaLTqB9SukJGsBWGkfvE4kPstQXugHSUVYOk2QKBcrJkIsjYxtgvmNGYyx7RxSK6aq1NSgAp3wZPK0GNwTiDg2f+0UKdRl0uy99II01NnWDcQZtio02TLYr5XhlOlp0CyqyiSTZuzmZ/7td+njhKXCaQIMG0CC7EQpJRSCYYLJ0gi2oxfBN+vrw9eGIReMa6URZUPBqJUCGsqqD2lSQEkpDBpBEkapmCRMEjEuWyiLBVQsAgRaASJA5D3R8hi0LHp8cIOhj1bBQ7IHCyb47E+gdfrjsG4i27f1tz3GMf7SmMrXnlUJkf94D+eNfVtYbTjHe1BjJ5yOTn8aZxy5/l9S8fcDjUyWl0/htUQiCCJ3g8t7DB7h+ZNdLmK9MgNaLxZoP3Wv8AGemMzkqRkANDwDJ2dYETEX5SB+OCRqujJWCsKie8vKonNZFp5gnn54ykrLiwhrh01AK5K2/eAPLyxpeBTrqjxU7eEflgFmqYqClUpnUpZWnwkGfluPPB7gjftKo8E/8AGMcmd3BmkOSr7RcA7Zw4Wm5AhtZINrrBRW6kQfDFE+zjQP2GXHz8/wDDvjRcS4utBkVlqMXkjQmqyxM9NxiovtEhjTRrnx7OP+phzxhDJm00i2o3uiivs6YgJRFv8MfDbc4ePZ6oNjRFyT+zvfp38X3470y9cjrFMfjUGOfjzXjLVQRyYoP+lj6GHrz3Tr8oeldkB+McLqU6T1dVPVSBcRSIuBtOuw3BsbHbE1Dhj1WqPSamxJB0MStoAjWJiCAQNMXO2E47xSq+Wqq1DQHXQG7QWNSEEjTJuww2nVqKsUYWpEaiCVjnYEHHd4VycWpMyyckX9tSDEBAodiGBbSFJOpRcdJEyDbC1w6g9pQqgN7w7MuIiO81PUABH3iMTplKWlQEBFN9arNtXjfaeVxYdMXiM0r09C6lMkqpBVpkQztGmDBNpJjxjraaXJmjJ+1fFAqQIHbLDvb+7RYUCbAd76mBfDzmaopCllSj1CtNWrFgd0aGEAgooWJm3Q3wTpVUogqEl6YARCqtUSO6NPTpq2IvPPD8twrLUqlWsQarvc6/cDC/u8xzvN8ZShqNYT0g2hm8rSgnTXqoqqzUwrAFRpURqsZETuCRqIkTbHEM3WJCUeypkGHcguTHd7jRF4mxsLTNmcQ4poR8w8Gr2f7Gn+6pEINIjTJux+GIc3w3OZhyErN2P3WB7MsLSStOCb8jaCLc8YKLk9t/U3c1FeXp/ssZH7YrscytB4W5oyLbFWVnM8yD4Ec8BvbThSyuYWn2qpeoknvpZVqLF+0UHTMiQVub4sVeAU3Z6RzS08xSREZllWJHeV3ZydbS02sthywQyGeUJNarRqUtZDVFYKB91wVJ2JvbkSRFop43F2iOqpKnyReyftEmYUIzr22nVoCup0SIJD8xN4J88FeL8QWjTLtskMRzlTKAdCzQo+J5Yz6cey9EAdvSqERDLUpkAybNDTFyJI5jngb7Q5v7SFYFewpsDUYbFyCV3uVQELtuWPlnHE3O6pGs8/8Ajq7YG4jw17VIGpgaigCFaQGalHIRJUeJGJRnGzNFa9NwM3lF7x03ajZe0NySUOpWF7A9cEuE16NYNliwjSWSDdQNws/ukyPAgYj7F8ualVNK1aeupBupqERVUrN0qJDRI7yz97HVfY4TTcF4kMzSR15+8vNWESpHy+BHXBSnWOk9BPPHmHsvxw0s1U7gSi8a1UkhGkwwJNhMz0Db2GN9kaNev30amga4puGDBZ94tqAmL6Y5b431eYqsJU8zcSOt8Py2aGqxj859fTEGY4FnFWUag8AGSWQt+8vd1AEbhpjlHPAzhaCrRSpJDuFaWY89xAMEcu7vYziXOwSNPwrMrSEgEXJMHumTex2+GDeW4gKpIAII64xdSi9KNZBVjGoAR5bkfgcEcvnNF1NiI/CMNpMN+5HwvI01QUa6Kxk6iRPPun+GfegWB2tgVTRslmRSdi6OFl4i57iOb7kjQ1/3D1AMVcx3psNpi2BXtM6TSqVCCtU/Z2RotAZl07GCZBB5kbYma0q0HIXqkjw5x8z8sRo/o4ocIzJINKoZqU4hj99DOlp5kXVvET94YIKt8bwkpK0RVDi2ERjhCfU4XFCGmrHo47HAerfpjsABSqov/T9MYr2iE0M8P3WPjtTovt5nG0qGB+Hl1xnHoxVzS1BAqOHg86ZpU6RP+dGWOXd6jHHn/qn5MuHJjqCqEp6h+zYKRp+4SL3UyBJ+pm2C1Co6xPfFjqEaone2+BhyhytbsiJp/wC7P8P3hv8Adm/he+CuXoaR3No93cdRHTGb4sos5GoKbkD+7qEyP3ahjrsrfifHGi4RUirUH/y6f41MZ2sAdJIvrTff31m/rbB3hK/tahvOhPDnUjHLn/qzWD3JOOPFWj/x/AQJ/LFU3vt8SOeLHGz+0ojcy3y04YqgG6jxjGCbUUbJWxKZInf5g4laqb3jr3frM4QhDPI38OnLniSkhv3vne2M9maJUVOKZY1qDU0qBWMaWPIqVYbX3Av+OMavEq2XlM+rPT1alqAlu8IKw0i0yYMGeUHG/KxO3xHhirVoAggqhUiCGEgiOYx0YM2jYzyY9VMhy+bEagQZAgiNjz+P5YLUuJGkvdUvMQpIEiQNXwW+MfU9mOzJfJv2DkRoMlGsYmQSD4wY6CcXuFliVNdNOYRYNjBUxLLyKmPhcW2x6MM0cmyOVwa5NNxmklaj24Kh6INQNuGGg2J3gg8j03xnMyjMjsWlVC1Fp6b9xSXDbapMW5RzuMFMm6LTKJTVUIIge7LSxhTPPlgVxWoyqAiOxZiCFknvIwWeq6iAfDFNUCZd4XkwNVapVBp2JLEaSy2ZtRsFAJGiIBB33wJ9o+Nu1anTyGYIAU9o9MU3UzEXdSAQAbgg3w7jLCrW+zhoy9GkoamkQWHe0mPDTbrNpxUy5Wnle2VBPZ6yAOZAMW5A/QYm62Q+Wcvs6pk5hNbSzF3hiWa5OoEiTPLrsMXc5w0AB6agOs6bWgHY+B+k4fwnipqUGqmmwowzK8LBXYMy6ywWef4YLgSoHM7+An9cEVYqPNfaXhNPXTekxnMntFplY0kEmp3yTMtbSACOfLEfAsjTd0WopCsTo7zAK4nu91hzJ+Z/euY9qgnZURoPaCo+ioJ0omsK4IFzqZgtoFzcc8zxLiLaSKaKKZXva9yQBddJhW25nYXJw+ULhmsyHs1R1CuNaIRCBHfU8iNYIJZZHIHYb4LZ3gOXqSrLVpswIB7SoZn+dipMcvE4sJUBNPbS1IaDNrgdLXH0GLHEao7Mq3vNZBz1A2I8hcnlgQzzv+yjlsy9CtEBA1N/8RQWBmxANybclPS+z9lM/wB9stUaWprqWTLGmLLPPUphTN7rN5xR9tsjVzDZdMuStVQzkzA7MMukG/Mg8jMHDMvSy2RpV27ZVznYns1lNQZ57MIrA93XuSDYSbYpeZNHpGVzFMUwDfVuI67jyxjfaHgVTKq1WhWp08u1QRSNIns9YC2YVRK6+9EWDHoZH+yHtBmKrNSKLVIn9ozBNIUaZYIh1ktBtp3ONAUrtoFSqagT3Z0L3gI1EIolt45XxzZ88IbXubYsUp+gCo52qUIbM0iDuOyJHwBc3tvhwpt/jdSIpfXeMaFMsSRqbbaP64dUo04k38z/AFxx/wAyR0/xjMVaNRojM1QZ2Wkh8vfpMPlgZxP2fWtVVK2YzT1SpIWNPdm50rRAHQkRvecboBR7q/IYqUzOfoBiATTqd3fpub9MEfGSd+jM54FFWBKlOpRRai9rVahJllOsqP71WMBSGHgLgGSRjUyJEeeCHFaH7CrEA9m0eekxgXSNl3Egfl447PAZnkT+xz5YpcDtVyL8sMW5woX14Y6mOn4Y9IwHD+WcdhPj9f6Y7ABbLWv+W3KcD+J8PSsumoDF7gkGDuJHI2+Q6DBB6f48sNCX8b4zasd0ZfP5DtFNFmOumQ9GodyBOk+Y9xh4g/eAwOybMQdPccGHpNyPOOcWtyvjWZ3J61EQHUypPW8g+BFvkeQxnONZYHTXAIAtU/eUCQT4lTY9Qccs46XXY054JXOoXENKkC1wGBtg7wwxWf8AkH0LYBz3SGuSCVPJlEG5688Hck37e3+Gf/xIB/H645c3DNIcjuLLL0D/ABtB6SjX+WIyG6rt1vNotjuO+9Q5w587o46eOHhLe58wMc3yqzeL3FR4JlgfL1bDW0zYiZ+m3LD9HPSOfKfyw5qZ30r88QjS2RBVIPePw+GGIsHc8+Xl1xbCNGw26/LHU0M/Dr5YNSG0RIh5h9/AYjzWVWqIcARz1d4TvBEG+K+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BHsvxUZZa2vU+pQBSECmz27zNcqYEAgGQT0BElL2ndmejXghw2kR/dgBmVdYWHLBQZaDJ+J6qMUzfcM4DS7FMwGYmrlFTRNtJpqPOYjnGJKdU6ZF2IsOcx3R5xc9LnBD2UBOQy8xJy1NVHKFpqCfnf44wnGfaMChSGUqgu6ftKoMNSgqCiqYKFiD3t4AI3ENOhsLVssKtQKFDU6YNJ3YnvknU4VY3VwDqnqIsDjP8AHPZ7s6Qqozt2Z1NJPuqDLQovpEz4Tgp7M+0NPQ5zFQCszySVOl7BQRpAAMKJEbz1xPx72oy6lOxAcH37MAE+9pkCW3jy8cVSJBOW4qcuq0aqM4ZjpVYlR3diYBUswsY532wdWsRPZ5arr61OzUQCLagxO8iw+70gkJnOANX0NRKGjANNm1BkHdI0iPukT8QOU42sSbDef+o4cY3yB5/wrjJOYWqwb7SXFN0ggFGbSEWRA0kBhJmVMxJJk9tkAzTpTLtIpiWDd12k6FsAw92AJksRc2xd9t+MfZqtJKYpmqJeoWUOUTZCBINzPysL2seymQNWo2ZrS17HkzwBMAD3VgefljLLNY4tlQjqdBvgPDhlsuS1mI1PpHwCrG8beJnriTg1Zqoqdoe+lQqQDYSFdR8FcAnmRh2ecGoiGQvvAnVpZxMLJtYAtB8OmIeBle3zMQwY06oIIPvUxTm3L9nvjyJJtOT55PRikqoJ9mm03874bqTz+Z+mLS8+7honp9cc5oQ9ox2Xyn+uKNNG+35ctG1Sw6aTHKeuCia+YHzP6YG5hT9vyhPSp/0n9fpi8a59GZZn8Jo8+k03HVGHzBwGoCUS9tIn5AjB3MiUPkcAMms06f8AInxkDrjv9k8SOHP2JFXp1w0r59eXj+WJb/HHWm+/j4Y9g5yNS0W/PHYk0nw9fHHYBltwPX0wx7+vA4sPT6x88NC/L144kkq6OcYH5yjol4lCIqDkJsGvy5N4QeWCrgeXwwlRRBFo9DnyOJnHUqLi9zIV6PZF6JHdIZqR6WMpPhy8JxoMkk5gfyN+Kf0xQ4hw1aimgxI3NNuYG2/UAx4gg7zglkSDmFkweze3hqpfh+ePLzWk0+dzohzYvHIBo/8AeAH4q+OSm28n4CMP9obCjf8A3q/mPz/HHMV5t1+8Lxjmv4EbR5YwJbc+r9MIaY6tfxP5YdUakN6igX3YeWITxHL7dpTv/Gu4iRcjE7/8jTUiygUf6np54jAE+99f1xD/AGnl9tdEf/Upzt0BnDDxSjuKlD/OPyGBJ+QakSM4kXJja20jrE7YlQ2nvfIDxxVbidMkxVp/C82wp4kke+T0ik5/AYbi32EnG+SWt4g/5m+sYF+0HBxmaRpsWUag0qAbrBFm+HyxafiSdax8svV6dSn44a2fB91cx/yKn5p6jFR1p7A3Fozv/qRT51KnmFUeUwMdX9iaJVoeufvBZTSXA7sjRG58+mNKmbP+FmOf+7K+P3gMPGYc2FGsf8g/PG3VymPTgZrL+1L5bK8P0opD0yjFwYAoxTdV0kQ+q0mYg2O2EyHsfQZFKvVNoN0AkG406LQfPzOHe2GSY0WqDL1A6S+s9nEW1agpm453uB0wns/xX9nrWWIHfQNOqLSNoI2HWI6EbynKULjsyEkpbl+h7HUhHvxb7y7X6IBz+mFPshQt3G2j3/A9B0/HBFc5Xgf7JVgx9+mN/wDjw1K2ZP8A2R9v8VBFj/F+eOXXl8/2a6cfkdluGmkipSZlVTZWAYQdxfvaT0m2Efh7Fy4rV1LHvKpTSeQhGUhYAjuxt1viDi2ezFGkahyw6DVWUSxsogTJnlIPTCZvM5imSBSFRR99ajDneaehmFv3dU32xSnlpfF+ytEHukInszlAABlgAIA7pNhYbkk/PBbL0UpqESUQCFAsB4RGALcYzEwqrPIRmSJuYJ+zgDyMYfS4jmAP9o0UkMAaNTVXO4FMKZB+BbwG+IlGb5f7KjXZEvHCa0U0YwxKK3QkEVX22RNQH8TeAkpwrh1GgCKCU6YYyQigAkWk+OBmT4TnQ5qgZZJUIlNtbdnTsdPdgaiQJgkd0CTGLy5DOnd8r/y3/wDNiZ01pUlQKST3QSDNyI+WO1N4H4/riinCcxaatMHe1MxPPdjh39kZiP8A3kA9RSH/AJsc7jH6kX1PsXSzdBPngNnHIzuSJi7VBb+TFwcGrj/tb/8AKQc5+GIcv7NsK1Kq+YqVOyYsAwWCWGki3LY+YxUNEN9SM5yclVGlqGx8sBMk4NKmbDuLbbkOmC7mcZ/hjTRp3+4MdvspbyOfP2L5YT8evTERe/rp1xHqGGOZx7JykwPljsV/ifljsOhmgqkbYgb154lrEyZxCq2Hr88ZoTGsPX64he/Ll+OJm9fhhGTDAGcZEUXcGGphnU9GUEj4G4I5gkYtZRB9oQ8tD/8A6/0+uH1BuOV/V8DqFQ0KygpUakqvpZFLEA6IQgXtBgnlHPfj8ZiclaNcUvM0OayaVV01FVlkGGAIkbHEKcBy8z2VOf5F5X5DA/OcaqMFXL06isWUF6lMaQpPeMFw0geH9IquczOvSK9IEiYFBjA8T2hAsDucefDwudrbY2eSIaXhVFdqVOf5F/TDk4em+hf8o5bYDVM9VAn7RT93V7q3UXJ964jnis2ZrEyM61wDCJl7BrIYamxvIvO0YteCzVvL9k9RGnXKqPuj5YccuOgxmqObcgRnmIJKggZa5iQLUd7j5jqMRV8y+lT9srMruFBXsLlrTK0xYXJ8sNeAn3kPqGs7LCdkPhjL0a2ogLmqrEzA1C+kAsY0C11ubd4dRM9fKs6wa2YjqtZkPzQj88C9nT+oXVNB2Ixy0BjMNwoW/bZvf/4zM/UCr9MSf2Ysd5q7b75nMEcuRq+GH7tn9QuuaUURhRSxmDwykeTbc3c9erYZU4VS5oD5k/mcP3W/qDrGnrZQMCpEgiCPA2P0xjsp/wCj5aVZmSoRRZSNDagVkgmGVhtFp63nHVvZzKEktlaDMdy1JCTHUlZ5c8SU/Z7KCwy2XA6CjT6/y42x+BljTSlz9iXlT5NSlamO7rSRaNS+XXHHMUhvUp/51/XGep8MowIpUuVuzWIE+GFTKUx7qIvkoHLyxn7rj3kPrFrjtbJ1U7OpmaKmQykVkVlZfdYSeXiIwCfMIhP/ALRyLAf4jIG/4itUD6DBk0wRsPQE4fTWPAeH128sa4/AKCrVsNeIlHgBJVVzfiFCNv8AZ0DHx7zM48rdfgRyNXJUzrDFqkf3jLUZyOcErbbYQPDFxlHr49cVOII3Zt2Ql7dJiRqibatOqJtMYqXgYvmTG88nyTn2qyymD25P8OVzLb/y0iMOT2qy/Jcz/wDZ5v8A/jgFWrVwD2CMRB0dosse6x1MWIIbXpAW0i/iGs2ZGuC5MaVK9iPdqECpDCNRplTEQSG2tjF+z8X3F1WaMe0NIiyZj45eou/8wGGtx1RtRzH/ACwNvNhjP5dc1OogKZQle5pJK0hVmO9Y9pEH7o63n4MmYkGuxKgNIhdyUCm0kj34uN9rDDXs/EvP8j6rDL8cMGMvXaOnY/nV9TimfatRWp0quXr0jVJCu/Z6BALQWWoY2+o64FLw/MDUKTEamcgh2hddRjLCO+WUqAfukEjxLtlgyBKihxAB1jVPnqmfjivd2Jra/wAk9aQVzGeoC7VqQHMmov64B8KeaFM2MixmZHWenjiVcjSEEU0G2yL8OWJVHy9Rjbw3hFgunZM8moYdj8cN+OJQkYRPX0x29jLuRyeuOxOJ9f6YXCGFKtz8ufL44QAWuYgbefq+EzVmi8nxxDMAHl66fD5YhCY/WD6/Hf0cdU8YOIybX9b+OE3wxDKm3z2w603/ADHh+OEP4flhNd48P6YYCgYoZrhxYvD6Vcd8QDJAhSCRbYSLzEbHF1nAHy5Y5mn64VWAHqZWihcvUltQ1ddRNRyAFUwP2jEgbC9pkxJSolgzVKh0hhJXu/sGplzOgCJRTa1zzOLuY4erFjLCZNmIjUIaOkiQfRxz5CmZGm0taTHf7rgCbA7x1vvjPSVZAlHLFqah21oFABUm1kVX1pCSaHODK2ibuOYox2LSBSYKoIJ1aQgEHmTrA0jruL4vU8igltPetLSSSVJZCSZMgs3z6YhbI0yxbTdtzffu3EGx7q3EHujDUWVYPyWeorVaA5hWBcsSYjLjSQY0xIW5toM7nGgC8reF/X5bYqNw2mQZRb225ECx6juiesXxYE6iJ25bD1vbFJUJkh5cjPx/rjoP5/h+eI3a/rzwrDFEodN/D4/l4Y48/j9cJMH6/hhXa3j/AFwICN4O0/Lxwqi4+GEQyT63OFIiPh+eGIVOl/U4aw58v6Wxyn8sIW9eQwAN07+uWJRcket8MLXjr/TCtMg9Z/GMA0SVBBxEpHxwtS1vXwxGByGEDK/ENeiKcgyJgwSv3grfdPj57TIEU8lmAGCuNOlgq62UAEm0gagYMhptttIJyfy/DDwIMThONlJ0COEZKsj9pWqF2NiNTFQvZ0wAFIA1awzaonvb4QcNqlhNWwcmQ7z7ynUFPdBKgoVB0wZ6gllE7ec4RT08cGlBYDocEKqgBXuolM90nUKTkrPeFmBuOoG4kG7wzhRpMHNQuwGli0ywimBJJOxRjf8AfO5JJv8APCzb6fjhqKRNs47YYWt66H18MLy9eGGBfXkDihj9dsNB/DDUEzHLDnEevDABMPjhMVC5647BQH//2Q=="/>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s3-eu-west-1.amazonaws.com/lookandlearn-preview/XB/XB256/XB2565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832" y="1745000"/>
            <a:ext cx="2434167" cy="51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228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193182"/>
            <a:ext cx="7886700" cy="1506827"/>
          </a:xfrm>
        </p:spPr>
        <p:txBody>
          <a:bodyPr/>
          <a:lstStyle/>
          <a:p>
            <a:pPr algn="ctr" eaLnBrk="1" hangingPunct="1"/>
            <a:r>
              <a:rPr lang="en-US" altLang="en-US" sz="3800" b="1" dirty="0" smtClean="0"/>
              <a:t>Texas Independence</a:t>
            </a:r>
            <a:endParaRPr lang="en-US" altLang="en-US" sz="3800" b="1" dirty="0"/>
          </a:p>
        </p:txBody>
      </p:sp>
      <p:sp>
        <p:nvSpPr>
          <p:cNvPr id="15363" name="Rectangle 3"/>
          <p:cNvSpPr>
            <a:spLocks noGrp="1" noChangeArrowheads="1"/>
          </p:cNvSpPr>
          <p:nvPr>
            <p:ph type="body" sz="half" idx="1"/>
          </p:nvPr>
        </p:nvSpPr>
        <p:spPr>
          <a:xfrm>
            <a:off x="125568" y="1004552"/>
            <a:ext cx="5603115" cy="5853448"/>
          </a:xfrm>
        </p:spPr>
        <p:txBody>
          <a:bodyPr>
            <a:noAutofit/>
          </a:bodyPr>
          <a:lstStyle/>
          <a:p>
            <a:r>
              <a:rPr lang="en-US" sz="2000" dirty="0" smtClean="0"/>
              <a:t>American population of Texas increased… cultural tensions  between Texas and Mexico increased.  </a:t>
            </a:r>
          </a:p>
          <a:p>
            <a:r>
              <a:rPr lang="en-US" sz="2000" dirty="0" smtClean="0"/>
              <a:t>End result - Texas Revolution (also called the </a:t>
            </a:r>
            <a:r>
              <a:rPr lang="en-US" sz="2000" b="1" dirty="0" smtClean="0"/>
              <a:t>Lone Star Rebellion</a:t>
            </a:r>
            <a:r>
              <a:rPr lang="en-US" sz="2000" dirty="0" smtClean="0"/>
              <a:t>) in 1835-36.</a:t>
            </a:r>
          </a:p>
          <a:p>
            <a:pPr lvl="1"/>
            <a:r>
              <a:rPr lang="en-US" sz="2000" dirty="0" smtClean="0"/>
              <a:t>A small “war” with notable battles</a:t>
            </a:r>
          </a:p>
          <a:p>
            <a:pPr lvl="1"/>
            <a:r>
              <a:rPr lang="en-US" sz="2000" dirty="0" smtClean="0"/>
              <a:t>Ex: </a:t>
            </a:r>
            <a:r>
              <a:rPr lang="en-US" sz="2000" b="1" dirty="0" smtClean="0"/>
              <a:t>Battle of the Alamo </a:t>
            </a:r>
            <a:r>
              <a:rPr lang="en-US" sz="2000" dirty="0" smtClean="0"/>
              <a:t>(all the Texan defenders were killed). </a:t>
            </a:r>
          </a:p>
          <a:p>
            <a:pPr lvl="1"/>
            <a:r>
              <a:rPr lang="en-US" sz="2000" dirty="0" smtClean="0"/>
              <a:t>Sam Houston’s army would capture Mexican president and general Santa Anna.</a:t>
            </a:r>
          </a:p>
          <a:p>
            <a:pPr lvl="2"/>
            <a:endParaRPr lang="en-US" i="1" dirty="0" smtClean="0"/>
          </a:p>
          <a:p>
            <a:r>
              <a:rPr lang="en-US" sz="2000" i="1" dirty="0" smtClean="0"/>
              <a:t>This resulted in the independence of the Republic of Texas</a:t>
            </a:r>
            <a:r>
              <a:rPr lang="en-US" sz="2000" dirty="0" smtClean="0"/>
              <a:t>.</a:t>
            </a:r>
            <a:endParaRPr lang="en-US" sz="2000" dirty="0"/>
          </a:p>
        </p:txBody>
      </p:sp>
      <p:pic>
        <p:nvPicPr>
          <p:cNvPr id="4" name="Picture 2" descr="Battle of the Alamo">
            <a:hlinkClick r:id="rId2"/>
          </p:cNvPr>
          <p:cNvPicPr>
            <a:picLocks noChangeAspect="1" noChangeArrowheads="1"/>
          </p:cNvPicPr>
          <p:nvPr/>
        </p:nvPicPr>
        <p:blipFill>
          <a:blip r:embed="rId3" cstate="print"/>
          <a:srcRect/>
          <a:stretch>
            <a:fillRect/>
          </a:stretch>
        </p:blipFill>
        <p:spPr bwMode="auto">
          <a:xfrm>
            <a:off x="5728684" y="1004552"/>
            <a:ext cx="3143250" cy="3352802"/>
          </a:xfrm>
          <a:prstGeom prst="rect">
            <a:avLst/>
          </a:prstGeom>
          <a:noFill/>
        </p:spPr>
      </p:pic>
      <p:pic>
        <p:nvPicPr>
          <p:cNvPr id="5" name="Picture 2" descr="File:Flag of Texas.svg">
            <a:hlinkClick r:id="rId4"/>
          </p:cNvPr>
          <p:cNvPicPr>
            <a:picLocks noChangeAspect="1" noChangeArrowheads="1"/>
          </p:cNvPicPr>
          <p:nvPr/>
        </p:nvPicPr>
        <p:blipFill>
          <a:blip r:embed="rId5" cstate="print"/>
          <a:srcRect/>
          <a:stretch>
            <a:fillRect/>
          </a:stretch>
        </p:blipFill>
        <p:spPr bwMode="auto">
          <a:xfrm>
            <a:off x="5728684" y="3886200"/>
            <a:ext cx="3345365" cy="2971800"/>
          </a:xfrm>
          <a:prstGeom prst="rect">
            <a:avLst/>
          </a:prstGeom>
          <a:noFill/>
        </p:spPr>
      </p:pic>
    </p:spTree>
    <p:extLst>
      <p:ext uri="{BB962C8B-B14F-4D97-AF65-F5344CB8AC3E}">
        <p14:creationId xmlns:p14="http://schemas.microsoft.com/office/powerpoint/2010/main" val="29667392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29" y="-46830"/>
            <a:ext cx="7886700" cy="1325563"/>
          </a:xfrm>
        </p:spPr>
        <p:txBody>
          <a:bodyPr>
            <a:normAutofit fontScale="90000"/>
          </a:bodyPr>
          <a:lstStyle/>
          <a:p>
            <a:pPr algn="ctr"/>
            <a:r>
              <a:rPr lang="en-US" altLang="en-US" b="1" dirty="0" smtClean="0"/>
              <a:t>The Lone Star Republic to State</a:t>
            </a:r>
            <a:endParaRPr lang="en-US" b="1" dirty="0"/>
          </a:p>
        </p:txBody>
      </p:sp>
      <p:sp>
        <p:nvSpPr>
          <p:cNvPr id="3" name="Content Placeholder 2"/>
          <p:cNvSpPr>
            <a:spLocks noGrp="1"/>
          </p:cNvSpPr>
          <p:nvPr>
            <p:ph idx="1"/>
          </p:nvPr>
        </p:nvSpPr>
        <p:spPr>
          <a:xfrm>
            <a:off x="125570" y="955213"/>
            <a:ext cx="8595097" cy="5849946"/>
          </a:xfrm>
        </p:spPr>
        <p:txBody>
          <a:bodyPr>
            <a:noAutofit/>
          </a:bodyPr>
          <a:lstStyle/>
          <a:p>
            <a:endParaRPr lang="en-US" sz="2000" dirty="0" smtClean="0"/>
          </a:p>
          <a:p>
            <a:r>
              <a:rPr lang="en-US" sz="2000" dirty="0" smtClean="0"/>
              <a:t>Texas </a:t>
            </a:r>
            <a:r>
              <a:rPr lang="en-US" sz="2000" dirty="0"/>
              <a:t>had been an independent country since 1836 – but it is shaky and unstable. </a:t>
            </a:r>
          </a:p>
          <a:p>
            <a:r>
              <a:rPr lang="en-US" sz="2000" dirty="0"/>
              <a:t>Reached out to the US and European powers for aid. </a:t>
            </a:r>
          </a:p>
          <a:p>
            <a:r>
              <a:rPr lang="en-US" sz="2000" dirty="0"/>
              <a:t>Many Americans wanted </a:t>
            </a:r>
            <a:r>
              <a:rPr lang="en-US" sz="2000" dirty="0" smtClean="0"/>
              <a:t>Texas (Ex: </a:t>
            </a:r>
            <a:r>
              <a:rPr lang="en-US" sz="2000" b="1" dirty="0" smtClean="0"/>
              <a:t>Sam Houston</a:t>
            </a:r>
            <a:r>
              <a:rPr lang="en-US" sz="2000" dirty="0" smtClean="0"/>
              <a:t>) </a:t>
            </a:r>
            <a:r>
              <a:rPr lang="en-US" sz="2000" dirty="0"/>
              <a:t>as a part of the United States.</a:t>
            </a:r>
          </a:p>
          <a:p>
            <a:pPr lvl="1"/>
            <a:r>
              <a:rPr lang="en-US" sz="2000" dirty="0"/>
              <a:t>Became an issue in the election of 1844.</a:t>
            </a:r>
          </a:p>
          <a:p>
            <a:r>
              <a:rPr lang="en-US" sz="2000" dirty="0" smtClean="0"/>
              <a:t>1844 election - James </a:t>
            </a:r>
            <a:r>
              <a:rPr lang="en-US" sz="2000" dirty="0"/>
              <a:t>K Polk (Dem) pro-expansion vs. Henry Clay (Whig) was not.</a:t>
            </a:r>
          </a:p>
          <a:p>
            <a:pPr lvl="1"/>
            <a:r>
              <a:rPr lang="en-US" sz="2000" dirty="0"/>
              <a:t>Polk wins election - Americans favored expansion.</a:t>
            </a:r>
          </a:p>
          <a:p>
            <a:r>
              <a:rPr lang="en-US" sz="2000" dirty="0" smtClean="0"/>
              <a:t>Lame-duck </a:t>
            </a:r>
            <a:r>
              <a:rPr lang="en-US" sz="2000" dirty="0"/>
              <a:t>President Tyler saw Polk’s victory as a mandate to annex </a:t>
            </a:r>
            <a:r>
              <a:rPr lang="en-US" sz="2000" dirty="0" smtClean="0"/>
              <a:t>Texas.  </a:t>
            </a:r>
          </a:p>
          <a:p>
            <a:r>
              <a:rPr lang="en-US" sz="2000" dirty="0" smtClean="0"/>
              <a:t>1845 – Tyler pushed through bill which </a:t>
            </a:r>
            <a:r>
              <a:rPr lang="en-US" sz="2000" b="1" dirty="0"/>
              <a:t>annexed </a:t>
            </a:r>
            <a:r>
              <a:rPr lang="en-US" sz="2000" b="1" dirty="0" smtClean="0"/>
              <a:t>Texas.</a:t>
            </a:r>
          </a:p>
          <a:p>
            <a:r>
              <a:rPr lang="en-US" sz="2000" dirty="0" smtClean="0"/>
              <a:t>Caused outrage </a:t>
            </a:r>
            <a:r>
              <a:rPr lang="en-US" sz="2000" dirty="0"/>
              <a:t>in </a:t>
            </a:r>
            <a:r>
              <a:rPr lang="en-US" sz="2000" dirty="0" smtClean="0"/>
              <a:t>Mexico - This will lead to   violence and eventually war!</a:t>
            </a:r>
            <a:endParaRPr lang="en-US" sz="2000" dirty="0"/>
          </a:p>
        </p:txBody>
      </p:sp>
    </p:spTree>
    <p:extLst>
      <p:ext uri="{BB962C8B-B14F-4D97-AF65-F5344CB8AC3E}">
        <p14:creationId xmlns:p14="http://schemas.microsoft.com/office/powerpoint/2010/main" val="1350776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www.ushistoryscene.com/wp-content/uploads/2012/06/1844_Electoral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565" y="754288"/>
            <a:ext cx="7334511" cy="53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0843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066800" y="304800"/>
            <a:ext cx="7086600" cy="533400"/>
          </a:xfrm>
        </p:spPr>
        <p:txBody>
          <a:bodyPr>
            <a:normAutofit fontScale="90000"/>
          </a:bodyPr>
          <a:lstStyle/>
          <a:p>
            <a:pPr eaLnBrk="1" hangingPunct="1"/>
            <a:r>
              <a:rPr lang="en-US" sz="4000" b="1">
                <a:latin typeface="Arial" charset="0"/>
              </a:rPr>
              <a:t>“Texas Coming In”</a:t>
            </a:r>
          </a:p>
        </p:txBody>
      </p:sp>
      <p:pic>
        <p:nvPicPr>
          <p:cNvPr id="142339" name="Picture 3" descr="TexasComingIn-pol_cartoon"/>
          <p:cNvPicPr>
            <a:picLocks noGrp="1" noChangeAspect="1" noChangeArrowheads="1"/>
          </p:cNvPicPr>
          <p:nvPr>
            <p:ph idx="1"/>
          </p:nvPr>
        </p:nvPicPr>
        <p:blipFill rotWithShape="1">
          <a:blip r:embed="rId3">
            <a:lum bright="6000" contrast="12000"/>
            <a:extLst>
              <a:ext uri="{28A0092B-C50C-407E-A947-70E740481C1C}">
                <a14:useLocalDpi xmlns:a14="http://schemas.microsoft.com/office/drawing/2010/main" val="0"/>
              </a:ext>
            </a:extLst>
          </a:blip>
          <a:srcRect l="-6539" t="-9845" r="-6539" b="665"/>
          <a:stretch/>
        </p:blipFill>
        <p:spPr>
          <a:xfrm>
            <a:off x="0" y="304800"/>
            <a:ext cx="9144000" cy="6553200"/>
          </a:xfrm>
          <a:ln>
            <a:solidFill>
              <a:schemeClr val="bg1"/>
            </a:solidFill>
            <a:miter lim="800000"/>
            <a:headEnd/>
            <a:tailEnd/>
          </a:ln>
        </p:spPr>
      </p:pic>
    </p:spTree>
    <p:extLst>
      <p:ext uri="{BB962C8B-B14F-4D97-AF65-F5344CB8AC3E}">
        <p14:creationId xmlns:p14="http://schemas.microsoft.com/office/powerpoint/2010/main" val="2676536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94" y="1"/>
            <a:ext cx="7886700" cy="1325563"/>
          </a:xfrm>
        </p:spPr>
        <p:txBody>
          <a:bodyPr>
            <a:normAutofit/>
          </a:bodyPr>
          <a:lstStyle/>
          <a:p>
            <a:pPr algn="ctr"/>
            <a:r>
              <a:rPr lang="en-US" b="1" dirty="0" smtClean="0"/>
              <a:t>More Tension with Britain</a:t>
            </a:r>
            <a:endParaRPr lang="en-US" b="1" dirty="0"/>
          </a:p>
        </p:txBody>
      </p:sp>
      <p:sp>
        <p:nvSpPr>
          <p:cNvPr id="6" name="Content Placeholder 2"/>
          <p:cNvSpPr txBox="1">
            <a:spLocks/>
          </p:cNvSpPr>
          <p:nvPr/>
        </p:nvSpPr>
        <p:spPr>
          <a:xfrm>
            <a:off x="140813" y="1325563"/>
            <a:ext cx="8818460" cy="5849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“Oregon Country” - disputed between the US and Britain for many years.  </a:t>
            </a:r>
          </a:p>
          <a:p>
            <a:r>
              <a:rPr lang="en-US" sz="2000" dirty="0"/>
              <a:t>M</a:t>
            </a:r>
            <a:r>
              <a:rPr lang="en-US" sz="2000" dirty="0" smtClean="0"/>
              <a:t>any Americans wanted the US to gain the territory - rallying cry </a:t>
            </a:r>
            <a:r>
              <a:rPr lang="en-US" sz="2000" b="1" dirty="0" smtClean="0"/>
              <a:t>“54-40 or FIGHT!”</a:t>
            </a:r>
          </a:p>
          <a:p>
            <a:r>
              <a:rPr lang="en-US" sz="2000" dirty="0" smtClean="0"/>
              <a:t>US and British peacefully agreed in 1846 to set the permanent border at the 49</a:t>
            </a:r>
            <a:r>
              <a:rPr lang="en-US" sz="2000" baseline="30000" dirty="0" smtClean="0"/>
              <a:t>th</a:t>
            </a:r>
            <a:r>
              <a:rPr lang="en-US" sz="2000" dirty="0" smtClean="0"/>
              <a:t> parallel.</a:t>
            </a:r>
          </a:p>
          <a:p>
            <a:r>
              <a:rPr lang="en-US" sz="2000" dirty="0"/>
              <a:t>S</a:t>
            </a:r>
            <a:r>
              <a:rPr lang="en-US" sz="2000" dirty="0" smtClean="0"/>
              <a:t>et the northern border with Canada and extended the US to the Pacific (NW).</a:t>
            </a:r>
          </a:p>
          <a:p>
            <a:r>
              <a:rPr lang="en-US" sz="2000" dirty="0" smtClean="0"/>
              <a:t>Previous US-British issues, (ex: Maine-Canada border) resolved in the 1842 Webster-</a:t>
            </a:r>
            <a:r>
              <a:rPr lang="en-US" sz="2000" dirty="0" err="1" smtClean="0"/>
              <a:t>Ashburton</a:t>
            </a:r>
            <a:r>
              <a:rPr lang="en-US" sz="2000" dirty="0" smtClean="0"/>
              <a:t> Treaty.</a:t>
            </a:r>
            <a:endParaRPr lang="en-US" sz="2000" dirty="0"/>
          </a:p>
        </p:txBody>
      </p:sp>
    </p:spTree>
    <p:extLst>
      <p:ext uri="{BB962C8B-B14F-4D97-AF65-F5344CB8AC3E}">
        <p14:creationId xmlns:p14="http://schemas.microsoft.com/office/powerpoint/2010/main" val="2462966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ngland America Conflict Oregon.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906" t="1" r="-10211" b="-8288"/>
          <a:stretch/>
        </p:blipFill>
        <p:spPr>
          <a:xfrm>
            <a:off x="457200" y="-879386"/>
            <a:ext cx="8229600" cy="8378606"/>
          </a:xfrm>
        </p:spPr>
      </p:pic>
    </p:spTree>
    <p:extLst>
      <p:ext uri="{BB962C8B-B14F-4D97-AF65-F5344CB8AC3E}">
        <p14:creationId xmlns:p14="http://schemas.microsoft.com/office/powerpoint/2010/main" val="16359620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endParaRPr lang="en-US">
              <a:latin typeface="Arial" charset="0"/>
            </a:endParaRPr>
          </a:p>
        </p:txBody>
      </p:sp>
      <p:sp>
        <p:nvSpPr>
          <p:cNvPr id="141315" name="Content Placeholder 2"/>
          <p:cNvSpPr>
            <a:spLocks noGrp="1"/>
          </p:cNvSpPr>
          <p:nvPr>
            <p:ph idx="1"/>
          </p:nvPr>
        </p:nvSpPr>
        <p:spPr/>
        <p:txBody>
          <a:bodyPr/>
          <a:lstStyle/>
          <a:p>
            <a:endParaRPr lang="en-US">
              <a:latin typeface="Arial" charset="0"/>
            </a:endParaRPr>
          </a:p>
        </p:txBody>
      </p:sp>
      <p:pic>
        <p:nvPicPr>
          <p:cNvPr id="141316" name="Picture 3" descr="map-Oregon Terr Dispute"/>
          <p:cNvPicPr>
            <a:picLocks noGrp="1"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625600" y="381000"/>
            <a:ext cx="5894388" cy="6096000"/>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665255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0"/>
            <a:ext cx="8041440" cy="1117237"/>
          </a:xfrm>
        </p:spPr>
        <p:txBody>
          <a:bodyPr/>
          <a:lstStyle/>
          <a:p>
            <a:pPr eaLnBrk="1" hangingPunct="1"/>
            <a:r>
              <a:rPr lang="en-US" dirty="0" smtClean="0">
                <a:solidFill>
                  <a:schemeClr val="tx2"/>
                </a:solidFill>
              </a:rPr>
              <a:t>American Economic Influence</a:t>
            </a:r>
          </a:p>
        </p:txBody>
      </p:sp>
      <p:sp>
        <p:nvSpPr>
          <p:cNvPr id="11267" name="Rectangle 3"/>
          <p:cNvSpPr>
            <a:spLocks noGrp="1" noChangeArrowheads="1"/>
          </p:cNvSpPr>
          <p:nvPr>
            <p:ph type="body" idx="1"/>
          </p:nvPr>
        </p:nvSpPr>
        <p:spPr>
          <a:xfrm>
            <a:off x="152400" y="1676400"/>
            <a:ext cx="8839200" cy="5029200"/>
          </a:xfrm>
        </p:spPr>
        <p:txBody>
          <a:bodyPr>
            <a:normAutofit/>
          </a:bodyPr>
          <a:lstStyle/>
          <a:p>
            <a:r>
              <a:rPr lang="en-US" sz="2800" dirty="0" smtClean="0">
                <a:solidFill>
                  <a:schemeClr val="tx2"/>
                </a:solidFill>
              </a:rPr>
              <a:t>Long before the U.S. conquered the Mexican territories of Texas, New Mexico and California militarily, it had conquered them economically</a:t>
            </a:r>
          </a:p>
          <a:p>
            <a:pPr lvl="1" eaLnBrk="1" hangingPunct="1"/>
            <a:r>
              <a:rPr lang="en-US" sz="2400" dirty="0" smtClean="0">
                <a:solidFill>
                  <a:schemeClr val="tx2"/>
                </a:solidFill>
              </a:rPr>
              <a:t>New Mexico a thriving hub of trade w/ U.S.</a:t>
            </a:r>
          </a:p>
          <a:p>
            <a:pPr lvl="1" eaLnBrk="1" hangingPunct="1"/>
            <a:r>
              <a:rPr lang="en-US" sz="2400" dirty="0" smtClean="0">
                <a:solidFill>
                  <a:schemeClr val="tx2"/>
                </a:solidFill>
              </a:rPr>
              <a:t> New England traders soon dominated California</a:t>
            </a:r>
          </a:p>
          <a:p>
            <a:pPr lvl="1" eaLnBrk="1" hangingPunct="1"/>
            <a:r>
              <a:rPr lang="en-US" sz="2400" dirty="0" smtClean="0">
                <a:solidFill>
                  <a:schemeClr val="tx2"/>
                </a:solidFill>
              </a:rPr>
              <a:t>Southerners spread the plantation economy into eastern Texas</a:t>
            </a:r>
          </a:p>
        </p:txBody>
      </p:sp>
    </p:spTree>
    <p:extLst>
      <p:ext uri="{BB962C8B-B14F-4D97-AF65-F5344CB8AC3E}">
        <p14:creationId xmlns:p14="http://schemas.microsoft.com/office/powerpoint/2010/main" val="428228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
                                        <p:tgtEl>
                                          <p:spTgt spid="112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fade">
                                      <p:cBhvr>
                                        <p:cTn id="13" dur="500"/>
                                        <p:tgtEl>
                                          <p:spTgt spid="112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fade">
                                      <p:cBhvr>
                                        <p:cTn id="16"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68"/>
              </a:spcBef>
              <a:defRPr/>
            </a:pPr>
            <a:r>
              <a:rPr lang="en-US" dirty="0" smtClean="0"/>
              <a:t>Beginning of the Dispute</a:t>
            </a:r>
          </a:p>
        </p:txBody>
      </p:sp>
      <p:sp>
        <p:nvSpPr>
          <p:cNvPr id="3" name="Content Placeholder 2"/>
          <p:cNvSpPr>
            <a:spLocks noGrp="1"/>
          </p:cNvSpPr>
          <p:nvPr>
            <p:ph idx="1"/>
          </p:nvPr>
        </p:nvSpPr>
        <p:spPr/>
        <p:txBody>
          <a:bodyPr>
            <a:normAutofit lnSpcReduction="10000"/>
          </a:bodyPr>
          <a:lstStyle/>
          <a:p>
            <a:pPr marL="454360" indent="-369332">
              <a:defRPr/>
            </a:pPr>
            <a:r>
              <a:rPr lang="en-US" dirty="0" smtClean="0"/>
              <a:t>“Mexicans must amalgamate and be lost, in the superior vigor of the Anglo-Saxon race, or they must perish.”</a:t>
            </a:r>
          </a:p>
          <a:p>
            <a:pPr marL="945915" lvl="1" indent="-369332">
              <a:defRPr/>
            </a:pPr>
            <a:r>
              <a:rPr lang="en-US" dirty="0" smtClean="0"/>
              <a:t>John L. O’Sullivan</a:t>
            </a:r>
          </a:p>
          <a:p>
            <a:pPr marL="454360" indent="-369332">
              <a:defRPr/>
            </a:pPr>
            <a:r>
              <a:rPr lang="en-US" dirty="0" smtClean="0"/>
              <a:t>Mexico refused to negotiate US attempts to buy territory.</a:t>
            </a:r>
          </a:p>
          <a:p>
            <a:pPr marL="454360" indent="-369332">
              <a:defRPr/>
            </a:pPr>
            <a:r>
              <a:rPr lang="en-US" dirty="0" smtClean="0"/>
              <a:t>Mexico also disputed the border Texas had been claiming for the previous 10 years.</a:t>
            </a:r>
          </a:p>
        </p:txBody>
      </p:sp>
    </p:spTree>
    <p:extLst>
      <p:ext uri="{BB962C8B-B14F-4D97-AF65-F5344CB8AC3E}">
        <p14:creationId xmlns:p14="http://schemas.microsoft.com/office/powerpoint/2010/main" val="303132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Mexican-American War and the Resurgence of Slave Based Sectionalism</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400878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92" y="-136190"/>
            <a:ext cx="8944377" cy="1325563"/>
          </a:xfrm>
        </p:spPr>
        <p:txBody>
          <a:bodyPr/>
          <a:lstStyle/>
          <a:p>
            <a:pPr algn="ctr"/>
            <a:r>
              <a:rPr lang="en-US" b="1" dirty="0" smtClean="0"/>
              <a:t>The “US Invasion” War - Causes</a:t>
            </a:r>
            <a:endParaRPr lang="en-US" b="1" dirty="0"/>
          </a:p>
        </p:txBody>
      </p:sp>
      <p:sp>
        <p:nvSpPr>
          <p:cNvPr id="6" name="Content Placeholder 2"/>
          <p:cNvSpPr txBox="1">
            <a:spLocks/>
          </p:cNvSpPr>
          <p:nvPr/>
        </p:nvSpPr>
        <p:spPr>
          <a:xfrm>
            <a:off x="216907" y="1374903"/>
            <a:ext cx="5217196" cy="531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James K </a:t>
            </a:r>
            <a:r>
              <a:rPr lang="en-US" sz="2000" b="1" dirty="0" smtClean="0"/>
              <a:t>Polk </a:t>
            </a:r>
            <a:r>
              <a:rPr lang="en-US" sz="2000" dirty="0" smtClean="0"/>
              <a:t>– pro-expansion </a:t>
            </a:r>
            <a:r>
              <a:rPr lang="en-US" sz="2000" dirty="0"/>
              <a:t>in the Southwest (</a:t>
            </a:r>
            <a:r>
              <a:rPr lang="en-US" sz="2000" dirty="0" smtClean="0"/>
              <a:t>esp. California</a:t>
            </a:r>
            <a:r>
              <a:rPr lang="en-US" sz="2000" dirty="0"/>
              <a:t>).  </a:t>
            </a:r>
            <a:endParaRPr lang="en-US" sz="2000" dirty="0" smtClean="0"/>
          </a:p>
          <a:p>
            <a:r>
              <a:rPr lang="en-US" sz="2000" dirty="0"/>
              <a:t>W</a:t>
            </a:r>
            <a:r>
              <a:rPr lang="en-US" sz="2000" dirty="0" smtClean="0"/>
              <a:t>illing </a:t>
            </a:r>
            <a:r>
              <a:rPr lang="en-US" sz="2000" dirty="0"/>
              <a:t>to pay for </a:t>
            </a:r>
            <a:r>
              <a:rPr lang="en-US" sz="2000" dirty="0" smtClean="0"/>
              <a:t>territory OR also </a:t>
            </a:r>
            <a:r>
              <a:rPr lang="en-US" sz="2000" dirty="0"/>
              <a:t>willing to use force.</a:t>
            </a:r>
          </a:p>
          <a:p>
            <a:r>
              <a:rPr lang="en-US" sz="2000" dirty="0"/>
              <a:t>A growing issue was the Texas-Mexico border.  </a:t>
            </a:r>
            <a:endParaRPr lang="en-US" sz="2000" dirty="0" smtClean="0"/>
          </a:p>
          <a:p>
            <a:pPr lvl="1"/>
            <a:r>
              <a:rPr lang="en-US" sz="2000" dirty="0" smtClean="0"/>
              <a:t>Texas </a:t>
            </a:r>
            <a:r>
              <a:rPr lang="en-US" sz="2000" dirty="0"/>
              <a:t>claimed it was the Rio Grande </a:t>
            </a:r>
            <a:r>
              <a:rPr lang="en-US" sz="2000" dirty="0" smtClean="0"/>
              <a:t>River.</a:t>
            </a:r>
          </a:p>
          <a:p>
            <a:pPr lvl="1"/>
            <a:r>
              <a:rPr lang="en-US" sz="2000" dirty="0" smtClean="0"/>
              <a:t>Mexico </a:t>
            </a:r>
            <a:r>
              <a:rPr lang="en-US" sz="2000" dirty="0"/>
              <a:t>claimed it </a:t>
            </a:r>
            <a:r>
              <a:rPr lang="en-US" sz="2000" dirty="0" smtClean="0"/>
              <a:t>was the </a:t>
            </a:r>
            <a:r>
              <a:rPr lang="en-US" sz="2000" dirty="0"/>
              <a:t>Nueces River.  </a:t>
            </a:r>
            <a:endParaRPr lang="en-US" sz="2000" dirty="0" smtClean="0"/>
          </a:p>
          <a:p>
            <a:r>
              <a:rPr lang="en-US" sz="2000" dirty="0" smtClean="0"/>
              <a:t>Polk </a:t>
            </a:r>
            <a:r>
              <a:rPr lang="en-US" sz="2000" dirty="0"/>
              <a:t>sent </a:t>
            </a:r>
            <a:r>
              <a:rPr lang="en-US" sz="2000" b="1" dirty="0" smtClean="0"/>
              <a:t>Gen </a:t>
            </a:r>
            <a:r>
              <a:rPr lang="en-US" sz="2000" b="1" dirty="0"/>
              <a:t>Zachary Taylor </a:t>
            </a:r>
            <a:r>
              <a:rPr lang="en-US" sz="2000" b="1" dirty="0" smtClean="0"/>
              <a:t>(“Old </a:t>
            </a:r>
            <a:r>
              <a:rPr lang="en-US" sz="2000" b="1" dirty="0"/>
              <a:t/>
            </a:r>
            <a:br>
              <a:rPr lang="en-US" sz="2000" b="1" dirty="0"/>
            </a:br>
            <a:r>
              <a:rPr lang="en-US" sz="2000" b="1" dirty="0" smtClean="0"/>
              <a:t>Rough and Ready”) </a:t>
            </a:r>
            <a:r>
              <a:rPr lang="en-US" sz="2000" dirty="0" smtClean="0"/>
              <a:t>to Texas – “protect” Texas from Mexican threat. </a:t>
            </a:r>
          </a:p>
          <a:p>
            <a:r>
              <a:rPr lang="en-US" sz="2000" dirty="0" smtClean="0"/>
              <a:t>He </a:t>
            </a:r>
            <a:r>
              <a:rPr lang="en-US" sz="2000" dirty="0"/>
              <a:t>set up camp on the “</a:t>
            </a:r>
            <a:r>
              <a:rPr lang="en-US" sz="2000" dirty="0" smtClean="0"/>
              <a:t>US” side </a:t>
            </a:r>
            <a:r>
              <a:rPr lang="en-US" sz="2000" dirty="0"/>
              <a:t>of the Rio Grande River.</a:t>
            </a:r>
          </a:p>
        </p:txBody>
      </p:sp>
      <p:pic>
        <p:nvPicPr>
          <p:cNvPr id="8" name="Picture 2" descr="Go to fullsize image">
            <a:hlinkClick r:id="rId2"/>
          </p:cNvPr>
          <p:cNvPicPr>
            <a:picLocks noChangeAspect="1" noChangeArrowheads="1"/>
          </p:cNvPicPr>
          <p:nvPr/>
        </p:nvPicPr>
        <p:blipFill>
          <a:blip r:embed="rId3" cstate="print"/>
          <a:srcRect/>
          <a:stretch>
            <a:fillRect/>
          </a:stretch>
        </p:blipFill>
        <p:spPr bwMode="auto">
          <a:xfrm>
            <a:off x="7369296" y="862507"/>
            <a:ext cx="1687543" cy="3107223"/>
          </a:xfrm>
          <a:prstGeom prst="rect">
            <a:avLst/>
          </a:prstGeom>
          <a:noFill/>
        </p:spPr>
      </p:pic>
      <p:pic>
        <p:nvPicPr>
          <p:cNvPr id="9" name="Picture 4" descr="John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103" y="935960"/>
            <a:ext cx="1935193" cy="303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mstartzman.pbworks.com/f/1289950266/scot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628" y="3899787"/>
            <a:ext cx="1838668" cy="29582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3/3f/Zachary_Taylor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9296" y="3978560"/>
            <a:ext cx="1774704" cy="287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568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93" y="142875"/>
            <a:ext cx="11190387"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Tree>
    <p:extLst>
      <p:ext uri="{BB962C8B-B14F-4D97-AF65-F5344CB8AC3E}">
        <p14:creationId xmlns:p14="http://schemas.microsoft.com/office/powerpoint/2010/main" val="4406111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pPr>
              <a:spcBef>
                <a:spcPts val="168"/>
              </a:spcBef>
              <a:tabLst>
                <a:tab pos="1020314" algn="l"/>
              </a:tabLst>
              <a:defRPr/>
            </a:pPr>
            <a:r>
              <a:rPr lang="en-US" smtClean="0"/>
              <a:t>War of Aggression</a:t>
            </a:r>
          </a:p>
        </p:txBody>
      </p:sp>
      <p:sp>
        <p:nvSpPr>
          <p:cNvPr id="19458" name="Rectangle 2"/>
          <p:cNvSpPr>
            <a:spLocks noGrp="1" noChangeArrowheads="1"/>
          </p:cNvSpPr>
          <p:nvPr>
            <p:ph type="body" idx="1"/>
          </p:nvPr>
        </p:nvSpPr>
        <p:spPr/>
        <p:txBody>
          <a:bodyPr>
            <a:normAutofit lnSpcReduction="10000"/>
          </a:bodyPr>
          <a:lstStyle/>
          <a:p>
            <a:pPr marL="584740" indent="-457200">
              <a:tabLst>
                <a:tab pos="992414" algn="l"/>
                <a:tab pos="992414" algn="l"/>
                <a:tab pos="992414" algn="l"/>
              </a:tabLst>
              <a:defRPr/>
            </a:pPr>
            <a:r>
              <a:rPr lang="en-US" i="0" dirty="0" smtClean="0"/>
              <a:t>President Polk sent General Taylor to the area that the U.S. considered it</a:t>
            </a:r>
            <a:r>
              <a:rPr lang="en-US" dirty="0" smtClean="0">
                <a:latin typeface="Arial"/>
              </a:rPr>
              <a:t>’</a:t>
            </a:r>
            <a:r>
              <a:rPr lang="en-US" i="0" dirty="0" smtClean="0"/>
              <a:t>s border.</a:t>
            </a:r>
          </a:p>
          <a:p>
            <a:pPr marL="584740" indent="-457200">
              <a:tabLst>
                <a:tab pos="992414" algn="l"/>
                <a:tab pos="992414" algn="l"/>
                <a:tab pos="992414" algn="l"/>
              </a:tabLst>
              <a:defRPr/>
            </a:pPr>
            <a:r>
              <a:rPr lang="en-US" i="0" dirty="0" smtClean="0"/>
              <a:t>Predictably, Taylor</a:t>
            </a:r>
            <a:r>
              <a:rPr lang="en-US" dirty="0" smtClean="0">
                <a:latin typeface="Arial"/>
              </a:rPr>
              <a:t>’</a:t>
            </a:r>
            <a:r>
              <a:rPr lang="en-US" i="0" dirty="0" smtClean="0"/>
              <a:t>s troops were attacked by the Mexican army. </a:t>
            </a:r>
          </a:p>
          <a:p>
            <a:pPr marL="584740" indent="-457200">
              <a:tabLst>
                <a:tab pos="992414" algn="l"/>
                <a:tab pos="992414" algn="l"/>
                <a:tab pos="992414" algn="l"/>
              </a:tabLst>
              <a:defRPr/>
            </a:pPr>
            <a:r>
              <a:rPr lang="en-US" i="0" dirty="0" smtClean="0"/>
              <a:t>Polk now had reason to go to war, and enough evidence to convince Congress to declare war, despite the objections of Northern Whigs (like Lincoln). </a:t>
            </a:r>
          </a:p>
        </p:txBody>
      </p:sp>
    </p:spTree>
    <p:extLst>
      <p:ext uri="{BB962C8B-B14F-4D97-AF65-F5344CB8AC3E}">
        <p14:creationId xmlns:p14="http://schemas.microsoft.com/office/powerpoint/2010/main" val="2436881940"/>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p:cTn id="7" dur="500" fill="hold"/>
                                        <p:tgtEl>
                                          <p:spTgt spid="19457"/>
                                        </p:tgtEl>
                                        <p:attrNameLst>
                                          <p:attrName>ppt_w</p:attrName>
                                        </p:attrNameLst>
                                      </p:cBhvr>
                                      <p:tavLst>
                                        <p:tav tm="0">
                                          <p:val>
                                            <p:strVal val="4*#ppt_w"/>
                                          </p:val>
                                        </p:tav>
                                        <p:tav tm="100000">
                                          <p:val>
                                            <p:strVal val="#ppt_w"/>
                                          </p:val>
                                        </p:tav>
                                      </p:tavLst>
                                    </p:anim>
                                    <p:anim calcmode="lin" valueType="num">
                                      <p:cBhvr>
                                        <p:cTn id="8" dur="500" fill="hold"/>
                                        <p:tgtEl>
                                          <p:spTgt spid="19457"/>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458">
                                            <p:txEl>
                                              <p:pRg st="0" end="0"/>
                                            </p:txEl>
                                          </p:spTgt>
                                        </p:tgtEl>
                                        <p:attrNameLst>
                                          <p:attrName>style.visibility</p:attrName>
                                        </p:attrNameLst>
                                      </p:cBhvr>
                                      <p:to>
                                        <p:strVal val="visible"/>
                                      </p:to>
                                    </p:set>
                                    <p:animEffect transition="in" filter="wipe(down)">
                                      <p:cBhvr>
                                        <p:cTn id="13" dur="500"/>
                                        <p:tgtEl>
                                          <p:spTgt spid="1945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458">
                                            <p:txEl>
                                              <p:pRg st="1" end="1"/>
                                            </p:txEl>
                                          </p:spTgt>
                                        </p:tgtEl>
                                        <p:attrNameLst>
                                          <p:attrName>style.visibility</p:attrName>
                                        </p:attrNameLst>
                                      </p:cBhvr>
                                      <p:to>
                                        <p:strVal val="visible"/>
                                      </p:to>
                                    </p:set>
                                    <p:animEffect transition="in" filter="wipe(down)">
                                      <p:cBhvr>
                                        <p:cTn id="18" dur="500"/>
                                        <p:tgtEl>
                                          <p:spTgt spid="1945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458">
                                            <p:txEl>
                                              <p:pRg st="2" end="2"/>
                                            </p:txEl>
                                          </p:spTgt>
                                        </p:tgtEl>
                                        <p:attrNameLst>
                                          <p:attrName>style.visibility</p:attrName>
                                        </p:attrNameLst>
                                      </p:cBhvr>
                                      <p:to>
                                        <p:strVal val="visible"/>
                                      </p:to>
                                    </p:set>
                                    <p:animEffect transition="in" filter="wipe(down)">
                                      <p:cBhvr>
                                        <p:cTn id="23" dur="5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utoUpdateAnimBg="0"/>
      <p:bldP spid="19458"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itish View of MA Wa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8640" r="-29775"/>
          <a:stretch/>
        </p:blipFill>
        <p:spPr>
          <a:xfrm>
            <a:off x="0" y="0"/>
            <a:ext cx="9144000" cy="6858000"/>
          </a:xfrm>
        </p:spPr>
      </p:pic>
    </p:spTree>
    <p:extLst>
      <p:ext uri="{BB962C8B-B14F-4D97-AF65-F5344CB8AC3E}">
        <p14:creationId xmlns:p14="http://schemas.microsoft.com/office/powerpoint/2010/main" val="23213323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325563"/>
          </a:xfrm>
        </p:spPr>
        <p:txBody>
          <a:bodyPr>
            <a:normAutofit/>
          </a:bodyPr>
          <a:lstStyle/>
          <a:p>
            <a:r>
              <a:rPr lang="en-US" sz="3200" dirty="0" smtClean="0"/>
              <a:t>Ulysses S. Grant on the Mexican American War</a:t>
            </a:r>
            <a:endParaRPr lang="en-US" sz="3200" dirty="0"/>
          </a:p>
        </p:txBody>
      </p:sp>
      <p:sp>
        <p:nvSpPr>
          <p:cNvPr id="3" name="Content Placeholder 2"/>
          <p:cNvSpPr>
            <a:spLocks noGrp="1"/>
          </p:cNvSpPr>
          <p:nvPr>
            <p:ph idx="1"/>
          </p:nvPr>
        </p:nvSpPr>
        <p:spPr>
          <a:xfrm>
            <a:off x="-1" y="1600200"/>
            <a:ext cx="9143999" cy="4525963"/>
          </a:xfrm>
        </p:spPr>
        <p:txBody>
          <a:bodyPr>
            <a:noAutofit/>
          </a:bodyPr>
          <a:lstStyle/>
          <a:p>
            <a:pPr marL="0" indent="0">
              <a:buNone/>
            </a:pPr>
            <a:r>
              <a:rPr lang="en-US" sz="2800" dirty="0" smtClean="0"/>
              <a:t>“Generally</a:t>
            </a:r>
            <a:r>
              <a:rPr lang="en-US" sz="2800" dirty="0"/>
              <a:t>, the officers of the army were indifferent whether the annexation was consummated or not; but not so all of them. For myself, I was bitterly opposed to the measure, and to this day regard the war, which resulted, as one of the most unjust ever waged by a stronger against a weaker nation. It was an instance of a republic following the bad example of European monarchies, in not considering justice in their desire to acquire additional </a:t>
            </a:r>
            <a:r>
              <a:rPr lang="en-US" sz="2800" dirty="0" smtClean="0"/>
              <a:t>territory”</a:t>
            </a:r>
          </a:p>
          <a:p>
            <a:pPr marL="0" indent="0">
              <a:buNone/>
            </a:pPr>
            <a:r>
              <a:rPr lang="en-US" sz="2800" dirty="0"/>
              <a:t>	</a:t>
            </a:r>
          </a:p>
        </p:txBody>
      </p:sp>
    </p:spTree>
    <p:extLst>
      <p:ext uri="{BB962C8B-B14F-4D97-AF65-F5344CB8AC3E}">
        <p14:creationId xmlns:p14="http://schemas.microsoft.com/office/powerpoint/2010/main" val="31358113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normAutofit fontScale="90000"/>
          </a:bodyPr>
          <a:lstStyle/>
          <a:p>
            <a:pPr>
              <a:spcBef>
                <a:spcPts val="168"/>
              </a:spcBef>
              <a:tabLst>
                <a:tab pos="1020314" algn="l"/>
              </a:tabLst>
              <a:defRPr/>
            </a:pPr>
            <a:r>
              <a:rPr lang="en-US" dirty="0" smtClean="0"/>
              <a:t>Polk</a:t>
            </a:r>
            <a:r>
              <a:rPr lang="en-US" dirty="0" smtClean="0">
                <a:latin typeface="Arial"/>
              </a:rPr>
              <a:t>’</a:t>
            </a:r>
            <a:r>
              <a:rPr lang="en-US" dirty="0" smtClean="0"/>
              <a:t>s message to Congress, 1846</a:t>
            </a:r>
          </a:p>
        </p:txBody>
      </p:sp>
      <p:sp>
        <p:nvSpPr>
          <p:cNvPr id="20482" name="Rectangle 2"/>
          <p:cNvSpPr>
            <a:spLocks noGrp="1" noChangeArrowheads="1"/>
          </p:cNvSpPr>
          <p:nvPr>
            <p:ph type="body" idx="1"/>
          </p:nvPr>
        </p:nvSpPr>
        <p:spPr>
          <a:xfrm>
            <a:off x="457200" y="1482329"/>
            <a:ext cx="8229600" cy="5232797"/>
          </a:xfrm>
        </p:spPr>
        <p:txBody>
          <a:bodyPr>
            <a:normAutofit/>
          </a:bodyPr>
          <a:lstStyle/>
          <a:p>
            <a:pPr marL="584740" indent="-457200">
              <a:tabLst>
                <a:tab pos="992414" algn="l"/>
              </a:tabLst>
              <a:defRPr/>
            </a:pPr>
            <a:r>
              <a:rPr lang="ja-JP" altLang="en-US" sz="2800" dirty="0">
                <a:latin typeface="Arial"/>
              </a:rPr>
              <a:t>“</a:t>
            </a:r>
            <a:r>
              <a:rPr lang="en-US" sz="2800" dirty="0"/>
              <a:t>...after reiterated menaces, Mexico has passed the boundary of the United States, has invaded our territory and shed American blood upon the American soil. She has proclaimed that hostilities have commenced, and that the two nations are now at war...I invoke the prompt action of Congress to recognize the existence of the war, and to place it at the disposal of the Executive the means of prosecuting the war with vigor...</a:t>
            </a:r>
            <a:r>
              <a:rPr lang="ja-JP" altLang="en-US" sz="2800" dirty="0">
                <a:latin typeface="Arial"/>
              </a:rPr>
              <a:t>”</a:t>
            </a:r>
            <a:endParaRPr lang="en-US" sz="2800" dirty="0"/>
          </a:p>
        </p:txBody>
      </p:sp>
    </p:spTree>
    <p:extLst>
      <p:ext uri="{BB962C8B-B14F-4D97-AF65-F5344CB8AC3E}">
        <p14:creationId xmlns:p14="http://schemas.microsoft.com/office/powerpoint/2010/main" val="223552040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68"/>
              </a:spcBef>
              <a:defRPr/>
            </a:pPr>
            <a:r>
              <a:rPr lang="en-US" dirty="0" smtClean="0"/>
              <a:t>America Divided</a:t>
            </a:r>
            <a:endParaRPr lang="en-US" dirty="0"/>
          </a:p>
        </p:txBody>
      </p:sp>
      <p:sp>
        <p:nvSpPr>
          <p:cNvPr id="3" name="Content Placeholder 2"/>
          <p:cNvSpPr>
            <a:spLocks noGrp="1"/>
          </p:cNvSpPr>
          <p:nvPr>
            <p:ph idx="1"/>
          </p:nvPr>
        </p:nvSpPr>
        <p:spPr/>
        <p:txBody>
          <a:bodyPr>
            <a:normAutofit fontScale="92500" lnSpcReduction="10000"/>
          </a:bodyPr>
          <a:lstStyle/>
          <a:p>
            <a:pPr marL="454360" indent="-369332">
              <a:defRPr/>
            </a:pPr>
            <a:r>
              <a:rPr lang="en-US" i="0" dirty="0" smtClean="0"/>
              <a:t>Northerners feel that the war is taking money away from improvements to the nation.</a:t>
            </a:r>
          </a:p>
          <a:p>
            <a:pPr marL="454360" indent="-369332">
              <a:defRPr/>
            </a:pPr>
            <a:r>
              <a:rPr lang="en-US" i="0" dirty="0" smtClean="0"/>
              <a:t>Northerners feel that Polk wants to take over all of Mexico…they’re right</a:t>
            </a:r>
          </a:p>
          <a:p>
            <a:pPr marL="454360" indent="-369332">
              <a:defRPr/>
            </a:pPr>
            <a:r>
              <a:rPr lang="en-US" i="0" dirty="0" smtClean="0"/>
              <a:t>Taxes increase for the war effort. Many Americans mad</a:t>
            </a:r>
          </a:p>
          <a:p>
            <a:pPr marL="454360" indent="-369332">
              <a:defRPr/>
            </a:pPr>
            <a:r>
              <a:rPr lang="en-US" i="0" dirty="0" smtClean="0"/>
              <a:t>Senator John C. Calhoun is against acquiring Mexico because it will ‘taint’ the US</a:t>
            </a:r>
            <a:endParaRPr lang="en-US" i="0" dirty="0"/>
          </a:p>
        </p:txBody>
      </p:sp>
    </p:spTree>
    <p:extLst>
      <p:ext uri="{BB962C8B-B14F-4D97-AF65-F5344CB8AC3E}">
        <p14:creationId xmlns:p14="http://schemas.microsoft.com/office/powerpoint/2010/main" val="48706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pPr>
              <a:spcBef>
                <a:spcPts val="168"/>
              </a:spcBef>
              <a:tabLst>
                <a:tab pos="1020314" algn="l"/>
              </a:tabLst>
              <a:defRPr/>
            </a:pPr>
            <a:r>
              <a:rPr lang="en-US" smtClean="0"/>
              <a:t>Political Opposition to War</a:t>
            </a:r>
          </a:p>
        </p:txBody>
      </p:sp>
      <p:sp>
        <p:nvSpPr>
          <p:cNvPr id="22530" name="Rectangle 2"/>
          <p:cNvSpPr>
            <a:spLocks noGrp="1" noChangeArrowheads="1"/>
          </p:cNvSpPr>
          <p:nvPr>
            <p:ph type="body" idx="1"/>
          </p:nvPr>
        </p:nvSpPr>
        <p:spPr/>
        <p:txBody>
          <a:bodyPr>
            <a:normAutofit fontScale="92500" lnSpcReduction="10000"/>
          </a:bodyPr>
          <a:lstStyle/>
          <a:p>
            <a:pPr marL="584740" indent="-457200">
              <a:tabLst>
                <a:tab pos="992414" algn="l"/>
                <a:tab pos="992414" algn="l"/>
                <a:tab pos="992414" algn="l"/>
              </a:tabLst>
              <a:defRPr/>
            </a:pPr>
            <a:r>
              <a:rPr lang="en-US" i="0" dirty="0" smtClean="0"/>
              <a:t>Many members of Congress opposed the war with Mexico.</a:t>
            </a:r>
          </a:p>
          <a:p>
            <a:pPr marL="584740" indent="-457200">
              <a:tabLst>
                <a:tab pos="992414" algn="l"/>
                <a:tab pos="992414" algn="l"/>
                <a:tab pos="992414" algn="l"/>
              </a:tabLst>
              <a:defRPr/>
            </a:pPr>
            <a:r>
              <a:rPr lang="en-US" i="0" dirty="0" smtClean="0"/>
              <a:t>Some felt that the president had forced the U.S. into the war, which was wrong because only Congress can approve war.</a:t>
            </a:r>
          </a:p>
          <a:p>
            <a:pPr marL="584740" indent="-457200">
              <a:tabLst>
                <a:tab pos="992414" algn="l"/>
                <a:tab pos="992414" algn="l"/>
                <a:tab pos="992414" algn="l"/>
              </a:tabLst>
              <a:defRPr/>
            </a:pPr>
            <a:r>
              <a:rPr lang="en-US" i="0" dirty="0" smtClean="0"/>
              <a:t>Others just thought it was wrong to take any territory from Mexico. </a:t>
            </a:r>
          </a:p>
          <a:p>
            <a:pPr marL="584740" indent="-457200">
              <a:tabLst>
                <a:tab pos="992414" algn="l"/>
                <a:tab pos="992414" algn="l"/>
                <a:tab pos="992414" algn="l"/>
              </a:tabLst>
              <a:defRPr/>
            </a:pPr>
            <a:r>
              <a:rPr lang="en-US" i="0" dirty="0" smtClean="0"/>
              <a:t>Lincoln makes his name accusing Polk of misleading Congress and starting a war for territory</a:t>
            </a:r>
          </a:p>
        </p:txBody>
      </p:sp>
    </p:spTree>
    <p:extLst>
      <p:ext uri="{BB962C8B-B14F-4D97-AF65-F5344CB8AC3E}">
        <p14:creationId xmlns:p14="http://schemas.microsoft.com/office/powerpoint/2010/main" val="2386751911"/>
      </p:ext>
    </p:extLst>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74478264" presetClass="entr" presetSubtype="0" fill="hold" grpId="0" nodeType="clickEffect">
                                  <p:stCondLst>
                                    <p:cond delay="0"/>
                                  </p:stCondLst>
                                  <p:childTnLst>
                                    <p:set>
                                      <p:cBhvr>
                                        <p:cTn id="6" dur="1" fill="hold">
                                          <p:stCondLst>
                                            <p:cond delay="499"/>
                                          </p:stCondLst>
                                        </p:cTn>
                                        <p:tgtEl>
                                          <p:spTgt spid="225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74478264" presetClass="entr" presetSubtype="0" fill="hold" grpId="0" nodeType="clickEffect">
                                  <p:stCondLst>
                                    <p:cond delay="0"/>
                                  </p:stCondLst>
                                  <p:childTnLst>
                                    <p:set>
                                      <p:cBhvr>
                                        <p:cTn id="10" dur="1" fill="hold">
                                          <p:stCondLst>
                                            <p:cond delay="499"/>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utoUpdateAnimBg="0"/>
      <p:bldP spid="2253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91" y="-93995"/>
            <a:ext cx="8944377" cy="1325563"/>
          </a:xfrm>
        </p:spPr>
        <p:txBody>
          <a:bodyPr>
            <a:normAutofit fontScale="90000"/>
          </a:bodyPr>
          <a:lstStyle/>
          <a:p>
            <a:pPr algn="ctr"/>
            <a:r>
              <a:rPr lang="en-US" b="1" dirty="0" smtClean="0"/>
              <a:t>The Mexican-American War - Course</a:t>
            </a:r>
            <a:endParaRPr lang="en-US" b="1" dirty="0"/>
          </a:p>
        </p:txBody>
      </p:sp>
      <p:sp>
        <p:nvSpPr>
          <p:cNvPr id="6" name="Content Placeholder 2"/>
          <p:cNvSpPr txBox="1">
            <a:spLocks/>
          </p:cNvSpPr>
          <p:nvPr/>
        </p:nvSpPr>
        <p:spPr>
          <a:xfrm>
            <a:off x="96591" y="1231569"/>
            <a:ext cx="5264241" cy="531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3" name="Rectangle 2"/>
          <p:cNvSpPr/>
          <p:nvPr/>
        </p:nvSpPr>
        <p:spPr>
          <a:xfrm>
            <a:off x="96591" y="1080772"/>
            <a:ext cx="5704134" cy="4801315"/>
          </a:xfrm>
          <a:prstGeom prst="rect">
            <a:avLst/>
          </a:prstGeom>
        </p:spPr>
        <p:txBody>
          <a:bodyPr wrap="square">
            <a:spAutoFit/>
          </a:bodyPr>
          <a:lstStyle/>
          <a:p>
            <a:pPr marL="342900" indent="-342900">
              <a:buFont typeface="Arial" panose="020B0604020202020204" pitchFamily="34" charset="0"/>
              <a:buChar char="•"/>
            </a:pPr>
            <a:r>
              <a:rPr lang="en-US" dirty="0" smtClean="0"/>
              <a:t>1846 – disputed reports saying Mexican </a:t>
            </a:r>
            <a:r>
              <a:rPr lang="en-US" dirty="0"/>
              <a:t>troops </a:t>
            </a:r>
            <a:r>
              <a:rPr lang="en-US" dirty="0" smtClean="0"/>
              <a:t>crossed </a:t>
            </a:r>
            <a:r>
              <a:rPr lang="en-US" dirty="0"/>
              <a:t>the Rio </a:t>
            </a:r>
            <a:r>
              <a:rPr lang="en-US" dirty="0" smtClean="0"/>
              <a:t>Grande/attacked US troops</a:t>
            </a:r>
            <a:r>
              <a:rPr lang="en-US" dirty="0"/>
              <a:t>.  </a:t>
            </a:r>
            <a:endParaRPr lang="en-US" dirty="0" smtClean="0"/>
          </a:p>
          <a:p>
            <a:pPr marL="342900" indent="-342900">
              <a:buFont typeface="Arial" panose="020B0604020202020204" pitchFamily="34" charset="0"/>
              <a:buChar char="•"/>
            </a:pPr>
            <a:r>
              <a:rPr lang="en-US" dirty="0" smtClean="0"/>
              <a:t>Polk </a:t>
            </a:r>
            <a:r>
              <a:rPr lang="en-US" dirty="0"/>
              <a:t>asked for </a:t>
            </a:r>
            <a:r>
              <a:rPr lang="en-US" dirty="0" smtClean="0"/>
              <a:t>a </a:t>
            </a:r>
            <a:r>
              <a:rPr lang="en-US" dirty="0"/>
              <a:t>declaration of war against </a:t>
            </a:r>
            <a:r>
              <a:rPr lang="en-US" dirty="0" smtClean="0"/>
              <a:t>Mexico – Congress granted it.</a:t>
            </a:r>
            <a:endParaRPr lang="en-US" dirty="0"/>
          </a:p>
          <a:p>
            <a:pPr marL="800100" lvl="1" indent="-342900">
              <a:buFont typeface="Arial" panose="020B0604020202020204" pitchFamily="34" charset="0"/>
              <a:buChar char="•"/>
            </a:pPr>
            <a:r>
              <a:rPr lang="en-US" dirty="0"/>
              <a:t>Opposition to the war </a:t>
            </a:r>
            <a:r>
              <a:rPr lang="en-US" dirty="0" smtClean="0"/>
              <a:t>- Whigs </a:t>
            </a:r>
            <a:r>
              <a:rPr lang="en-US" dirty="0"/>
              <a:t>believed Polk had steered us towards war.  </a:t>
            </a:r>
            <a:endParaRPr lang="en-US" dirty="0" smtClean="0"/>
          </a:p>
          <a:p>
            <a:pPr marL="800100" lvl="1" indent="-342900">
              <a:buFont typeface="Arial" panose="020B0604020202020204" pitchFamily="34" charset="0"/>
              <a:buChar char="•"/>
            </a:pPr>
            <a:r>
              <a:rPr lang="en-US" dirty="0" smtClean="0"/>
              <a:t>Abraham Lincoln - ‘</a:t>
            </a:r>
            <a:r>
              <a:rPr lang="en-US" dirty="0"/>
              <a:t>spot resolutions’ asking for the exact spot the first shots were fired.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Victory – not as quickly </a:t>
            </a:r>
            <a:r>
              <a:rPr lang="en-US" dirty="0"/>
              <a:t>or easily </a:t>
            </a:r>
            <a:r>
              <a:rPr lang="en-US" dirty="0" smtClean="0"/>
              <a:t>as expected.</a:t>
            </a:r>
          </a:p>
          <a:p>
            <a:pPr marL="342900" indent="-342900">
              <a:buFont typeface="Arial" panose="020B0604020202020204" pitchFamily="34" charset="0"/>
              <a:buChar char="•"/>
            </a:pPr>
            <a:r>
              <a:rPr lang="en-US" dirty="0" smtClean="0"/>
              <a:t>Other important leaders:</a:t>
            </a:r>
          </a:p>
          <a:p>
            <a:pPr marL="800100" lvl="1" indent="-342900">
              <a:buFont typeface="Arial" panose="020B0604020202020204" pitchFamily="34" charset="0"/>
              <a:buChar char="•"/>
            </a:pPr>
            <a:r>
              <a:rPr lang="en-US" altLang="en-US" b="1" dirty="0"/>
              <a:t>John Fremont</a:t>
            </a:r>
            <a:r>
              <a:rPr lang="en-US" altLang="en-US" dirty="0"/>
              <a:t> leads exploration in CA and declared independence from </a:t>
            </a:r>
            <a:r>
              <a:rPr lang="en-US" altLang="en-US" dirty="0" smtClean="0"/>
              <a:t>Mexico.</a:t>
            </a:r>
          </a:p>
          <a:p>
            <a:pPr marL="800100" lvl="1" indent="-342900">
              <a:buFont typeface="Arial" panose="020B0604020202020204" pitchFamily="34" charset="0"/>
              <a:buChar char="•"/>
            </a:pPr>
            <a:r>
              <a:rPr lang="en-US" altLang="en-US" b="1" dirty="0" smtClean="0"/>
              <a:t>Winfield </a:t>
            </a:r>
            <a:r>
              <a:rPr lang="en-US" altLang="en-US" b="1" dirty="0"/>
              <a:t>Scott</a:t>
            </a:r>
            <a:r>
              <a:rPr lang="en-US" altLang="en-US" dirty="0"/>
              <a:t> </a:t>
            </a:r>
            <a:r>
              <a:rPr lang="en-US" altLang="en-US" b="1" dirty="0"/>
              <a:t>(“Old Fuss and Feathers”) </a:t>
            </a:r>
            <a:r>
              <a:rPr lang="en-US" altLang="en-US" dirty="0"/>
              <a:t>– went into Mexico never loosing a battle</a:t>
            </a:r>
            <a:r>
              <a:rPr lang="en-US" altLang="en-US" dirty="0" smtClean="0"/>
              <a:t>.</a:t>
            </a:r>
            <a:endParaRPr lang="en-US" dirty="0" smtClean="0"/>
          </a:p>
          <a:p>
            <a:pPr marL="342900" indent="-342900">
              <a:buFont typeface="Arial" panose="020B0604020202020204" pitchFamily="34" charset="0"/>
              <a:buChar char="•"/>
            </a:pPr>
            <a:r>
              <a:rPr lang="en-US" dirty="0"/>
              <a:t>S</a:t>
            </a:r>
            <a:r>
              <a:rPr lang="en-US" dirty="0" smtClean="0"/>
              <a:t>everal </a:t>
            </a:r>
            <a:r>
              <a:rPr lang="en-US" dirty="0"/>
              <a:t>victories in NM, Cali, </a:t>
            </a:r>
            <a:r>
              <a:rPr lang="en-US" dirty="0" smtClean="0"/>
              <a:t>Mexico</a:t>
            </a:r>
            <a:r>
              <a:rPr lang="en-US" dirty="0"/>
              <a:t>, </a:t>
            </a:r>
            <a:r>
              <a:rPr lang="en-US" dirty="0" smtClean="0"/>
              <a:t>(final victory </a:t>
            </a:r>
            <a:r>
              <a:rPr lang="en-US" dirty="0"/>
              <a:t>by capturing Mexico </a:t>
            </a:r>
            <a:r>
              <a:rPr lang="en-US" dirty="0" smtClean="0"/>
              <a:t>City).</a:t>
            </a:r>
          </a:p>
        </p:txBody>
      </p:sp>
      <p:pic>
        <p:nvPicPr>
          <p:cNvPr id="10" name="Picture 5" descr="mex-war01"/>
          <p:cNvPicPr>
            <a:picLocks noGrp="1" noChangeAspect="1" noChangeArrowheads="1"/>
          </p:cNvPicPr>
          <p:nvPr>
            <p:ph idx="1"/>
          </p:nvPr>
        </p:nvPicPr>
        <p:blipFill>
          <a:blip r:embed="rId2">
            <a:lum contrast="6000"/>
            <a:extLst>
              <a:ext uri="{28A0092B-C50C-407E-A947-70E740481C1C}">
                <a14:useLocalDpi xmlns:a14="http://schemas.microsoft.com/office/drawing/2010/main" val="0"/>
              </a:ext>
            </a:extLst>
          </a:blip>
          <a:srcRect/>
          <a:stretch>
            <a:fillRect/>
          </a:stretch>
        </p:blipFill>
        <p:spPr bwMode="auto">
          <a:xfrm>
            <a:off x="6189951" y="684776"/>
            <a:ext cx="3213084" cy="3315724"/>
          </a:xfrm>
          <a:noFill/>
          <a:ln>
            <a:solidFill>
              <a:srgbClr val="6633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media-2.web.britannica.com/eb-media/76/2576-004-DBE0372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725" y="4000500"/>
            <a:ext cx="33432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661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00" y="35720"/>
            <a:ext cx="839279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Tree>
    <p:extLst>
      <p:ext uri="{BB962C8B-B14F-4D97-AF65-F5344CB8AC3E}">
        <p14:creationId xmlns:p14="http://schemas.microsoft.com/office/powerpoint/2010/main" val="39993191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fontScale="92500"/>
          </a:bodyPr>
          <a:lstStyle/>
          <a:p>
            <a:r>
              <a:rPr lang="en-US" dirty="0" smtClean="0"/>
              <a:t>5.1.I: </a:t>
            </a:r>
            <a:r>
              <a:rPr lang="en-US" dirty="0"/>
              <a:t>Popular enthusiasm for U.S. expansion, bolstered by economic and security interests, resulted in the acquisition of new territories, substantial migration westward, and new overseas initiatives.</a:t>
            </a:r>
            <a:r>
              <a:rPr lang="en-US" dirty="0"/>
              <a:t> </a:t>
            </a:r>
            <a:endParaRPr lang="en-US" dirty="0" smtClean="0"/>
          </a:p>
          <a:p>
            <a:pPr lvl="1"/>
            <a:r>
              <a:rPr lang="en-US" dirty="0" smtClean="0"/>
              <a:t>C: </a:t>
            </a:r>
            <a:r>
              <a:rPr lang="en-US" dirty="0"/>
              <a:t>Popular enthusiasm for U.S. expansion, bolstered by economic and security interests, resulted in the acquisition of new territories, substantial migration westward, and new overseas initiatives.</a:t>
            </a:r>
            <a:r>
              <a:rPr lang="en-US" dirty="0"/>
              <a:t> </a:t>
            </a:r>
            <a:endParaRPr lang="en-US" dirty="0"/>
          </a:p>
        </p:txBody>
      </p:sp>
    </p:spTree>
    <p:extLst>
      <p:ext uri="{BB962C8B-B14F-4D97-AF65-F5344CB8AC3E}">
        <p14:creationId xmlns:p14="http://schemas.microsoft.com/office/powerpoint/2010/main" val="891277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3" y="1396774"/>
            <a:ext cx="8944376" cy="5461226"/>
          </a:xfrm>
        </p:spPr>
        <p:txBody>
          <a:bodyPr>
            <a:noAutofit/>
          </a:bodyPr>
          <a:lstStyle/>
          <a:p>
            <a:r>
              <a:rPr lang="en-US" sz="2400" dirty="0" smtClean="0"/>
              <a:t>Mexico surrendered - agreed </a:t>
            </a:r>
            <a:r>
              <a:rPr lang="en-US" sz="2400" dirty="0"/>
              <a:t>to the </a:t>
            </a:r>
            <a:r>
              <a:rPr lang="en-US" sz="2400" b="1" dirty="0"/>
              <a:t>Treaty of Guadalupe Hidalgo</a:t>
            </a:r>
            <a:r>
              <a:rPr lang="en-US" sz="2400" dirty="0"/>
              <a:t>. </a:t>
            </a:r>
            <a:endParaRPr lang="en-US" sz="2400" dirty="0" smtClean="0"/>
          </a:p>
          <a:p>
            <a:pPr lvl="1"/>
            <a:r>
              <a:rPr lang="en-US" dirty="0" smtClean="0"/>
              <a:t>Mexico </a:t>
            </a:r>
            <a:r>
              <a:rPr lang="en-US" dirty="0"/>
              <a:t>would cede the remainder of the current American SW to the United States (</a:t>
            </a:r>
            <a:r>
              <a:rPr lang="en-US" i="1" dirty="0" smtClean="0"/>
              <a:t>TX, CA, NM, AZ, NV, UT, CO</a:t>
            </a:r>
            <a:r>
              <a:rPr lang="en-US" dirty="0" smtClean="0"/>
              <a:t>).</a:t>
            </a:r>
            <a:endParaRPr lang="en-US" dirty="0"/>
          </a:p>
          <a:p>
            <a:pPr lvl="1"/>
            <a:r>
              <a:rPr lang="en-US" dirty="0" smtClean="0"/>
              <a:t>US </a:t>
            </a:r>
            <a:r>
              <a:rPr lang="en-US" dirty="0"/>
              <a:t>paid </a:t>
            </a:r>
            <a:r>
              <a:rPr lang="en-US" dirty="0" smtClean="0"/>
              <a:t>Mexico $15 </a:t>
            </a:r>
            <a:r>
              <a:rPr lang="en-US" dirty="0"/>
              <a:t>million.  </a:t>
            </a:r>
            <a:endParaRPr lang="en-US" dirty="0" smtClean="0"/>
          </a:p>
          <a:p>
            <a:r>
              <a:rPr lang="en-US" sz="2400" dirty="0"/>
              <a:t>V</a:t>
            </a:r>
            <a:r>
              <a:rPr lang="en-US" sz="2400" dirty="0" smtClean="0"/>
              <a:t>iewed </a:t>
            </a:r>
            <a:r>
              <a:rPr lang="en-US" sz="2400" dirty="0"/>
              <a:t>as an insult in </a:t>
            </a:r>
            <a:r>
              <a:rPr lang="en-US" sz="2400" dirty="0" smtClean="0"/>
              <a:t>Mexico as </a:t>
            </a:r>
            <a:r>
              <a:rPr lang="en-US" sz="2400" dirty="0"/>
              <a:t>the land was much </a:t>
            </a:r>
            <a:r>
              <a:rPr lang="en-US" sz="2400" dirty="0" smtClean="0"/>
              <a:t>more valuable</a:t>
            </a:r>
            <a:r>
              <a:rPr lang="en-US" sz="2400" dirty="0"/>
              <a:t>.  </a:t>
            </a:r>
            <a:endParaRPr lang="en-US" sz="2400" dirty="0" smtClean="0"/>
          </a:p>
          <a:p>
            <a:r>
              <a:rPr lang="en-US" sz="2400" dirty="0" smtClean="0"/>
              <a:t>Some </a:t>
            </a:r>
            <a:r>
              <a:rPr lang="en-US" sz="2400" dirty="0"/>
              <a:t>view this as </a:t>
            </a:r>
            <a:r>
              <a:rPr lang="en-US" sz="2400" dirty="0" smtClean="0"/>
              <a:t>the </a:t>
            </a:r>
            <a:r>
              <a:rPr lang="en-US" sz="2400" dirty="0"/>
              <a:t>US “stealing” the land.</a:t>
            </a:r>
          </a:p>
        </p:txBody>
      </p:sp>
      <p:sp>
        <p:nvSpPr>
          <p:cNvPr id="4" name="Title 1"/>
          <p:cNvSpPr>
            <a:spLocks noGrp="1"/>
          </p:cNvSpPr>
          <p:nvPr>
            <p:ph type="title"/>
          </p:nvPr>
        </p:nvSpPr>
        <p:spPr>
          <a:xfrm>
            <a:off x="96592" y="-90153"/>
            <a:ext cx="8944377" cy="1325563"/>
          </a:xfrm>
        </p:spPr>
        <p:txBody>
          <a:bodyPr/>
          <a:lstStyle/>
          <a:p>
            <a:pPr algn="ctr"/>
            <a:r>
              <a:rPr lang="en-US" b="1" dirty="0" smtClean="0"/>
              <a:t>The Aftermath of the War</a:t>
            </a:r>
            <a:endParaRPr lang="en-US" b="1" dirty="0"/>
          </a:p>
        </p:txBody>
      </p:sp>
    </p:spTree>
    <p:extLst>
      <p:ext uri="{BB962C8B-B14F-4D97-AF65-F5344CB8AC3E}">
        <p14:creationId xmlns:p14="http://schemas.microsoft.com/office/powerpoint/2010/main" val="38565085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68"/>
              </a:spcBef>
              <a:defRPr/>
            </a:pPr>
            <a:r>
              <a:rPr lang="en-US" dirty="0" smtClean="0"/>
              <a:t>Opposition</a:t>
            </a:r>
          </a:p>
        </p:txBody>
      </p:sp>
      <p:sp>
        <p:nvSpPr>
          <p:cNvPr id="3" name="Content Placeholder 2"/>
          <p:cNvSpPr>
            <a:spLocks noGrp="1"/>
          </p:cNvSpPr>
          <p:nvPr>
            <p:ph idx="1"/>
          </p:nvPr>
        </p:nvSpPr>
        <p:spPr/>
        <p:txBody>
          <a:bodyPr/>
          <a:lstStyle/>
          <a:p>
            <a:pPr marL="454360" indent="-369332">
              <a:defRPr/>
            </a:pPr>
            <a:r>
              <a:rPr lang="en-US" dirty="0" smtClean="0"/>
              <a:t>As always…not everyone agreed. </a:t>
            </a:r>
          </a:p>
          <a:p>
            <a:pPr marL="454360" indent="-369332">
              <a:defRPr/>
            </a:pPr>
            <a:r>
              <a:rPr lang="en-US" dirty="0" smtClean="0"/>
              <a:t>Northern Whigs opposed the treaty because they saw the war as an immoral effort to expand slavery.</a:t>
            </a:r>
          </a:p>
          <a:p>
            <a:pPr marL="454360" indent="-369332">
              <a:defRPr/>
            </a:pPr>
            <a:r>
              <a:rPr lang="en-US" dirty="0" smtClean="0"/>
              <a:t>A few Southern Democrats disliked the treaty for the opposite reasons. They wanted the US to take ALL of Mexico. </a:t>
            </a:r>
          </a:p>
        </p:txBody>
      </p:sp>
    </p:spTree>
    <p:extLst>
      <p:ext uri="{BB962C8B-B14F-4D97-AF65-F5344CB8AC3E}">
        <p14:creationId xmlns:p14="http://schemas.microsoft.com/office/powerpoint/2010/main" val="116015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to Come</a:t>
            </a:r>
            <a:r>
              <a:rPr lang="mr-IN" dirty="0" smtClean="0"/>
              <a:t>…</a:t>
            </a:r>
            <a:r>
              <a:rPr lang="en-US" dirty="0" smtClean="0"/>
              <a:t>New Territory New Problems</a:t>
            </a:r>
            <a:endParaRPr lang="en-US" dirty="0"/>
          </a:p>
        </p:txBody>
      </p:sp>
      <p:sp>
        <p:nvSpPr>
          <p:cNvPr id="3" name="Content Placeholder 2"/>
          <p:cNvSpPr>
            <a:spLocks noGrp="1"/>
          </p:cNvSpPr>
          <p:nvPr>
            <p:ph idx="1"/>
          </p:nvPr>
        </p:nvSpPr>
        <p:spPr/>
        <p:txBody>
          <a:bodyPr/>
          <a:lstStyle/>
          <a:p>
            <a:r>
              <a:rPr lang="en-US" sz="2200" dirty="0"/>
              <a:t>New Territory = huge population movement out west.</a:t>
            </a:r>
          </a:p>
          <a:p>
            <a:r>
              <a:rPr lang="en-US" sz="2200" dirty="0"/>
              <a:t>Creates tension in DC! – over </a:t>
            </a:r>
            <a:r>
              <a:rPr lang="en-US" sz="2200" b="1" dirty="0"/>
              <a:t>FREE </a:t>
            </a:r>
            <a:r>
              <a:rPr lang="en-US" sz="2200" b="1" dirty="0" err="1"/>
              <a:t>vs</a:t>
            </a:r>
            <a:r>
              <a:rPr lang="en-US" sz="2200" b="1" dirty="0"/>
              <a:t> SLAVE state.</a:t>
            </a:r>
          </a:p>
          <a:p>
            <a:r>
              <a:rPr lang="en-US" sz="2200" dirty="0"/>
              <a:t>Oh wait…no worries, we have the 36-30 line from the Missouri Compromise – we can extend that west…</a:t>
            </a:r>
          </a:p>
          <a:p>
            <a:pPr lvl="1"/>
            <a:r>
              <a:rPr lang="en-US" sz="2200" dirty="0"/>
              <a:t>However, there is CA…Uh oh!</a:t>
            </a:r>
          </a:p>
          <a:p>
            <a:pPr lvl="1"/>
            <a:r>
              <a:rPr lang="en-US" sz="2200" dirty="0"/>
              <a:t>Attempted Solution: </a:t>
            </a:r>
            <a:r>
              <a:rPr lang="en-US" sz="2200" b="1" dirty="0"/>
              <a:t>The Wilmot proviso </a:t>
            </a:r>
            <a:r>
              <a:rPr lang="en-US" sz="2200" dirty="0"/>
              <a:t>– no slavery allowed in territories from the M-A War.</a:t>
            </a:r>
          </a:p>
          <a:p>
            <a:pPr lvl="2"/>
            <a:r>
              <a:rPr lang="en-US" sz="2200" dirty="0"/>
              <a:t>Never passed – came to represent Northern anti-slavery sentiment.</a:t>
            </a:r>
          </a:p>
          <a:p>
            <a:r>
              <a:rPr lang="en-US" sz="2200" dirty="0"/>
              <a:t>Balance of power and stability of the Union is now in question!</a:t>
            </a:r>
          </a:p>
          <a:p>
            <a:endParaRPr lang="en-US" dirty="0"/>
          </a:p>
        </p:txBody>
      </p:sp>
    </p:spTree>
    <p:extLst>
      <p:ext uri="{BB962C8B-B14F-4D97-AF65-F5344CB8AC3E}">
        <p14:creationId xmlns:p14="http://schemas.microsoft.com/office/powerpoint/2010/main" val="148361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pPr>
              <a:spcBef>
                <a:spcPts val="168"/>
              </a:spcBef>
              <a:tabLst>
                <a:tab pos="1020314" algn="l"/>
              </a:tabLst>
              <a:defRPr/>
            </a:pPr>
            <a:r>
              <a:rPr lang="en-US" dirty="0" smtClean="0">
                <a:hlinkClick r:id="rId2"/>
              </a:rPr>
              <a:t>Gadsden Purchase</a:t>
            </a:r>
            <a:endParaRPr lang="en-US" dirty="0" smtClean="0"/>
          </a:p>
        </p:txBody>
      </p:sp>
      <p:sp>
        <p:nvSpPr>
          <p:cNvPr id="32770" name="Rectangle 2"/>
          <p:cNvSpPr>
            <a:spLocks noGrp="1" noChangeArrowheads="1"/>
          </p:cNvSpPr>
          <p:nvPr>
            <p:ph type="body" idx="1"/>
          </p:nvPr>
        </p:nvSpPr>
        <p:spPr>
          <a:xfrm>
            <a:off x="184727" y="1580556"/>
            <a:ext cx="8780680" cy="2366367"/>
          </a:xfrm>
        </p:spPr>
        <p:txBody>
          <a:bodyPr/>
          <a:lstStyle/>
          <a:p>
            <a:pPr marL="584740" indent="-457200">
              <a:tabLst>
                <a:tab pos="992414" algn="l"/>
              </a:tabLst>
              <a:defRPr/>
            </a:pPr>
            <a:r>
              <a:rPr lang="en-US" i="0" dirty="0" smtClean="0"/>
              <a:t>1853 agreement to buy a strip of land in what is now the southern United States so that a railroad line could be built to the Gulf of California. It cost $10 million. </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4782"/>
            <a:ext cx="6511636" cy="33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Tree>
    <p:extLst>
      <p:ext uri="{BB962C8B-B14F-4D97-AF65-F5344CB8AC3E}">
        <p14:creationId xmlns:p14="http://schemas.microsoft.com/office/powerpoint/2010/main" val="2345232214"/>
      </p:ext>
    </p:extLst>
  </p:cSld>
  <p:clrMapOvr>
    <a:masterClrMapping/>
  </p:clrMapOvr>
  <p:transition xmlns:p14="http://schemas.microsoft.com/office/powerpoint/2010/main" spd="med">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wipe(left)">
                                      <p:cBhvr>
                                        <p:cTn id="7" dur="500"/>
                                        <p:tgtEl>
                                          <p:spTgt spid="32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wipe(left)">
                                      <p:cBhvr>
                                        <p:cTn id="12" dur="500"/>
                                        <p:tgtEl>
                                          <p:spTgt spid="327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wipe(left)">
                                      <p:cBhvr>
                                        <p:cTn id="1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utoUpdateAnimBg="0"/>
      <p:bldP spid="3277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latin typeface="Tahoma" charset="0"/>
              </a:rPr>
              <a:t>Result of Manifest Destiny</a:t>
            </a:r>
          </a:p>
        </p:txBody>
      </p:sp>
      <p:pic>
        <p:nvPicPr>
          <p:cNvPr id="24578" name="Picture 5" descr="ManifestDestinyMap"/>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163638"/>
            <a:ext cx="9144000" cy="5372100"/>
          </a:xfrm>
        </p:spPr>
      </p:pic>
    </p:spTree>
    <p:extLst>
      <p:ext uri="{BB962C8B-B14F-4D97-AF65-F5344CB8AC3E}">
        <p14:creationId xmlns:p14="http://schemas.microsoft.com/office/powerpoint/2010/main" val="41342845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48746625"/>
              </p:ext>
            </p:extLst>
          </p:nvPr>
        </p:nvGraphicFramePr>
        <p:xfrm>
          <a:off x="0" y="105830"/>
          <a:ext cx="9144002" cy="6752169"/>
        </p:xfrm>
        <a:graphic>
          <a:graphicData uri="http://schemas.openxmlformats.org/drawingml/2006/table">
            <a:tbl>
              <a:tblPr firstRow="1" bandRow="1">
                <a:tableStyleId>{5C22544A-7EE6-4342-B048-85BDC9FD1C3A}</a:tableStyleId>
              </a:tblPr>
              <a:tblGrid>
                <a:gridCol w="1380226"/>
                <a:gridCol w="1725284"/>
                <a:gridCol w="2829694"/>
                <a:gridCol w="3208798"/>
              </a:tblGrid>
              <a:tr h="844276">
                <a:tc>
                  <a:txBody>
                    <a:bodyPr/>
                    <a:lstStyle/>
                    <a:p>
                      <a:r>
                        <a:rPr lang="en-US" dirty="0" smtClean="0"/>
                        <a:t>Territory (Year)</a:t>
                      </a:r>
                      <a:endParaRPr lang="en-US" dirty="0"/>
                    </a:p>
                  </a:txBody>
                  <a:tcPr/>
                </a:tc>
                <a:tc>
                  <a:txBody>
                    <a:bodyPr/>
                    <a:lstStyle/>
                    <a:p>
                      <a:r>
                        <a:rPr lang="en-US" dirty="0" smtClean="0"/>
                        <a:t>How Added</a:t>
                      </a:r>
                      <a:endParaRPr lang="en-US" dirty="0"/>
                    </a:p>
                  </a:txBody>
                  <a:tcPr/>
                </a:tc>
                <a:tc>
                  <a:txBody>
                    <a:bodyPr/>
                    <a:lstStyle/>
                    <a:p>
                      <a:r>
                        <a:rPr lang="en-US" dirty="0" smtClean="0"/>
                        <a:t>Nationalism</a:t>
                      </a:r>
                      <a:endParaRPr lang="en-US" dirty="0"/>
                    </a:p>
                  </a:txBody>
                  <a:tcPr/>
                </a:tc>
                <a:tc>
                  <a:txBody>
                    <a:bodyPr/>
                    <a:lstStyle/>
                    <a:p>
                      <a:r>
                        <a:rPr lang="en-US" dirty="0" smtClean="0"/>
                        <a:t>Sectionalism</a:t>
                      </a:r>
                      <a:endParaRPr lang="en-US" dirty="0"/>
                    </a:p>
                  </a:txBody>
                  <a:tcPr/>
                </a:tc>
              </a:tr>
              <a:tr h="723666">
                <a:tc>
                  <a:txBody>
                    <a:bodyPr/>
                    <a:lstStyle/>
                    <a:p>
                      <a:r>
                        <a:rPr lang="en-US" sz="1500" dirty="0" smtClean="0">
                          <a:solidFill>
                            <a:schemeClr val="bg1"/>
                          </a:solidFill>
                        </a:rPr>
                        <a:t>Louisiana (1803)</a:t>
                      </a:r>
                      <a:endParaRPr lang="en-US" sz="1500" dirty="0">
                        <a:solidFill>
                          <a:schemeClr val="bg1"/>
                        </a:solidFill>
                      </a:endParaRPr>
                    </a:p>
                  </a:txBody>
                  <a:tcPr/>
                </a:tc>
                <a:tc>
                  <a:txBody>
                    <a:bodyPr/>
                    <a:lstStyle/>
                    <a:p>
                      <a:r>
                        <a:rPr lang="en-US" sz="1500" dirty="0" smtClean="0"/>
                        <a:t>Purchase-France</a:t>
                      </a:r>
                      <a:endParaRPr lang="en-US" sz="1500" dirty="0"/>
                    </a:p>
                  </a:txBody>
                  <a:tcPr/>
                </a:tc>
                <a:tc>
                  <a:txBody>
                    <a:bodyPr/>
                    <a:lstStyle/>
                    <a:p>
                      <a:endParaRPr lang="en-US" dirty="0"/>
                    </a:p>
                  </a:txBody>
                  <a:tcPr/>
                </a:tc>
                <a:tc>
                  <a:txBody>
                    <a:bodyPr/>
                    <a:lstStyle/>
                    <a:p>
                      <a:endParaRPr lang="en-US"/>
                    </a:p>
                  </a:txBody>
                  <a:tcPr/>
                </a:tc>
              </a:tr>
              <a:tr h="723666">
                <a:tc>
                  <a:txBody>
                    <a:bodyPr/>
                    <a:lstStyle/>
                    <a:p>
                      <a:r>
                        <a:rPr lang="en-US" sz="1500" dirty="0" smtClean="0"/>
                        <a:t>Florida</a:t>
                      </a:r>
                    </a:p>
                    <a:p>
                      <a:r>
                        <a:rPr lang="en-US" sz="1500" dirty="0" smtClean="0"/>
                        <a:t>(1819)</a:t>
                      </a:r>
                      <a:endParaRPr lang="en-US" sz="1500" dirty="0"/>
                    </a:p>
                  </a:txBody>
                  <a:tcPr/>
                </a:tc>
                <a:tc>
                  <a:txBody>
                    <a:bodyPr/>
                    <a:lstStyle/>
                    <a:p>
                      <a:r>
                        <a:rPr lang="en-US" sz="1500" dirty="0" smtClean="0"/>
                        <a:t>Purchase-Spain</a:t>
                      </a:r>
                      <a:endParaRPr lang="en-US" sz="1500" dirty="0"/>
                    </a:p>
                  </a:txBody>
                  <a:tcPr/>
                </a:tc>
                <a:tc>
                  <a:txBody>
                    <a:bodyPr/>
                    <a:lstStyle/>
                    <a:p>
                      <a:endParaRPr lang="en-US" dirty="0"/>
                    </a:p>
                  </a:txBody>
                  <a:tcPr/>
                </a:tc>
                <a:tc>
                  <a:txBody>
                    <a:bodyPr/>
                    <a:lstStyle/>
                    <a:p>
                      <a:endParaRPr lang="en-US"/>
                    </a:p>
                  </a:txBody>
                  <a:tcPr/>
                </a:tc>
              </a:tr>
              <a:tr h="692491">
                <a:tc>
                  <a:txBody>
                    <a:bodyPr/>
                    <a:lstStyle/>
                    <a:p>
                      <a:r>
                        <a:rPr lang="en-US" sz="1500" dirty="0" smtClean="0"/>
                        <a:t>Texas (1845)</a:t>
                      </a:r>
                      <a:endParaRPr lang="en-US" sz="1500" dirty="0"/>
                    </a:p>
                  </a:txBody>
                  <a:tcPr/>
                </a:tc>
                <a:tc>
                  <a:txBody>
                    <a:bodyPr/>
                    <a:lstStyle/>
                    <a:p>
                      <a:r>
                        <a:rPr lang="en-US" sz="1500" dirty="0" smtClean="0"/>
                        <a:t>Annexed</a:t>
                      </a:r>
                      <a:endParaRPr lang="en-US" sz="1500" dirty="0"/>
                    </a:p>
                  </a:txBody>
                  <a:tcPr/>
                </a:tc>
                <a:tc>
                  <a:txBody>
                    <a:bodyPr/>
                    <a:lstStyle/>
                    <a:p>
                      <a:endParaRPr lang="en-US" dirty="0"/>
                    </a:p>
                  </a:txBody>
                  <a:tcPr/>
                </a:tc>
                <a:tc>
                  <a:txBody>
                    <a:bodyPr/>
                    <a:lstStyle/>
                    <a:p>
                      <a:endParaRPr lang="en-US"/>
                    </a:p>
                  </a:txBody>
                  <a:tcPr/>
                </a:tc>
              </a:tr>
              <a:tr h="1025193">
                <a:tc>
                  <a:txBody>
                    <a:bodyPr/>
                    <a:lstStyle/>
                    <a:p>
                      <a:r>
                        <a:rPr lang="en-US" sz="1500" dirty="0" smtClean="0"/>
                        <a:t>Mexican Cession</a:t>
                      </a:r>
                      <a:r>
                        <a:rPr lang="en-US" sz="1500" baseline="0" dirty="0" smtClean="0"/>
                        <a:t> (1848)</a:t>
                      </a:r>
                      <a:endParaRPr lang="en-US" sz="1500" dirty="0"/>
                    </a:p>
                  </a:txBody>
                  <a:tcPr/>
                </a:tc>
                <a:tc>
                  <a:txBody>
                    <a:bodyPr/>
                    <a:lstStyle/>
                    <a:p>
                      <a:r>
                        <a:rPr lang="en-US" sz="1500" dirty="0" smtClean="0"/>
                        <a:t>Treaty of Guadalupe</a:t>
                      </a:r>
                      <a:r>
                        <a:rPr lang="en-US" sz="1500" baseline="0" dirty="0" smtClean="0"/>
                        <a:t> Hidalgo</a:t>
                      </a:r>
                      <a:endParaRPr lang="en-US" sz="1500" dirty="0"/>
                    </a:p>
                  </a:txBody>
                  <a:tcPr/>
                </a:tc>
                <a:tc>
                  <a:txBody>
                    <a:bodyPr/>
                    <a:lstStyle/>
                    <a:p>
                      <a:endParaRPr lang="en-US" dirty="0"/>
                    </a:p>
                  </a:txBody>
                  <a:tcPr/>
                </a:tc>
                <a:tc>
                  <a:txBody>
                    <a:bodyPr/>
                    <a:lstStyle/>
                    <a:p>
                      <a:endParaRPr lang="en-US" dirty="0"/>
                    </a:p>
                  </a:txBody>
                  <a:tcPr/>
                </a:tc>
              </a:tr>
              <a:tr h="1025193">
                <a:tc>
                  <a:txBody>
                    <a:bodyPr/>
                    <a:lstStyle/>
                    <a:p>
                      <a:r>
                        <a:rPr lang="en-US" sz="1500" dirty="0" smtClean="0"/>
                        <a:t>Gadsden Purchase (1853)</a:t>
                      </a:r>
                      <a:endParaRPr lang="en-US" sz="1500" dirty="0"/>
                    </a:p>
                  </a:txBody>
                  <a:tcPr/>
                </a:tc>
                <a:tc>
                  <a:txBody>
                    <a:bodyPr/>
                    <a:lstStyle/>
                    <a:p>
                      <a:r>
                        <a:rPr lang="en-US" sz="1500" dirty="0" smtClean="0"/>
                        <a:t>Purchase-</a:t>
                      </a:r>
                      <a:r>
                        <a:rPr lang="en-US" sz="1500" baseline="0" dirty="0" smtClean="0"/>
                        <a:t> Mexico</a:t>
                      </a:r>
                      <a:endParaRPr lang="en-US" sz="1500" dirty="0"/>
                    </a:p>
                  </a:txBody>
                  <a:tcPr/>
                </a:tc>
                <a:tc>
                  <a:txBody>
                    <a:bodyPr/>
                    <a:lstStyle/>
                    <a:p>
                      <a:endParaRPr lang="en-US" dirty="0"/>
                    </a:p>
                  </a:txBody>
                  <a:tcPr/>
                </a:tc>
                <a:tc>
                  <a:txBody>
                    <a:bodyPr/>
                    <a:lstStyle/>
                    <a:p>
                      <a:endParaRPr lang="en-US" dirty="0"/>
                    </a:p>
                  </a:txBody>
                  <a:tcPr/>
                </a:tc>
              </a:tr>
              <a:tr h="1025193">
                <a:tc>
                  <a:txBody>
                    <a:bodyPr/>
                    <a:lstStyle/>
                    <a:p>
                      <a:r>
                        <a:rPr lang="en-US" sz="1500" dirty="0" smtClean="0"/>
                        <a:t>Oregon Country (1845)</a:t>
                      </a:r>
                      <a:endParaRPr lang="en-US" sz="1500" dirty="0"/>
                    </a:p>
                  </a:txBody>
                  <a:tcPr/>
                </a:tc>
                <a:tc>
                  <a:txBody>
                    <a:bodyPr/>
                    <a:lstStyle/>
                    <a:p>
                      <a:r>
                        <a:rPr lang="en-US" sz="1500" dirty="0" smtClean="0"/>
                        <a:t>Settlement</a:t>
                      </a:r>
                      <a:endParaRPr lang="en-US" sz="1500" dirty="0"/>
                    </a:p>
                  </a:txBody>
                  <a:tcPr/>
                </a:tc>
                <a:tc>
                  <a:txBody>
                    <a:bodyPr/>
                    <a:lstStyle/>
                    <a:p>
                      <a:endParaRPr lang="en-US" dirty="0"/>
                    </a:p>
                  </a:txBody>
                  <a:tcPr/>
                </a:tc>
                <a:tc>
                  <a:txBody>
                    <a:bodyPr/>
                    <a:lstStyle/>
                    <a:p>
                      <a:endParaRPr lang="en-US" dirty="0"/>
                    </a:p>
                  </a:txBody>
                  <a:tcPr/>
                </a:tc>
              </a:tr>
              <a:tr h="692491">
                <a:tc>
                  <a:txBody>
                    <a:bodyPr/>
                    <a:lstStyle/>
                    <a:p>
                      <a:r>
                        <a:rPr lang="en-US" sz="1500" dirty="0" smtClean="0"/>
                        <a:t>Cuba? (1854)</a:t>
                      </a:r>
                      <a:endParaRPr lang="en-US" sz="1500" dirty="0"/>
                    </a:p>
                  </a:txBody>
                  <a:tcPr/>
                </a:tc>
                <a:tc>
                  <a:txBody>
                    <a:bodyPr/>
                    <a:lstStyle/>
                    <a:p>
                      <a:r>
                        <a:rPr lang="en-US" sz="1500" dirty="0" smtClean="0"/>
                        <a:t>Ostend Manifesto</a:t>
                      </a:r>
                      <a:endParaRPr lang="en-US" sz="1500"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84994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a:t>Evaluate the extent to which western expansion maintained continuity and foster change in American democracy during the period 1800 to 1850.</a:t>
            </a:r>
            <a:r>
              <a:rPr lang="en-US" dirty="0"/>
              <a:t> </a:t>
            </a:r>
            <a:endParaRPr lang="en-US" dirty="0"/>
          </a:p>
        </p:txBody>
      </p:sp>
    </p:spTree>
    <p:extLst>
      <p:ext uri="{BB962C8B-B14F-4D97-AF65-F5344CB8AC3E}">
        <p14:creationId xmlns:p14="http://schemas.microsoft.com/office/powerpoint/2010/main" val="77833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a:t>
            </a:r>
            <a:endParaRPr lang="en-US" dirty="0"/>
          </a:p>
        </p:txBody>
      </p:sp>
      <p:pic>
        <p:nvPicPr>
          <p:cNvPr id="4" name="Picture 4" descr="american_progress_large_003"/>
          <p:cNvPicPr>
            <a:picLocks noChangeAspect="1" noChangeArrowheads="1"/>
          </p:cNvPicPr>
          <p:nvPr/>
        </p:nvPicPr>
        <p:blipFill>
          <a:blip r:embed="rId2" cstate="print"/>
          <a:srcRect/>
          <a:stretch>
            <a:fillRect/>
          </a:stretch>
        </p:blipFill>
        <p:spPr bwMode="auto">
          <a:xfrm>
            <a:off x="1143000" y="1512993"/>
            <a:ext cx="6858000" cy="5076825"/>
          </a:xfrm>
          <a:prstGeom prst="rect">
            <a:avLst/>
          </a:prstGeom>
          <a:noFill/>
          <a:ln w="9525">
            <a:noFill/>
            <a:miter lim="800000"/>
            <a:headEnd/>
            <a:tailEnd/>
          </a:ln>
        </p:spPr>
      </p:pic>
    </p:spTree>
    <p:extLst>
      <p:ext uri="{BB962C8B-B14F-4D97-AF65-F5344CB8AC3E}">
        <p14:creationId xmlns:p14="http://schemas.microsoft.com/office/powerpoint/2010/main" val="880753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http://www.toltriverpressonline.com/wp-content/uploads/2012/04/Manifest-Destiny-painting.png"/>
          <p:cNvPicPr>
            <a:picLocks noChangeAspect="1" noChangeArrowheads="1"/>
          </p:cNvPicPr>
          <p:nvPr/>
        </p:nvPicPr>
        <p:blipFill>
          <a:blip r:embed="rId2">
            <a:extLst>
              <a:ext uri="{28A0092B-C50C-407E-A947-70E740481C1C}">
                <a14:useLocalDpi xmlns:a14="http://schemas.microsoft.com/office/drawing/2010/main" val="0"/>
              </a:ext>
            </a:extLst>
          </a:blip>
          <a:srcRect l="159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AutoShape 8"/>
          <p:cNvSpPr>
            <a:spLocks/>
          </p:cNvSpPr>
          <p:nvPr/>
        </p:nvSpPr>
        <p:spPr bwMode="auto">
          <a:xfrm>
            <a:off x="1476375" y="1981200"/>
            <a:ext cx="2333625" cy="1371600"/>
          </a:xfrm>
          <a:custGeom>
            <a:avLst/>
            <a:gdLst>
              <a:gd name="T0" fmla="*/ 10800 w 21600"/>
              <a:gd name="T1" fmla="*/ 10800 h 17550"/>
            </a:gdLst>
            <a:ahLst/>
            <a:cxnLst>
              <a:cxn ang="0">
                <a:pos x="T0" y="T1"/>
              </a:cxn>
            </a:cxnLst>
            <a:rect l="0" t="0" r="r" b="b"/>
            <a:pathLst>
              <a:path w="21600" h="17550">
                <a:moveTo>
                  <a:pt x="803" y="0"/>
                </a:moveTo>
                <a:cubicBezTo>
                  <a:pt x="360" y="0"/>
                  <a:pt x="0" y="504"/>
                  <a:pt x="0" y="1125"/>
                </a:cubicBezTo>
                <a:lnTo>
                  <a:pt x="0" y="16425"/>
                </a:lnTo>
                <a:cubicBezTo>
                  <a:pt x="0" y="17046"/>
                  <a:pt x="360" y="17550"/>
                  <a:pt x="803" y="17550"/>
                </a:cubicBezTo>
                <a:lnTo>
                  <a:pt x="11242" y="17550"/>
                </a:lnTo>
                <a:lnTo>
                  <a:pt x="11643" y="21600"/>
                </a:lnTo>
                <a:lnTo>
                  <a:pt x="12045" y="17550"/>
                </a:lnTo>
                <a:lnTo>
                  <a:pt x="20797" y="17550"/>
                </a:lnTo>
                <a:cubicBezTo>
                  <a:pt x="21240" y="17550"/>
                  <a:pt x="21600" y="17046"/>
                  <a:pt x="21600" y="16425"/>
                </a:cubicBezTo>
                <a:lnTo>
                  <a:pt x="21600" y="1125"/>
                </a:lnTo>
                <a:cubicBezTo>
                  <a:pt x="21600" y="504"/>
                  <a:pt x="21240" y="0"/>
                  <a:pt x="20797" y="0"/>
                </a:cubicBezTo>
                <a:lnTo>
                  <a:pt x="803" y="0"/>
                </a:lnTo>
                <a:close/>
                <a:moveTo>
                  <a:pt x="803" y="0"/>
                </a:moveTo>
              </a:path>
            </a:pathLst>
          </a:custGeom>
          <a:blipFill dpi="0" rotWithShape="0">
            <a:blip r:embed="rId3" cstate="print"/>
            <a:srcRect/>
            <a:tile tx="0" ty="0" sx="100000" sy="100000" flip="none" algn="tl"/>
          </a:blipFill>
          <a:ln w="25400" cap="flat">
            <a:solidFill>
              <a:schemeClr val="tx2">
                <a:lumMod val="75000"/>
                <a:lumOff val="25000"/>
              </a:schemeClr>
            </a:solidFill>
            <a:miter lim="800000"/>
            <a:headEnd type="none" w="med" len="med"/>
            <a:tailEnd type="none" w="med" len="med"/>
          </a:ln>
        </p:spPr>
        <p:txBody>
          <a:bodyPr lIns="0" tIns="0" rIns="0" bIns="0" anchor="ctr"/>
          <a:lstStyle/>
          <a:p>
            <a:pPr>
              <a:defRPr/>
            </a:pPr>
            <a:r>
              <a:rPr lang="en-US" sz="2000" dirty="0" smtClean="0">
                <a:ln w="3175">
                  <a:noFill/>
                </a:ln>
                <a:solidFill>
                  <a:schemeClr val="tx1"/>
                </a:solidFill>
                <a:effectLst>
                  <a:outerShdw blurRad="50800" dist="38100" dir="8100000" algn="tr" rotWithShape="0">
                    <a:prstClr val="black">
                      <a:alpha val="40000"/>
                    </a:prstClr>
                  </a:outerShdw>
                </a:effectLst>
                <a:latin typeface="Impact" pitchFamily="34" charset="0"/>
                <a:ea typeface="iNked God" charset="0"/>
                <a:cs typeface="iNked God" charset="0"/>
                <a:sym typeface="iNked God" charset="0"/>
              </a:rPr>
              <a:t>Mormons</a:t>
            </a:r>
            <a:endParaRPr lang="en-US" sz="1800" dirty="0" smtClean="0">
              <a:ln w="3175">
                <a:noFill/>
              </a:ln>
              <a:solidFill>
                <a:schemeClr val="tx1"/>
              </a:solidFill>
              <a:effectLst>
                <a:outerShdw blurRad="50800" dist="38100" dir="8100000" algn="tr" rotWithShape="0">
                  <a:prstClr val="black">
                    <a:alpha val="40000"/>
                  </a:prstClr>
                </a:outerShdw>
              </a:effectLst>
              <a:latin typeface="Impact" pitchFamily="34" charset="0"/>
              <a:ea typeface="iNked God" charset="0"/>
              <a:cs typeface="iNked God" charset="0"/>
              <a:sym typeface="iNked God" charset="0"/>
            </a:endParaRPr>
          </a:p>
          <a:p>
            <a:pPr>
              <a:defRPr/>
            </a:pPr>
            <a:endParaRPr lang="en-US" sz="1600" b="1" dirty="0">
              <a:ln w="3175">
                <a:noFill/>
              </a:ln>
              <a:solidFill>
                <a:schemeClr val="tx1"/>
              </a:solidFill>
              <a:effectLst>
                <a:outerShdw blurRad="50800" dist="38100" dir="8100000" algn="tr" rotWithShape="0">
                  <a:prstClr val="black">
                    <a:alpha val="40000"/>
                  </a:prstClr>
                </a:outerShdw>
              </a:effectLst>
              <a:latin typeface="Arial" pitchFamily="34" charset="0"/>
              <a:ea typeface="OldNewspaperTypes" charset="0"/>
              <a:cs typeface="Arial" pitchFamily="34" charset="0"/>
              <a:sym typeface="OldNewspaperTypes" charset="0"/>
            </a:endParaRPr>
          </a:p>
          <a:p>
            <a:pPr marL="115214" algn="l">
              <a:spcAft>
                <a:spcPts val="756"/>
              </a:spcAft>
              <a:buSzPct val="155000"/>
              <a:buFontTx/>
              <a:buBlip>
                <a:blip r:embed="rId4"/>
              </a:buBlip>
              <a:defRPr/>
            </a:pPr>
            <a:r>
              <a:rPr lang="en-US" sz="2000" b="1" dirty="0">
                <a:ln w="3175">
                  <a:noFill/>
                </a:ln>
                <a:solidFill>
                  <a:schemeClr val="tx1"/>
                </a:solidFill>
                <a:effectLst>
                  <a:outerShdw blurRad="50800" dist="38100" dir="8100000" algn="tr" rotWithShape="0">
                    <a:prstClr val="black">
                      <a:alpha val="40000"/>
                    </a:prstClr>
                  </a:outerShdw>
                </a:effectLst>
                <a:latin typeface="Arial" pitchFamily="34" charset="0"/>
                <a:ea typeface="OldNewspaperTypes" charset="0"/>
                <a:cs typeface="Arial" pitchFamily="34" charset="0"/>
                <a:sym typeface="OldNewspaperTypes" charset="0"/>
              </a:rPr>
              <a:t>Found Utah for religious freedom</a:t>
            </a:r>
          </a:p>
        </p:txBody>
      </p:sp>
      <p:sp>
        <p:nvSpPr>
          <p:cNvPr id="15369" name="AutoShape 9"/>
          <p:cNvSpPr>
            <a:spLocks/>
          </p:cNvSpPr>
          <p:nvPr/>
        </p:nvSpPr>
        <p:spPr bwMode="auto">
          <a:xfrm>
            <a:off x="7139152" y="2590800"/>
            <a:ext cx="1905000" cy="1295400"/>
          </a:xfrm>
          <a:custGeom>
            <a:avLst/>
            <a:gdLst>
              <a:gd name="T0" fmla="*/ 10800 w 21600"/>
              <a:gd name="T1" fmla="*/ 10800 h 16289"/>
            </a:gdLst>
            <a:ahLst/>
            <a:cxnLst>
              <a:cxn ang="0">
                <a:pos x="T0" y="T1"/>
              </a:cxn>
            </a:cxnLst>
            <a:rect l="0" t="0" r="r" b="b"/>
            <a:pathLst>
              <a:path w="21600" h="16289">
                <a:moveTo>
                  <a:pt x="803" y="0"/>
                </a:moveTo>
                <a:cubicBezTo>
                  <a:pt x="360" y="0"/>
                  <a:pt x="0" y="528"/>
                  <a:pt x="0" y="1180"/>
                </a:cubicBezTo>
                <a:lnTo>
                  <a:pt x="0" y="15108"/>
                </a:lnTo>
                <a:cubicBezTo>
                  <a:pt x="0" y="15760"/>
                  <a:pt x="360" y="16289"/>
                  <a:pt x="803" y="16289"/>
                </a:cubicBezTo>
                <a:lnTo>
                  <a:pt x="14614" y="16289"/>
                </a:lnTo>
                <a:lnTo>
                  <a:pt x="15016" y="21600"/>
                </a:lnTo>
                <a:lnTo>
                  <a:pt x="15417" y="16289"/>
                </a:lnTo>
                <a:lnTo>
                  <a:pt x="20797" y="16289"/>
                </a:lnTo>
                <a:cubicBezTo>
                  <a:pt x="21240" y="16289"/>
                  <a:pt x="21600" y="15760"/>
                  <a:pt x="21600" y="15108"/>
                </a:cubicBezTo>
                <a:lnTo>
                  <a:pt x="21600" y="1180"/>
                </a:lnTo>
                <a:cubicBezTo>
                  <a:pt x="21600" y="528"/>
                  <a:pt x="21240" y="0"/>
                  <a:pt x="20797" y="0"/>
                </a:cubicBezTo>
                <a:lnTo>
                  <a:pt x="803" y="0"/>
                </a:lnTo>
                <a:close/>
                <a:moveTo>
                  <a:pt x="803" y="0"/>
                </a:moveTo>
              </a:path>
            </a:pathLst>
          </a:custGeom>
          <a:blipFill dpi="0" rotWithShape="0">
            <a:blip r:embed="rId5" cstate="print"/>
            <a:srcRect/>
            <a:tile tx="0" ty="0" sx="100000" sy="100000" flip="none" algn="tl"/>
          </a:blipFill>
          <a:ln w="25400" cap="flat">
            <a:noFill/>
            <a:miter lim="800000"/>
            <a:headEnd type="none" w="med" len="med"/>
            <a:tailEnd type="none" w="med" len="med"/>
          </a:ln>
        </p:spPr>
        <p:txBody>
          <a:bodyPr lIns="0" tIns="0" rIns="0" bIns="0" anchor="ctr"/>
          <a:lstStyle/>
          <a:p>
            <a:pPr>
              <a:defRPr/>
            </a:pPr>
            <a:r>
              <a:rPr lang="en-US" sz="2300" dirty="0">
                <a:solidFill>
                  <a:srgbClr val="FFFFFF"/>
                </a:solidFill>
                <a:effectLst>
                  <a:outerShdw blurRad="38100" dist="38100" dir="2700000" algn="tl">
                    <a:srgbClr val="C0C0C0"/>
                  </a:outerShdw>
                </a:effectLst>
                <a:latin typeface="Impact" pitchFamily="34" charset="0"/>
                <a:ea typeface="iNked God" charset="0"/>
                <a:cs typeface="iNked God" charset="0"/>
                <a:sym typeface="iNked God" charset="0"/>
              </a:rPr>
              <a:t>Farmers</a:t>
            </a:r>
          </a:p>
          <a:p>
            <a:pPr marL="579438" indent="-342900" algn="l">
              <a:spcAft>
                <a:spcPts val="756"/>
              </a:spcAft>
              <a:buSzPct val="155000"/>
              <a:buBlip>
                <a:blip r:embed="rId4"/>
              </a:buBlip>
              <a:defRPr/>
            </a:pPr>
            <a:r>
              <a:rPr lang="en-US" sz="1500" dirty="0">
                <a:solidFill>
                  <a:srgbClr val="FFFFFF"/>
                </a:solidFill>
                <a:effectLst>
                  <a:outerShdw blurRad="38100" dist="38100" dir="2700000" algn="tl">
                    <a:srgbClr val="C0C0C0"/>
                  </a:outerShdw>
                </a:effectLst>
                <a:latin typeface="Arial" pitchFamily="34" charset="0"/>
                <a:ea typeface="OldNewspaperTypes" charset="0"/>
                <a:cs typeface="Arial" pitchFamily="34" charset="0"/>
                <a:sym typeface="OldNewspaperTypes" charset="0"/>
              </a:rPr>
              <a:t>Moving west for land</a:t>
            </a:r>
          </a:p>
        </p:txBody>
      </p:sp>
      <p:sp>
        <p:nvSpPr>
          <p:cNvPr id="15" name="Rectangular Callout 14"/>
          <p:cNvSpPr/>
          <p:nvPr/>
        </p:nvSpPr>
        <p:spPr bwMode="auto">
          <a:xfrm>
            <a:off x="609600" y="5334000"/>
            <a:ext cx="2819400" cy="1219200"/>
          </a:xfrm>
          <a:prstGeom prst="wedgeRectCallout">
            <a:avLst>
              <a:gd name="adj1" fmla="val -38878"/>
              <a:gd name="adj2" fmla="val -74202"/>
            </a:avLst>
          </a:prstGeom>
          <a:blipFill dpi="0" rotWithShape="0">
            <a:blip r:embed="rId6" cstate="print"/>
            <a:srcRect/>
            <a:tile tx="0" ty="0" sx="100000" sy="100000" flip="none" algn="tl"/>
          </a:blipFill>
          <a:ln w="25400" cap="flat" cmpd="sng" algn="ctr">
            <a:solidFill>
              <a:schemeClr val="bg1">
                <a:lumMod val="95000"/>
                <a:lumOff val="5000"/>
              </a:schemeClr>
            </a:solidFill>
            <a:prstDash val="solid"/>
            <a:round/>
            <a:headEnd type="none" w="med" len="med"/>
            <a:tailEnd type="none" w="med" len="med"/>
          </a:ln>
          <a:effectLst>
            <a:outerShdw blurRad="76200" dir="18900000" sy="23000" kx="-1200000" algn="bl" rotWithShape="0">
              <a:prstClr val="black">
                <a:alpha val="20000"/>
              </a:prstClr>
            </a:outerShdw>
          </a:effectLst>
        </p:spPr>
        <p:txBody>
          <a:bodyPr lIns="38405" tIns="19202" rIns="38405" bIns="19202"/>
          <a:lstStyle/>
          <a:p>
            <a:pPr>
              <a:defRPr/>
            </a:pPr>
            <a:r>
              <a:rPr lang="en-US" sz="2300" dirty="0">
                <a:solidFill>
                  <a:srgbClr val="FFFFFF"/>
                </a:solidFill>
                <a:effectLst>
                  <a:outerShdw blurRad="38100" dist="38100" dir="2700000" algn="tl">
                    <a:srgbClr val="C0C0C0"/>
                  </a:outerShdw>
                </a:effectLst>
                <a:latin typeface="Impact" pitchFamily="34" charset="0"/>
                <a:ea typeface="iNked God" charset="0"/>
                <a:cs typeface="iNked God" charset="0"/>
                <a:sym typeface="iNked God" charset="0"/>
              </a:rPr>
              <a:t>Native Americans</a:t>
            </a:r>
          </a:p>
          <a:p>
            <a:pPr algn="l">
              <a:spcAft>
                <a:spcPts val="756"/>
              </a:spcAft>
              <a:buSzPct val="155000"/>
              <a:buFontTx/>
              <a:buBlip>
                <a:blip r:embed="rId4"/>
              </a:buBlip>
              <a:defRPr/>
            </a:pPr>
            <a:r>
              <a:rPr lang="en-US" sz="1600" b="1" dirty="0">
                <a:solidFill>
                  <a:srgbClr val="FFFFFF"/>
                </a:solidFill>
                <a:latin typeface="Arial" pitchFamily="34" charset="0"/>
                <a:ea typeface="OldNewspaperTypes" charset="0"/>
                <a:cs typeface="Arial" pitchFamily="34" charset="0"/>
                <a:sym typeface="OldNewspaperTypes" charset="0"/>
              </a:rPr>
              <a:t>Forced further west</a:t>
            </a:r>
          </a:p>
          <a:p>
            <a:pPr algn="l">
              <a:spcAft>
                <a:spcPts val="756"/>
              </a:spcAft>
              <a:buSzPct val="155000"/>
              <a:buFontTx/>
              <a:buBlip>
                <a:blip r:embed="rId4"/>
              </a:buBlip>
              <a:defRPr/>
            </a:pPr>
            <a:r>
              <a:rPr lang="en-US" sz="1600" b="1" dirty="0" smtClean="0">
                <a:solidFill>
                  <a:srgbClr val="FFFFFF"/>
                </a:solidFill>
                <a:latin typeface="Arial" pitchFamily="34" charset="0"/>
                <a:ea typeface="OldNewspaperTypes" charset="0"/>
                <a:cs typeface="Arial" pitchFamily="34" charset="0"/>
                <a:sym typeface="OldNewspaperTypes" charset="0"/>
              </a:rPr>
              <a:t>Forced onto </a:t>
            </a:r>
            <a:r>
              <a:rPr lang="en-US" sz="1600" b="1" dirty="0">
                <a:solidFill>
                  <a:srgbClr val="FFFFFF"/>
                </a:solidFill>
                <a:latin typeface="Arial" pitchFamily="34" charset="0"/>
                <a:ea typeface="OldNewspaperTypes" charset="0"/>
                <a:cs typeface="Arial" pitchFamily="34" charset="0"/>
                <a:sym typeface="OldNewspaperTypes" charset="0"/>
              </a:rPr>
              <a:t>reservations</a:t>
            </a:r>
          </a:p>
        </p:txBody>
      </p:sp>
      <p:sp>
        <p:nvSpPr>
          <p:cNvPr id="16" name="Rectangular Callout 15"/>
          <p:cNvSpPr/>
          <p:nvPr/>
        </p:nvSpPr>
        <p:spPr bwMode="auto">
          <a:xfrm>
            <a:off x="4705350" y="5657850"/>
            <a:ext cx="2457450" cy="1200150"/>
          </a:xfrm>
          <a:prstGeom prst="wedgeRectCallout">
            <a:avLst>
              <a:gd name="adj1" fmla="val -65656"/>
              <a:gd name="adj2" fmla="val -53729"/>
            </a:avLst>
          </a:prstGeom>
          <a:blipFill dpi="0" rotWithShape="0">
            <a:blip r:embed="rId6" cstate="print"/>
            <a:srcRect/>
            <a:tile tx="0" ty="0" sx="100000" sy="100000" flip="none" algn="tl"/>
          </a:blipFill>
          <a:ln w="25400" cap="flat" cmpd="sng" algn="ctr">
            <a:solidFill>
              <a:schemeClr val="bg1">
                <a:lumMod val="95000"/>
                <a:lumOff val="5000"/>
              </a:schemeClr>
            </a:solidFill>
            <a:prstDash val="solid"/>
            <a:round/>
            <a:headEnd type="none" w="med" len="med"/>
            <a:tailEnd type="none" w="med" len="med"/>
          </a:ln>
          <a:effectLst>
            <a:outerShdw blurRad="76200" dir="18900000" sy="23000" kx="-1200000" algn="bl" rotWithShape="0">
              <a:prstClr val="black">
                <a:alpha val="20000"/>
              </a:prstClr>
            </a:outerShdw>
          </a:effectLst>
        </p:spPr>
        <p:txBody>
          <a:bodyPr lIns="38405" tIns="19202" rIns="38405" bIns="19202"/>
          <a:lstStyle/>
          <a:p>
            <a:pPr>
              <a:defRPr/>
            </a:pPr>
            <a:r>
              <a:rPr lang="en-US" sz="2300" dirty="0">
                <a:solidFill>
                  <a:srgbClr val="FFFFFF"/>
                </a:solidFill>
                <a:effectLst>
                  <a:outerShdw blurRad="38100" dist="38100" dir="2700000" algn="tl">
                    <a:srgbClr val="C0C0C0"/>
                  </a:outerShdw>
                </a:effectLst>
                <a:latin typeface="Impact" pitchFamily="34" charset="0"/>
                <a:ea typeface="iNked God" charset="0"/>
                <a:cs typeface="iNked God" charset="0"/>
                <a:sym typeface="iNked God" charset="0"/>
              </a:rPr>
              <a:t>49ers</a:t>
            </a:r>
          </a:p>
          <a:p>
            <a:pPr algn="l">
              <a:spcAft>
                <a:spcPts val="756"/>
              </a:spcAft>
              <a:buSzPct val="155000"/>
              <a:buFontTx/>
              <a:buBlip>
                <a:blip r:embed="rId4"/>
              </a:buBlip>
              <a:defRPr/>
            </a:pPr>
            <a:r>
              <a:rPr lang="en-US" sz="1500" dirty="0">
                <a:solidFill>
                  <a:srgbClr val="FFFFFF"/>
                </a:solidFill>
                <a:effectLst>
                  <a:outerShdw blurRad="38100" dist="38100" dir="2700000" algn="tl">
                    <a:srgbClr val="C0C0C0"/>
                  </a:outerShdw>
                </a:effectLst>
                <a:latin typeface="Arial" pitchFamily="34" charset="0"/>
                <a:ea typeface="OldNewspaperTypes" charset="0"/>
                <a:cs typeface="Arial" pitchFamily="34" charset="0"/>
                <a:sym typeface="OldNewspaperTypes" charset="0"/>
              </a:rPr>
              <a:t>Gold discovered </a:t>
            </a:r>
            <a:r>
              <a:rPr lang="en-US" sz="1500" dirty="0" smtClean="0">
                <a:solidFill>
                  <a:srgbClr val="FFFFFF"/>
                </a:solidFill>
                <a:effectLst>
                  <a:outerShdw blurRad="38100" dist="38100" dir="2700000" algn="tl">
                    <a:srgbClr val="C0C0C0"/>
                  </a:outerShdw>
                </a:effectLst>
                <a:latin typeface="Arial" pitchFamily="34" charset="0"/>
                <a:ea typeface="OldNewspaperTypes" charset="0"/>
                <a:cs typeface="Arial" pitchFamily="34" charset="0"/>
                <a:sym typeface="OldNewspaperTypes" charset="0"/>
              </a:rPr>
              <a:t> in 1848</a:t>
            </a:r>
            <a:endParaRPr lang="en-US" sz="1500" dirty="0">
              <a:solidFill>
                <a:srgbClr val="FFFFFF"/>
              </a:solidFill>
              <a:effectLst>
                <a:outerShdw blurRad="38100" dist="38100" dir="2700000" algn="tl">
                  <a:srgbClr val="C0C0C0"/>
                </a:outerShdw>
              </a:effectLst>
              <a:latin typeface="Arial" pitchFamily="34" charset="0"/>
              <a:ea typeface="OldNewspaperTypes" charset="0"/>
              <a:cs typeface="Arial" pitchFamily="34" charset="0"/>
              <a:sym typeface="OldNewspaperTypes" charset="0"/>
            </a:endParaRPr>
          </a:p>
          <a:p>
            <a:pPr algn="l">
              <a:spcAft>
                <a:spcPts val="756"/>
              </a:spcAft>
              <a:buSzPct val="155000"/>
              <a:buFontTx/>
              <a:buBlip>
                <a:blip r:embed="rId4"/>
              </a:buBlip>
              <a:defRPr/>
            </a:pPr>
            <a:r>
              <a:rPr lang="en-US" sz="1500" dirty="0">
                <a:solidFill>
                  <a:srgbClr val="FFFFFF"/>
                </a:solidFill>
                <a:effectLst>
                  <a:outerShdw blurRad="38100" dist="38100" dir="2700000" algn="tl">
                    <a:srgbClr val="C0C0C0"/>
                  </a:outerShdw>
                </a:effectLst>
                <a:latin typeface="Arial" pitchFamily="34" charset="0"/>
                <a:ea typeface="OldNewspaperTypes" charset="0"/>
                <a:cs typeface="Arial" pitchFamily="34" charset="0"/>
                <a:sym typeface="OldNewspaperTypes" charset="0"/>
              </a:rPr>
              <a:t>Gold rush begins in 1849</a:t>
            </a:r>
          </a:p>
        </p:txBody>
      </p:sp>
      <p:sp>
        <p:nvSpPr>
          <p:cNvPr id="10" name="AutoShape 8"/>
          <p:cNvSpPr>
            <a:spLocks/>
          </p:cNvSpPr>
          <p:nvPr/>
        </p:nvSpPr>
        <p:spPr bwMode="auto">
          <a:xfrm>
            <a:off x="5867400" y="1066800"/>
            <a:ext cx="3048000" cy="1066800"/>
          </a:xfrm>
          <a:custGeom>
            <a:avLst/>
            <a:gdLst>
              <a:gd name="T0" fmla="*/ 10800 w 21600"/>
              <a:gd name="T1" fmla="*/ 10800 h 17550"/>
            </a:gdLst>
            <a:ahLst/>
            <a:cxnLst>
              <a:cxn ang="0">
                <a:pos x="T0" y="T1"/>
              </a:cxn>
            </a:cxnLst>
            <a:rect l="0" t="0" r="r" b="b"/>
            <a:pathLst>
              <a:path w="21600" h="17550">
                <a:moveTo>
                  <a:pt x="803" y="0"/>
                </a:moveTo>
                <a:cubicBezTo>
                  <a:pt x="360" y="0"/>
                  <a:pt x="0" y="504"/>
                  <a:pt x="0" y="1125"/>
                </a:cubicBezTo>
                <a:lnTo>
                  <a:pt x="0" y="16425"/>
                </a:lnTo>
                <a:cubicBezTo>
                  <a:pt x="0" y="17046"/>
                  <a:pt x="360" y="17550"/>
                  <a:pt x="803" y="17550"/>
                </a:cubicBezTo>
                <a:lnTo>
                  <a:pt x="11242" y="17550"/>
                </a:lnTo>
                <a:lnTo>
                  <a:pt x="11643" y="21600"/>
                </a:lnTo>
                <a:lnTo>
                  <a:pt x="12045" y="17550"/>
                </a:lnTo>
                <a:lnTo>
                  <a:pt x="20797" y="17550"/>
                </a:lnTo>
                <a:cubicBezTo>
                  <a:pt x="21240" y="17550"/>
                  <a:pt x="21600" y="17046"/>
                  <a:pt x="21600" y="16425"/>
                </a:cubicBezTo>
                <a:lnTo>
                  <a:pt x="21600" y="1125"/>
                </a:lnTo>
                <a:cubicBezTo>
                  <a:pt x="21600" y="504"/>
                  <a:pt x="21240" y="0"/>
                  <a:pt x="20797" y="0"/>
                </a:cubicBezTo>
                <a:lnTo>
                  <a:pt x="803" y="0"/>
                </a:lnTo>
                <a:close/>
                <a:moveTo>
                  <a:pt x="803" y="0"/>
                </a:moveTo>
              </a:path>
            </a:pathLst>
          </a:custGeom>
          <a:blipFill dpi="0" rotWithShape="0">
            <a:blip r:embed="rId3" cstate="print"/>
            <a:srcRect/>
            <a:tile tx="0" ty="0" sx="100000" sy="100000" flip="none" algn="tl"/>
          </a:blipFill>
          <a:ln w="25400" cap="flat">
            <a:solidFill>
              <a:schemeClr val="tx2">
                <a:lumMod val="75000"/>
                <a:lumOff val="25000"/>
              </a:schemeClr>
            </a:solidFill>
            <a:miter lim="800000"/>
            <a:headEnd type="none" w="med" len="med"/>
            <a:tailEnd type="none" w="med" len="med"/>
          </a:ln>
        </p:spPr>
        <p:txBody>
          <a:bodyPr lIns="0" tIns="0" rIns="0" bIns="0" anchor="ctr"/>
          <a:lstStyle/>
          <a:p>
            <a:pPr>
              <a:defRPr/>
            </a:pPr>
            <a:r>
              <a:rPr lang="en-US" sz="1800" dirty="0">
                <a:ln w="3175">
                  <a:noFill/>
                </a:ln>
                <a:solidFill>
                  <a:schemeClr val="tx1"/>
                </a:solidFill>
                <a:effectLst>
                  <a:outerShdw blurRad="50800" dist="38100" dir="8100000" algn="tr" rotWithShape="0">
                    <a:prstClr val="black">
                      <a:alpha val="40000"/>
                    </a:prstClr>
                  </a:outerShdw>
                </a:effectLst>
                <a:latin typeface="Impact" pitchFamily="34" charset="0"/>
                <a:ea typeface="iNked God" charset="0"/>
                <a:cs typeface="iNked God" charset="0"/>
                <a:sym typeface="iNked God" charset="0"/>
              </a:rPr>
              <a:t>Railroad Workers</a:t>
            </a:r>
          </a:p>
          <a:p>
            <a:pPr marL="115214" algn="l">
              <a:spcAft>
                <a:spcPts val="756"/>
              </a:spcAft>
              <a:buSzPct val="155000"/>
              <a:buFontTx/>
              <a:buBlip>
                <a:blip r:embed="rId4"/>
              </a:buBlip>
              <a:defRPr/>
            </a:pPr>
            <a:r>
              <a:rPr lang="en-US" sz="1600" b="1" dirty="0">
                <a:ln w="3175">
                  <a:noFill/>
                </a:ln>
                <a:solidFill>
                  <a:schemeClr val="tx1"/>
                </a:solidFill>
                <a:effectLst>
                  <a:outerShdw blurRad="50800" dist="38100" dir="8100000" algn="tr" rotWithShape="0">
                    <a:prstClr val="black">
                      <a:alpha val="40000"/>
                    </a:prstClr>
                  </a:outerShdw>
                </a:effectLst>
                <a:latin typeface="Arial" pitchFamily="34" charset="0"/>
                <a:ea typeface="OldNewspaperTypes" charset="0"/>
                <a:cs typeface="Arial" pitchFamily="34" charset="0"/>
                <a:sym typeface="OldNewspaperTypes" charset="0"/>
              </a:rPr>
              <a:t>Irish &amp; Chinese immigrants</a:t>
            </a:r>
          </a:p>
          <a:p>
            <a:pPr marL="115214" algn="l">
              <a:spcAft>
                <a:spcPts val="756"/>
              </a:spcAft>
              <a:buSzPct val="155000"/>
              <a:buFontTx/>
              <a:buBlip>
                <a:blip r:embed="rId4"/>
              </a:buBlip>
              <a:defRPr/>
            </a:pPr>
            <a:r>
              <a:rPr lang="en-US" sz="1600" b="1" dirty="0">
                <a:ln w="3175">
                  <a:noFill/>
                </a:ln>
                <a:solidFill>
                  <a:schemeClr val="tx1"/>
                </a:solidFill>
                <a:effectLst>
                  <a:outerShdw blurRad="50800" dist="38100" dir="8100000" algn="tr" rotWithShape="0">
                    <a:prstClr val="black">
                      <a:alpha val="40000"/>
                    </a:prstClr>
                  </a:outerShdw>
                </a:effectLst>
                <a:latin typeface="Arial" pitchFamily="34" charset="0"/>
                <a:ea typeface="OldNewspaperTypes" charset="0"/>
                <a:cs typeface="Arial" pitchFamily="34" charset="0"/>
                <a:sym typeface="OldNewspaperTypes" charset="0"/>
              </a:rPr>
              <a:t>Dangerous &amp; difficult work </a:t>
            </a:r>
          </a:p>
        </p:txBody>
      </p:sp>
      <p:sp>
        <p:nvSpPr>
          <p:cNvPr id="11" name="Rectangular Callout 10"/>
          <p:cNvSpPr/>
          <p:nvPr/>
        </p:nvSpPr>
        <p:spPr bwMode="auto">
          <a:xfrm>
            <a:off x="304800" y="381000"/>
            <a:ext cx="2895600" cy="1219200"/>
          </a:xfrm>
          <a:prstGeom prst="wedgeRectCallout">
            <a:avLst>
              <a:gd name="adj1" fmla="val -30996"/>
              <a:gd name="adj2" fmla="val 184419"/>
            </a:avLst>
          </a:prstGeom>
          <a:blipFill dpi="0" rotWithShape="0">
            <a:blip r:embed="rId6" cstate="print"/>
            <a:srcRect/>
            <a:tile tx="0" ty="0" sx="100000" sy="100000" flip="none" algn="tl"/>
          </a:blipFill>
          <a:ln w="25400" cap="flat" cmpd="sng" algn="ctr">
            <a:solidFill>
              <a:schemeClr val="bg1">
                <a:lumMod val="95000"/>
                <a:lumOff val="5000"/>
              </a:schemeClr>
            </a:solidFill>
            <a:prstDash val="solid"/>
            <a:round/>
            <a:headEnd type="none" w="med" len="med"/>
            <a:tailEnd type="none" w="med" len="med"/>
          </a:ln>
          <a:effectLst>
            <a:outerShdw blurRad="76200" dir="18900000" sy="23000" kx="-1200000" algn="bl" rotWithShape="0">
              <a:prstClr val="black">
                <a:alpha val="20000"/>
              </a:prstClr>
            </a:outerShdw>
          </a:effectLst>
        </p:spPr>
        <p:txBody>
          <a:bodyPr lIns="38405" tIns="19202" rIns="38405" bIns="19202"/>
          <a:lstStyle/>
          <a:p>
            <a:pPr>
              <a:defRPr/>
            </a:pPr>
            <a:r>
              <a:rPr lang="en-US" sz="2300" dirty="0">
                <a:solidFill>
                  <a:srgbClr val="FFFFFF"/>
                </a:solidFill>
                <a:effectLst>
                  <a:outerShdw blurRad="38100" dist="38100" dir="2700000" algn="tl">
                    <a:srgbClr val="C0C0C0"/>
                  </a:outerShdw>
                </a:effectLst>
                <a:latin typeface="Impact" pitchFamily="34" charset="0"/>
                <a:ea typeface="iNked God" charset="0"/>
                <a:cs typeface="iNked God" charset="0"/>
                <a:sym typeface="iNked God" charset="0"/>
              </a:rPr>
              <a:t>Cowboys</a:t>
            </a:r>
          </a:p>
          <a:p>
            <a:pPr marL="579438" indent="-342900" algn="l">
              <a:spcAft>
                <a:spcPts val="756"/>
              </a:spcAft>
              <a:buSzPct val="155000"/>
              <a:buBlip>
                <a:blip r:embed="rId4"/>
              </a:buBlip>
              <a:defRPr/>
            </a:pPr>
            <a:r>
              <a:rPr lang="en-US" sz="1800" b="1" dirty="0">
                <a:solidFill>
                  <a:srgbClr val="FFFFFF"/>
                </a:solidFill>
                <a:effectLst>
                  <a:outerShdw blurRad="38100" dist="38100" dir="2700000" algn="tl">
                    <a:srgbClr val="C0C0C0"/>
                  </a:outerShdw>
                </a:effectLst>
                <a:latin typeface="Arial" pitchFamily="34" charset="0"/>
                <a:ea typeface="OldNewspaperTypes" charset="0"/>
                <a:cs typeface="Arial" pitchFamily="34" charset="0"/>
                <a:sym typeface="OldNewspaperTypes" charset="0"/>
              </a:rPr>
              <a:t>Herding cattle from Texas to Kansas</a:t>
            </a:r>
          </a:p>
        </p:txBody>
      </p:sp>
      <p:sp>
        <p:nvSpPr>
          <p:cNvPr id="13" name="Rectangular Callout 12"/>
          <p:cNvSpPr/>
          <p:nvPr/>
        </p:nvSpPr>
        <p:spPr bwMode="auto">
          <a:xfrm>
            <a:off x="6586702" y="4810125"/>
            <a:ext cx="2457450" cy="1047750"/>
          </a:xfrm>
          <a:prstGeom prst="wedgeRectCallout">
            <a:avLst>
              <a:gd name="adj1" fmla="val -43202"/>
              <a:gd name="adj2" fmla="val -90726"/>
            </a:avLst>
          </a:prstGeom>
          <a:blipFill dpi="0" rotWithShape="0">
            <a:blip r:embed="rId6" cstate="print"/>
            <a:srcRect/>
            <a:tile tx="0" ty="0" sx="100000" sy="100000" flip="none" algn="tl"/>
          </a:blipFill>
          <a:ln w="25400" cap="flat" cmpd="sng" algn="ctr">
            <a:solidFill>
              <a:schemeClr val="bg1">
                <a:lumMod val="95000"/>
                <a:lumOff val="5000"/>
              </a:schemeClr>
            </a:solidFill>
            <a:prstDash val="solid"/>
            <a:round/>
            <a:headEnd type="none" w="med" len="med"/>
            <a:tailEnd type="none" w="med" len="med"/>
          </a:ln>
          <a:effectLst>
            <a:outerShdw blurRad="76200" dir="18900000" sy="23000" kx="-1200000" algn="bl" rotWithShape="0">
              <a:prstClr val="black">
                <a:alpha val="20000"/>
              </a:prstClr>
            </a:outerShdw>
          </a:effectLst>
        </p:spPr>
        <p:txBody>
          <a:bodyPr lIns="38405" tIns="19202" rIns="38405" bIns="19202"/>
          <a:lstStyle/>
          <a:p>
            <a:pPr>
              <a:defRPr/>
            </a:pPr>
            <a:r>
              <a:rPr lang="en-US" sz="2300" dirty="0" smtClean="0">
                <a:solidFill>
                  <a:srgbClr val="FFFFFF"/>
                </a:solidFill>
                <a:effectLst>
                  <a:outerShdw blurRad="38100" dist="38100" dir="2700000" algn="tl">
                    <a:srgbClr val="C0C0C0"/>
                  </a:outerShdw>
                </a:effectLst>
                <a:latin typeface="Impact" pitchFamily="34" charset="0"/>
                <a:ea typeface="iNked God" charset="0"/>
                <a:cs typeface="iNked God" charset="0"/>
                <a:sym typeface="iNked God" charset="0"/>
              </a:rPr>
              <a:t>Settlers</a:t>
            </a:r>
            <a:endParaRPr lang="en-US" sz="2300" dirty="0">
              <a:solidFill>
                <a:srgbClr val="FFFFFF"/>
              </a:solidFill>
              <a:effectLst>
                <a:outerShdw blurRad="38100" dist="38100" dir="2700000" algn="tl">
                  <a:srgbClr val="C0C0C0"/>
                </a:outerShdw>
              </a:effectLst>
              <a:latin typeface="Impact" pitchFamily="34" charset="0"/>
              <a:ea typeface="iNked God" charset="0"/>
              <a:cs typeface="iNked God" charset="0"/>
              <a:sym typeface="iNked God" charset="0"/>
            </a:endParaRPr>
          </a:p>
          <a:p>
            <a:pPr algn="l">
              <a:spcAft>
                <a:spcPts val="756"/>
              </a:spcAft>
              <a:buSzPct val="155000"/>
              <a:buFontTx/>
              <a:buBlip>
                <a:blip r:embed="rId4"/>
              </a:buBlip>
              <a:defRPr/>
            </a:pPr>
            <a:r>
              <a:rPr lang="en-US" sz="1500" dirty="0" smtClean="0">
                <a:solidFill>
                  <a:srgbClr val="FFFFFF"/>
                </a:solidFill>
                <a:effectLst>
                  <a:outerShdw blurRad="38100" dist="38100" dir="2700000" algn="tl">
                    <a:srgbClr val="C0C0C0"/>
                  </a:outerShdw>
                </a:effectLst>
                <a:latin typeface="Arial" pitchFamily="34" charset="0"/>
                <a:ea typeface="OldNewspaperTypes" charset="0"/>
                <a:cs typeface="Arial" pitchFamily="34" charset="0"/>
                <a:sym typeface="OldNewspaperTypes" charset="0"/>
              </a:rPr>
              <a:t>Economic opportunity</a:t>
            </a:r>
          </a:p>
          <a:p>
            <a:pPr algn="l">
              <a:spcAft>
                <a:spcPts val="756"/>
              </a:spcAft>
              <a:buSzPct val="155000"/>
              <a:buFontTx/>
              <a:buBlip>
                <a:blip r:embed="rId4"/>
              </a:buBlip>
              <a:defRPr/>
            </a:pPr>
            <a:r>
              <a:rPr lang="en-US" sz="1500" dirty="0" smtClean="0">
                <a:solidFill>
                  <a:srgbClr val="FFFFFF"/>
                </a:solidFill>
                <a:effectLst>
                  <a:outerShdw blurRad="38100" dist="38100" dir="2700000" algn="tl">
                    <a:srgbClr val="C0C0C0"/>
                  </a:outerShdw>
                </a:effectLst>
                <a:latin typeface="Arial" pitchFamily="34" charset="0"/>
                <a:ea typeface="OldNewspaperTypes" charset="0"/>
                <a:cs typeface="Arial" pitchFamily="34" charset="0"/>
                <a:sym typeface="OldNewspaperTypes" charset="0"/>
              </a:rPr>
              <a:t>Land to own and farm</a:t>
            </a:r>
            <a:endParaRPr lang="en-US" sz="1500" dirty="0">
              <a:solidFill>
                <a:srgbClr val="FFFFFF"/>
              </a:solidFill>
              <a:effectLst>
                <a:outerShdw blurRad="38100" dist="38100" dir="2700000" algn="tl">
                  <a:srgbClr val="C0C0C0"/>
                </a:outerShdw>
              </a:effectLst>
              <a:latin typeface="Arial" pitchFamily="34" charset="0"/>
              <a:ea typeface="OldNewspaperTypes" charset="0"/>
              <a:cs typeface="Arial" pitchFamily="34" charset="0"/>
              <a:sym typeface="OldNewspaperTypes" charset="0"/>
            </a:endParaRPr>
          </a:p>
        </p:txBody>
      </p:sp>
    </p:spTree>
    <p:extLst>
      <p:ext uri="{BB962C8B-B14F-4D97-AF65-F5344CB8AC3E}">
        <p14:creationId xmlns:p14="http://schemas.microsoft.com/office/powerpoint/2010/main" val="77157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368">
                                            <p:bg/>
                                          </p:spTgt>
                                        </p:tgtEl>
                                        <p:attrNameLst>
                                          <p:attrName>style.visibility</p:attrName>
                                        </p:attrNameLst>
                                      </p:cBhvr>
                                      <p:to>
                                        <p:strVal val="visible"/>
                                      </p:to>
                                    </p:set>
                                    <p:anim calcmode="lin" valueType="num">
                                      <p:cBhvr>
                                        <p:cTn id="7" dur="75" fill="hold"/>
                                        <p:tgtEl>
                                          <p:spTgt spid="15368">
                                            <p:bg/>
                                          </p:spTgt>
                                        </p:tgtEl>
                                        <p:attrNameLst>
                                          <p:attrName>ppt_w</p:attrName>
                                        </p:attrNameLst>
                                      </p:cBhvr>
                                      <p:tavLst>
                                        <p:tav tm="0">
                                          <p:val>
                                            <p:fltVal val="0"/>
                                          </p:val>
                                        </p:tav>
                                        <p:tav tm="100000">
                                          <p:val>
                                            <p:strVal val="#ppt_w"/>
                                          </p:val>
                                        </p:tav>
                                      </p:tavLst>
                                    </p:anim>
                                    <p:anim calcmode="lin" valueType="num">
                                      <p:cBhvr>
                                        <p:cTn id="8" dur="75" fill="hold"/>
                                        <p:tgtEl>
                                          <p:spTgt spid="15368">
                                            <p:bg/>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75"/>
                            </p:stCondLst>
                            <p:childTnLst>
                              <p:par>
                                <p:cTn id="10" presetID="17" presetClass="entr" presetSubtype="10" fill="hold" grpId="0" nodeType="afterEffect">
                                  <p:stCondLst>
                                    <p:cond delay="0"/>
                                  </p:stCondLst>
                                  <p:iterate type="lt">
                                    <p:tmPct val="100000"/>
                                  </p:iterate>
                                  <p:childTnLst>
                                    <p:set>
                                      <p:cBhvr>
                                        <p:cTn id="11" dur="1" fill="hold">
                                          <p:stCondLst>
                                            <p:cond delay="0"/>
                                          </p:stCondLst>
                                        </p:cTn>
                                        <p:tgtEl>
                                          <p:spTgt spid="15368">
                                            <p:txEl>
                                              <p:pRg st="0" end="0"/>
                                            </p:txEl>
                                          </p:spTgt>
                                        </p:tgtEl>
                                        <p:attrNameLst>
                                          <p:attrName>style.visibility</p:attrName>
                                        </p:attrNameLst>
                                      </p:cBhvr>
                                      <p:to>
                                        <p:strVal val="visible"/>
                                      </p:to>
                                    </p:set>
                                    <p:anim calcmode="lin" valueType="num">
                                      <p:cBhvr>
                                        <p:cTn id="12" dur="75" fill="hold"/>
                                        <p:tgtEl>
                                          <p:spTgt spid="15368">
                                            <p:txEl>
                                              <p:pRg st="0" end="0"/>
                                            </p:txEl>
                                          </p:spTgt>
                                        </p:tgtEl>
                                        <p:attrNameLst>
                                          <p:attrName>ppt_w</p:attrName>
                                        </p:attrNameLst>
                                      </p:cBhvr>
                                      <p:tavLst>
                                        <p:tav tm="0">
                                          <p:val>
                                            <p:fltVal val="0"/>
                                          </p:val>
                                        </p:tav>
                                        <p:tav tm="100000">
                                          <p:val>
                                            <p:strVal val="#ppt_w"/>
                                          </p:val>
                                        </p:tav>
                                      </p:tavLst>
                                    </p:anim>
                                    <p:anim calcmode="lin" valueType="num">
                                      <p:cBhvr>
                                        <p:cTn id="13" dur="75" fill="hold"/>
                                        <p:tgtEl>
                                          <p:spTgt spid="15368">
                                            <p:txEl>
                                              <p:pRg st="0" end="0"/>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600"/>
                            </p:stCondLst>
                            <p:childTnLst>
                              <p:par>
                                <p:cTn id="15" presetID="17" presetClass="entr" presetSubtype="10" fill="hold" grpId="0" nodeType="afterEffect">
                                  <p:stCondLst>
                                    <p:cond delay="0"/>
                                  </p:stCondLst>
                                  <p:iterate type="lt">
                                    <p:tmPct val="100000"/>
                                  </p:iterate>
                                  <p:childTnLst>
                                    <p:set>
                                      <p:cBhvr>
                                        <p:cTn id="16" dur="1" fill="hold">
                                          <p:stCondLst>
                                            <p:cond delay="0"/>
                                          </p:stCondLst>
                                        </p:cTn>
                                        <p:tgtEl>
                                          <p:spTgt spid="15368">
                                            <p:txEl>
                                              <p:pRg st="2" end="2"/>
                                            </p:txEl>
                                          </p:spTgt>
                                        </p:tgtEl>
                                        <p:attrNameLst>
                                          <p:attrName>style.visibility</p:attrName>
                                        </p:attrNameLst>
                                      </p:cBhvr>
                                      <p:to>
                                        <p:strVal val="visible"/>
                                      </p:to>
                                    </p:set>
                                    <p:anim calcmode="lin" valueType="num">
                                      <p:cBhvr>
                                        <p:cTn id="17" dur="75" fill="hold"/>
                                        <p:tgtEl>
                                          <p:spTgt spid="15368">
                                            <p:txEl>
                                              <p:pRg st="2" end="2"/>
                                            </p:txEl>
                                          </p:spTgt>
                                        </p:tgtEl>
                                        <p:attrNameLst>
                                          <p:attrName>ppt_w</p:attrName>
                                        </p:attrNameLst>
                                      </p:cBhvr>
                                      <p:tavLst>
                                        <p:tav tm="0">
                                          <p:val>
                                            <p:fltVal val="0"/>
                                          </p:val>
                                        </p:tav>
                                        <p:tav tm="100000">
                                          <p:val>
                                            <p:strVal val="#ppt_w"/>
                                          </p:val>
                                        </p:tav>
                                      </p:tavLst>
                                    </p:anim>
                                    <p:anim calcmode="lin" valueType="num">
                                      <p:cBhvr>
                                        <p:cTn id="18" dur="75" fill="hold"/>
                                        <p:tgtEl>
                                          <p:spTgt spid="1536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5369">
                                            <p:bg/>
                                          </p:spTgt>
                                        </p:tgtEl>
                                        <p:attrNameLst>
                                          <p:attrName>style.visibility</p:attrName>
                                        </p:attrNameLst>
                                      </p:cBhvr>
                                      <p:to>
                                        <p:strVal val="visible"/>
                                      </p:to>
                                    </p:set>
                                    <p:anim calcmode="lin" valueType="num">
                                      <p:cBhvr>
                                        <p:cTn id="30" dur="75" fill="hold"/>
                                        <p:tgtEl>
                                          <p:spTgt spid="15369">
                                            <p:bg/>
                                          </p:spTgt>
                                        </p:tgtEl>
                                        <p:attrNameLst>
                                          <p:attrName>ppt_w</p:attrName>
                                        </p:attrNameLst>
                                      </p:cBhvr>
                                      <p:tavLst>
                                        <p:tav tm="0">
                                          <p:val>
                                            <p:fltVal val="0"/>
                                          </p:val>
                                        </p:tav>
                                        <p:tav tm="100000">
                                          <p:val>
                                            <p:strVal val="#ppt_w"/>
                                          </p:val>
                                        </p:tav>
                                      </p:tavLst>
                                    </p:anim>
                                    <p:anim calcmode="lin" valueType="num">
                                      <p:cBhvr>
                                        <p:cTn id="31" dur="75" fill="hold"/>
                                        <p:tgtEl>
                                          <p:spTgt spid="15369">
                                            <p:bg/>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75"/>
                            </p:stCondLst>
                            <p:childTnLst>
                              <p:par>
                                <p:cTn id="33" presetID="17" presetClass="entr" presetSubtype="10" fill="hold" grpId="0" nodeType="afterEffect">
                                  <p:stCondLst>
                                    <p:cond delay="0"/>
                                  </p:stCondLst>
                                  <p:iterate type="lt">
                                    <p:tmPct val="100000"/>
                                  </p:iterate>
                                  <p:childTnLst>
                                    <p:set>
                                      <p:cBhvr>
                                        <p:cTn id="34" dur="1" fill="hold">
                                          <p:stCondLst>
                                            <p:cond delay="0"/>
                                          </p:stCondLst>
                                        </p:cTn>
                                        <p:tgtEl>
                                          <p:spTgt spid="15369">
                                            <p:txEl>
                                              <p:pRg st="0" end="0"/>
                                            </p:txEl>
                                          </p:spTgt>
                                        </p:tgtEl>
                                        <p:attrNameLst>
                                          <p:attrName>style.visibility</p:attrName>
                                        </p:attrNameLst>
                                      </p:cBhvr>
                                      <p:to>
                                        <p:strVal val="visible"/>
                                      </p:to>
                                    </p:set>
                                    <p:anim calcmode="lin" valueType="num">
                                      <p:cBhvr>
                                        <p:cTn id="35" dur="75" fill="hold"/>
                                        <p:tgtEl>
                                          <p:spTgt spid="15369">
                                            <p:txEl>
                                              <p:pRg st="0" end="0"/>
                                            </p:txEl>
                                          </p:spTgt>
                                        </p:tgtEl>
                                        <p:attrNameLst>
                                          <p:attrName>ppt_w</p:attrName>
                                        </p:attrNameLst>
                                      </p:cBhvr>
                                      <p:tavLst>
                                        <p:tav tm="0">
                                          <p:val>
                                            <p:fltVal val="0"/>
                                          </p:val>
                                        </p:tav>
                                        <p:tav tm="100000">
                                          <p:val>
                                            <p:strVal val="#ppt_w"/>
                                          </p:val>
                                        </p:tav>
                                      </p:tavLst>
                                    </p:anim>
                                    <p:anim calcmode="lin" valueType="num">
                                      <p:cBhvr>
                                        <p:cTn id="36" dur="75" fill="hold"/>
                                        <p:tgtEl>
                                          <p:spTgt spid="15369">
                                            <p:txEl>
                                              <p:pRg st="0" end="0"/>
                                            </p:txEl>
                                          </p:spTgt>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600"/>
                            </p:stCondLst>
                            <p:childTnLst>
                              <p:par>
                                <p:cTn id="38" presetID="17" presetClass="entr" presetSubtype="10" fill="hold" grpId="0" nodeType="afterEffect">
                                  <p:stCondLst>
                                    <p:cond delay="0"/>
                                  </p:stCondLst>
                                  <p:iterate type="lt">
                                    <p:tmPct val="100000"/>
                                  </p:iterate>
                                  <p:childTnLst>
                                    <p:set>
                                      <p:cBhvr>
                                        <p:cTn id="39" dur="1" fill="hold">
                                          <p:stCondLst>
                                            <p:cond delay="0"/>
                                          </p:stCondLst>
                                        </p:cTn>
                                        <p:tgtEl>
                                          <p:spTgt spid="15369">
                                            <p:txEl>
                                              <p:pRg st="1" end="1"/>
                                            </p:txEl>
                                          </p:spTgt>
                                        </p:tgtEl>
                                        <p:attrNameLst>
                                          <p:attrName>style.visibility</p:attrName>
                                        </p:attrNameLst>
                                      </p:cBhvr>
                                      <p:to>
                                        <p:strVal val="visible"/>
                                      </p:to>
                                    </p:set>
                                    <p:anim calcmode="lin" valueType="num">
                                      <p:cBhvr>
                                        <p:cTn id="40" dur="75" fill="hold"/>
                                        <p:tgtEl>
                                          <p:spTgt spid="15369">
                                            <p:txEl>
                                              <p:pRg st="1" end="1"/>
                                            </p:txEl>
                                          </p:spTgt>
                                        </p:tgtEl>
                                        <p:attrNameLst>
                                          <p:attrName>ppt_w</p:attrName>
                                        </p:attrNameLst>
                                      </p:cBhvr>
                                      <p:tavLst>
                                        <p:tav tm="0">
                                          <p:val>
                                            <p:fltVal val="0"/>
                                          </p:val>
                                        </p:tav>
                                        <p:tav tm="100000">
                                          <p:val>
                                            <p:strVal val="#ppt_w"/>
                                          </p:val>
                                        </p:tav>
                                      </p:tavLst>
                                    </p:anim>
                                    <p:anim calcmode="lin" valueType="num">
                                      <p:cBhvr>
                                        <p:cTn id="41" dur="75" fill="hold"/>
                                        <p:tgtEl>
                                          <p:spTgt spid="1536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7"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0" fill="hold"/>
                                        <p:tgtEl>
                                          <p:spTgt spid="15"/>
                                        </p:tgtEl>
                                        <p:attrNameLst>
                                          <p:attrName>ppt_x</p:attrName>
                                        </p:attrNameLst>
                                      </p:cBhvr>
                                      <p:tavLst>
                                        <p:tav tm="0">
                                          <p:val>
                                            <p:strVal val="#ppt_x"/>
                                          </p:val>
                                        </p:tav>
                                        <p:tav tm="100000">
                                          <p:val>
                                            <p:strVal val="#ppt_x"/>
                                          </p:val>
                                        </p:tav>
                                      </p:tavLst>
                                    </p:anim>
                                    <p:anim calcmode="lin" valueType="num">
                                      <p:cBhvr additive="base">
                                        <p:cTn id="47"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10">
                                            <p:bg/>
                                          </p:spTgt>
                                        </p:tgtEl>
                                        <p:attrNameLst>
                                          <p:attrName>style.visibility</p:attrName>
                                        </p:attrNameLst>
                                      </p:cBhvr>
                                      <p:to>
                                        <p:strVal val="visible"/>
                                      </p:to>
                                    </p:set>
                                    <p:anim calcmode="lin" valueType="num">
                                      <p:cBhvr>
                                        <p:cTn id="52" dur="75" fill="hold"/>
                                        <p:tgtEl>
                                          <p:spTgt spid="10">
                                            <p:bg/>
                                          </p:spTgt>
                                        </p:tgtEl>
                                        <p:attrNameLst>
                                          <p:attrName>ppt_w</p:attrName>
                                        </p:attrNameLst>
                                      </p:cBhvr>
                                      <p:tavLst>
                                        <p:tav tm="0">
                                          <p:val>
                                            <p:fltVal val="0"/>
                                          </p:val>
                                        </p:tav>
                                        <p:tav tm="100000">
                                          <p:val>
                                            <p:strVal val="#ppt_w"/>
                                          </p:val>
                                        </p:tav>
                                      </p:tavLst>
                                    </p:anim>
                                    <p:anim calcmode="lin" valueType="num">
                                      <p:cBhvr>
                                        <p:cTn id="53" dur="75" fill="hold"/>
                                        <p:tgtEl>
                                          <p:spTgt spid="10">
                                            <p:bg/>
                                          </p:spTgt>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75"/>
                            </p:stCondLst>
                            <p:childTnLst>
                              <p:par>
                                <p:cTn id="55" presetID="17" presetClass="entr" presetSubtype="10" fill="hold" grpId="0" nodeType="afterEffect">
                                  <p:stCondLst>
                                    <p:cond delay="0"/>
                                  </p:stCondLst>
                                  <p:iterate type="lt">
                                    <p:tmPct val="100000"/>
                                  </p:iterate>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p:cTn id="57" dur="75" fill="hold"/>
                                        <p:tgtEl>
                                          <p:spTgt spid="10">
                                            <p:txEl>
                                              <p:pRg st="0" end="0"/>
                                            </p:txEl>
                                          </p:spTgt>
                                        </p:tgtEl>
                                        <p:attrNameLst>
                                          <p:attrName>ppt_w</p:attrName>
                                        </p:attrNameLst>
                                      </p:cBhvr>
                                      <p:tavLst>
                                        <p:tav tm="0">
                                          <p:val>
                                            <p:fltVal val="0"/>
                                          </p:val>
                                        </p:tav>
                                        <p:tav tm="100000">
                                          <p:val>
                                            <p:strVal val="#ppt_w"/>
                                          </p:val>
                                        </p:tav>
                                      </p:tavLst>
                                    </p:anim>
                                    <p:anim calcmode="lin" valueType="num">
                                      <p:cBhvr>
                                        <p:cTn id="58" dur="75"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1200"/>
                            </p:stCondLst>
                            <p:childTnLst>
                              <p:par>
                                <p:cTn id="60" presetID="17" presetClass="entr" presetSubtype="10" fill="hold" grpId="0" nodeType="afterEffect">
                                  <p:stCondLst>
                                    <p:cond delay="0"/>
                                  </p:stCondLst>
                                  <p:iterate type="lt">
                                    <p:tmPct val="100000"/>
                                  </p:iterate>
                                  <p:childTnLst>
                                    <p:set>
                                      <p:cBhvr>
                                        <p:cTn id="61" dur="1" fill="hold">
                                          <p:stCondLst>
                                            <p:cond delay="0"/>
                                          </p:stCondLst>
                                        </p:cTn>
                                        <p:tgtEl>
                                          <p:spTgt spid="10">
                                            <p:txEl>
                                              <p:pRg st="1" end="1"/>
                                            </p:txEl>
                                          </p:spTgt>
                                        </p:tgtEl>
                                        <p:attrNameLst>
                                          <p:attrName>style.visibility</p:attrName>
                                        </p:attrNameLst>
                                      </p:cBhvr>
                                      <p:to>
                                        <p:strVal val="visible"/>
                                      </p:to>
                                    </p:set>
                                    <p:anim calcmode="lin" valueType="num">
                                      <p:cBhvr>
                                        <p:cTn id="62" dur="75" fill="hold"/>
                                        <p:tgtEl>
                                          <p:spTgt spid="10">
                                            <p:txEl>
                                              <p:pRg st="1" end="1"/>
                                            </p:txEl>
                                          </p:spTgt>
                                        </p:tgtEl>
                                        <p:attrNameLst>
                                          <p:attrName>ppt_w</p:attrName>
                                        </p:attrNameLst>
                                      </p:cBhvr>
                                      <p:tavLst>
                                        <p:tav tm="0">
                                          <p:val>
                                            <p:fltVal val="0"/>
                                          </p:val>
                                        </p:tav>
                                        <p:tav tm="100000">
                                          <p:val>
                                            <p:strVal val="#ppt_w"/>
                                          </p:val>
                                        </p:tav>
                                      </p:tavLst>
                                    </p:anim>
                                    <p:anim calcmode="lin" valueType="num">
                                      <p:cBhvr>
                                        <p:cTn id="63" dur="75"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2925"/>
                            </p:stCondLst>
                            <p:childTnLst>
                              <p:par>
                                <p:cTn id="65" presetID="17" presetClass="entr" presetSubtype="10" fill="hold" grpId="0" nodeType="afterEffect">
                                  <p:stCondLst>
                                    <p:cond delay="0"/>
                                  </p:stCondLst>
                                  <p:iterate type="lt">
                                    <p:tmPct val="100000"/>
                                  </p:iterate>
                                  <p:childTnLst>
                                    <p:set>
                                      <p:cBhvr>
                                        <p:cTn id="66" dur="1" fill="hold">
                                          <p:stCondLst>
                                            <p:cond delay="0"/>
                                          </p:stCondLst>
                                        </p:cTn>
                                        <p:tgtEl>
                                          <p:spTgt spid="10">
                                            <p:txEl>
                                              <p:pRg st="2" end="2"/>
                                            </p:txEl>
                                          </p:spTgt>
                                        </p:tgtEl>
                                        <p:attrNameLst>
                                          <p:attrName>style.visibility</p:attrName>
                                        </p:attrNameLst>
                                      </p:cBhvr>
                                      <p:to>
                                        <p:strVal val="visible"/>
                                      </p:to>
                                    </p:set>
                                    <p:anim calcmode="lin" valueType="num">
                                      <p:cBhvr>
                                        <p:cTn id="67" dur="75" fill="hold"/>
                                        <p:tgtEl>
                                          <p:spTgt spid="10">
                                            <p:txEl>
                                              <p:pRg st="2" end="2"/>
                                            </p:txEl>
                                          </p:spTgt>
                                        </p:tgtEl>
                                        <p:attrNameLst>
                                          <p:attrName>ppt_w</p:attrName>
                                        </p:attrNameLst>
                                      </p:cBhvr>
                                      <p:tavLst>
                                        <p:tav tm="0">
                                          <p:val>
                                            <p:fltVal val="0"/>
                                          </p:val>
                                        </p:tav>
                                        <p:tav tm="100000">
                                          <p:val>
                                            <p:strVal val="#ppt_w"/>
                                          </p:val>
                                        </p:tav>
                                      </p:tavLst>
                                    </p:anim>
                                    <p:anim calcmode="lin" valueType="num">
                                      <p:cBhvr>
                                        <p:cTn id="68" dur="75"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7"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0" fill="hold"/>
                                        <p:tgtEl>
                                          <p:spTgt spid="11"/>
                                        </p:tgtEl>
                                        <p:attrNameLst>
                                          <p:attrName>ppt_x</p:attrName>
                                        </p:attrNameLst>
                                      </p:cBhvr>
                                      <p:tavLst>
                                        <p:tav tm="0">
                                          <p:val>
                                            <p:strVal val="#ppt_x"/>
                                          </p:val>
                                        </p:tav>
                                        <p:tav tm="100000">
                                          <p:val>
                                            <p:strVal val="#ppt_x"/>
                                          </p:val>
                                        </p:tav>
                                      </p:tavLst>
                                    </p:anim>
                                    <p:anim calcmode="lin" valueType="num">
                                      <p:cBhvr additive="base">
                                        <p:cTn id="74"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advAuto="0"/>
      <p:bldP spid="15369" grpId="0" build="p" animBg="1" autoUpdateAnimBg="0" advAuto="0"/>
      <p:bldP spid="15" grpId="0" animBg="1"/>
      <p:bldP spid="16" grpId="0" animBg="1"/>
      <p:bldP spid="10" grpId="0" build="p" animBg="1" autoUpdateAnimBg="0" advAuto="0"/>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14338" y="0"/>
            <a:ext cx="8229600" cy="1143000"/>
          </a:xfrm>
        </p:spPr>
        <p:txBody>
          <a:bodyPr/>
          <a:lstStyle/>
          <a:p>
            <a:pPr algn="ctr" eaLnBrk="1" hangingPunct="1">
              <a:defRPr/>
            </a:pPr>
            <a:r>
              <a:rPr lang="en-US" altLang="en-US" b="1" dirty="0" smtClean="0"/>
              <a:t>Manifest Destiny</a:t>
            </a:r>
          </a:p>
        </p:txBody>
      </p:sp>
      <p:sp>
        <p:nvSpPr>
          <p:cNvPr id="24579" name="Rectangle 3"/>
          <p:cNvSpPr>
            <a:spLocks noGrp="1" noChangeArrowheads="1"/>
          </p:cNvSpPr>
          <p:nvPr>
            <p:ph type="body" sz="half" idx="1"/>
          </p:nvPr>
        </p:nvSpPr>
        <p:spPr>
          <a:xfrm>
            <a:off x="127757" y="1465729"/>
            <a:ext cx="3929893" cy="5125413"/>
          </a:xfrm>
        </p:spPr>
        <p:txBody>
          <a:bodyPr>
            <a:noAutofit/>
          </a:bodyPr>
          <a:lstStyle/>
          <a:p>
            <a:r>
              <a:rPr lang="en-US" sz="2000" dirty="0"/>
              <a:t>Jefferson’s Louisiana Purchase </a:t>
            </a:r>
            <a:r>
              <a:rPr lang="en-US" sz="2000" dirty="0" smtClean="0"/>
              <a:t>– by 1840</a:t>
            </a:r>
            <a:r>
              <a:rPr lang="en-US" sz="2000" dirty="0"/>
              <a:t>, large numbers of Americans moved westward.</a:t>
            </a:r>
          </a:p>
          <a:p>
            <a:r>
              <a:rPr lang="en-US" sz="2000" b="1" dirty="0" smtClean="0"/>
              <a:t>“Manifest </a:t>
            </a:r>
            <a:r>
              <a:rPr lang="en-US" sz="2000" b="1" dirty="0"/>
              <a:t>destiny” </a:t>
            </a:r>
            <a:r>
              <a:rPr lang="en-US" sz="2000" dirty="0" smtClean="0"/>
              <a:t>(</a:t>
            </a:r>
            <a:r>
              <a:rPr lang="en-US" sz="2000" dirty="0"/>
              <a:t>being the idea that America had a God-given right to expand to the </a:t>
            </a:r>
            <a:r>
              <a:rPr lang="en-US" sz="2000" dirty="0" smtClean="0"/>
              <a:t>Pacific)swept America.</a:t>
            </a:r>
          </a:p>
          <a:p>
            <a:r>
              <a:rPr lang="en-US" sz="2000" dirty="0" smtClean="0"/>
              <a:t>Arguments </a:t>
            </a:r>
            <a:r>
              <a:rPr lang="en-US" sz="2000" dirty="0"/>
              <a:t>for manifest </a:t>
            </a:r>
            <a:r>
              <a:rPr lang="en-US" sz="2000" dirty="0" smtClean="0"/>
              <a:t>destiny - superiority </a:t>
            </a:r>
            <a:r>
              <a:rPr lang="en-US" sz="2000" dirty="0"/>
              <a:t>of the </a:t>
            </a:r>
            <a:r>
              <a:rPr lang="en-US" sz="2000" dirty="0" smtClean="0"/>
              <a:t>American “race”.  </a:t>
            </a:r>
          </a:p>
          <a:p>
            <a:r>
              <a:rPr lang="en-US" sz="2000" dirty="0" smtClean="0"/>
              <a:t>Eventually, America will look to other places to apply manifest destiny.</a:t>
            </a:r>
          </a:p>
        </p:txBody>
      </p:sp>
      <p:pic>
        <p:nvPicPr>
          <p:cNvPr id="7" name="Picture 3" descr="Emmanuel Leutze-Westward the Course of Empire-1860"/>
          <p:cNvPicPr>
            <a:picLocks noGrp="1" noChangeAspect="1" noChangeArrowheads="1"/>
          </p:cNvPicPr>
          <p:nvPr>
            <p:ph idx="1"/>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4057650" y="1595437"/>
            <a:ext cx="5086350" cy="5262563"/>
          </a:xfrm>
          <a:noFill/>
          <a:ln>
            <a:solidFill>
              <a:schemeClr val="bg2"/>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2327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p:cNvSpPr>
          <p:nvPr>
            <p:ph type="title"/>
          </p:nvPr>
        </p:nvSpPr>
        <p:spPr>
          <a:xfrm>
            <a:off x="304800" y="0"/>
            <a:ext cx="8540750" cy="4572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4000">
                <a:effectLst/>
                <a:latin typeface="Tahoma" charset="0"/>
              </a:rPr>
              <a:t>Overland Trails</a:t>
            </a:r>
          </a:p>
        </p:txBody>
      </p:sp>
      <p:pic>
        <p:nvPicPr>
          <p:cNvPr id="23554" name="Picture 4" descr="OverlandTr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8013"/>
            <a:ext cx="8077200" cy="624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2943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1485900" y="255495"/>
            <a:ext cx="6172200" cy="715963"/>
          </a:xfrm>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eaLnBrk="1" hangingPunct="1">
              <a:defRPr/>
            </a:pPr>
            <a:r>
              <a:rPr lang="en-US" altLang="en-US" sz="4800" b="1" dirty="0">
                <a:latin typeface="Wrangler" pitchFamily="2" charset="0"/>
              </a:rPr>
              <a:t>“Manifest Destiny”</a:t>
            </a:r>
          </a:p>
        </p:txBody>
      </p:sp>
      <p:sp>
        <p:nvSpPr>
          <p:cNvPr id="83975" name="Text Box 7"/>
          <p:cNvSpPr txBox="1">
            <a:spLocks noChangeArrowheads="1"/>
          </p:cNvSpPr>
          <p:nvPr/>
        </p:nvSpPr>
        <p:spPr bwMode="auto">
          <a:xfrm>
            <a:off x="181536" y="1186234"/>
            <a:ext cx="7819465" cy="8309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Clr>
                <a:srgbClr val="FF9B37"/>
              </a:buClr>
              <a:buSzPct val="110000"/>
              <a:buFont typeface="Wingdings" panose="05000000000000000000" pitchFamily="2" charset="2"/>
              <a:buChar char="§"/>
            </a:pPr>
            <a:r>
              <a:rPr lang="en-US" altLang="en-US" dirty="0">
                <a:latin typeface="Wrangler" pitchFamily="2" charset="0"/>
              </a:rPr>
              <a:t>  First  coined by newspaper editor, John O’Sullivan in 1845.  </a:t>
            </a:r>
          </a:p>
        </p:txBody>
      </p:sp>
      <p:sp>
        <p:nvSpPr>
          <p:cNvPr id="83976" name="Text Box 8"/>
          <p:cNvSpPr txBox="1">
            <a:spLocks noChangeArrowheads="1"/>
          </p:cNvSpPr>
          <p:nvPr/>
        </p:nvSpPr>
        <p:spPr bwMode="auto">
          <a:xfrm>
            <a:off x="181535" y="1967359"/>
            <a:ext cx="8861228" cy="35394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Clr>
                <a:srgbClr val="FF9B37"/>
              </a:buClr>
              <a:buSzPct val="110000"/>
            </a:pPr>
            <a:r>
              <a:rPr lang="en-US" altLang="en-US" sz="2800" b="1" i="1" dirty="0" smtClean="0">
                <a:latin typeface="Wrangler" pitchFamily="2" charset="0"/>
              </a:rPr>
              <a:t>".... </a:t>
            </a:r>
            <a:r>
              <a:rPr lang="en-US" altLang="en-US" sz="2800" b="1" i="1" dirty="0">
                <a:latin typeface="Wrangler" pitchFamily="2" charset="0"/>
              </a:rPr>
              <a:t>the right of our </a:t>
            </a:r>
            <a:r>
              <a:rPr lang="en-US" altLang="en-US" sz="2800" b="1" i="1" u="sng" dirty="0">
                <a:latin typeface="Wrangler" pitchFamily="2" charset="0"/>
              </a:rPr>
              <a:t>manifest destiny </a:t>
            </a:r>
            <a:r>
              <a:rPr lang="en-US" altLang="en-US" sz="2800" b="1" i="1" dirty="0">
                <a:latin typeface="Wrangler" pitchFamily="2" charset="0"/>
              </a:rPr>
              <a:t>to over spread </a:t>
            </a:r>
            <a:r>
              <a:rPr lang="en-US" altLang="en-US" sz="2800" b="1" i="1" dirty="0" smtClean="0">
                <a:latin typeface="Wrangler" pitchFamily="2" charset="0"/>
              </a:rPr>
              <a:t>and to </a:t>
            </a:r>
            <a:r>
              <a:rPr lang="en-US" altLang="en-US" sz="2800" b="1" i="1" dirty="0">
                <a:latin typeface="Wrangler" pitchFamily="2" charset="0"/>
              </a:rPr>
              <a:t>possess the whole of the continent which </a:t>
            </a:r>
            <a:r>
              <a:rPr lang="en-US" altLang="en-US" sz="2800" b="1" i="1" dirty="0" smtClean="0">
                <a:latin typeface="Wrangler" pitchFamily="2" charset="0"/>
              </a:rPr>
              <a:t>Providence has </a:t>
            </a:r>
            <a:r>
              <a:rPr lang="en-US" altLang="en-US" sz="2800" b="1" i="1" dirty="0">
                <a:latin typeface="Wrangler" pitchFamily="2" charset="0"/>
              </a:rPr>
              <a:t>given us for the development of the great experiment </a:t>
            </a:r>
            <a:r>
              <a:rPr lang="en-US" altLang="en-US" sz="2800" b="1" i="1" dirty="0" smtClean="0">
                <a:latin typeface="Wrangler" pitchFamily="2" charset="0"/>
              </a:rPr>
              <a:t>of liberty </a:t>
            </a:r>
            <a:r>
              <a:rPr lang="en-US" altLang="en-US" sz="2800" b="1" i="1" dirty="0">
                <a:latin typeface="Wrangler" pitchFamily="2" charset="0"/>
              </a:rPr>
              <a:t>and </a:t>
            </a:r>
            <a:r>
              <a:rPr lang="en-US" altLang="en-US" sz="2800" b="1" i="1" dirty="0" err="1">
                <a:latin typeface="Wrangler" pitchFamily="2" charset="0"/>
              </a:rPr>
              <a:t>federaltive</a:t>
            </a:r>
            <a:r>
              <a:rPr lang="en-US" altLang="en-US" sz="2800" b="1" i="1" dirty="0">
                <a:latin typeface="Wrangler" pitchFamily="2" charset="0"/>
              </a:rPr>
              <a:t> development of </a:t>
            </a:r>
            <a:r>
              <a:rPr lang="en-US" altLang="en-US" sz="2800" b="1" i="1" dirty="0" smtClean="0">
                <a:latin typeface="Wrangler" pitchFamily="2" charset="0"/>
              </a:rPr>
              <a:t>self-government entrusted </a:t>
            </a:r>
            <a:r>
              <a:rPr lang="en-US" altLang="en-US" sz="2800" b="1" i="1" dirty="0">
                <a:latin typeface="Wrangler" pitchFamily="2" charset="0"/>
              </a:rPr>
              <a:t>to us. It is right such as that of the tree to </a:t>
            </a:r>
            <a:r>
              <a:rPr lang="en-US" altLang="en-US" sz="2800" b="1" i="1" dirty="0" smtClean="0">
                <a:latin typeface="Wrangler" pitchFamily="2" charset="0"/>
              </a:rPr>
              <a:t>the space </a:t>
            </a:r>
            <a:r>
              <a:rPr lang="en-US" altLang="en-US" sz="2800" b="1" i="1" dirty="0">
                <a:latin typeface="Wrangler" pitchFamily="2" charset="0"/>
              </a:rPr>
              <a:t>of air and the earth suitable for the full expansion </a:t>
            </a:r>
            <a:r>
              <a:rPr lang="en-US" altLang="en-US" sz="2800" b="1" i="1" dirty="0" smtClean="0">
                <a:latin typeface="Wrangler" pitchFamily="2" charset="0"/>
              </a:rPr>
              <a:t>of its </a:t>
            </a:r>
            <a:r>
              <a:rPr lang="en-US" altLang="en-US" sz="2800" b="1" i="1" dirty="0">
                <a:latin typeface="Wrangler" pitchFamily="2" charset="0"/>
              </a:rPr>
              <a:t>principle and destiny of growth."</a:t>
            </a:r>
            <a:r>
              <a:rPr lang="en-US" altLang="en-US" sz="2800" b="1" dirty="0">
                <a:latin typeface="Wrangler" pitchFamily="2" charset="0"/>
              </a:rPr>
              <a:t> </a:t>
            </a:r>
          </a:p>
        </p:txBody>
      </p:sp>
      <p:sp>
        <p:nvSpPr>
          <p:cNvPr id="83978" name="Rectangle 10"/>
          <p:cNvSpPr>
            <a:spLocks noChangeArrowheads="1"/>
          </p:cNvSpPr>
          <p:nvPr/>
        </p:nvSpPr>
        <p:spPr bwMode="auto">
          <a:xfrm>
            <a:off x="873530" y="5610806"/>
            <a:ext cx="8769164" cy="8309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rgbClr val="FF9B37"/>
              </a:buClr>
              <a:buSzPct val="110000"/>
              <a:buFont typeface="Wingdings" panose="05000000000000000000" pitchFamily="2" charset="2"/>
              <a:buChar char="§"/>
            </a:pPr>
            <a:r>
              <a:rPr lang="en-US" altLang="en-US" dirty="0"/>
              <a:t> </a:t>
            </a:r>
            <a:r>
              <a:rPr lang="en-US" altLang="en-US" dirty="0">
                <a:latin typeface="Wrangler" pitchFamily="2" charset="0"/>
              </a:rPr>
              <a:t>A myth of the West as a land of </a:t>
            </a:r>
            <a:r>
              <a:rPr lang="en-US" altLang="en-US" u="sng" dirty="0">
                <a:latin typeface="Wrangler" pitchFamily="2" charset="0"/>
              </a:rPr>
              <a:t>romance</a:t>
            </a:r>
            <a:r>
              <a:rPr lang="en-US" altLang="en-US" dirty="0">
                <a:latin typeface="Wrangler" pitchFamily="2" charset="0"/>
              </a:rPr>
              <a:t> and </a:t>
            </a:r>
            <a:r>
              <a:rPr lang="en-US" altLang="en-US" u="sng" dirty="0" smtClean="0">
                <a:latin typeface="Wrangler" pitchFamily="2" charset="0"/>
              </a:rPr>
              <a:t>adventure</a:t>
            </a:r>
            <a:r>
              <a:rPr lang="en-US" altLang="en-US" dirty="0">
                <a:latin typeface="Wrangler" pitchFamily="2" charset="0"/>
              </a:rPr>
              <a:t> </a:t>
            </a:r>
            <a:r>
              <a:rPr lang="en-US" altLang="en-US" dirty="0" smtClean="0">
                <a:latin typeface="Wrangler" pitchFamily="2" charset="0"/>
              </a:rPr>
              <a:t>emerged</a:t>
            </a:r>
            <a:r>
              <a:rPr lang="en-US" altLang="en-US" dirty="0">
                <a:latin typeface="Wrangler" pitchFamily="2" charset="0"/>
              </a:rPr>
              <a:t>.</a:t>
            </a:r>
          </a:p>
        </p:txBody>
      </p:sp>
    </p:spTree>
    <p:extLst>
      <p:ext uri="{BB962C8B-B14F-4D97-AF65-F5344CB8AC3E}">
        <p14:creationId xmlns:p14="http://schemas.microsoft.com/office/powerpoint/2010/main" val="2499415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wipe(left)">
                                      <p:cBhvr>
                                        <p:cTn id="7" dur="2000"/>
                                        <p:tgtEl>
                                          <p:spTgt spid="83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3976"/>
                                        </p:tgtEl>
                                        <p:attrNameLst>
                                          <p:attrName>style.visibility</p:attrName>
                                        </p:attrNameLst>
                                      </p:cBhvr>
                                      <p:to>
                                        <p:strVal val="visible"/>
                                      </p:to>
                                    </p:set>
                                    <p:animEffect transition="in" filter="wipe(up)">
                                      <p:cBhvr>
                                        <p:cTn id="12" dur="5000"/>
                                        <p:tgtEl>
                                          <p:spTgt spid="839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3978"/>
                                        </p:tgtEl>
                                        <p:attrNameLst>
                                          <p:attrName>style.visibility</p:attrName>
                                        </p:attrNameLst>
                                      </p:cBhvr>
                                      <p:to>
                                        <p:strVal val="visible"/>
                                      </p:to>
                                    </p:set>
                                    <p:animEffect transition="in" filter="slide(fromBottom)">
                                      <p:cBhvr>
                                        <p:cTn id="17" dur="10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83976" grpId="0"/>
      <p:bldP spid="83978" grpId="0"/>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436</TotalTime>
  <Words>1791</Words>
  <Application>Microsoft Macintosh PowerPoint</Application>
  <PresentationFormat>On-screen Show (4:3)</PresentationFormat>
  <Paragraphs>166</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Theme</vt:lpstr>
      <vt:lpstr>Do Now</vt:lpstr>
      <vt:lpstr>The Mexican-American War and the Resurgence of Slave Based Sectionalism</vt:lpstr>
      <vt:lpstr>Key Concepts</vt:lpstr>
      <vt:lpstr>AP Prompt</vt:lpstr>
      <vt:lpstr>Manifest Destiny</vt:lpstr>
      <vt:lpstr>PowerPoint Presentation</vt:lpstr>
      <vt:lpstr>Manifest Destiny</vt:lpstr>
      <vt:lpstr>Overland Trails</vt:lpstr>
      <vt:lpstr>“Manifest Destiny”</vt:lpstr>
      <vt:lpstr>Harrison…Uh oh…I mean Tyler as President</vt:lpstr>
      <vt:lpstr>Texas Independence</vt:lpstr>
      <vt:lpstr>The Lone Star Republic to State</vt:lpstr>
      <vt:lpstr>PowerPoint Presentation</vt:lpstr>
      <vt:lpstr>“Texas Coming In”</vt:lpstr>
      <vt:lpstr>More Tension with Britain</vt:lpstr>
      <vt:lpstr>PowerPoint Presentation</vt:lpstr>
      <vt:lpstr>PowerPoint Presentation</vt:lpstr>
      <vt:lpstr>American Economic Influence</vt:lpstr>
      <vt:lpstr>Beginning of the Dispute</vt:lpstr>
      <vt:lpstr>The “US Invasion” War - Causes</vt:lpstr>
      <vt:lpstr>PowerPoint Presentation</vt:lpstr>
      <vt:lpstr>War of Aggression</vt:lpstr>
      <vt:lpstr>PowerPoint Presentation</vt:lpstr>
      <vt:lpstr>Ulysses S. Grant on the Mexican American War</vt:lpstr>
      <vt:lpstr>Polk’s message to Congress, 1846</vt:lpstr>
      <vt:lpstr>America Divided</vt:lpstr>
      <vt:lpstr>Political Opposition to War</vt:lpstr>
      <vt:lpstr>The Mexican-American War - Course</vt:lpstr>
      <vt:lpstr>PowerPoint Presentation</vt:lpstr>
      <vt:lpstr>The Aftermath of the War</vt:lpstr>
      <vt:lpstr>Opposition</vt:lpstr>
      <vt:lpstr>What’s to Come…New Territory New Problems</vt:lpstr>
      <vt:lpstr>Gadsden Purchase</vt:lpstr>
      <vt:lpstr>Result of Manifest Destiny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Mexican-American War and the Resurgence of Slave Based Sectionalism</dc:title>
  <dc:creator>Craig Winchell</dc:creator>
  <cp:lastModifiedBy>Craig Winchell</cp:lastModifiedBy>
  <cp:revision>14</cp:revision>
  <dcterms:created xsi:type="dcterms:W3CDTF">2017-10-20T14:11:02Z</dcterms:created>
  <dcterms:modified xsi:type="dcterms:W3CDTF">2017-10-23T14:36:53Z</dcterms:modified>
</cp:coreProperties>
</file>