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2"/>
  </p:notesMasterIdLst>
  <p:sldIdLst>
    <p:sldId id="257" r:id="rId2"/>
    <p:sldId id="258" r:id="rId3"/>
    <p:sldId id="259" r:id="rId4"/>
    <p:sldId id="260" r:id="rId5"/>
    <p:sldId id="275" r:id="rId6"/>
    <p:sldId id="267" r:id="rId7"/>
    <p:sldId id="276" r:id="rId8"/>
    <p:sldId id="268" r:id="rId9"/>
    <p:sldId id="269" r:id="rId10"/>
    <p:sldId id="270" r:id="rId11"/>
    <p:sldId id="271" r:id="rId12"/>
    <p:sldId id="263" r:id="rId13"/>
    <p:sldId id="272" r:id="rId14"/>
    <p:sldId id="273" r:id="rId15"/>
    <p:sldId id="274" r:id="rId16"/>
    <p:sldId id="264" r:id="rId17"/>
    <p:sldId id="265" r:id="rId18"/>
    <p:sldId id="278" r:id="rId19"/>
    <p:sldId id="277" r:id="rId20"/>
    <p:sldId id="26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20"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2CBD5-9933-9D44-A86B-16494996DCC6}" type="datetimeFigureOut">
              <a:rPr lang="en-US" smtClean="0"/>
              <a:t>10/31/17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C6861B-1E1C-6D4C-B779-47C29862D87B}" type="slidenum">
              <a:rPr lang="en-US" smtClean="0"/>
              <a:t>‹#›</a:t>
            </a:fld>
            <a:endParaRPr lang="en-US"/>
          </a:p>
        </p:txBody>
      </p:sp>
    </p:spTree>
    <p:extLst>
      <p:ext uri="{BB962C8B-B14F-4D97-AF65-F5344CB8AC3E}">
        <p14:creationId xmlns:p14="http://schemas.microsoft.com/office/powerpoint/2010/main" val="12342887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276483" name="Rectangle 3"/>
          <p:cNvSpPr>
            <a:spLocks noGrp="1" noChangeArrowheads="1"/>
          </p:cNvSpPr>
          <p:nvPr>
            <p:ph type="body" idx="1"/>
          </p:nvPr>
        </p:nvSpPr>
        <p:spPr/>
        <p:txBody>
          <a:bodyPr/>
          <a:lstStyle/>
          <a:p>
            <a:r>
              <a:rPr lang="en-US"/>
              <a:t>Threats of secession were nothing new. Some Southerners had threatened to leave the Union during a Congressional debate over slavery in 1790, the Missouri Crisis of 1819 and 1820, the Nullification Crisis of 1831 and 1832, and the crisis over California statehood in 1850. In each case, the crisis was resolved by compromise. Many expected the same pattern to prevail in 1861. </a:t>
            </a:r>
          </a:p>
          <a:p>
            <a:endParaRPr lang="en-US"/>
          </a:p>
          <a:p>
            <a:r>
              <a:rPr lang="en-US"/>
              <a:t>Drawing on arguments developed by John C. Calhoun, the convention held that the states were sovereign entities that could leave the Union as freely as they joined. Among the many indictments of the northern states and people, nothing seems more central than the issue of trust with respect to the capture and return of fugitive slaves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7AFECCE-6C7B-5F42-B8CD-C4564F3F213C}" type="slidenum">
              <a:rPr lang="en-US" sz="1200"/>
              <a:pPr eaLnBrk="1" hangingPunct="1"/>
              <a:t>7</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atin typeface="Calibri" charset="0"/>
              </a:rPr>
              <a:t>Lincoln calls for volunteers on April 15, 1861.</a:t>
            </a: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1C9286E4-BA9B-5442-8506-88EEF4E7888D}" type="slidenum">
              <a:rPr lang="en-US"/>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6045F49F-F015-9D41-90C6-A736329A8F41}" type="slidenum">
              <a:rPr lang="en-US">
                <a:solidFill>
                  <a:prstClr val="black"/>
                </a:solidFill>
              </a:rPr>
              <a:pPr/>
              <a:t>11</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a:p>
        </p:txBody>
      </p:sp>
      <p:sp>
        <p:nvSpPr>
          <p:cNvPr id="17411" name="Rectangle 3"/>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body" idx="1"/>
          </p:nvPr>
        </p:nvSpPr>
        <p:spPr>
          <a:ln/>
        </p:spPr>
        <p:txBody>
          <a:bodyPr/>
          <a:lstStyle/>
          <a:p>
            <a:endParaRPr lang="en-US"/>
          </a:p>
        </p:txBody>
      </p:sp>
      <p:sp>
        <p:nvSpPr>
          <p:cNvPr id="188419" name="Rectangle 3"/>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C6861B-1E1C-6D4C-B779-47C29862D87B}" type="slidenum">
              <a:rPr lang="en-US" smtClean="0"/>
              <a:t>19</a:t>
            </a:fld>
            <a:endParaRPr lang="en-US"/>
          </a:p>
        </p:txBody>
      </p:sp>
    </p:spTree>
    <p:extLst>
      <p:ext uri="{BB962C8B-B14F-4D97-AF65-F5344CB8AC3E}">
        <p14:creationId xmlns:p14="http://schemas.microsoft.com/office/powerpoint/2010/main" val="334765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10/31/17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14368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10/31/17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203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10/31/17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61482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630"/>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ltLang="en-US">
              <a:solidFill>
                <a:srgbClr val="000000">
                  <a:tint val="75000"/>
                </a:srgbClr>
              </a:solidFill>
              <a:latin typeface="Calibri"/>
            </a:endParaRP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ltLang="en-US">
              <a:solidFill>
                <a:srgbClr val="000000">
                  <a:tint val="75000"/>
                </a:srgbClr>
              </a:solidFill>
              <a:latin typeface="Calibri"/>
            </a:endParaRP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C6F5FCFE-019C-4471-A0D6-85DAC61495A4}" type="slidenum">
              <a:rPr lang="en-US" altLang="en-US">
                <a:solidFill>
                  <a:srgbClr val="000000">
                    <a:tint val="75000"/>
                  </a:srgbClr>
                </a:solidFill>
                <a:latin typeface="Calibri"/>
              </a:rPr>
              <a:pPr/>
              <a:t>‹#›</a:t>
            </a:fld>
            <a:endParaRPr lang="en-US" altLang="en-US">
              <a:solidFill>
                <a:srgbClr val="000000">
                  <a:tint val="75000"/>
                </a:srgbClr>
              </a:solidFill>
              <a:latin typeface="Calibri"/>
            </a:endParaRPr>
          </a:p>
        </p:txBody>
      </p:sp>
    </p:spTree>
    <p:extLst>
      <p:ext uri="{BB962C8B-B14F-4D97-AF65-F5344CB8AC3E}">
        <p14:creationId xmlns:p14="http://schemas.microsoft.com/office/powerpoint/2010/main" val="66766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10/31/17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95515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0D979-4A4B-8847-8E6A-716D7AFAF52C}" type="datetimeFigureOut">
              <a:rPr lang="en-US" smtClean="0"/>
              <a:t>10/31/17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17482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0D979-4A4B-8847-8E6A-716D7AFAF52C}" type="datetimeFigureOut">
              <a:rPr lang="en-US" smtClean="0"/>
              <a:t>10/31/17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4244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0D979-4A4B-8847-8E6A-716D7AFAF52C}" type="datetimeFigureOut">
              <a:rPr lang="en-US" smtClean="0"/>
              <a:t>10/31/17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98953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0D979-4A4B-8847-8E6A-716D7AFAF52C}" type="datetimeFigureOut">
              <a:rPr lang="en-US" smtClean="0"/>
              <a:t>10/31/17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25276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0D979-4A4B-8847-8E6A-716D7AFAF52C}" type="datetimeFigureOut">
              <a:rPr lang="en-US" smtClean="0"/>
              <a:t>10/31/17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1757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10/31/17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95022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10/31/17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824836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0D979-4A4B-8847-8E6A-716D7AFAF52C}" type="datetimeFigureOut">
              <a:rPr lang="en-US" smtClean="0"/>
              <a:t>10/31/17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02D32-2DBF-2A48-AD16-EC26B518CC5F}" type="slidenum">
              <a:rPr lang="en-US" smtClean="0"/>
              <a:t>‹#›</a:t>
            </a:fld>
            <a:endParaRPr lang="en-US"/>
          </a:p>
        </p:txBody>
      </p:sp>
    </p:spTree>
    <p:extLst>
      <p:ext uri="{BB962C8B-B14F-4D97-AF65-F5344CB8AC3E}">
        <p14:creationId xmlns:p14="http://schemas.microsoft.com/office/powerpoint/2010/main" val="31803986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Identify the political, economic, and social causes of the Civil War in the organizer on your notes!</a:t>
            </a:r>
            <a:endParaRPr lang="en-US" dirty="0"/>
          </a:p>
        </p:txBody>
      </p:sp>
    </p:spTree>
    <p:extLst>
      <p:ext uri="{BB962C8B-B14F-4D97-AF65-F5344CB8AC3E}">
        <p14:creationId xmlns:p14="http://schemas.microsoft.com/office/powerpoint/2010/main" val="839735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a:latin typeface="Georgia" charset="0"/>
                <a:ea typeface="ＭＳ Ｐゴシック" charset="0"/>
                <a:cs typeface="Georgia" charset="0"/>
              </a:rPr>
              <a:t>The Union Responds</a:t>
            </a:r>
          </a:p>
        </p:txBody>
      </p:sp>
      <p:pic>
        <p:nvPicPr>
          <p:cNvPr id="51202"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887663" y="1600200"/>
            <a:ext cx="3368675" cy="4205288"/>
          </a:xfrm>
        </p:spPr>
      </p:pic>
    </p:spTree>
    <p:extLst>
      <p:ext uri="{BB962C8B-B14F-4D97-AF65-F5344CB8AC3E}">
        <p14:creationId xmlns:p14="http://schemas.microsoft.com/office/powerpoint/2010/main" val="1189769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defTabSz="914400" fontAlgn="base">
              <a:spcBef>
                <a:spcPct val="0"/>
              </a:spcBef>
              <a:spcAft>
                <a:spcPct val="0"/>
              </a:spcAft>
            </a:pPr>
            <a:r>
              <a:rPr lang="en-US" sz="1200">
                <a:solidFill>
                  <a:prstClr val="black"/>
                </a:solidFill>
                <a:latin typeface="Calibri" charset="0"/>
                <a:ea typeface="ＭＳ Ｐゴシック" charset="0"/>
                <a:cs typeface="Times New Roman" charset="0"/>
              </a:rPr>
              <a:t>   </a:t>
            </a:r>
            <a:endParaRPr lang="en-US" sz="900">
              <a:solidFill>
                <a:prstClr val="black"/>
              </a:solidFill>
              <a:latin typeface="Arial" charset="0"/>
              <a:ea typeface="ＭＳ Ｐゴシック" charset="0"/>
            </a:endParaRPr>
          </a:p>
          <a:p>
            <a:pPr defTabSz="914400" eaLnBrk="0" fontAlgn="base" hangingPunct="0">
              <a:spcBef>
                <a:spcPct val="0"/>
              </a:spcBef>
              <a:spcAft>
                <a:spcPct val="0"/>
              </a:spcAft>
            </a:pPr>
            <a:r>
              <a:rPr lang="en-US" sz="1200">
                <a:solidFill>
                  <a:prstClr val="black"/>
                </a:solidFill>
                <a:latin typeface="Calibri" charset="0"/>
                <a:ea typeface="ＭＳ Ｐゴシック" charset="0"/>
                <a:cs typeface="Times New Roman" charset="0"/>
              </a:rPr>
              <a:t>  </a:t>
            </a:r>
            <a:endParaRPr lang="en-US" sz="900">
              <a:solidFill>
                <a:prstClr val="black"/>
              </a:solidFill>
              <a:latin typeface="Arial" charset="0"/>
              <a:ea typeface="ＭＳ Ｐゴシック" charset="0"/>
            </a:endParaRPr>
          </a:p>
          <a:p>
            <a:pPr defTabSz="914400" eaLnBrk="0" fontAlgn="base" hangingPunct="0">
              <a:spcBef>
                <a:spcPct val="0"/>
              </a:spcBef>
              <a:spcAft>
                <a:spcPct val="0"/>
              </a:spcAft>
            </a:pPr>
            <a:r>
              <a:rPr lang="en-US" sz="1200" b="1">
                <a:solidFill>
                  <a:prstClr val="black"/>
                </a:solidFill>
                <a:latin typeface="Calibri" charset="0"/>
                <a:ea typeface="ＭＳ Ｐゴシック" charset="0"/>
                <a:cs typeface="Times New Roman" charset="0"/>
              </a:rPr>
              <a:t>  </a:t>
            </a:r>
            <a:endParaRPr lang="en-US" sz="900">
              <a:solidFill>
                <a:prstClr val="black"/>
              </a:solidFill>
              <a:latin typeface="Arial" charset="0"/>
              <a:ea typeface="ＭＳ Ｐゴシック" charset="0"/>
            </a:endParaRPr>
          </a:p>
          <a:p>
            <a:pPr defTabSz="914400" eaLnBrk="0" fontAlgn="base" hangingPunct="0">
              <a:spcBef>
                <a:spcPct val="0"/>
              </a:spcBef>
              <a:spcAft>
                <a:spcPct val="0"/>
              </a:spcAft>
            </a:pPr>
            <a:r>
              <a:rPr lang="en-US" sz="1200">
                <a:solidFill>
                  <a:prstClr val="black"/>
                </a:solidFill>
                <a:latin typeface="Calibri" charset="0"/>
                <a:ea typeface="ＭＳ Ｐゴシック" charset="0"/>
                <a:cs typeface="Times New Roman" charset="0"/>
              </a:rPr>
              <a:t>  </a:t>
            </a:r>
            <a:endParaRPr lang="en-US" sz="900">
              <a:solidFill>
                <a:prstClr val="black"/>
              </a:solidFill>
              <a:latin typeface="Arial" charset="0"/>
              <a:ea typeface="ＭＳ Ｐゴシック" charset="0"/>
            </a:endParaRPr>
          </a:p>
          <a:p>
            <a:pPr defTabSz="914400" eaLnBrk="0" fontAlgn="base" hangingPunct="0">
              <a:spcBef>
                <a:spcPct val="0"/>
              </a:spcBef>
              <a:spcAft>
                <a:spcPct val="0"/>
              </a:spcAft>
            </a:pPr>
            <a:r>
              <a:rPr lang="en-US" sz="1200">
                <a:solidFill>
                  <a:prstClr val="black"/>
                </a:solidFill>
                <a:latin typeface="Calibri" charset="0"/>
                <a:ea typeface="ＭＳ Ｐゴシック" charset="0"/>
                <a:cs typeface="Times New Roman" charset="0"/>
              </a:rPr>
              <a:t>   </a:t>
            </a:r>
            <a:endParaRPr lang="en-US">
              <a:solidFill>
                <a:prstClr val="black"/>
              </a:solidFill>
              <a:latin typeface="Arial" charset="0"/>
              <a:ea typeface="ＭＳ Ｐゴシック" charset="0"/>
            </a:endParaRPr>
          </a:p>
        </p:txBody>
      </p:sp>
      <p:sp>
        <p:nvSpPr>
          <p:cNvPr id="6" name="Content Placeholder 5"/>
          <p:cNvSpPr>
            <a:spLocks noGrp="1"/>
          </p:cNvSpPr>
          <p:nvPr>
            <p:ph idx="1"/>
          </p:nvPr>
        </p:nvSpPr>
        <p:spPr>
          <a:xfrm>
            <a:off x="457200" y="1600200"/>
            <a:ext cx="8229600" cy="4205288"/>
          </a:xfrm>
        </p:spPr>
        <p:txBody>
          <a:bodyPr/>
          <a:lstStyle/>
          <a:p>
            <a:pPr marL="0" indent="0">
              <a:buFont typeface="Arial" charset="0"/>
              <a:buNone/>
            </a:pPr>
            <a:r>
              <a:rPr lang="ja-JP" altLang="en-US" dirty="0">
                <a:latin typeface="Georgia" charset="0"/>
                <a:ea typeface="ＭＳ Ｐゴシック" charset="0"/>
                <a:cs typeface="Georgia" charset="0"/>
              </a:rPr>
              <a:t>“</a:t>
            </a:r>
            <a:r>
              <a:rPr lang="en-US" dirty="0">
                <a:latin typeface="Georgia" charset="0"/>
                <a:ea typeface="ＭＳ Ｐゴシック" charset="0"/>
                <a:cs typeface="Georgia" charset="0"/>
              </a:rPr>
              <a:t>Our popular government has often been called an experiment.  Two points in it our people have already settled – the successful </a:t>
            </a:r>
            <a:r>
              <a:rPr lang="en-US" i="1" dirty="0">
                <a:latin typeface="Georgia" charset="0"/>
                <a:ea typeface="ＭＳ Ｐゴシック" charset="0"/>
                <a:cs typeface="Georgia" charset="0"/>
              </a:rPr>
              <a:t>establishing</a:t>
            </a:r>
            <a:r>
              <a:rPr lang="en-US" dirty="0">
                <a:latin typeface="Georgia" charset="0"/>
                <a:ea typeface="ＭＳ Ｐゴシック" charset="0"/>
                <a:cs typeface="Georgia" charset="0"/>
              </a:rPr>
              <a:t> and the successful </a:t>
            </a:r>
            <a:r>
              <a:rPr lang="en-US" i="1" dirty="0">
                <a:latin typeface="Georgia" charset="0"/>
                <a:ea typeface="ＭＳ Ｐゴシック" charset="0"/>
                <a:cs typeface="Georgia" charset="0"/>
              </a:rPr>
              <a:t>administering.  </a:t>
            </a:r>
            <a:r>
              <a:rPr lang="en-US" dirty="0">
                <a:latin typeface="Georgia" charset="0"/>
                <a:ea typeface="ＭＳ Ｐゴシック" charset="0"/>
                <a:cs typeface="Georgia" charset="0"/>
              </a:rPr>
              <a:t>One still remains: its successful maintenance against a formidable internal attempt to overthrow it.</a:t>
            </a:r>
            <a:r>
              <a:rPr lang="ja-JP" altLang="en-US" dirty="0">
                <a:latin typeface="Georgia" charset="0"/>
                <a:ea typeface="ＭＳ Ｐゴシック" charset="0"/>
                <a:cs typeface="Georgia" charset="0"/>
              </a:rPr>
              <a:t>”</a:t>
            </a:r>
            <a:r>
              <a:rPr lang="en-US" dirty="0">
                <a:latin typeface="Georgia" charset="0"/>
                <a:ea typeface="ＭＳ Ｐゴシック" charset="0"/>
                <a:cs typeface="Georgia" charset="0"/>
              </a:rPr>
              <a:t> </a:t>
            </a:r>
            <a:r>
              <a:rPr lang="en-US" sz="1800" dirty="0">
                <a:latin typeface="Calibri" charset="0"/>
                <a:ea typeface="ＭＳ Ｐゴシック" charset="0"/>
                <a:cs typeface="Georgia" charset="0"/>
              </a:rPr>
              <a:t>Abraham Lincoln</a:t>
            </a:r>
            <a:endParaRPr lang="en-US" sz="1800" i="1" dirty="0">
              <a:latin typeface="Calibri" charset="0"/>
              <a:ea typeface="ＭＳ Ｐゴシック" charset="0"/>
              <a:cs typeface="Georgia" charset="0"/>
            </a:endParaRPr>
          </a:p>
          <a:p>
            <a:pPr marL="0" indent="0">
              <a:buFont typeface="Arial" charset="0"/>
              <a:buNone/>
            </a:pPr>
            <a:endParaRPr lang="en-US" dirty="0">
              <a:latin typeface="Georgia" charset="0"/>
              <a:ea typeface="ＭＳ Ｐゴシック" charset="0"/>
              <a:cs typeface="Georgia" charset="0"/>
            </a:endParaRPr>
          </a:p>
        </p:txBody>
      </p:sp>
    </p:spTree>
    <p:extLst>
      <p:ext uri="{BB962C8B-B14F-4D97-AF65-F5344CB8AC3E}">
        <p14:creationId xmlns:p14="http://schemas.microsoft.com/office/powerpoint/2010/main" val="17547717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Union			 </a:t>
            </a:r>
            <a:r>
              <a:rPr lang="en-US" dirty="0" err="1">
                <a:effectLst/>
              </a:rPr>
              <a:t>vs</a:t>
            </a:r>
            <a:r>
              <a:rPr lang="en-US" dirty="0">
                <a:effectLst/>
              </a:rPr>
              <a:t> </a:t>
            </a:r>
            <a:r>
              <a:rPr lang="en-US" dirty="0" smtClean="0">
                <a:effectLst/>
              </a:rPr>
              <a:t>			Confederacy</a:t>
            </a:r>
            <a:endParaRPr lang="en-US" dirty="0">
              <a:effectLst/>
            </a:endParaRPr>
          </a:p>
        </p:txBody>
      </p:sp>
      <p:sp>
        <p:nvSpPr>
          <p:cNvPr id="10242" name="Rectangle 3"/>
          <p:cNvSpPr>
            <a:spLocks noGrp="1" noRot="1" noChangeArrowheads="1"/>
          </p:cNvSpPr>
          <p:nvPr>
            <p:ph type="body" sz="half" idx="4294967295"/>
          </p:nvPr>
        </p:nvSpPr>
        <p:spPr>
          <a:xfrm>
            <a:off x="301625" y="1600200"/>
            <a:ext cx="4270375" cy="4953000"/>
          </a:xfr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ormAutofit lnSpcReduction="10000"/>
          </a:bodyPr>
          <a:lstStyle/>
          <a:p>
            <a:pPr>
              <a:lnSpc>
                <a:spcPct val="90000"/>
              </a:lnSpc>
            </a:pPr>
            <a:r>
              <a:rPr lang="en-US" sz="2400" dirty="0">
                <a:effectLst/>
              </a:rPr>
              <a:t>Population of 22 million</a:t>
            </a:r>
          </a:p>
          <a:p>
            <a:pPr>
              <a:lnSpc>
                <a:spcPct val="90000"/>
              </a:lnSpc>
            </a:pPr>
            <a:r>
              <a:rPr lang="en-US" sz="2400" dirty="0">
                <a:effectLst/>
              </a:rPr>
              <a:t>Owned…</a:t>
            </a:r>
          </a:p>
          <a:p>
            <a:pPr lvl="1">
              <a:lnSpc>
                <a:spcPct val="90000"/>
              </a:lnSpc>
            </a:pPr>
            <a:r>
              <a:rPr lang="en-US" sz="2000" dirty="0">
                <a:effectLst/>
              </a:rPr>
              <a:t>90% of industry</a:t>
            </a:r>
          </a:p>
          <a:p>
            <a:pPr lvl="2">
              <a:lnSpc>
                <a:spcPct val="90000"/>
              </a:lnSpc>
            </a:pPr>
            <a:r>
              <a:rPr lang="en-US" sz="1800" dirty="0">
                <a:effectLst/>
              </a:rPr>
              <a:t>97% of firearm production</a:t>
            </a:r>
          </a:p>
          <a:p>
            <a:pPr lvl="1">
              <a:lnSpc>
                <a:spcPct val="90000"/>
              </a:lnSpc>
            </a:pPr>
            <a:r>
              <a:rPr lang="en-US" sz="2000" dirty="0">
                <a:effectLst/>
              </a:rPr>
              <a:t>70% of railroad lines</a:t>
            </a:r>
          </a:p>
          <a:p>
            <a:pPr lvl="1">
              <a:lnSpc>
                <a:spcPct val="90000"/>
              </a:lnSpc>
            </a:pPr>
            <a:r>
              <a:rPr lang="en-US" sz="2000" dirty="0">
                <a:effectLst/>
              </a:rPr>
              <a:t>Most banking and commerce</a:t>
            </a:r>
          </a:p>
          <a:p>
            <a:pPr>
              <a:lnSpc>
                <a:spcPct val="90000"/>
              </a:lnSpc>
            </a:pPr>
            <a:r>
              <a:rPr lang="en-US" sz="2400" dirty="0">
                <a:effectLst/>
              </a:rPr>
              <a:t>Loyalty of the Navy</a:t>
            </a:r>
          </a:p>
          <a:p>
            <a:pPr>
              <a:lnSpc>
                <a:spcPct val="90000"/>
              </a:lnSpc>
            </a:pPr>
            <a:r>
              <a:rPr lang="en-US" sz="2400" dirty="0">
                <a:effectLst/>
              </a:rPr>
              <a:t>Enrollment Act of 1863</a:t>
            </a:r>
            <a:endParaRPr lang="en-US" sz="2200" dirty="0">
              <a:effectLst/>
            </a:endParaRPr>
          </a:p>
          <a:p>
            <a:pPr lvl="1">
              <a:lnSpc>
                <a:spcPct val="90000"/>
              </a:lnSpc>
            </a:pPr>
            <a:r>
              <a:rPr lang="en-US" sz="2000" dirty="0">
                <a:effectLst/>
              </a:rPr>
              <a:t>Substitution and Commutation</a:t>
            </a:r>
          </a:p>
          <a:p>
            <a:pPr lvl="2">
              <a:lnSpc>
                <a:spcPct val="90000"/>
              </a:lnSpc>
            </a:pPr>
            <a:r>
              <a:rPr lang="en-US" sz="1800" dirty="0">
                <a:effectLst/>
              </a:rPr>
              <a:t>Pay a substitute or pay $300 ($5,400) to avoid draft</a:t>
            </a:r>
          </a:p>
          <a:p>
            <a:pPr lvl="2">
              <a:lnSpc>
                <a:spcPct val="80000"/>
              </a:lnSpc>
            </a:pPr>
            <a:r>
              <a:rPr lang="en-US" sz="1800" dirty="0">
                <a:effectLst/>
              </a:rPr>
              <a:t>“A rich man’s war but poor man’s fight”</a:t>
            </a:r>
          </a:p>
          <a:p>
            <a:pPr lvl="2">
              <a:lnSpc>
                <a:spcPct val="80000"/>
              </a:lnSpc>
            </a:pPr>
            <a:r>
              <a:rPr lang="en-US" sz="1800" dirty="0">
                <a:effectLst/>
              </a:rPr>
              <a:t>New York Draft Riots (1863)</a:t>
            </a:r>
          </a:p>
        </p:txBody>
      </p:sp>
      <p:sp>
        <p:nvSpPr>
          <p:cNvPr id="10243" name="Rectangle 4"/>
          <p:cNvSpPr>
            <a:spLocks noGrp="1" noRot="1" noChangeArrowheads="1"/>
          </p:cNvSpPr>
          <p:nvPr>
            <p:ph type="body" sz="half" idx="4294967295"/>
          </p:nvPr>
        </p:nvSpPr>
        <p:spPr>
          <a:xfrm>
            <a:off x="4648200" y="1600200"/>
            <a:ext cx="4194175" cy="4498975"/>
          </a:xfr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sz="2800" dirty="0">
                <a:effectLst/>
              </a:rPr>
              <a:t>Population of 9 million</a:t>
            </a:r>
          </a:p>
          <a:p>
            <a:pPr lvl="1"/>
            <a:r>
              <a:rPr lang="en-US" sz="2400" dirty="0">
                <a:effectLst/>
              </a:rPr>
              <a:t>3.5 million are slaves</a:t>
            </a:r>
          </a:p>
          <a:p>
            <a:r>
              <a:rPr lang="en-US" sz="2800" dirty="0">
                <a:effectLst/>
              </a:rPr>
              <a:t>Defensive War</a:t>
            </a:r>
          </a:p>
          <a:p>
            <a:r>
              <a:rPr lang="en-US" sz="2800" dirty="0">
                <a:effectLst/>
              </a:rPr>
              <a:t>Cotton Diplomacy</a:t>
            </a:r>
          </a:p>
          <a:p>
            <a:pPr lvl="1"/>
            <a:r>
              <a:rPr lang="en-US" sz="2400" dirty="0">
                <a:effectLst/>
              </a:rPr>
              <a:t>Hoped to earn foreign recognition</a:t>
            </a:r>
          </a:p>
        </p:txBody>
      </p:sp>
    </p:spTree>
    <p:extLst>
      <p:ext uri="{BB962C8B-B14F-4D97-AF65-F5344CB8AC3E}">
        <p14:creationId xmlns:p14="http://schemas.microsoft.com/office/powerpoint/2010/main" val="23478876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533400" y="319088"/>
            <a:ext cx="8153400" cy="823912"/>
          </a:xfrm>
          <a:prstGeom prst="rect">
            <a:avLst/>
          </a:prstGeom>
          <a:noFill/>
          <a:ln>
            <a:noFill/>
          </a:ln>
          <a:effectLst>
            <a:outerShdw blurRad="63500" dist="29783" dir="3885598" algn="ctr" rotWithShape="0">
              <a:srgbClr val="000000">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1" hangingPunct="1">
              <a:spcBef>
                <a:spcPct val="50000"/>
              </a:spcBef>
            </a:pPr>
            <a:r>
              <a:rPr lang="en-US" sz="4800" b="1" dirty="0" smtClean="0">
                <a:solidFill>
                  <a:srgbClr val="FFFFFF"/>
                </a:solidFill>
              </a:rPr>
              <a:t>Resources…</a:t>
            </a:r>
            <a:endParaRPr lang="en-US" sz="4800" b="1" dirty="0">
              <a:solidFill>
                <a:srgbClr val="FFFFFF"/>
              </a:solidFill>
            </a:endParaRPr>
          </a:p>
        </p:txBody>
      </p:sp>
      <p:pic>
        <p:nvPicPr>
          <p:cNvPr id="75779" name="Picture 3" descr="chart-RatingNorth&amp;South"/>
          <p:cNvPicPr>
            <a:picLocks noChangeAspect="1" noChangeArrowheads="1"/>
          </p:cNvPicPr>
          <p:nvPr/>
        </p:nvPicPr>
        <p:blipFill>
          <a:blip r:embed="rId2">
            <a:lum contrast="6000"/>
            <a:extLst>
              <a:ext uri="{28A0092B-C50C-407E-A947-70E740481C1C}">
                <a14:useLocalDpi xmlns:a14="http://schemas.microsoft.com/office/drawing/2010/main" val="0"/>
              </a:ext>
            </a:extLst>
          </a:blip>
          <a:srcRect t="7727"/>
          <a:stretch>
            <a:fillRect/>
          </a:stretch>
        </p:blipFill>
        <p:spPr bwMode="auto">
          <a:xfrm>
            <a:off x="381000" y="1862138"/>
            <a:ext cx="8382000" cy="499586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5602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1295400" y="319088"/>
            <a:ext cx="6629400" cy="823912"/>
          </a:xfrm>
          <a:prstGeom prst="rect">
            <a:avLst/>
          </a:prstGeom>
          <a:noFill/>
          <a:ln>
            <a:noFill/>
          </a:ln>
          <a:effectLst>
            <a:outerShdw blurRad="63500" dist="29783" dir="3885598" algn="ctr" rotWithShape="0">
              <a:srgbClr val="929292">
                <a:alpha val="74998"/>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1" hangingPunct="1">
              <a:spcBef>
                <a:spcPct val="50000"/>
              </a:spcBef>
            </a:pPr>
            <a:r>
              <a:rPr lang="en-US" sz="4800" b="1" dirty="0">
                <a:solidFill>
                  <a:srgbClr val="FFFFFF"/>
                </a:solidFill>
                <a:effectLst>
                  <a:outerShdw blurRad="38100" dist="38100" dir="2700000" algn="tl">
                    <a:srgbClr val="000000"/>
                  </a:outerShdw>
                </a:effectLst>
                <a:latin typeface="Rockwell"/>
                <a:cs typeface="Rockwell"/>
              </a:rPr>
              <a:t>Railroad Lines, 1860</a:t>
            </a:r>
          </a:p>
        </p:txBody>
      </p:sp>
      <p:pic>
        <p:nvPicPr>
          <p:cNvPr id="72707" name="Picture 3"/>
          <p:cNvPicPr>
            <a:picLocks noChangeAspect="1" noChangeArrowheads="1"/>
          </p:cNvPicPr>
          <p:nvPr/>
        </p:nvPicPr>
        <p:blipFill>
          <a:blip r:embed="rId2">
            <a:lum bright="-6000" contrast="6000"/>
            <a:extLst>
              <a:ext uri="{28A0092B-C50C-407E-A947-70E740481C1C}">
                <a14:useLocalDpi xmlns:a14="http://schemas.microsoft.com/office/drawing/2010/main" val="0"/>
              </a:ext>
            </a:extLst>
          </a:blip>
          <a:srcRect/>
          <a:stretch>
            <a:fillRect/>
          </a:stretch>
        </p:blipFill>
        <p:spPr bwMode="auto">
          <a:xfrm>
            <a:off x="2286000" y="1371600"/>
            <a:ext cx="4692650" cy="49530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1341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t>Adjusting to Total War</a:t>
            </a:r>
          </a:p>
        </p:txBody>
      </p:sp>
      <p:sp>
        <p:nvSpPr>
          <p:cNvPr id="16389" name="Rectangle 5"/>
          <p:cNvSpPr>
            <a:spLocks noGrp="1" noChangeArrowheads="1"/>
          </p:cNvSpPr>
          <p:nvPr>
            <p:ph type="body" idx="1"/>
          </p:nvPr>
        </p:nvSpPr>
        <p:spPr>
          <a:xfrm>
            <a:off x="805761" y="1444643"/>
            <a:ext cx="7924800" cy="514658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2500"/>
          </a:bodyPr>
          <a:lstStyle/>
          <a:p>
            <a:pPr>
              <a:spcBef>
                <a:spcPct val="0"/>
              </a:spcBef>
            </a:pPr>
            <a:r>
              <a:rPr lang="en-US" dirty="0"/>
              <a:t>North must win by destroying will to resist</a:t>
            </a:r>
          </a:p>
          <a:p>
            <a:pPr>
              <a:spcBef>
                <a:spcPct val="0"/>
              </a:spcBef>
            </a:pPr>
            <a:r>
              <a:rPr lang="en-US" dirty="0"/>
              <a:t>Total War--a test of societies, economies, political systems as well as </a:t>
            </a:r>
            <a:r>
              <a:rPr lang="en-US" dirty="0" smtClean="0"/>
              <a:t>armies</a:t>
            </a:r>
          </a:p>
          <a:p>
            <a:pPr>
              <a:spcBef>
                <a:spcPct val="0"/>
              </a:spcBef>
            </a:pPr>
            <a:r>
              <a:rPr lang="en-US" dirty="0" smtClean="0"/>
              <a:t>South adopts defensive strategy--North must fight in unfamiliar, hostile terrain </a:t>
            </a:r>
          </a:p>
          <a:p>
            <a:pPr>
              <a:spcBef>
                <a:spcPct val="0"/>
              </a:spcBef>
            </a:pPr>
            <a:r>
              <a:rPr lang="en-US" dirty="0" smtClean="0"/>
              <a:t>Lincoln adopts two-front strategy </a:t>
            </a:r>
          </a:p>
          <a:p>
            <a:pPr lvl="1">
              <a:buSzPct val="75000"/>
            </a:pPr>
            <a:r>
              <a:rPr lang="en-US" dirty="0" smtClean="0"/>
              <a:t>capture Confederate capital, Richmond, Va.</a:t>
            </a:r>
          </a:p>
          <a:p>
            <a:pPr lvl="1">
              <a:buSzPct val="75000"/>
            </a:pPr>
            <a:r>
              <a:rPr lang="en-US" dirty="0" smtClean="0"/>
              <a:t>seize control of the Mississippi River</a:t>
            </a:r>
          </a:p>
          <a:p>
            <a:pPr lvl="1">
              <a:buSzPct val="75000"/>
            </a:pPr>
            <a:r>
              <a:rPr lang="en-US" dirty="0" smtClean="0"/>
              <a:t>deploy navy to blockade Southern ports</a:t>
            </a:r>
          </a:p>
          <a:p>
            <a:pPr>
              <a:spcBef>
                <a:spcPct val="0"/>
              </a:spcBef>
            </a:pPr>
            <a:endParaRPr lang="en-US" dirty="0"/>
          </a:p>
        </p:txBody>
      </p:sp>
      <p:sp>
        <p:nvSpPr>
          <p:cNvPr id="6" name="Rectangle 5"/>
          <p:cNvSpPr>
            <a:spLocks noGrp="1" noChangeArrowheads="1"/>
          </p:cNvSpPr>
          <p:nvPr/>
        </p:nvSpPr>
        <p:spPr bwMode="auto">
          <a:xfrm>
            <a:off x="580528" y="2759957"/>
            <a:ext cx="7729538"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rgbClr val="CCFF33"/>
              </a:buClr>
              <a:buSzPct val="70000"/>
              <a:buFont typeface="Wingdings" charset="0"/>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65000"/>
              <a:buFont typeface="Wingdings" charset="0"/>
              <a:buChar char="n"/>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99CC"/>
              </a:buClr>
              <a:buSzPct val="65000"/>
              <a:buFont typeface="Wingdings" charset="0"/>
              <a:buChar char="n"/>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tx2"/>
              </a:buClr>
              <a:buSzPct val="75000"/>
              <a:buFont typeface="Wingdings" charset="0"/>
              <a:buChar char="n"/>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hlink"/>
              </a:buClr>
              <a:buSzPct val="65000"/>
              <a:buFont typeface="Wingdings" charset="0"/>
              <a:buChar char="n"/>
              <a:defRPr sz="2000">
                <a:solidFill>
                  <a:schemeClr val="tx1"/>
                </a:solidFill>
                <a:latin typeface="+mn-lt"/>
                <a:ea typeface="ＭＳ Ｐゴシック" charset="0"/>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a:lstStyle>
          <a:p>
            <a:pPr>
              <a:spcBef>
                <a:spcPct val="0"/>
              </a:spcBef>
            </a:pPr>
            <a:endParaRPr lang="en-US" dirty="0"/>
          </a:p>
        </p:txBody>
      </p:sp>
    </p:spTree>
    <p:extLst>
      <p:ext uri="{BB962C8B-B14F-4D97-AF65-F5344CB8AC3E}">
        <p14:creationId xmlns:p14="http://schemas.microsoft.com/office/powerpoint/2010/main" val="1566794587"/>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638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638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638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rrowheads="1"/>
          </p:cNvSpPr>
          <p:nvPr>
            <p:ph type="title" idx="4294967295"/>
          </p:nvPr>
        </p:nvSpPr>
        <p:spPr>
          <a:xfrm>
            <a:off x="304800" y="0"/>
            <a:ext cx="85407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en-US" sz="4000">
                <a:effectLst/>
                <a:latin typeface="Tahoma" charset="0"/>
              </a:rPr>
              <a:t>Union Strategy</a:t>
            </a:r>
          </a:p>
        </p:txBody>
      </p:sp>
      <p:sp>
        <p:nvSpPr>
          <p:cNvPr id="11266" name="Rectangle 4"/>
          <p:cNvSpPr>
            <a:spLocks noGrp="1" noRot="1" noChangeArrowheads="1"/>
          </p:cNvSpPr>
          <p:nvPr>
            <p:ph type="body" sz="half" idx="4294967295"/>
          </p:nvPr>
        </p:nvSpPr>
        <p:spPr>
          <a:xfrm>
            <a:off x="0" y="990600"/>
            <a:ext cx="3657600" cy="3124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b="1">
                <a:effectLst/>
                <a:latin typeface="Tahoma" charset="0"/>
              </a:rPr>
              <a:t>Anaconda Plan</a:t>
            </a:r>
            <a:endParaRPr lang="en-US" sz="2400">
              <a:effectLst/>
              <a:latin typeface="Tahoma" charset="0"/>
            </a:endParaRPr>
          </a:p>
          <a:p>
            <a:pPr lvl="1"/>
            <a:r>
              <a:rPr lang="en-US" sz="2000">
                <a:effectLst/>
                <a:latin typeface="Tahoma" charset="0"/>
              </a:rPr>
              <a:t>Naval blockade surrounding the CSA</a:t>
            </a:r>
          </a:p>
          <a:p>
            <a:r>
              <a:rPr lang="en-US" sz="2400">
                <a:effectLst/>
                <a:latin typeface="Tahoma" charset="0"/>
              </a:rPr>
              <a:t>Mississippi River</a:t>
            </a:r>
          </a:p>
          <a:p>
            <a:pPr lvl="1"/>
            <a:r>
              <a:rPr lang="en-US" sz="2000">
                <a:effectLst/>
                <a:latin typeface="Tahoma" charset="0"/>
              </a:rPr>
              <a:t>Divide the CSA in two</a:t>
            </a:r>
          </a:p>
          <a:p>
            <a:r>
              <a:rPr lang="en-US" sz="2400">
                <a:effectLst/>
                <a:latin typeface="Tahoma" charset="0"/>
              </a:rPr>
              <a:t>Richmond</a:t>
            </a:r>
          </a:p>
          <a:p>
            <a:pPr lvl="1"/>
            <a:r>
              <a:rPr lang="en-US" sz="2000">
                <a:effectLst/>
                <a:latin typeface="Tahoma" charset="0"/>
              </a:rPr>
              <a:t>Capture the capital with trained urban fighters</a:t>
            </a:r>
          </a:p>
        </p:txBody>
      </p:sp>
      <p:pic>
        <p:nvPicPr>
          <p:cNvPr id="11267" name="Picture 6" descr="AnacondaPlan"/>
          <p:cNvPicPr>
            <a:picLocks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3630613" y="914400"/>
            <a:ext cx="5513387" cy="5257800"/>
          </a:xfrm>
        </p:spPr>
      </p:pic>
    </p:spTree>
    <p:extLst>
      <p:ext uri="{BB962C8B-B14F-4D97-AF65-F5344CB8AC3E}">
        <p14:creationId xmlns:p14="http://schemas.microsoft.com/office/powerpoint/2010/main" val="33955469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5" descr="Civil War Strategies"/>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905000" y="0"/>
            <a:ext cx="5614988" cy="6858000"/>
          </a:xfrm>
        </p:spPr>
      </p:pic>
    </p:spTree>
    <p:extLst>
      <p:ext uri="{BB962C8B-B14F-4D97-AF65-F5344CB8AC3E}">
        <p14:creationId xmlns:p14="http://schemas.microsoft.com/office/powerpoint/2010/main" val="20689442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73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7396" name="Rectangle 4"/>
          <p:cNvSpPr>
            <a:spLocks noGrp="1" noChangeArrowheads="1"/>
          </p:cNvSpPr>
          <p:nvPr>
            <p:ph type="title"/>
          </p:nvPr>
        </p:nvSpPr>
        <p:spPr>
          <a:xfrm>
            <a:off x="685800" y="0"/>
            <a:ext cx="7772400" cy="762000"/>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88" tIns="44450" rIns="90488" bIns="44450"/>
          <a:lstStyle/>
          <a:p>
            <a:pPr algn="ctr"/>
            <a:r>
              <a:rPr lang="en-US" dirty="0"/>
              <a:t>The Diplomatic Struggle</a:t>
            </a:r>
          </a:p>
        </p:txBody>
      </p:sp>
      <p:sp>
        <p:nvSpPr>
          <p:cNvPr id="187397" name="Rectangle 5"/>
          <p:cNvSpPr>
            <a:spLocks noGrp="1" noChangeArrowheads="1"/>
          </p:cNvSpPr>
          <p:nvPr>
            <p:ph type="body" idx="1"/>
          </p:nvPr>
        </p:nvSpPr>
        <p:spPr>
          <a:xfrm>
            <a:off x="431167" y="1117600"/>
            <a:ext cx="8305800" cy="6248400"/>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88" tIns="44450" rIns="90488" bIns="44450"/>
          <a:lstStyle/>
          <a:p>
            <a:pPr>
              <a:lnSpc>
                <a:spcPct val="90000"/>
              </a:lnSpc>
              <a:spcBef>
                <a:spcPct val="10000"/>
              </a:spcBef>
            </a:pPr>
            <a:r>
              <a:rPr lang="en-US" dirty="0"/>
              <a:t>From 1861 to 1862, the </a:t>
            </a:r>
            <a:r>
              <a:rPr lang="en-US" dirty="0" err="1" smtClean="0"/>
              <a:t>Confederacyused</a:t>
            </a:r>
            <a:r>
              <a:rPr lang="en-US" dirty="0" smtClean="0"/>
              <a:t> </a:t>
            </a:r>
            <a:r>
              <a:rPr lang="ja-JP" altLang="en-US" dirty="0">
                <a:latin typeface="Arial"/>
              </a:rPr>
              <a:t>“</a:t>
            </a:r>
            <a:r>
              <a:rPr lang="en-US" dirty="0"/>
              <a:t>cotton diplomacy</a:t>
            </a:r>
            <a:r>
              <a:rPr lang="ja-JP" altLang="en-US" dirty="0">
                <a:latin typeface="Arial"/>
              </a:rPr>
              <a:t>”</a:t>
            </a:r>
            <a:r>
              <a:rPr lang="en-US" dirty="0"/>
              <a:t> to get England &amp; France to aid them:</a:t>
            </a:r>
          </a:p>
          <a:p>
            <a:pPr lvl="1">
              <a:lnSpc>
                <a:spcPct val="90000"/>
              </a:lnSpc>
              <a:spcBef>
                <a:spcPct val="10000"/>
              </a:spcBef>
            </a:pPr>
            <a:r>
              <a:rPr lang="en-US" dirty="0"/>
              <a:t>Napoleon III favored the South but wanted England to do so 1</a:t>
            </a:r>
            <a:r>
              <a:rPr lang="en-US" baseline="30000" dirty="0"/>
              <a:t>st</a:t>
            </a:r>
            <a:r>
              <a:rPr lang="en-US" dirty="0"/>
              <a:t> </a:t>
            </a:r>
          </a:p>
          <a:p>
            <a:pPr lvl="1">
              <a:lnSpc>
                <a:spcPct val="90000"/>
              </a:lnSpc>
              <a:spcBef>
                <a:spcPct val="10000"/>
              </a:spcBef>
            </a:pPr>
            <a:r>
              <a:rPr lang="en-US" dirty="0"/>
              <a:t>England offered </a:t>
            </a:r>
            <a:r>
              <a:rPr lang="ja-JP" altLang="en-US" dirty="0">
                <a:latin typeface="Arial"/>
              </a:rPr>
              <a:t>“</a:t>
            </a:r>
            <a:r>
              <a:rPr lang="en-US" dirty="0"/>
              <a:t>belligerent</a:t>
            </a:r>
            <a:r>
              <a:rPr lang="ja-JP" altLang="en-US" dirty="0">
                <a:latin typeface="Arial"/>
              </a:rPr>
              <a:t>”</a:t>
            </a:r>
            <a:r>
              <a:rPr lang="en-US" dirty="0"/>
              <a:t> status to the CSA; but otherwise chose a hands-off policy</a:t>
            </a:r>
          </a:p>
          <a:p>
            <a:pPr>
              <a:lnSpc>
                <a:spcPct val="90000"/>
              </a:lnSpc>
              <a:spcBef>
                <a:spcPct val="10000"/>
              </a:spcBef>
            </a:pPr>
            <a:r>
              <a:rPr lang="en-US" dirty="0"/>
              <a:t>By 1863, </a:t>
            </a:r>
            <a:r>
              <a:rPr lang="ja-JP" altLang="en-US" dirty="0">
                <a:latin typeface="Arial"/>
              </a:rPr>
              <a:t>“</a:t>
            </a:r>
            <a:r>
              <a:rPr lang="en-US" dirty="0"/>
              <a:t>King Cotton</a:t>
            </a:r>
            <a:r>
              <a:rPr lang="ja-JP" altLang="en-US" dirty="0">
                <a:latin typeface="Arial"/>
              </a:rPr>
              <a:t>”</a:t>
            </a:r>
            <a:r>
              <a:rPr lang="en-US" dirty="0"/>
              <a:t> diplomacy failed because Egyptian &amp; Indian cotton filled the European demand</a:t>
            </a:r>
          </a:p>
        </p:txBody>
      </p:sp>
    </p:spTree>
    <p:extLst>
      <p:ext uri="{BB962C8B-B14F-4D97-AF65-F5344CB8AC3E}">
        <p14:creationId xmlns:p14="http://schemas.microsoft.com/office/powerpoint/2010/main" val="296396157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85900" y="-198250"/>
            <a:ext cx="6172200" cy="1143000"/>
          </a:xfrm>
        </p:spPr>
        <p:txBody>
          <a:bodyPr>
            <a:normAutofit/>
          </a:bodyPr>
          <a:lstStyle/>
          <a:p>
            <a:pPr algn="ctr"/>
            <a:r>
              <a:rPr lang="en-US" altLang="en-US" sz="2500" b="1" dirty="0" smtClean="0">
                <a:solidFill>
                  <a:srgbClr val="FFFFFF"/>
                </a:solidFill>
              </a:rPr>
              <a:t>Advantages, Disadvantages, Strategy</a:t>
            </a:r>
            <a:endParaRPr lang="en-US" altLang="en-US" sz="2500" b="1" dirty="0">
              <a:solidFill>
                <a:srgbClr val="FFFFFF"/>
              </a:solidFill>
            </a:endParaRPr>
          </a:p>
        </p:txBody>
      </p:sp>
      <p:graphicFrame>
        <p:nvGraphicFramePr>
          <p:cNvPr id="12" name="Group 34"/>
          <p:cNvGraphicFramePr>
            <a:graphicFrameLocks noGrp="1"/>
          </p:cNvGraphicFramePr>
          <p:nvPr>
            <p:ph idx="1"/>
            <p:extLst>
              <p:ext uri="{D42A27DB-BD31-4B8C-83A1-F6EECF244321}">
                <p14:modId xmlns:p14="http://schemas.microsoft.com/office/powerpoint/2010/main" val="3758893858"/>
              </p:ext>
            </p:extLst>
          </p:nvPr>
        </p:nvGraphicFramePr>
        <p:xfrm>
          <a:off x="342900" y="581893"/>
          <a:ext cx="8431306" cy="5661333"/>
        </p:xfrm>
        <a:graphic>
          <a:graphicData uri="http://schemas.openxmlformats.org/drawingml/2006/table">
            <a:tbl>
              <a:tblPr/>
              <a:tblGrid>
                <a:gridCol w="1558100">
                  <a:extLst>
                    <a:ext uri="{9D8B030D-6E8A-4147-A177-3AD203B41FA5}">
                      <a16:colId xmlns:a16="http://schemas.microsoft.com/office/drawing/2014/main" xmlns="" val="20000"/>
                    </a:ext>
                  </a:extLst>
                </a:gridCol>
                <a:gridCol w="3244687">
                  <a:extLst>
                    <a:ext uri="{9D8B030D-6E8A-4147-A177-3AD203B41FA5}">
                      <a16:colId xmlns:a16="http://schemas.microsoft.com/office/drawing/2014/main" xmlns="" val="20001"/>
                    </a:ext>
                  </a:extLst>
                </a:gridCol>
                <a:gridCol w="3628519">
                  <a:extLst>
                    <a:ext uri="{9D8B030D-6E8A-4147-A177-3AD203B41FA5}">
                      <a16:colId xmlns:a16="http://schemas.microsoft.com/office/drawing/2014/main" xmlns="" val="20002"/>
                    </a:ext>
                  </a:extLst>
                </a:gridCol>
              </a:tblGrid>
              <a:tr h="44923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rgbClr val="FFFFFF"/>
                        </a:solidFill>
                        <a:effectLst/>
                        <a:latin typeface="Rockwell"/>
                        <a:cs typeface="Rockwell"/>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a:cs typeface="Rockwell"/>
                        </a:rPr>
                        <a:t>Union</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a:cs typeface="Rockwell"/>
                        </a:rPr>
                        <a:t>Confederacy</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491377">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a:cs typeface="Rockwell"/>
                        </a:rPr>
                        <a:t>Advantages</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Lots of supplies and men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Transportation system (RR’s)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Factories and food production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Lincoln is a good Pres.</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Lots of money from cotton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Strong military schools and leaders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On the defense/know the territory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Strong desire to win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The south is BIG!</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38081">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a:cs typeface="Rockwell"/>
                        </a:rPr>
                        <a:t>Disadvantages</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Bad generals/weak military</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in the beginning</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On the offense</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Poor supply lines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Poor Transportation</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FFFFFF"/>
                          </a:solidFill>
                          <a:effectLst/>
                          <a:latin typeface="Rockwell"/>
                          <a:cs typeface="Rockwell"/>
                        </a:rPr>
                        <a:t>Less men for fighting</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FFFFFF"/>
                          </a:solidFill>
                          <a:effectLst/>
                          <a:latin typeface="Rockwell"/>
                          <a:cs typeface="Rockwell"/>
                        </a:rPr>
                        <a:t>Slavery</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82521">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a:cs typeface="Rockwell"/>
                        </a:rPr>
                        <a:t>Strategies</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a:t>
                      </a:r>
                      <a:r>
                        <a:rPr kumimoji="0" lang="en-US" altLang="en-US" sz="1600" b="1" i="0" u="none" strike="noStrike" cap="none" normalizeH="0" baseline="0" dirty="0" smtClean="0">
                          <a:ln>
                            <a:noFill/>
                          </a:ln>
                          <a:solidFill>
                            <a:srgbClr val="FFFFFF"/>
                          </a:solidFill>
                          <a:effectLst/>
                          <a:latin typeface="Rockwell"/>
                          <a:cs typeface="Rockwell"/>
                        </a:rPr>
                        <a:t>Anaconda Plan:</a:t>
                      </a:r>
                      <a:endParaRPr kumimoji="0" lang="en-US" altLang="en-US" sz="1600" b="0" i="0" u="none" strike="noStrike" cap="none" normalizeH="0" baseline="0" dirty="0" smtClean="0">
                        <a:ln>
                          <a:noFill/>
                        </a:ln>
                        <a:solidFill>
                          <a:srgbClr val="FFFFFF"/>
                        </a:solidFill>
                        <a:effectLst/>
                        <a:latin typeface="Rockwell"/>
                        <a:cs typeface="Rockwell"/>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1. Take Richmond</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2. Split south in ½ - take Miss R.</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3. Blockade S. ports</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FFFFFF"/>
                          </a:solidFill>
                          <a:effectLst/>
                          <a:latin typeface="Rockwell"/>
                          <a:cs typeface="Rockwell"/>
                        </a:rPr>
                        <a:t>- Survival as a nation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FFFFFF"/>
                          </a:solidFill>
                          <a:effectLst/>
                          <a:latin typeface="Rockwell"/>
                          <a:cs typeface="Rockwell"/>
                        </a:rPr>
                        <a:t>- Defensive – sit and wait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FFFFFF"/>
                          </a:solidFill>
                          <a:effectLst/>
                          <a:latin typeface="Rockwell"/>
                          <a:cs typeface="Rockwell"/>
                        </a:rPr>
                        <a:t>- If you can, attack the North</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571402">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a:cs typeface="Rockwell"/>
                        </a:rPr>
                        <a:t>Generals</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1" u="none" strike="noStrike" cap="none" normalizeH="0" baseline="0" dirty="0" smtClean="0">
                          <a:ln>
                            <a:noFill/>
                          </a:ln>
                          <a:solidFill>
                            <a:srgbClr val="FFFFFF"/>
                          </a:solidFill>
                          <a:effectLst/>
                          <a:latin typeface="Rockwell"/>
                          <a:cs typeface="Rockwell"/>
                        </a:rPr>
                        <a:t>- </a:t>
                      </a:r>
                      <a:r>
                        <a:rPr kumimoji="0" lang="en-US" altLang="en-US" sz="1600" b="1" i="1" u="none" strike="noStrike" cap="none" normalizeH="0" baseline="0" dirty="0" smtClean="0">
                          <a:ln>
                            <a:noFill/>
                          </a:ln>
                          <a:solidFill>
                            <a:srgbClr val="FFFFFF"/>
                          </a:solidFill>
                          <a:effectLst/>
                          <a:latin typeface="Rockwell"/>
                          <a:cs typeface="Rockwell"/>
                        </a:rPr>
                        <a:t>George McClellan</a:t>
                      </a:r>
                      <a:r>
                        <a:rPr kumimoji="0" lang="en-US" altLang="en-US" sz="1600" b="0" i="1" u="none" strike="noStrike" cap="none" normalizeH="0" baseline="0" dirty="0" smtClean="0">
                          <a:ln>
                            <a:noFill/>
                          </a:ln>
                          <a:solidFill>
                            <a:srgbClr val="FFFFFF"/>
                          </a:solidFill>
                          <a:effectLst/>
                          <a:latin typeface="Rockwell"/>
                          <a:cs typeface="Rockwell"/>
                        </a:rPr>
                        <a:t> </a:t>
                      </a:r>
                      <a:endParaRPr kumimoji="0" lang="en-US" altLang="en-US" sz="1600" b="0" i="0" u="none" strike="noStrike" cap="none" normalizeH="0" baseline="0" dirty="0" smtClean="0">
                        <a:ln>
                          <a:noFill/>
                        </a:ln>
                        <a:solidFill>
                          <a:srgbClr val="FFFFFF"/>
                        </a:solidFill>
                        <a:effectLst/>
                        <a:latin typeface="Rockwell"/>
                        <a:cs typeface="Rockwell"/>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smtClean="0">
                          <a:ln>
                            <a:noFill/>
                          </a:ln>
                          <a:solidFill>
                            <a:srgbClr val="FFFFFF"/>
                          </a:solidFill>
                          <a:effectLst/>
                          <a:latin typeface="Rockwell"/>
                          <a:cs typeface="Rockwell"/>
                        </a:rPr>
                        <a:t>- George Meade</a:t>
                      </a:r>
                      <a:endParaRPr kumimoji="0" lang="en-US" altLang="en-US" sz="1600" b="0" i="0" u="none" strike="noStrike" cap="none" normalizeH="0" baseline="0" dirty="0" smtClean="0">
                        <a:ln>
                          <a:noFill/>
                        </a:ln>
                        <a:solidFill>
                          <a:srgbClr val="FFFFFF"/>
                        </a:solidFill>
                        <a:effectLst/>
                        <a:latin typeface="Rockwell"/>
                        <a:cs typeface="Rockwell"/>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smtClean="0">
                          <a:ln>
                            <a:noFill/>
                          </a:ln>
                          <a:solidFill>
                            <a:srgbClr val="FFFFFF"/>
                          </a:solidFill>
                          <a:effectLst/>
                          <a:latin typeface="Rockwell"/>
                          <a:cs typeface="Rockwell"/>
                        </a:rPr>
                        <a:t>- Joseph Hooker</a:t>
                      </a:r>
                      <a:endParaRPr kumimoji="0" lang="en-US" altLang="en-US" sz="1600" b="0" i="0" u="none" strike="noStrike" cap="none" normalizeH="0" baseline="0" dirty="0" smtClean="0">
                        <a:ln>
                          <a:noFill/>
                        </a:ln>
                        <a:solidFill>
                          <a:srgbClr val="FFFFFF"/>
                        </a:solidFill>
                        <a:effectLst/>
                        <a:latin typeface="Rockwell"/>
                        <a:cs typeface="Rockwell"/>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smtClean="0">
                          <a:ln>
                            <a:noFill/>
                          </a:ln>
                          <a:solidFill>
                            <a:srgbClr val="FFFFFF"/>
                          </a:solidFill>
                          <a:effectLst/>
                          <a:latin typeface="Rockwell"/>
                          <a:cs typeface="Rockwell"/>
                        </a:rPr>
                        <a:t>- Ambrose Burnside</a:t>
                      </a:r>
                      <a:endParaRPr kumimoji="0" lang="en-US" altLang="en-US" sz="1600" b="0" i="0" u="none" strike="noStrike" cap="none" normalizeH="0" baseline="0" dirty="0" smtClean="0">
                        <a:ln>
                          <a:noFill/>
                        </a:ln>
                        <a:solidFill>
                          <a:srgbClr val="FFFFFF"/>
                        </a:solidFill>
                        <a:effectLst/>
                        <a:latin typeface="Rockwell"/>
                        <a:cs typeface="Rockwell"/>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a:t>
                      </a:r>
                      <a:r>
                        <a:rPr kumimoji="0" lang="en-US" altLang="en-US" sz="1600" b="1" i="0" u="none" strike="noStrike" cap="none" normalizeH="0" baseline="0" dirty="0" smtClean="0">
                          <a:ln>
                            <a:noFill/>
                          </a:ln>
                          <a:solidFill>
                            <a:srgbClr val="FFFFFF"/>
                          </a:solidFill>
                          <a:effectLst/>
                          <a:latin typeface="Rockwell"/>
                          <a:cs typeface="Rockwell"/>
                        </a:rPr>
                        <a:t>Ulysses S. Grant</a:t>
                      </a:r>
                      <a:endParaRPr kumimoji="0" lang="en-US" altLang="en-US" sz="1600" b="0" i="0" u="none" strike="noStrike" cap="none" normalizeH="0" baseline="0" dirty="0" smtClean="0">
                        <a:ln>
                          <a:noFill/>
                        </a:ln>
                        <a:solidFill>
                          <a:srgbClr val="FFFFFF"/>
                        </a:solidFill>
                        <a:effectLst/>
                        <a:latin typeface="Rockwell"/>
                        <a:cs typeface="Rockwell"/>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a:cs typeface="Rockwell"/>
                        </a:rPr>
                        <a:t>- William Sherman</a:t>
                      </a:r>
                      <a:endParaRPr kumimoji="0" lang="en-US" altLang="en-US" sz="1600" b="0" i="0" u="none" strike="noStrike" cap="none" normalizeH="0" baseline="0" dirty="0" smtClean="0">
                        <a:ln>
                          <a:noFill/>
                        </a:ln>
                        <a:solidFill>
                          <a:srgbClr val="FFFFFF"/>
                        </a:solidFill>
                        <a:effectLst/>
                        <a:latin typeface="Rockwell"/>
                        <a:cs typeface="Rockwell"/>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a:t>
                      </a:r>
                      <a:r>
                        <a:rPr kumimoji="0" lang="en-US" altLang="en-US" sz="1600" b="1" i="0" u="none" strike="noStrike" cap="none" normalizeH="0" baseline="0" dirty="0" smtClean="0">
                          <a:ln>
                            <a:noFill/>
                          </a:ln>
                          <a:solidFill>
                            <a:srgbClr val="FFFFFF"/>
                          </a:solidFill>
                          <a:effectLst/>
                          <a:latin typeface="Rockwell"/>
                          <a:cs typeface="Rockwell"/>
                        </a:rPr>
                        <a:t>Robert E. Lee</a:t>
                      </a:r>
                      <a:endParaRPr kumimoji="0" lang="en-US" altLang="en-US" sz="1600" b="0" i="0" u="none" strike="noStrike" cap="none" normalizeH="0" baseline="0" dirty="0" smtClean="0">
                        <a:ln>
                          <a:noFill/>
                        </a:ln>
                        <a:solidFill>
                          <a:srgbClr val="FFFFFF"/>
                        </a:solidFill>
                        <a:effectLst/>
                        <a:latin typeface="Rockwell"/>
                        <a:cs typeface="Rockwell"/>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Rockwell"/>
                          <a:cs typeface="Rockwell"/>
                        </a:rPr>
                        <a:t>- Stonewall Jackson</a:t>
                      </a:r>
                      <a:endParaRPr kumimoji="0" lang="en-US" altLang="en-US" sz="1600" b="0" i="0" u="none" strike="noStrike" cap="none" normalizeH="0" baseline="0" dirty="0" smtClean="0">
                        <a:ln>
                          <a:noFill/>
                        </a:ln>
                        <a:solidFill>
                          <a:srgbClr val="FFFFFF"/>
                        </a:solidFill>
                        <a:effectLst/>
                        <a:latin typeface="Rockwell"/>
                        <a:cs typeface="Rockwell"/>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Joe Johnston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FFFFFF"/>
                          </a:solidFill>
                          <a:effectLst/>
                          <a:latin typeface="Rockwell"/>
                          <a:cs typeface="Rockwell"/>
                        </a:rPr>
                        <a:t>- James Longstreet</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5441955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8568"/>
            <a:ext cx="7772400" cy="1896869"/>
          </a:xfrm>
        </p:spPr>
        <p:txBody>
          <a:bodyPr>
            <a:normAutofit fontScale="90000"/>
          </a:bodyPr>
          <a:lstStyle/>
          <a:p>
            <a:r>
              <a:rPr lang="en-US" dirty="0" smtClean="0"/>
              <a:t>Why Fight? The Goals of War from Northern and Southern Points of View</a:t>
            </a:r>
            <a:endParaRPr lang="en-US" dirty="0"/>
          </a:p>
        </p:txBody>
      </p:sp>
      <p:sp>
        <p:nvSpPr>
          <p:cNvPr id="3" name="Subtitle 2"/>
          <p:cNvSpPr>
            <a:spLocks noGrp="1"/>
          </p:cNvSpPr>
          <p:nvPr>
            <p:ph type="subTitle" idx="1"/>
          </p:nvPr>
        </p:nvSpPr>
        <p:spPr/>
        <p:txBody>
          <a:bodyPr/>
          <a:lstStyle/>
          <a:p>
            <a:r>
              <a:rPr lang="en-US" dirty="0" smtClean="0"/>
              <a:t>Mr. Winchell</a:t>
            </a:r>
          </a:p>
          <a:p>
            <a:r>
              <a:rPr lang="en-US" dirty="0" smtClean="0"/>
              <a:t>APUSH</a:t>
            </a:r>
          </a:p>
          <a:p>
            <a:r>
              <a:rPr lang="en-US" dirty="0" smtClean="0"/>
              <a:t>Period 5</a:t>
            </a:r>
            <a:endParaRPr lang="en-US" dirty="0"/>
          </a:p>
        </p:txBody>
      </p:sp>
    </p:spTree>
    <p:extLst>
      <p:ext uri="{BB962C8B-B14F-4D97-AF65-F5344CB8AC3E}">
        <p14:creationId xmlns:p14="http://schemas.microsoft.com/office/powerpoint/2010/main" val="3244233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
            <a:ext cx="9144000" cy="831850"/>
          </a:xfrm>
        </p:spPr>
        <p:txBody>
          <a:bodyPr>
            <a:normAutofit fontScale="90000"/>
          </a:bodyPr>
          <a:lstStyle/>
          <a:p>
            <a:pPr>
              <a:defRPr/>
            </a:pPr>
            <a:r>
              <a:rPr lang="en-US" sz="2800">
                <a:cs typeface="+mj-cs"/>
              </a:rPr>
              <a:t>Freeing the Slaves Should Be the Primary War Aim;</a:t>
            </a:r>
            <a:br>
              <a:rPr lang="en-US" sz="2800">
                <a:cs typeface="+mj-cs"/>
              </a:rPr>
            </a:br>
            <a:r>
              <a:rPr lang="en-US" sz="2800">
                <a:cs typeface="+mj-cs"/>
              </a:rPr>
              <a:t>Preserving the Union Should Be the Primary War Aim</a:t>
            </a:r>
          </a:p>
        </p:txBody>
      </p:sp>
      <p:sp>
        <p:nvSpPr>
          <p:cNvPr id="3" name="Text Placeholder 2"/>
          <p:cNvSpPr>
            <a:spLocks noGrp="1"/>
          </p:cNvSpPr>
          <p:nvPr>
            <p:ph type="body" idx="1"/>
          </p:nvPr>
        </p:nvSpPr>
        <p:spPr>
          <a:xfrm>
            <a:off x="0" y="838200"/>
            <a:ext cx="4497388" cy="609600"/>
          </a:xfrm>
        </p:spPr>
        <p:txBody>
          <a:bodyPr>
            <a:normAutofit lnSpcReduction="10000"/>
          </a:bodyPr>
          <a:lstStyle/>
          <a:p>
            <a:pPr>
              <a:defRPr/>
            </a:pPr>
            <a:r>
              <a:rPr lang="en-US" sz="1800" dirty="0">
                <a:cs typeface="+mn-cs"/>
              </a:rPr>
              <a:t>Horace Greeley – </a:t>
            </a:r>
            <a:r>
              <a:rPr lang="ja-JP" altLang="en-US" sz="1800" i="1" dirty="0">
                <a:cs typeface="+mn-cs"/>
              </a:rPr>
              <a:t>“</a:t>
            </a:r>
            <a:r>
              <a:rPr lang="en-US" sz="1800" i="1" dirty="0">
                <a:cs typeface="+mn-cs"/>
              </a:rPr>
              <a:t>The Prayer of Twenty Millions</a:t>
            </a:r>
            <a:r>
              <a:rPr lang="ja-JP" altLang="en-US" sz="1800" i="1" dirty="0">
                <a:cs typeface="+mn-cs"/>
              </a:rPr>
              <a:t>”</a:t>
            </a:r>
            <a:r>
              <a:rPr lang="en-US" sz="1800" i="1" dirty="0">
                <a:cs typeface="+mn-cs"/>
              </a:rPr>
              <a:t> </a:t>
            </a:r>
            <a:r>
              <a:rPr lang="en-US" sz="1800" dirty="0">
                <a:cs typeface="+mn-cs"/>
              </a:rPr>
              <a:t>(August 19, 1862)</a:t>
            </a:r>
          </a:p>
        </p:txBody>
      </p:sp>
      <p:sp>
        <p:nvSpPr>
          <p:cNvPr id="4" name="Content Placeholder 3"/>
          <p:cNvSpPr>
            <a:spLocks noGrp="1"/>
          </p:cNvSpPr>
          <p:nvPr>
            <p:ph sz="half" idx="2"/>
          </p:nvPr>
        </p:nvSpPr>
        <p:spPr>
          <a:xfrm>
            <a:off x="0" y="1447800"/>
            <a:ext cx="4645025" cy="5410200"/>
          </a:xfrm>
        </p:spPr>
        <p:txBody>
          <a:bodyPr>
            <a:normAutofit lnSpcReduction="10000"/>
          </a:bodyPr>
          <a:lstStyle/>
          <a:p>
            <a:pPr>
              <a:defRPr/>
            </a:pPr>
            <a:r>
              <a:rPr lang="en-US" sz="1400" dirty="0">
                <a:cs typeface="+mn-cs"/>
              </a:rPr>
              <a:t>We think you are unduly influenced by the councils, the representations, the menaces, of certain fossil politicians hailing from the border Slave states. Knowing well that the heartily, unconditionally loyal portion of the white citizens of those states do not expect nor desire that slavery shall be upheld to the prejudice of the Union- we ask you to consider that slavery is everywhere the inciting cause and sustaining base of treason: the most slaveholding sections of Maryland and Delaware being this day, though under the Union flag, in full sympathy with the rebellion, while the free labor portions of Tennessee and of Texas, though writing under the bloody heel of treason, are unconquerably loyal to the Union</a:t>
            </a:r>
            <a:r>
              <a:rPr lang="is-IS" sz="1400" dirty="0">
                <a:cs typeface="+mn-cs"/>
              </a:rPr>
              <a:t>… It seems to us the most obvious truth, that whatever strengthens of fortifies Slavery in the Border States strengthens also Treason, and drives home the wedge intended to divide the Union. Had you from the first refused to recognize in those States, as here, any other than unconditional loyalty – that which stands for the Union, whatever may become of Slavery, those States would been, and would be, far more helpful and less troublesome to the defenders of the Union than they have been, or now are.</a:t>
            </a:r>
            <a:endParaRPr lang="en-US" sz="1400" dirty="0">
              <a:cs typeface="+mn-cs"/>
            </a:endParaRPr>
          </a:p>
        </p:txBody>
      </p:sp>
      <p:sp>
        <p:nvSpPr>
          <p:cNvPr id="5" name="Text Placeholder 4"/>
          <p:cNvSpPr>
            <a:spLocks noGrp="1"/>
          </p:cNvSpPr>
          <p:nvPr>
            <p:ph type="body" sz="quarter" idx="3"/>
          </p:nvPr>
        </p:nvSpPr>
        <p:spPr>
          <a:xfrm>
            <a:off x="4645025" y="838200"/>
            <a:ext cx="4498975" cy="609600"/>
          </a:xfrm>
        </p:spPr>
        <p:txBody>
          <a:bodyPr>
            <a:normAutofit lnSpcReduction="10000"/>
          </a:bodyPr>
          <a:lstStyle/>
          <a:p>
            <a:pPr>
              <a:defRPr/>
            </a:pPr>
            <a:r>
              <a:rPr lang="en-US" sz="1800">
                <a:cs typeface="+mn-cs"/>
              </a:rPr>
              <a:t>Abraham Lincoln – </a:t>
            </a:r>
            <a:r>
              <a:rPr lang="ja-JP" altLang="en-US" sz="1800" i="1">
                <a:cs typeface="+mn-cs"/>
              </a:rPr>
              <a:t>“</a:t>
            </a:r>
            <a:r>
              <a:rPr lang="en-US" sz="1800" i="1">
                <a:cs typeface="+mn-cs"/>
              </a:rPr>
              <a:t>Reply to Horace Greely</a:t>
            </a:r>
            <a:r>
              <a:rPr lang="ja-JP" altLang="en-US" sz="1800" i="1">
                <a:cs typeface="+mn-cs"/>
              </a:rPr>
              <a:t>”</a:t>
            </a:r>
            <a:r>
              <a:rPr lang="en-US" sz="1800" i="1">
                <a:cs typeface="+mn-cs"/>
              </a:rPr>
              <a:t> </a:t>
            </a:r>
            <a:r>
              <a:rPr lang="en-US" sz="1800">
                <a:cs typeface="+mn-cs"/>
              </a:rPr>
              <a:t>(August 22, 1862)</a:t>
            </a:r>
          </a:p>
        </p:txBody>
      </p:sp>
      <p:sp>
        <p:nvSpPr>
          <p:cNvPr id="6" name="Content Placeholder 5"/>
          <p:cNvSpPr>
            <a:spLocks noGrp="1"/>
          </p:cNvSpPr>
          <p:nvPr>
            <p:ph sz="quarter" idx="4"/>
          </p:nvPr>
        </p:nvSpPr>
        <p:spPr>
          <a:xfrm>
            <a:off x="4724400" y="1447800"/>
            <a:ext cx="4419600" cy="5410200"/>
          </a:xfrm>
        </p:spPr>
        <p:txBody>
          <a:bodyPr/>
          <a:lstStyle/>
          <a:p>
            <a:pPr>
              <a:defRPr/>
            </a:pPr>
            <a:r>
              <a:rPr lang="en-US" sz="1400">
                <a:cs typeface="+mn-cs"/>
              </a:rPr>
              <a:t>I would save the Union. I would save it the shortest way under the Constitution. The sooner the national authority can be restored, the nearer the Union will be </a:t>
            </a:r>
            <a:r>
              <a:rPr lang="ja-JP" altLang="en-US" sz="1400">
                <a:cs typeface="+mn-cs"/>
              </a:rPr>
              <a:t>“</a:t>
            </a:r>
            <a:r>
              <a:rPr lang="en-US" sz="1400">
                <a:cs typeface="+mn-cs"/>
              </a:rPr>
              <a:t>the Union as it was.</a:t>
            </a:r>
            <a:r>
              <a:rPr lang="ja-JP" altLang="en-US" sz="1400">
                <a:cs typeface="+mn-cs"/>
              </a:rPr>
              <a:t>”</a:t>
            </a:r>
            <a:r>
              <a:rPr lang="en-US" sz="1400">
                <a:cs typeface="+mn-cs"/>
              </a:rPr>
              <a:t> If there be those who would not save the Union unless they could at the same time </a:t>
            </a:r>
            <a:r>
              <a:rPr lang="en-US" sz="1400" i="1">
                <a:cs typeface="+mn-cs"/>
              </a:rPr>
              <a:t>save</a:t>
            </a:r>
            <a:r>
              <a:rPr lang="en-US" sz="1400">
                <a:cs typeface="+mn-cs"/>
              </a:rPr>
              <a:t> slavery, I do not agree with them. My paramount object in this struggle </a:t>
            </a:r>
            <a:r>
              <a:rPr lang="en-US" sz="1400" i="1">
                <a:cs typeface="+mn-cs"/>
              </a:rPr>
              <a:t>is</a:t>
            </a:r>
            <a:r>
              <a:rPr lang="en-US" sz="1400">
                <a:cs typeface="+mn-cs"/>
              </a:rPr>
              <a:t> to save the Union, and it is </a:t>
            </a:r>
            <a:r>
              <a:rPr lang="en-US" sz="1400" i="1">
                <a:cs typeface="+mn-cs"/>
              </a:rPr>
              <a:t>not</a:t>
            </a:r>
            <a:r>
              <a:rPr lang="en-US" sz="1400">
                <a:cs typeface="+mn-cs"/>
              </a:rPr>
              <a:t> either to save or destroy slavery. If I could save the Union without freeing </a:t>
            </a:r>
            <a:r>
              <a:rPr lang="en-US" sz="1400" i="1">
                <a:cs typeface="+mn-cs"/>
              </a:rPr>
              <a:t>any </a:t>
            </a:r>
            <a:r>
              <a:rPr lang="en-US" sz="1400">
                <a:cs typeface="+mn-cs"/>
              </a:rPr>
              <a:t>slave, I would do it, and if I could save it by freeing </a:t>
            </a:r>
            <a:r>
              <a:rPr lang="en-US" sz="1400" i="1">
                <a:cs typeface="+mn-cs"/>
              </a:rPr>
              <a:t>all</a:t>
            </a:r>
            <a:r>
              <a:rPr lang="en-US" sz="1400">
                <a:cs typeface="+mn-cs"/>
              </a:rPr>
              <a:t> the slaves, I would do it; and if I could do it by freeing some and leaving others alone, I would also do that. What I do about slavery and the colored race I do because I believe it helps to save this Union: and what I forbear I forbear because I do not believe it would help to save the Union. I shall do less whenever I shall believe doing hurts the cause, and I shall do more whenever I shall believe doing more will help the cause.</a:t>
            </a:r>
          </a:p>
        </p:txBody>
      </p:sp>
    </p:spTree>
    <p:extLst>
      <p:ext uri="{BB962C8B-B14F-4D97-AF65-F5344CB8AC3E}">
        <p14:creationId xmlns:p14="http://schemas.microsoft.com/office/powerpoint/2010/main" val="388673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90224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Prompt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5050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1143000" y="0"/>
            <a:ext cx="7772400" cy="914400"/>
          </a:xfrm>
        </p:spPr>
        <p:txBody>
          <a:bodyPr>
            <a:normAutofit fontScale="90000"/>
          </a:bodyPr>
          <a:lstStyle/>
          <a:p>
            <a:pPr algn="ctr"/>
            <a:r>
              <a:rPr lang="en-US"/>
              <a:t>What is the </a:t>
            </a:r>
            <a:r>
              <a:rPr lang="ja-JP" altLang="en-US">
                <a:latin typeface="Arial"/>
              </a:rPr>
              <a:t>“</a:t>
            </a:r>
            <a:r>
              <a:rPr lang="en-US"/>
              <a:t>United States</a:t>
            </a:r>
            <a:r>
              <a:rPr lang="ja-JP" altLang="en-US">
                <a:latin typeface="Arial"/>
              </a:rPr>
              <a:t>”</a:t>
            </a:r>
            <a:r>
              <a:rPr lang="en-US"/>
              <a:t>?</a:t>
            </a:r>
          </a:p>
        </p:txBody>
      </p:sp>
      <p:sp>
        <p:nvSpPr>
          <p:cNvPr id="274435" name="Rectangle 3"/>
          <p:cNvSpPr>
            <a:spLocks noGrp="1" noChangeArrowheads="1"/>
          </p:cNvSpPr>
          <p:nvPr>
            <p:ph type="body" idx="1"/>
          </p:nvPr>
        </p:nvSpPr>
        <p:spPr>
          <a:xfrm>
            <a:off x="838200" y="838200"/>
            <a:ext cx="8305800" cy="6019800"/>
          </a:xfrm>
        </p:spPr>
        <p:txBody>
          <a:bodyPr>
            <a:normAutofit/>
          </a:bodyPr>
          <a:lstStyle/>
          <a:p>
            <a:r>
              <a:rPr lang="en-US" sz="4000" dirty="0"/>
              <a:t>The Southern decision to secede was based on old arguments:</a:t>
            </a:r>
          </a:p>
          <a:p>
            <a:pPr lvl="1"/>
            <a:r>
              <a:rPr lang="en-US" sz="3600" dirty="0"/>
              <a:t>The USA was a </a:t>
            </a:r>
            <a:r>
              <a:rPr lang="ja-JP" altLang="en-US" sz="3600" dirty="0">
                <a:latin typeface="Arial"/>
              </a:rPr>
              <a:t>“</a:t>
            </a:r>
            <a:r>
              <a:rPr lang="en-US" sz="3600" dirty="0"/>
              <a:t>compact </a:t>
            </a:r>
            <a:r>
              <a:rPr lang="en-US" sz="3600" i="1" u="sng" dirty="0"/>
              <a:t>between</a:t>
            </a:r>
            <a:r>
              <a:rPr lang="en-US" sz="3600" dirty="0"/>
              <a:t> states,</a:t>
            </a:r>
            <a:r>
              <a:rPr lang="ja-JP" altLang="en-US" sz="3600" dirty="0">
                <a:latin typeface="Arial"/>
              </a:rPr>
              <a:t>”</a:t>
            </a:r>
            <a:r>
              <a:rPr lang="en-US" sz="3600" dirty="0"/>
              <a:t> not a national </a:t>
            </a:r>
            <a:r>
              <a:rPr lang="en-US" sz="3600" dirty="0" err="1"/>
              <a:t>gov</a:t>
            </a:r>
            <a:r>
              <a:rPr lang="ja-JP" altLang="en-US" sz="3600" dirty="0">
                <a:latin typeface="Arial"/>
              </a:rPr>
              <a:t>’</a:t>
            </a:r>
            <a:r>
              <a:rPr lang="en-US" sz="3600" dirty="0"/>
              <a:t>t </a:t>
            </a:r>
            <a:r>
              <a:rPr lang="ja-JP" altLang="en-US" sz="3600" dirty="0">
                <a:latin typeface="Arial"/>
              </a:rPr>
              <a:t>“</a:t>
            </a:r>
            <a:r>
              <a:rPr lang="en-US" sz="3600" i="1" u="sng" dirty="0"/>
              <a:t>above</a:t>
            </a:r>
            <a:r>
              <a:rPr lang="en-US" sz="3600" dirty="0"/>
              <a:t> the states</a:t>
            </a:r>
            <a:r>
              <a:rPr lang="ja-JP" altLang="en-US" sz="3600" dirty="0">
                <a:latin typeface="Arial"/>
              </a:rPr>
              <a:t>”</a:t>
            </a:r>
            <a:endParaRPr lang="en-US" sz="3600" dirty="0"/>
          </a:p>
          <a:p>
            <a:pPr lvl="1"/>
            <a:r>
              <a:rPr lang="en-US" sz="3600" dirty="0"/>
              <a:t>Therefore, states could leave the Union freely &amp; peacefully</a:t>
            </a:r>
          </a:p>
          <a:p>
            <a:pPr lvl="1"/>
            <a:r>
              <a:rPr lang="en-US" sz="3600" dirty="0"/>
              <a:t>States</a:t>
            </a:r>
            <a:r>
              <a:rPr lang="ja-JP" altLang="en-US" sz="3600" dirty="0">
                <a:latin typeface="Arial"/>
              </a:rPr>
              <a:t>’</a:t>
            </a:r>
            <a:r>
              <a:rPr lang="en-US" sz="3600" dirty="0"/>
              <a:t> rights must be protected as a guarantee of liberty </a:t>
            </a:r>
          </a:p>
        </p:txBody>
      </p:sp>
      <p:sp>
        <p:nvSpPr>
          <p:cNvPr id="274437" name="AutoShape 5"/>
          <p:cNvSpPr>
            <a:spLocks noChangeArrowheads="1"/>
          </p:cNvSpPr>
          <p:nvPr/>
        </p:nvSpPr>
        <p:spPr bwMode="auto">
          <a:xfrm>
            <a:off x="76200" y="3733800"/>
            <a:ext cx="8991600" cy="1905000"/>
          </a:xfrm>
          <a:prstGeom prst="wedgeRectCallout">
            <a:avLst>
              <a:gd name="adj1" fmla="val 4782"/>
              <a:gd name="adj2" fmla="val -140167"/>
            </a:avLst>
          </a:prstGeom>
          <a:solidFill>
            <a:srgbClr val="CCECFF"/>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fontAlgn="base">
              <a:lnSpc>
                <a:spcPct val="80000"/>
              </a:lnSpc>
              <a:spcBef>
                <a:spcPct val="0"/>
              </a:spcBef>
              <a:spcAft>
                <a:spcPct val="0"/>
              </a:spcAft>
            </a:pPr>
            <a:r>
              <a:rPr lang="en-US" sz="3600" dirty="0" smtClean="0">
                <a:solidFill>
                  <a:srgbClr val="000000"/>
                </a:solidFill>
                <a:latin typeface="Times New Roman" charset="0"/>
                <a:ea typeface="ＭＳ Ｐゴシック" charset="0"/>
              </a:rPr>
              <a:t>Southerners had threatened secession during a Congressional debate over slavery in 1790, the Missouri Crisis of 1820, the Nullification Crisis of 1832, &amp; the crisis over California in 1850</a:t>
            </a:r>
          </a:p>
        </p:txBody>
      </p:sp>
      <p:sp>
        <p:nvSpPr>
          <p:cNvPr id="274438" name="AutoShape 6"/>
          <p:cNvSpPr>
            <a:spLocks noChangeArrowheads="1"/>
          </p:cNvSpPr>
          <p:nvPr/>
        </p:nvSpPr>
        <p:spPr bwMode="auto">
          <a:xfrm>
            <a:off x="990600" y="2209800"/>
            <a:ext cx="8077200" cy="1524000"/>
          </a:xfrm>
          <a:prstGeom prst="wedgeRectCallout">
            <a:avLst>
              <a:gd name="adj1" fmla="val 14032"/>
              <a:gd name="adj2" fmla="val 214167"/>
            </a:avLst>
          </a:prstGeom>
          <a:solidFill>
            <a:srgbClr val="CCFFCC"/>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fontAlgn="base">
              <a:lnSpc>
                <a:spcPct val="80000"/>
              </a:lnSpc>
              <a:spcBef>
                <a:spcPct val="0"/>
              </a:spcBef>
              <a:spcAft>
                <a:spcPct val="0"/>
              </a:spcAft>
            </a:pPr>
            <a:r>
              <a:rPr lang="en-US" sz="3600" dirty="0" smtClean="0">
                <a:solidFill>
                  <a:srgbClr val="000000"/>
                </a:solidFill>
                <a:latin typeface="Times New Roman" charset="0"/>
                <a:ea typeface="ＭＳ Ｐゴシック" charset="0"/>
              </a:rPr>
              <a:t>Individuals have the right to own property (slaves) &amp; have the right to have their property returned (Fugitive Slave Law)</a:t>
            </a:r>
          </a:p>
        </p:txBody>
      </p:sp>
    </p:spTree>
    <p:extLst>
      <p:ext uri="{BB962C8B-B14F-4D97-AF65-F5344CB8AC3E}">
        <p14:creationId xmlns:p14="http://schemas.microsoft.com/office/powerpoint/2010/main" val="16354979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74437"/>
                                        </p:tgtEl>
                                        <p:attrNameLst>
                                          <p:attrName>style.visibility</p:attrName>
                                        </p:attrNameLst>
                                      </p:cBhvr>
                                      <p:to>
                                        <p:strVal val="visible"/>
                                      </p:to>
                                    </p:set>
                                    <p:anim calcmode="lin" valueType="num">
                                      <p:cBhvr>
                                        <p:cTn id="7" dur="500" fill="hold"/>
                                        <p:tgtEl>
                                          <p:spTgt spid="274437"/>
                                        </p:tgtEl>
                                        <p:attrNameLst>
                                          <p:attrName>ppt_w</p:attrName>
                                        </p:attrNameLst>
                                      </p:cBhvr>
                                      <p:tavLst>
                                        <p:tav tm="0">
                                          <p:val>
                                            <p:fltVal val="0"/>
                                          </p:val>
                                        </p:tav>
                                        <p:tav tm="100000">
                                          <p:val>
                                            <p:strVal val="#ppt_w"/>
                                          </p:val>
                                        </p:tav>
                                      </p:tavLst>
                                    </p:anim>
                                    <p:anim calcmode="lin" valueType="num">
                                      <p:cBhvr>
                                        <p:cTn id="8" dur="500" fill="hold"/>
                                        <p:tgtEl>
                                          <p:spTgt spid="274437"/>
                                        </p:tgtEl>
                                        <p:attrNameLst>
                                          <p:attrName>ppt_h</p:attrName>
                                        </p:attrNameLst>
                                      </p:cBhvr>
                                      <p:tavLst>
                                        <p:tav tm="0">
                                          <p:val>
                                            <p:fltVal val="0"/>
                                          </p:val>
                                        </p:tav>
                                        <p:tav tm="100000">
                                          <p:val>
                                            <p:strVal val="#ppt_h"/>
                                          </p:val>
                                        </p:tav>
                                      </p:tavLst>
                                    </p:anim>
                                    <p:animEffect transition="in" filter="fade">
                                      <p:cBhvr>
                                        <p:cTn id="9" dur="500"/>
                                        <p:tgtEl>
                                          <p:spTgt spid="27443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xit" presetSubtype="0" fill="hold" grpId="1" nodeType="clickEffect">
                                  <p:stCondLst>
                                    <p:cond delay="0"/>
                                  </p:stCondLst>
                                  <p:childTnLst>
                                    <p:anim calcmode="lin" valueType="num">
                                      <p:cBhvr>
                                        <p:cTn id="13" dur="500"/>
                                        <p:tgtEl>
                                          <p:spTgt spid="274437"/>
                                        </p:tgtEl>
                                        <p:attrNameLst>
                                          <p:attrName>ppt_w</p:attrName>
                                        </p:attrNameLst>
                                      </p:cBhvr>
                                      <p:tavLst>
                                        <p:tav tm="0">
                                          <p:val>
                                            <p:strVal val="ppt_w"/>
                                          </p:val>
                                        </p:tav>
                                        <p:tav tm="100000">
                                          <p:val>
                                            <p:fltVal val="0"/>
                                          </p:val>
                                        </p:tav>
                                      </p:tavLst>
                                    </p:anim>
                                    <p:anim calcmode="lin" valueType="num">
                                      <p:cBhvr>
                                        <p:cTn id="14" dur="500"/>
                                        <p:tgtEl>
                                          <p:spTgt spid="274437"/>
                                        </p:tgtEl>
                                        <p:attrNameLst>
                                          <p:attrName>ppt_h</p:attrName>
                                        </p:attrNameLst>
                                      </p:cBhvr>
                                      <p:tavLst>
                                        <p:tav tm="0">
                                          <p:val>
                                            <p:strVal val="ppt_h"/>
                                          </p:val>
                                        </p:tav>
                                        <p:tav tm="100000">
                                          <p:val>
                                            <p:fltVal val="0"/>
                                          </p:val>
                                        </p:tav>
                                      </p:tavLst>
                                    </p:anim>
                                    <p:animEffect transition="out" filter="fade">
                                      <p:cBhvr>
                                        <p:cTn id="15" dur="500"/>
                                        <p:tgtEl>
                                          <p:spTgt spid="274437"/>
                                        </p:tgtEl>
                                      </p:cBhvr>
                                    </p:animEffect>
                                    <p:set>
                                      <p:cBhvr>
                                        <p:cTn id="16" dur="1" fill="hold">
                                          <p:stCondLst>
                                            <p:cond delay="499"/>
                                          </p:stCondLst>
                                        </p:cTn>
                                        <p:tgtEl>
                                          <p:spTgt spid="274437"/>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74438"/>
                                        </p:tgtEl>
                                        <p:attrNameLst>
                                          <p:attrName>style.visibility</p:attrName>
                                        </p:attrNameLst>
                                      </p:cBhvr>
                                      <p:to>
                                        <p:strVal val="visible"/>
                                      </p:to>
                                    </p:set>
                                    <p:anim calcmode="lin" valueType="num">
                                      <p:cBhvr>
                                        <p:cTn id="21" dur="500" fill="hold"/>
                                        <p:tgtEl>
                                          <p:spTgt spid="274438"/>
                                        </p:tgtEl>
                                        <p:attrNameLst>
                                          <p:attrName>ppt_w</p:attrName>
                                        </p:attrNameLst>
                                      </p:cBhvr>
                                      <p:tavLst>
                                        <p:tav tm="0">
                                          <p:val>
                                            <p:fltVal val="0"/>
                                          </p:val>
                                        </p:tav>
                                        <p:tav tm="100000">
                                          <p:val>
                                            <p:strVal val="#ppt_w"/>
                                          </p:val>
                                        </p:tav>
                                      </p:tavLst>
                                    </p:anim>
                                    <p:anim calcmode="lin" valueType="num">
                                      <p:cBhvr>
                                        <p:cTn id="22" dur="500" fill="hold"/>
                                        <p:tgtEl>
                                          <p:spTgt spid="274438"/>
                                        </p:tgtEl>
                                        <p:attrNameLst>
                                          <p:attrName>ppt_h</p:attrName>
                                        </p:attrNameLst>
                                      </p:cBhvr>
                                      <p:tavLst>
                                        <p:tav tm="0">
                                          <p:val>
                                            <p:fltVal val="0"/>
                                          </p:val>
                                        </p:tav>
                                        <p:tav tm="100000">
                                          <p:val>
                                            <p:strVal val="#ppt_h"/>
                                          </p:val>
                                        </p:tav>
                                      </p:tavLst>
                                    </p:anim>
                                    <p:animEffect transition="in" filter="fade">
                                      <p:cBhvr>
                                        <p:cTn id="23" dur="500"/>
                                        <p:tgtEl>
                                          <p:spTgt spid="274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7" grpId="0" animBg="1"/>
      <p:bldP spid="274437" grpId="1" animBg="1"/>
      <p:bldP spid="2744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marL="1117600" indent="-1117600" algn="ctr"/>
            <a:r>
              <a:rPr lang="en-US" b="1"/>
              <a:t>The Secession Crisis</a:t>
            </a:r>
          </a:p>
        </p:txBody>
      </p:sp>
      <p:sp>
        <p:nvSpPr>
          <p:cNvPr id="19459" name="Rectangle 3"/>
          <p:cNvSpPr>
            <a:spLocks noGrp="1" noChangeArrowheads="1"/>
          </p:cNvSpPr>
          <p:nvPr>
            <p:ph type="body" idx="1"/>
          </p:nvPr>
        </p:nvSpPr>
        <p:spPr>
          <a:xfrm>
            <a:off x="533400" y="1828800"/>
            <a:ext cx="8153400" cy="4648200"/>
          </a:xfrm>
        </p:spPr>
        <p:txBody>
          <a:bodyPr>
            <a:normAutofit lnSpcReduction="10000"/>
          </a:bodyPr>
          <a:lstStyle/>
          <a:p>
            <a:pPr marL="590550" indent="-590550"/>
            <a:r>
              <a:rPr lang="en-US"/>
              <a:t>The Withdrawal of the South</a:t>
            </a:r>
          </a:p>
          <a:p>
            <a:pPr marL="952500" lvl="1" indent="-495300"/>
            <a:r>
              <a:rPr lang="ja-JP" altLang="en-US">
                <a:latin typeface="Arial"/>
              </a:rPr>
              <a:t>“</a:t>
            </a:r>
            <a:r>
              <a:rPr lang="en-US" b="1" u="sng"/>
              <a:t>fire eaters</a:t>
            </a:r>
            <a:r>
              <a:rPr lang="ja-JP" altLang="en-US">
                <a:latin typeface="Arial"/>
              </a:rPr>
              <a:t>”</a:t>
            </a:r>
            <a:r>
              <a:rPr lang="en-US"/>
              <a:t> demand withdrawal of southern states from union after 1860 election</a:t>
            </a:r>
          </a:p>
          <a:p>
            <a:pPr marL="952500" lvl="1" indent="-495300"/>
            <a:r>
              <a:rPr lang="en-US" b="1" u="sng"/>
              <a:t>President Buchanan</a:t>
            </a:r>
            <a:r>
              <a:rPr lang="en-US"/>
              <a:t> told Congress that </a:t>
            </a:r>
            <a:r>
              <a:rPr lang="en-US" b="1" u="sng"/>
              <a:t>no state had the right to secede form the Union</a:t>
            </a:r>
            <a:r>
              <a:rPr lang="en-US"/>
              <a:t>, </a:t>
            </a:r>
            <a:r>
              <a:rPr lang="en-US" b="1" i="1" u="sng"/>
              <a:t>but</a:t>
            </a:r>
            <a:r>
              <a:rPr lang="en-US"/>
              <a:t> suggested that </a:t>
            </a:r>
            <a:r>
              <a:rPr lang="en-US" b="1" u="sng"/>
              <a:t>the federal government had no authority to stop a state if it did (!)</a:t>
            </a:r>
          </a:p>
          <a:p>
            <a:pPr marL="952500" lvl="1" indent="-495300"/>
            <a:r>
              <a:rPr lang="en-US"/>
              <a:t>Seceding states immediately seized federal property within their boundaries</a:t>
            </a:r>
          </a:p>
        </p:txBody>
      </p:sp>
    </p:spTree>
    <p:extLst>
      <p:ext uri="{BB962C8B-B14F-4D97-AF65-F5344CB8AC3E}">
        <p14:creationId xmlns:p14="http://schemas.microsoft.com/office/powerpoint/2010/main" val="17193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345"/>
            <a:ext cx="8497888" cy="762000"/>
          </a:xfrm>
        </p:spPr>
        <p:txBody>
          <a:bodyPr/>
          <a:lstStyle/>
          <a:p>
            <a:pPr eaLnBrk="1" hangingPunct="1"/>
            <a:r>
              <a:rPr lang="en-US" dirty="0">
                <a:latin typeface="Arial" charset="0"/>
              </a:rPr>
              <a:t>The War Begins</a:t>
            </a:r>
          </a:p>
        </p:txBody>
      </p:sp>
      <p:sp>
        <p:nvSpPr>
          <p:cNvPr id="16387" name="Rectangle 3"/>
          <p:cNvSpPr>
            <a:spLocks noGrp="1" noChangeArrowheads="1"/>
          </p:cNvSpPr>
          <p:nvPr>
            <p:ph type="body" idx="1"/>
          </p:nvPr>
        </p:nvSpPr>
        <p:spPr>
          <a:xfrm>
            <a:off x="457220" y="867453"/>
            <a:ext cx="8080375" cy="5105400"/>
          </a:xfrm>
        </p:spPr>
        <p:txBody>
          <a:bodyPr>
            <a:normAutofit/>
          </a:bodyPr>
          <a:lstStyle/>
          <a:p>
            <a:pPr eaLnBrk="1" hangingPunct="1">
              <a:lnSpc>
                <a:spcPct val="90000"/>
              </a:lnSpc>
            </a:pPr>
            <a:r>
              <a:rPr lang="en-US" sz="2800" dirty="0">
                <a:latin typeface="Arial" charset="0"/>
              </a:rPr>
              <a:t>Lincoln</a:t>
            </a:r>
            <a:r>
              <a:rPr lang="ja-JP" altLang="en-US" sz="2800" dirty="0">
                <a:latin typeface="Arial" charset="0"/>
              </a:rPr>
              <a:t>’</a:t>
            </a:r>
            <a:r>
              <a:rPr lang="en-US" sz="2800" dirty="0">
                <a:latin typeface="Arial" charset="0"/>
              </a:rPr>
              <a:t>s decision to resupply </a:t>
            </a:r>
            <a:r>
              <a:rPr lang="en-US" sz="2800" b="1" dirty="0">
                <a:latin typeface="Arial" charset="0"/>
              </a:rPr>
              <a:t>Ft. Sumter</a:t>
            </a:r>
            <a:r>
              <a:rPr lang="en-US" sz="2800" dirty="0">
                <a:latin typeface="Arial" charset="0"/>
              </a:rPr>
              <a:t> was stroke of genius</a:t>
            </a:r>
          </a:p>
          <a:p>
            <a:pPr lvl="1" eaLnBrk="1" hangingPunct="1">
              <a:lnSpc>
                <a:spcPct val="90000"/>
              </a:lnSpc>
            </a:pPr>
            <a:r>
              <a:rPr lang="en-US" sz="2400" dirty="0">
                <a:latin typeface="Arial" charset="0"/>
              </a:rPr>
              <a:t>Fulfilled Inaugural Address pledge to hold federal property in rebel states</a:t>
            </a:r>
          </a:p>
          <a:p>
            <a:pPr lvl="1" eaLnBrk="1" hangingPunct="1">
              <a:lnSpc>
                <a:spcPct val="90000"/>
              </a:lnSpc>
            </a:pPr>
            <a:r>
              <a:rPr lang="en-US" sz="2400" dirty="0">
                <a:latin typeface="Arial" charset="0"/>
              </a:rPr>
              <a:t>Forced rebels to make decision to start war</a:t>
            </a:r>
          </a:p>
          <a:p>
            <a:pPr eaLnBrk="1" hangingPunct="1">
              <a:lnSpc>
                <a:spcPct val="90000"/>
              </a:lnSpc>
            </a:pPr>
            <a:r>
              <a:rPr lang="en-US" sz="2800" dirty="0">
                <a:latin typeface="Arial" charset="0"/>
              </a:rPr>
              <a:t>Davis decided to take fort before resupply ships arrived</a:t>
            </a:r>
          </a:p>
          <a:p>
            <a:pPr lvl="1" eaLnBrk="1" hangingPunct="1">
              <a:lnSpc>
                <a:spcPct val="90000"/>
              </a:lnSpc>
            </a:pPr>
            <a:r>
              <a:rPr lang="en-US" sz="2400" dirty="0">
                <a:latin typeface="Arial" charset="0"/>
              </a:rPr>
              <a:t>Beauregard shelled fort April 12-13, 1861</a:t>
            </a:r>
          </a:p>
          <a:p>
            <a:pPr lvl="1" eaLnBrk="1" hangingPunct="1">
              <a:lnSpc>
                <a:spcPct val="90000"/>
              </a:lnSpc>
            </a:pPr>
            <a:r>
              <a:rPr lang="en-US" sz="2400" dirty="0">
                <a:latin typeface="Arial" charset="0"/>
              </a:rPr>
              <a:t>Anderson surrendered April 13</a:t>
            </a:r>
          </a:p>
          <a:p>
            <a:pPr eaLnBrk="1" hangingPunct="1">
              <a:lnSpc>
                <a:spcPct val="90000"/>
              </a:lnSpc>
            </a:pPr>
            <a:r>
              <a:rPr lang="en-US" sz="2800" dirty="0">
                <a:latin typeface="Arial" charset="0"/>
              </a:rPr>
              <a:t>Lincoln called for 75,000 volunteers to put down rebellion on April 15</a:t>
            </a:r>
          </a:p>
          <a:p>
            <a:pPr eaLnBrk="1" hangingPunct="1">
              <a:lnSpc>
                <a:spcPct val="90000"/>
              </a:lnSpc>
            </a:pPr>
            <a:r>
              <a:rPr lang="en-US" sz="2800" dirty="0">
                <a:latin typeface="Arial" charset="0"/>
              </a:rPr>
              <a:t>Va., N.C., Tenn. &amp; Ark. Seceded &amp; joined CSA</a:t>
            </a:r>
          </a:p>
        </p:txBody>
      </p:sp>
    </p:spTree>
    <p:extLst>
      <p:ext uri="{BB962C8B-B14F-4D97-AF65-F5344CB8AC3E}">
        <p14:creationId xmlns:p14="http://schemas.microsoft.com/office/powerpoint/2010/main" val="1775060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p:cTn id="13"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63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p:cTn id="19"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63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p:cTn id="25" dur="5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638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p:cTn id="31" dur="5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638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p:cTn id="37" dur="500" fill="hold"/>
                                        <p:tgtEl>
                                          <p:spTgt spid="16387">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6387">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p:cTn id="43" dur="500" fill="hold"/>
                                        <p:tgtEl>
                                          <p:spTgt spid="16387">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6387">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p:cTn id="49" dur="500" fill="hold"/>
                                        <p:tgtEl>
                                          <p:spTgt spid="16387">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6387">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Rectangle 8"/>
          <p:cNvSpPr>
            <a:spLocks noGrp="1" noChangeArrowheads="1"/>
          </p:cNvSpPr>
          <p:nvPr>
            <p:ph type="body" idx="1"/>
          </p:nvPr>
        </p:nvSpPr>
        <p:spPr>
          <a:xfrm>
            <a:off x="304800" y="304800"/>
            <a:ext cx="8458200" cy="5867400"/>
          </a:xfrm>
        </p:spPr>
        <p:txBody>
          <a:bodyPr/>
          <a:lstStyle/>
          <a:p>
            <a:pPr marL="590550" indent="-590550"/>
            <a:r>
              <a:rPr lang="en-US" dirty="0"/>
              <a:t>The Failure of Compromise</a:t>
            </a:r>
          </a:p>
          <a:p>
            <a:pPr marL="952500" lvl="1" indent="-495300"/>
            <a:r>
              <a:rPr lang="en-US" b="1" u="sng" dirty="0" smtClean="0"/>
              <a:t>After</a:t>
            </a:r>
            <a:r>
              <a:rPr lang="en-US" dirty="0" smtClean="0"/>
              <a:t> </a:t>
            </a:r>
            <a:r>
              <a:rPr lang="en-US" dirty="0"/>
              <a:t>Southern guns fire on Northern ship at </a:t>
            </a:r>
            <a:r>
              <a:rPr lang="en-US" u="sng" dirty="0"/>
              <a:t>Fort Sumter, one last effort at compromise</a:t>
            </a:r>
          </a:p>
          <a:p>
            <a:pPr marL="952500" lvl="1" indent="-495300"/>
            <a:r>
              <a:rPr lang="en-US" dirty="0"/>
              <a:t>Senator John </a:t>
            </a:r>
            <a:r>
              <a:rPr lang="en-US" b="1" u="sng" dirty="0"/>
              <a:t>Crittenden: permanent slavery and reestablish Missouri Compromise Line</a:t>
            </a:r>
          </a:p>
          <a:p>
            <a:pPr marL="952500" lvl="1" indent="-495300"/>
            <a:r>
              <a:rPr lang="en-US" dirty="0"/>
              <a:t>Remaining </a:t>
            </a:r>
            <a:r>
              <a:rPr lang="en-US" b="1" u="sng" dirty="0"/>
              <a:t>southern </a:t>
            </a:r>
            <a:r>
              <a:rPr lang="en-US" b="1" u="sng" dirty="0" smtClean="0"/>
              <a:t>states are </a:t>
            </a:r>
            <a:r>
              <a:rPr lang="en-US" b="1" u="sng" dirty="0"/>
              <a:t>willing</a:t>
            </a:r>
            <a:r>
              <a:rPr lang="en-US" dirty="0"/>
              <a:t> to accept the plan, </a:t>
            </a:r>
            <a:r>
              <a:rPr lang="en-US" u="sng" dirty="0"/>
              <a:t>Northern </a:t>
            </a:r>
            <a:r>
              <a:rPr lang="en-US" u="sng" dirty="0" smtClean="0"/>
              <a:t>Republicans and Lincoln are not</a:t>
            </a:r>
            <a:endParaRPr lang="en-US" u="sng" dirty="0"/>
          </a:p>
        </p:txBody>
      </p:sp>
    </p:spTree>
    <p:extLst>
      <p:ext uri="{BB962C8B-B14F-4D97-AF65-F5344CB8AC3E}">
        <p14:creationId xmlns:p14="http://schemas.microsoft.com/office/powerpoint/2010/main" val="9324122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Secession</a:t>
            </a:r>
          </a:p>
        </p:txBody>
      </p:sp>
      <p:pic>
        <p:nvPicPr>
          <p:cNvPr id="90116" name="Picture 4" descr="DIVI723329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905000"/>
            <a:ext cx="8001000" cy="4391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32514852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1359</TotalTime>
  <Words>1456</Words>
  <Application>Microsoft Macintosh PowerPoint</Application>
  <PresentationFormat>On-screen Show (4:3)</PresentationFormat>
  <Paragraphs>134</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Theme</vt:lpstr>
      <vt:lpstr>Do Now</vt:lpstr>
      <vt:lpstr>Why Fight? The Goals of War from Northern and Southern Points of View</vt:lpstr>
      <vt:lpstr>Key Concepts</vt:lpstr>
      <vt:lpstr>AP Prompt</vt:lpstr>
      <vt:lpstr>What is the “United States”?</vt:lpstr>
      <vt:lpstr>The Secession Crisis</vt:lpstr>
      <vt:lpstr>The War Begins</vt:lpstr>
      <vt:lpstr>PowerPoint Presentation</vt:lpstr>
      <vt:lpstr>Secession</vt:lpstr>
      <vt:lpstr>The Union Responds</vt:lpstr>
      <vt:lpstr>PowerPoint Presentation</vt:lpstr>
      <vt:lpstr>Union    vs    Confederacy</vt:lpstr>
      <vt:lpstr>PowerPoint Presentation</vt:lpstr>
      <vt:lpstr>PowerPoint Presentation</vt:lpstr>
      <vt:lpstr>Adjusting to Total War</vt:lpstr>
      <vt:lpstr>Union Strategy</vt:lpstr>
      <vt:lpstr>PowerPoint Presentation</vt:lpstr>
      <vt:lpstr>The Diplomatic Struggle</vt:lpstr>
      <vt:lpstr>Advantages, Disadvantages, Strategy</vt:lpstr>
      <vt:lpstr>Freeing the Slaves Should Be the Primary War Aim; Preserving the Union Should Be the Primary War Aim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Craig Winchell</dc:creator>
  <cp:lastModifiedBy>Craig Winchell</cp:lastModifiedBy>
  <cp:revision>12</cp:revision>
  <dcterms:created xsi:type="dcterms:W3CDTF">2017-10-27T14:31:29Z</dcterms:created>
  <dcterms:modified xsi:type="dcterms:W3CDTF">2017-11-01T19:09:31Z</dcterms:modified>
</cp:coreProperties>
</file>