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61" r:id="rId2"/>
    <p:sldId id="256" r:id="rId3"/>
    <p:sldId id="264" r:id="rId4"/>
    <p:sldId id="262" r:id="rId5"/>
    <p:sldId id="258" r:id="rId6"/>
    <p:sldId id="260" r:id="rId7"/>
    <p:sldId id="259" r:id="rId8"/>
    <p:sldId id="265" r:id="rId9"/>
    <p:sldId id="266" r:id="rId10"/>
    <p:sldId id="289" r:id="rId11"/>
    <p:sldId id="282" r:id="rId12"/>
    <p:sldId id="267" r:id="rId13"/>
    <p:sldId id="269" r:id="rId14"/>
    <p:sldId id="268" r:id="rId15"/>
    <p:sldId id="294" r:id="rId16"/>
    <p:sldId id="290" r:id="rId17"/>
    <p:sldId id="270" r:id="rId18"/>
    <p:sldId id="296" r:id="rId19"/>
    <p:sldId id="293" r:id="rId20"/>
    <p:sldId id="285" r:id="rId21"/>
    <p:sldId id="286" r:id="rId22"/>
    <p:sldId id="287" r:id="rId23"/>
    <p:sldId id="272" r:id="rId24"/>
    <p:sldId id="273" r:id="rId25"/>
    <p:sldId id="291" r:id="rId26"/>
    <p:sldId id="274" r:id="rId27"/>
    <p:sldId id="275" r:id="rId28"/>
    <p:sldId id="292" r:id="rId29"/>
    <p:sldId id="281" r:id="rId30"/>
    <p:sldId id="295" r:id="rId31"/>
    <p:sldId id="278" r:id="rId32"/>
    <p:sldId id="279" r:id="rId33"/>
    <p:sldId id="28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ln/>
        </p:spPr>
        <p:txBody>
          <a:bodyPr/>
          <a:lstStyle/>
          <a:p>
            <a:endParaRPr lang="en-US"/>
          </a:p>
        </p:txBody>
      </p:sp>
      <p:sp>
        <p:nvSpPr>
          <p:cNvPr id="1741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pPr>
              <a:lnSpc>
                <a:spcPct val="85000"/>
              </a:lnSpc>
              <a:spcBef>
                <a:spcPct val="10000"/>
              </a:spcBef>
            </a:pPr>
            <a:r>
              <a:rPr lang="en-US"/>
              <a:t>This plan maximized the North</a:t>
            </a:r>
            <a:r>
              <a:rPr lang="ja-JP" altLang="en-US">
                <a:latin typeface="Arial"/>
              </a:rPr>
              <a:t>’</a:t>
            </a:r>
            <a:r>
              <a:rPr lang="en-US"/>
              <a:t>s industrial advantages but required better leadership than North had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ln/>
        </p:spPr>
        <p:txBody>
          <a:bodyPr/>
          <a:lstStyle/>
          <a:p>
            <a:endParaRPr lang="en-US"/>
          </a:p>
        </p:txBody>
      </p:sp>
      <p:sp>
        <p:nvSpPr>
          <p:cNvPr id="18841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6861B-1E1C-6D4C-B779-47C29862D87B}" type="slidenum">
              <a:rPr lang="en-US" smtClean="0"/>
              <a:t>32</a:t>
            </a:fld>
            <a:endParaRPr lang="en-US"/>
          </a:p>
        </p:txBody>
      </p:sp>
    </p:spTree>
    <p:extLst>
      <p:ext uri="{BB962C8B-B14F-4D97-AF65-F5344CB8AC3E}">
        <p14:creationId xmlns:p14="http://schemas.microsoft.com/office/powerpoint/2010/main" val="334765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76483" name="Rectangle 3"/>
          <p:cNvSpPr>
            <a:spLocks noGrp="1" noChangeArrowheads="1"/>
          </p:cNvSpPr>
          <p:nvPr>
            <p:ph type="body" idx="1"/>
          </p:nvPr>
        </p:nvSpPr>
        <p:spPr/>
        <p:txBody>
          <a:bodyPr/>
          <a:lstStyle/>
          <a:p>
            <a:r>
              <a:rPr lang="en-US"/>
              <a:t>Threats of secession were nothing new. Some Southerners had threatened to leave the Union during a Congressional debate over slavery in 1790, the Missouri Crisis of 1819 and 1820, the Nullification Crisis of 1831 and 1832, and the crisis over California statehood in 1850. In each case, the crisis was resolved by compromise. Many expected the same pattern to prevail in 1861. </a:t>
            </a:r>
          </a:p>
          <a:p>
            <a:endParaRPr lang="en-US"/>
          </a:p>
          <a:p>
            <a:r>
              <a:rPr lang="en-US"/>
              <a:t>Drawing on arguments developed by John C. Calhoun, the convention held that the states were sovereign entities that could leave the Union as freely as they joined. Among the many indictments of the northern states and people, nothing seems more central than the issue of trust with respect to the capture and return of fugitive slaves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AFECCE-6C7B-5F42-B8CD-C4564F3F213C}" type="slidenum">
              <a:rPr lang="en-US" sz="1200"/>
              <a:pPr eaLnBrk="1" hangingPunct="1"/>
              <a:t>12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p:txBody>
          <a:bodyPr/>
          <a:lstStyle/>
          <a:p>
            <a:r>
              <a:rPr lang="en-US" sz="1400"/>
              <a:t>Some wished to </a:t>
            </a:r>
            <a:r>
              <a:rPr lang="ja-JP" altLang="en-US" sz="1400">
                <a:latin typeface="Arial"/>
              </a:rPr>
              <a:t>“</a:t>
            </a:r>
            <a:r>
              <a:rPr lang="en-US" sz="1400"/>
              <a:t>let the South depart in peace</a:t>
            </a:r>
            <a:r>
              <a:rPr lang="ja-JP" altLang="en-US" sz="1400">
                <a:latin typeface="Arial"/>
              </a:rPr>
              <a:t>”</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Lincoln calls for volunteers on April 15, 1861.</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C9286E4-BA9B-5442-8506-88EEF4E7888D}" type="slidenum">
              <a:rPr lang="en-US"/>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536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en-US"/>
          </a:p>
        </p:txBody>
      </p:sp>
      <p:sp>
        <p:nvSpPr>
          <p:cNvPr id="23555"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20C2FCA-5F7A-1647-8567-2E49FBE75F75}" type="slidenum">
              <a:rPr lang="en-US" sz="1200"/>
              <a:pPr/>
              <a:t>20</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ln/>
        </p:spPr>
        <p:txBody>
          <a:bodyPr/>
          <a:lstStyle/>
          <a:p>
            <a:endParaRPr lang="en-US"/>
          </a:p>
        </p:txBody>
      </p:sp>
      <p:sp>
        <p:nvSpPr>
          <p:cNvPr id="46083"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3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tint val="75000"/>
                </a:srgbClr>
              </a:solidFill>
              <a:latin typeface="Calibri"/>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tint val="75000"/>
                </a:srgbClr>
              </a:solidFill>
              <a:latin typeface="Calibri"/>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6F5FCFE-019C-4471-A0D6-85DAC61495A4}" type="slidenum">
              <a:rPr lang="en-US" altLang="en-US">
                <a:solidFill>
                  <a:srgbClr val="000000">
                    <a:tint val="75000"/>
                  </a:srgbClr>
                </a:solidFill>
                <a:latin typeface="Calibri"/>
              </a:rPr>
              <a:pPr/>
              <a:t>‹#›</a:t>
            </a:fld>
            <a:endParaRPr lang="en-US" altLang="en-US">
              <a:solidFill>
                <a:srgbClr val="000000">
                  <a:tint val="75000"/>
                </a:srgbClr>
              </a:solidFill>
              <a:latin typeface="Calibri"/>
            </a:endParaRPr>
          </a:p>
        </p:txBody>
      </p:sp>
    </p:spTree>
    <p:extLst>
      <p:ext uri="{BB962C8B-B14F-4D97-AF65-F5344CB8AC3E}">
        <p14:creationId xmlns:p14="http://schemas.microsoft.com/office/powerpoint/2010/main" val="164692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www.learner.org/series/biographyofamerica/prog10/feature/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4833"/>
          </a:xfrm>
        </p:spPr>
        <p:txBody>
          <a:bodyPr>
            <a:normAutofit fontScale="90000"/>
          </a:bodyPr>
          <a:lstStyle/>
          <a:p>
            <a:r>
              <a:rPr lang="en-US" dirty="0" smtClean="0"/>
              <a:t>Do Now-Respond to the prompt on your notes using the quote below:</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i="1" dirty="0">
                <a:latin typeface="Rockwell"/>
                <a:cs typeface="Rockwell"/>
              </a:rPr>
              <a:t>"My paramount object in this struggle is to save the Union, and is not either to save or to destroy slavery. If I could save the Union without freeing any slave I would do it, and if I could save it by freeing all the slaves I would do it; and if I could save it by freeing some and leaving others alone I would also do that."</a:t>
            </a:r>
            <a:r>
              <a:rPr lang="en-US" dirty="0">
                <a:latin typeface="Rockwell"/>
                <a:cs typeface="Rockwell"/>
              </a:rPr>
              <a:t> </a:t>
            </a:r>
            <a:r>
              <a:rPr lang="en-US" sz="1200" dirty="0">
                <a:latin typeface="Rockwell"/>
                <a:cs typeface="Rockwell"/>
              </a:rPr>
              <a:t/>
            </a:r>
            <a:br>
              <a:rPr lang="en-US" sz="1200" dirty="0">
                <a:latin typeface="Rockwell"/>
                <a:cs typeface="Rockwell"/>
              </a:rPr>
            </a:br>
            <a:r>
              <a:rPr lang="en-US" sz="1200" dirty="0">
                <a:latin typeface="Rockwell"/>
                <a:cs typeface="Rockwell"/>
              </a:rPr>
              <a:t/>
            </a:r>
            <a:br>
              <a:rPr lang="en-US" sz="1200" dirty="0">
                <a:latin typeface="Rockwell"/>
                <a:cs typeface="Rockwell"/>
              </a:rPr>
            </a:br>
            <a:r>
              <a:rPr lang="en-US" dirty="0">
                <a:latin typeface="Rockwell"/>
                <a:cs typeface="Rockwell"/>
              </a:rPr>
              <a:t>		—Abraham Lincoln, 1862</a:t>
            </a:r>
          </a:p>
        </p:txBody>
      </p:sp>
    </p:spTree>
    <p:extLst>
      <p:ext uri="{BB962C8B-B14F-4D97-AF65-F5344CB8AC3E}">
        <p14:creationId xmlns:p14="http://schemas.microsoft.com/office/powerpoint/2010/main" val="11021958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Stephens’ Cornerstone Speech</a:t>
            </a:r>
            <a:endParaRPr lang="en-US" dirty="0"/>
          </a:p>
        </p:txBody>
      </p:sp>
      <p:sp>
        <p:nvSpPr>
          <p:cNvPr id="3" name="Content Placeholder 2"/>
          <p:cNvSpPr>
            <a:spLocks noGrp="1"/>
          </p:cNvSpPr>
          <p:nvPr>
            <p:ph idx="1"/>
          </p:nvPr>
        </p:nvSpPr>
        <p:spPr/>
        <p:txBody>
          <a:bodyPr/>
          <a:lstStyle/>
          <a:p>
            <a:pPr marL="0" indent="0">
              <a:buNone/>
            </a:pPr>
            <a:r>
              <a:rPr lang="en-US" dirty="0" smtClean="0"/>
              <a:t>What does the new Confederate Constitution rest on, according to its new Vice President?</a:t>
            </a:r>
            <a:endParaRPr lang="en-US" dirty="0" smtClean="0"/>
          </a:p>
        </p:txBody>
      </p:sp>
    </p:spTree>
    <p:extLst>
      <p:ext uri="{BB962C8B-B14F-4D97-AF65-F5344CB8AC3E}">
        <p14:creationId xmlns:p14="http://schemas.microsoft.com/office/powerpoint/2010/main" val="80751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First Inaugural</a:t>
            </a:r>
            <a:endParaRPr lang="en-US" dirty="0"/>
          </a:p>
        </p:txBody>
      </p:sp>
      <p:sp>
        <p:nvSpPr>
          <p:cNvPr id="3" name="Content Placeholder 2"/>
          <p:cNvSpPr>
            <a:spLocks noGrp="1"/>
          </p:cNvSpPr>
          <p:nvPr>
            <p:ph idx="1"/>
          </p:nvPr>
        </p:nvSpPr>
        <p:spPr/>
        <p:txBody>
          <a:bodyPr/>
          <a:lstStyle/>
          <a:p>
            <a:r>
              <a:rPr lang="en-US" dirty="0" smtClean="0"/>
              <a:t>Assess the goals of Lincoln’s presidency, according to his First Inaugural.</a:t>
            </a:r>
            <a:endParaRPr lang="en-US" dirty="0"/>
          </a:p>
        </p:txBody>
      </p:sp>
    </p:spTree>
    <p:extLst>
      <p:ext uri="{BB962C8B-B14F-4D97-AF65-F5344CB8AC3E}">
        <p14:creationId xmlns:p14="http://schemas.microsoft.com/office/powerpoint/2010/main" val="229263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345"/>
            <a:ext cx="8497888" cy="762000"/>
          </a:xfrm>
        </p:spPr>
        <p:txBody>
          <a:bodyPr/>
          <a:lstStyle/>
          <a:p>
            <a:pPr eaLnBrk="1" hangingPunct="1"/>
            <a:r>
              <a:rPr lang="en-US" dirty="0">
                <a:latin typeface="Rockwell"/>
                <a:cs typeface="Rockwell"/>
              </a:rPr>
              <a:t>The War Begins</a:t>
            </a:r>
          </a:p>
        </p:txBody>
      </p:sp>
      <p:sp>
        <p:nvSpPr>
          <p:cNvPr id="16387" name="Rectangle 3"/>
          <p:cNvSpPr>
            <a:spLocks noGrp="1" noChangeArrowheads="1"/>
          </p:cNvSpPr>
          <p:nvPr>
            <p:ph type="body" idx="1"/>
          </p:nvPr>
        </p:nvSpPr>
        <p:spPr>
          <a:xfrm>
            <a:off x="457220" y="867453"/>
            <a:ext cx="8080375" cy="5105400"/>
          </a:xfrm>
        </p:spPr>
        <p:txBody>
          <a:bodyPr>
            <a:normAutofit lnSpcReduction="10000"/>
          </a:bodyPr>
          <a:lstStyle/>
          <a:p>
            <a:pPr eaLnBrk="1" hangingPunct="1">
              <a:lnSpc>
                <a:spcPct val="90000"/>
              </a:lnSpc>
            </a:pPr>
            <a:r>
              <a:rPr lang="en-US" sz="2800" dirty="0" smtClean="0">
                <a:latin typeface="Rockwell"/>
                <a:cs typeface="Rockwell"/>
              </a:rPr>
              <a:t>Lincoln’s </a:t>
            </a:r>
            <a:r>
              <a:rPr lang="en-US" sz="2800" dirty="0">
                <a:latin typeface="Rockwell"/>
                <a:cs typeface="Rockwell"/>
              </a:rPr>
              <a:t>decision to resupply </a:t>
            </a:r>
            <a:r>
              <a:rPr lang="en-US" sz="2800" b="1" dirty="0">
                <a:latin typeface="Rockwell"/>
                <a:cs typeface="Rockwell"/>
              </a:rPr>
              <a:t>Ft. Sumter</a:t>
            </a:r>
            <a:r>
              <a:rPr lang="en-US" sz="2800" dirty="0">
                <a:latin typeface="Rockwell"/>
                <a:cs typeface="Rockwell"/>
              </a:rPr>
              <a:t> was stroke of genius</a:t>
            </a:r>
          </a:p>
          <a:p>
            <a:pPr lvl="1" eaLnBrk="1" hangingPunct="1">
              <a:lnSpc>
                <a:spcPct val="90000"/>
              </a:lnSpc>
            </a:pPr>
            <a:r>
              <a:rPr lang="en-US" sz="2400" dirty="0">
                <a:latin typeface="Rockwell"/>
                <a:cs typeface="Rockwell"/>
              </a:rPr>
              <a:t>Fulfilled Inaugural Address pledge to hold federal property in rebel states</a:t>
            </a:r>
          </a:p>
          <a:p>
            <a:pPr lvl="1" eaLnBrk="1" hangingPunct="1">
              <a:lnSpc>
                <a:spcPct val="90000"/>
              </a:lnSpc>
            </a:pPr>
            <a:r>
              <a:rPr lang="en-US" sz="2400" dirty="0">
                <a:latin typeface="Rockwell"/>
                <a:cs typeface="Rockwell"/>
              </a:rPr>
              <a:t>Forced rebels to make decision to start war</a:t>
            </a:r>
          </a:p>
          <a:p>
            <a:pPr eaLnBrk="1" hangingPunct="1">
              <a:lnSpc>
                <a:spcPct val="90000"/>
              </a:lnSpc>
            </a:pPr>
            <a:r>
              <a:rPr lang="en-US" sz="2800" dirty="0">
                <a:latin typeface="Rockwell"/>
                <a:cs typeface="Rockwell"/>
              </a:rPr>
              <a:t>Davis decided to take fort before resupply ships arrived</a:t>
            </a:r>
          </a:p>
          <a:p>
            <a:pPr lvl="1" eaLnBrk="1" hangingPunct="1">
              <a:lnSpc>
                <a:spcPct val="90000"/>
              </a:lnSpc>
            </a:pPr>
            <a:r>
              <a:rPr lang="en-US" sz="2400" dirty="0">
                <a:latin typeface="Rockwell"/>
                <a:cs typeface="Rockwell"/>
              </a:rPr>
              <a:t>Beauregard shelled fort April 12-13, 1861</a:t>
            </a:r>
          </a:p>
          <a:p>
            <a:pPr lvl="1" eaLnBrk="1" hangingPunct="1">
              <a:lnSpc>
                <a:spcPct val="90000"/>
              </a:lnSpc>
            </a:pPr>
            <a:r>
              <a:rPr lang="en-US" sz="2400" dirty="0">
                <a:latin typeface="Rockwell"/>
                <a:cs typeface="Rockwell"/>
              </a:rPr>
              <a:t>Anderson surrendered April 13</a:t>
            </a:r>
          </a:p>
          <a:p>
            <a:pPr eaLnBrk="1" hangingPunct="1">
              <a:lnSpc>
                <a:spcPct val="90000"/>
              </a:lnSpc>
            </a:pPr>
            <a:r>
              <a:rPr lang="en-US" sz="2800" dirty="0">
                <a:latin typeface="Rockwell"/>
                <a:cs typeface="Rockwell"/>
              </a:rPr>
              <a:t>Lincoln called for 75,000 volunteers to put down rebellion on April 15</a:t>
            </a:r>
          </a:p>
          <a:p>
            <a:pPr eaLnBrk="1" hangingPunct="1">
              <a:lnSpc>
                <a:spcPct val="90000"/>
              </a:lnSpc>
            </a:pPr>
            <a:r>
              <a:rPr lang="en-US" sz="2800" dirty="0">
                <a:latin typeface="Rockwell"/>
                <a:cs typeface="Rockwell"/>
              </a:rPr>
              <a:t>Va., N.C., Tenn. &amp; Ark. Seceded &amp; joined CSA</a:t>
            </a:r>
          </a:p>
        </p:txBody>
      </p:sp>
    </p:spTree>
    <p:extLst>
      <p:ext uri="{BB962C8B-B14F-4D97-AF65-F5344CB8AC3E}">
        <p14:creationId xmlns:p14="http://schemas.microsoft.com/office/powerpoint/2010/main" val="904702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p:cTn id="13"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p:cTn id="19"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p:cTn id="25"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p:cTn id="31"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p:cTn id="37"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p:cTn id="43"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p:cTn id="49"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Secession</a:t>
            </a:r>
          </a:p>
        </p:txBody>
      </p:sp>
      <p:pic>
        <p:nvPicPr>
          <p:cNvPr id="90116" name="Picture 4" descr="DIVI72332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905000"/>
            <a:ext cx="8001000" cy="439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4454097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type="body" idx="1"/>
          </p:nvPr>
        </p:nvSpPr>
        <p:spPr>
          <a:xfrm>
            <a:off x="304800" y="304800"/>
            <a:ext cx="8458200" cy="5867400"/>
          </a:xfrm>
        </p:spPr>
        <p:txBody>
          <a:bodyPr/>
          <a:lstStyle/>
          <a:p>
            <a:pPr marL="590550" indent="-590550"/>
            <a:r>
              <a:rPr lang="en-US" dirty="0"/>
              <a:t>The Failure of Compromise</a:t>
            </a:r>
          </a:p>
          <a:p>
            <a:pPr marL="952500" lvl="1" indent="-495300"/>
            <a:r>
              <a:rPr lang="en-US" b="1" u="sng" dirty="0" smtClean="0"/>
              <a:t>After</a:t>
            </a:r>
            <a:r>
              <a:rPr lang="en-US" dirty="0" smtClean="0"/>
              <a:t> </a:t>
            </a:r>
            <a:r>
              <a:rPr lang="en-US" dirty="0"/>
              <a:t>Southern guns fire on Northern ship at </a:t>
            </a:r>
            <a:r>
              <a:rPr lang="en-US" u="sng" dirty="0"/>
              <a:t>Fort Sumter, one last effort at compromise</a:t>
            </a:r>
          </a:p>
          <a:p>
            <a:pPr marL="952500" lvl="1" indent="-495300"/>
            <a:r>
              <a:rPr lang="en-US" dirty="0"/>
              <a:t>Senator John </a:t>
            </a:r>
            <a:r>
              <a:rPr lang="en-US" b="1" u="sng" dirty="0"/>
              <a:t>Crittenden: permanent slavery and reestablish Missouri Compromise Line</a:t>
            </a:r>
          </a:p>
          <a:p>
            <a:pPr marL="952500" lvl="1" indent="-495300"/>
            <a:r>
              <a:rPr lang="en-US" dirty="0"/>
              <a:t>Remaining </a:t>
            </a:r>
            <a:r>
              <a:rPr lang="en-US" b="1" u="sng" dirty="0"/>
              <a:t>southern </a:t>
            </a:r>
            <a:r>
              <a:rPr lang="en-US" b="1" u="sng" dirty="0" smtClean="0"/>
              <a:t>states are </a:t>
            </a:r>
            <a:r>
              <a:rPr lang="en-US" b="1" u="sng" dirty="0"/>
              <a:t>willing</a:t>
            </a:r>
            <a:r>
              <a:rPr lang="en-US" dirty="0"/>
              <a:t> to accept the plan, </a:t>
            </a:r>
            <a:r>
              <a:rPr lang="en-US" u="sng" dirty="0"/>
              <a:t>Northern </a:t>
            </a:r>
            <a:r>
              <a:rPr lang="en-US" u="sng" dirty="0" smtClean="0"/>
              <a:t>Republicans and Lincoln are not</a:t>
            </a:r>
            <a:endParaRPr lang="en-US" u="sng" dirty="0"/>
          </a:p>
        </p:txBody>
      </p:sp>
    </p:spTree>
    <p:extLst>
      <p:ext uri="{BB962C8B-B14F-4D97-AF65-F5344CB8AC3E}">
        <p14:creationId xmlns:p14="http://schemas.microsoft.com/office/powerpoint/2010/main" val="42142977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ecession Movement'.jpeg"/>
          <p:cNvPicPr/>
          <p:nvPr/>
        </p:nvPicPr>
        <p:blipFill>
          <a:blip r:embed="rId2">
            <a:extLst>
              <a:ext uri="{28A0092B-C50C-407E-A947-70E740481C1C}">
                <a14:useLocalDpi xmlns:a14="http://schemas.microsoft.com/office/drawing/2010/main" val="0"/>
              </a:ext>
            </a:extLst>
          </a:blip>
          <a:stretch>
            <a:fillRect/>
          </a:stretch>
        </p:blipFill>
        <p:spPr>
          <a:xfrm>
            <a:off x="0" y="143409"/>
            <a:ext cx="9144000" cy="6714591"/>
          </a:xfrm>
          <a:prstGeom prst="rect">
            <a:avLst/>
          </a:prstGeom>
        </p:spPr>
      </p:pic>
    </p:spTree>
    <p:extLst>
      <p:ext uri="{BB962C8B-B14F-4D97-AF65-F5344CB8AC3E}">
        <p14:creationId xmlns:p14="http://schemas.microsoft.com/office/powerpoint/2010/main" val="7795954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106190" y="0"/>
            <a:ext cx="8037809" cy="1331650"/>
          </a:xfrm>
          <a:solidFill>
            <a:srgbClr val="CCECFF"/>
          </a:solidFill>
          <a:ln w="38100">
            <a:solidFill>
              <a:schemeClr val="tx1"/>
            </a:solidFill>
            <a:miter lim="800000"/>
            <a:headEnd/>
            <a:tailEnd/>
          </a:ln>
        </p:spPr>
        <p:txBody>
          <a:bodyPr>
            <a:normAutofit/>
          </a:bodyPr>
          <a:lstStyle/>
          <a:p>
            <a:pPr algn="ctr"/>
            <a:r>
              <a:rPr lang="en-US" sz="3200">
                <a:solidFill>
                  <a:srgbClr val="000000"/>
                </a:solidFill>
              </a:rPr>
              <a:t>Secession &amp; the Formation of the Confederate States of America</a:t>
            </a:r>
          </a:p>
        </p:txBody>
      </p:sp>
      <p:pic>
        <p:nvPicPr>
          <p:cNvPr id="277509" name="Picture 5" descr="DIVI7233299"/>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4028" t="84833" r="86938"/>
          <a:stretch>
            <a:fillRect/>
          </a:stretch>
        </p:blipFill>
        <p:spPr bwMode="auto">
          <a:xfrm>
            <a:off x="8153400" y="4267200"/>
            <a:ext cx="99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7" name="Picture 13" descr="Map_of_CSA_4"/>
          <p:cNvPicPr>
            <a:picLocks noChangeAspect="1" noChangeArrowheads="1"/>
          </p:cNvPicPr>
          <p:nvPr/>
        </p:nvPicPr>
        <p:blipFill>
          <a:blip r:embed="rId4">
            <a:extLst>
              <a:ext uri="{28A0092B-C50C-407E-A947-70E740481C1C}">
                <a14:useLocalDpi xmlns:a14="http://schemas.microsoft.com/office/drawing/2010/main" val="0"/>
              </a:ext>
            </a:extLst>
          </a:blip>
          <a:srcRect l="3250" r="2501"/>
          <a:stretch>
            <a:fillRect/>
          </a:stretch>
        </p:blipFill>
        <p:spPr bwMode="auto">
          <a:xfrm>
            <a:off x="-7938" y="1600200"/>
            <a:ext cx="9151938"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7518" name="AutoShape 14"/>
          <p:cNvSpPr>
            <a:spLocks noChangeArrowheads="1"/>
          </p:cNvSpPr>
          <p:nvPr/>
        </p:nvSpPr>
        <p:spPr bwMode="auto">
          <a:xfrm>
            <a:off x="2362200" y="762000"/>
            <a:ext cx="6400800" cy="990600"/>
          </a:xfrm>
          <a:prstGeom prst="wedgeRectCallout">
            <a:avLst>
              <a:gd name="adj1" fmla="val 16866"/>
              <a:gd name="adj2" fmla="val 340866"/>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rgbClr val="000000"/>
                </a:solidFill>
              </a:rPr>
              <a:t>On Feb 4, 1861, the Confederate States of America were formed</a:t>
            </a:r>
          </a:p>
        </p:txBody>
      </p:sp>
      <p:sp>
        <p:nvSpPr>
          <p:cNvPr id="8" name="AutoShape 15"/>
          <p:cNvSpPr>
            <a:spLocks noChangeArrowheads="1"/>
          </p:cNvSpPr>
          <p:nvPr/>
        </p:nvSpPr>
        <p:spPr bwMode="auto">
          <a:xfrm>
            <a:off x="381000" y="152400"/>
            <a:ext cx="8763000" cy="1981200"/>
          </a:xfrm>
          <a:prstGeom prst="wedgeRectCallout">
            <a:avLst>
              <a:gd name="adj1" fmla="val 18731"/>
              <a:gd name="adj2" fmla="val 170431"/>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chemeClr val="bg1"/>
                </a:solidFill>
              </a:rPr>
              <a:t>The CSA constitution resembled the U.S., but with 4 key changes: (1) it protected states</a:t>
            </a:r>
            <a:r>
              <a:rPr lang="ja-JP" altLang="en-US" sz="2800" dirty="0">
                <a:solidFill>
                  <a:schemeClr val="bg1"/>
                </a:solidFill>
                <a:latin typeface="Arial"/>
              </a:rPr>
              <a:t>’</a:t>
            </a:r>
            <a:r>
              <a:rPr lang="en-US" sz="2800" dirty="0">
                <a:solidFill>
                  <a:schemeClr val="bg1"/>
                </a:solidFill>
              </a:rPr>
              <a:t> rights, (2) guaranteed slavery, (3) referenced God, &amp; (4) prohibited protective tariffs </a:t>
            </a:r>
          </a:p>
        </p:txBody>
      </p:sp>
      <p:sp>
        <p:nvSpPr>
          <p:cNvPr id="9" name="AutoShape 16"/>
          <p:cNvSpPr>
            <a:spLocks noChangeArrowheads="1"/>
          </p:cNvSpPr>
          <p:nvPr/>
        </p:nvSpPr>
        <p:spPr bwMode="auto">
          <a:xfrm>
            <a:off x="1676400" y="2057400"/>
            <a:ext cx="7086600" cy="990600"/>
          </a:xfrm>
          <a:prstGeom prst="wedgeRectCallout">
            <a:avLst>
              <a:gd name="adj1" fmla="val 7685"/>
              <a:gd name="adj2" fmla="val 158495"/>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a:solidFill>
                  <a:schemeClr val="bg1"/>
                </a:solidFill>
              </a:rPr>
              <a:t>Mississippi Senator Jefferson Davis was elected CSA president </a:t>
            </a:r>
          </a:p>
        </p:txBody>
      </p:sp>
    </p:spTree>
    <p:extLst>
      <p:ext uri="{BB962C8B-B14F-4D97-AF65-F5344CB8AC3E}">
        <p14:creationId xmlns:p14="http://schemas.microsoft.com/office/powerpoint/2010/main" val="2126243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7518"/>
                                        </p:tgtEl>
                                        <p:attrNameLst>
                                          <p:attrName>style.visibility</p:attrName>
                                        </p:attrNameLst>
                                      </p:cBhvr>
                                      <p:to>
                                        <p:strVal val="visible"/>
                                      </p:to>
                                    </p:set>
                                    <p:anim calcmode="lin" valueType="num">
                                      <p:cBhvr>
                                        <p:cTn id="7" dur="500" fill="hold"/>
                                        <p:tgtEl>
                                          <p:spTgt spid="277518"/>
                                        </p:tgtEl>
                                        <p:attrNameLst>
                                          <p:attrName>ppt_w</p:attrName>
                                        </p:attrNameLst>
                                      </p:cBhvr>
                                      <p:tavLst>
                                        <p:tav tm="0">
                                          <p:val>
                                            <p:fltVal val="0"/>
                                          </p:val>
                                        </p:tav>
                                        <p:tav tm="100000">
                                          <p:val>
                                            <p:strVal val="#ppt_w"/>
                                          </p:val>
                                        </p:tav>
                                      </p:tavLst>
                                    </p:anim>
                                    <p:anim calcmode="lin" valueType="num">
                                      <p:cBhvr>
                                        <p:cTn id="8" dur="500" fill="hold"/>
                                        <p:tgtEl>
                                          <p:spTgt spid="277518"/>
                                        </p:tgtEl>
                                        <p:attrNameLst>
                                          <p:attrName>ppt_h</p:attrName>
                                        </p:attrNameLst>
                                      </p:cBhvr>
                                      <p:tavLst>
                                        <p:tav tm="0">
                                          <p:val>
                                            <p:fltVal val="0"/>
                                          </p:val>
                                        </p:tav>
                                        <p:tav tm="100000">
                                          <p:val>
                                            <p:strVal val="#ppt_h"/>
                                          </p:val>
                                        </p:tav>
                                      </p:tavLst>
                                    </p:anim>
                                    <p:animEffect transition="in" filter="fade">
                                      <p:cBhvr>
                                        <p:cTn id="9" dur="500"/>
                                        <p:tgtEl>
                                          <p:spTgt spid="2775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77518"/>
                                        </p:tgtEl>
                                        <p:attrNameLst>
                                          <p:attrName>ppt_w</p:attrName>
                                        </p:attrNameLst>
                                      </p:cBhvr>
                                      <p:tavLst>
                                        <p:tav tm="0">
                                          <p:val>
                                            <p:strVal val="ppt_w"/>
                                          </p:val>
                                        </p:tav>
                                        <p:tav tm="100000">
                                          <p:val>
                                            <p:fltVal val="0"/>
                                          </p:val>
                                        </p:tav>
                                      </p:tavLst>
                                    </p:anim>
                                    <p:anim calcmode="lin" valueType="num">
                                      <p:cBhvr>
                                        <p:cTn id="14" dur="500"/>
                                        <p:tgtEl>
                                          <p:spTgt spid="277518"/>
                                        </p:tgtEl>
                                        <p:attrNameLst>
                                          <p:attrName>ppt_h</p:attrName>
                                        </p:attrNameLst>
                                      </p:cBhvr>
                                      <p:tavLst>
                                        <p:tav tm="0">
                                          <p:val>
                                            <p:strVal val="ppt_h"/>
                                          </p:val>
                                        </p:tav>
                                        <p:tav tm="100000">
                                          <p:val>
                                            <p:fltVal val="0"/>
                                          </p:val>
                                        </p:tav>
                                      </p:tavLst>
                                    </p:anim>
                                    <p:animEffect transition="out" filter="fade">
                                      <p:cBhvr>
                                        <p:cTn id="15" dur="500"/>
                                        <p:tgtEl>
                                          <p:spTgt spid="277518"/>
                                        </p:tgtEl>
                                      </p:cBhvr>
                                    </p:animEffect>
                                    <p:set>
                                      <p:cBhvr>
                                        <p:cTn id="16" dur="1" fill="hold">
                                          <p:stCondLst>
                                            <p:cond delay="499"/>
                                          </p:stCondLst>
                                        </p:cTn>
                                        <p:tgtEl>
                                          <p:spTgt spid="277518"/>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8" grpId="0" animBg="1"/>
      <p:bldP spid="277518" grpId="1"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dirty="0">
                <a:latin typeface="Rockwell"/>
                <a:ea typeface="ＭＳ Ｐゴシック" charset="0"/>
                <a:cs typeface="Rockwell"/>
              </a:rPr>
              <a:t>The Union Responds</a:t>
            </a:r>
          </a:p>
        </p:txBody>
      </p:sp>
      <p:pic>
        <p:nvPicPr>
          <p:cNvPr id="5120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87663" y="1600200"/>
            <a:ext cx="3368675" cy="4205288"/>
          </a:xfrm>
        </p:spPr>
      </p:pic>
    </p:spTree>
    <p:extLst>
      <p:ext uri="{BB962C8B-B14F-4D97-AF65-F5344CB8AC3E}">
        <p14:creationId xmlns:p14="http://schemas.microsoft.com/office/powerpoint/2010/main" val="39491361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lnSpc>
                <a:spcPct val="80000"/>
              </a:lnSpc>
            </a:pPr>
            <a:endParaRPr lang="en-US" sz="3200">
              <a:latin typeface="Calibri" charset="0"/>
              <a:cs typeface="Calibri" charset="0"/>
            </a:endParaRPr>
          </a:p>
        </p:txBody>
      </p:sp>
      <p:sp>
        <p:nvSpPr>
          <p:cNvPr id="143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lnSpc>
                <a:spcPct val="80000"/>
              </a:lnSpc>
            </a:pPr>
            <a:endParaRPr lang="en-US" sz="3200">
              <a:latin typeface="Calibri" charset="0"/>
              <a:cs typeface="Calibri" charset="0"/>
            </a:endParaRPr>
          </a:p>
        </p:txBody>
      </p:sp>
      <p:sp>
        <p:nvSpPr>
          <p:cNvPr id="14340" name="Rectangle 4"/>
          <p:cNvSpPr>
            <a:spLocks noGrp="1" noChangeArrowheads="1"/>
          </p:cNvSpPr>
          <p:nvPr>
            <p:ph type="title"/>
          </p:nvPr>
        </p:nvSpPr>
        <p:spPr>
          <a:xfrm>
            <a:off x="0" y="0"/>
            <a:ext cx="9144000" cy="762000"/>
          </a:xfrm>
          <a:solidFill>
            <a:schemeClr val="bg1"/>
          </a:solidFill>
        </p:spPr>
        <p:txBody>
          <a:bodyPr lIns="90488" tIns="44450" rIns="90488" bIns="44450">
            <a:normAutofit/>
          </a:bodyPr>
          <a:lstStyle/>
          <a:p>
            <a:pPr algn="ctr" eaLnBrk="1" hangingPunct="1">
              <a:lnSpc>
                <a:spcPct val="80000"/>
              </a:lnSpc>
            </a:pPr>
            <a:r>
              <a:rPr lang="en-US" sz="2800" dirty="0">
                <a:solidFill>
                  <a:schemeClr val="tx1"/>
                </a:solidFill>
                <a:latin typeface="Rockwell"/>
                <a:cs typeface="Rockwell"/>
              </a:rPr>
              <a:t>Political Leadership During the Civil War</a:t>
            </a:r>
          </a:p>
        </p:txBody>
      </p:sp>
      <p:pic>
        <p:nvPicPr>
          <p:cNvPr id="12293" name="Picture 4" descr="jeffersandavis"/>
          <p:cNvPicPr>
            <a:picLocks noChangeAspect="1" noChangeArrowheads="1"/>
          </p:cNvPicPr>
          <p:nvPr/>
        </p:nvPicPr>
        <p:blipFill>
          <a:blip r:embed="rId3">
            <a:extLst>
              <a:ext uri="{28A0092B-C50C-407E-A947-70E740481C1C}">
                <a14:useLocalDpi xmlns:a14="http://schemas.microsoft.com/office/drawing/2010/main" val="0"/>
              </a:ext>
            </a:extLst>
          </a:blip>
          <a:srcRect l="17902" t="14000"/>
          <a:stretch>
            <a:fillRect/>
          </a:stretch>
        </p:blipFill>
        <p:spPr bwMode="auto">
          <a:xfrm>
            <a:off x="4429125" y="762000"/>
            <a:ext cx="47148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342" name="Rectangle 11"/>
          <p:cNvSpPr>
            <a:spLocks noChangeArrowheads="1"/>
          </p:cNvSpPr>
          <p:nvPr/>
        </p:nvSpPr>
        <p:spPr bwMode="auto">
          <a:xfrm>
            <a:off x="0" y="533400"/>
            <a:ext cx="1066800" cy="6324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lnSpc>
                <a:spcPct val="80000"/>
              </a:lnSpc>
            </a:pPr>
            <a:endParaRPr lang="en-US" sz="3200">
              <a:latin typeface="Calibri" charset="0"/>
              <a:cs typeface="Calibri" charset="0"/>
            </a:endParaRPr>
          </a:p>
        </p:txBody>
      </p:sp>
      <p:pic>
        <p:nvPicPr>
          <p:cNvPr id="12295" name="Picture 12" descr="1864-1"/>
          <p:cNvPicPr>
            <a:picLocks noChangeAspect="1" noChangeArrowheads="1"/>
          </p:cNvPicPr>
          <p:nvPr/>
        </p:nvPicPr>
        <p:blipFill>
          <a:blip r:embed="rId4">
            <a:extLst>
              <a:ext uri="{28A0092B-C50C-407E-A947-70E740481C1C}">
                <a14:useLocalDpi xmlns:a14="http://schemas.microsoft.com/office/drawing/2010/main" val="0"/>
              </a:ext>
            </a:extLst>
          </a:blip>
          <a:srcRect b="27397"/>
          <a:stretch>
            <a:fillRect/>
          </a:stretch>
        </p:blipFill>
        <p:spPr bwMode="auto">
          <a:xfrm>
            <a:off x="0" y="762000"/>
            <a:ext cx="46085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56017" name="AutoShape 17"/>
          <p:cNvSpPr>
            <a:spLocks noChangeArrowheads="1"/>
          </p:cNvSpPr>
          <p:nvPr/>
        </p:nvSpPr>
        <p:spPr bwMode="auto">
          <a:xfrm>
            <a:off x="4876800" y="838200"/>
            <a:ext cx="4114800" cy="4876800"/>
          </a:xfrm>
          <a:prstGeom prst="wedgeRectCallout">
            <a:avLst>
              <a:gd name="adj1" fmla="val -93981"/>
              <a:gd name="adj2" fmla="val -20319"/>
            </a:avLst>
          </a:prstGeom>
          <a:solidFill>
            <a:srgbClr val="FFFF99"/>
          </a:solidFill>
          <a:ln w="12700">
            <a:solidFill>
              <a:schemeClr val="tx1"/>
            </a:solidFill>
            <a:miter lim="800000"/>
            <a:headEnd/>
            <a:tailEnd/>
          </a:ln>
        </p:spPr>
        <p:txBody>
          <a:bodyPr/>
          <a:lstStyle/>
          <a:p>
            <a:pPr marL="171450" indent="-171450" algn="ctr" eaLnBrk="1" hangingPunct="1">
              <a:lnSpc>
                <a:spcPct val="80000"/>
              </a:lnSpc>
              <a:spcBef>
                <a:spcPct val="10000"/>
              </a:spcBef>
            </a:pPr>
            <a:r>
              <a:rPr lang="en-US" sz="2800">
                <a:solidFill>
                  <a:srgbClr val="000000"/>
                </a:solidFill>
                <a:latin typeface="Rockwell"/>
                <a:cs typeface="Rockwell"/>
              </a:rPr>
              <a:t>During the Civil War, President Lincoln  used “emergency powers” to protect “national security”</a:t>
            </a:r>
          </a:p>
          <a:p>
            <a:pPr marL="171450" indent="-171450" eaLnBrk="1" hangingPunct="1">
              <a:lnSpc>
                <a:spcPct val="80000"/>
              </a:lnSpc>
              <a:spcBef>
                <a:spcPct val="10000"/>
              </a:spcBef>
              <a:buFontTx/>
              <a:buChar char="•"/>
            </a:pPr>
            <a:r>
              <a:rPr lang="en-US" sz="2800">
                <a:solidFill>
                  <a:srgbClr val="000000"/>
                </a:solidFill>
                <a:latin typeface="Rockwell"/>
                <a:cs typeface="Rockwell"/>
              </a:rPr>
              <a:t>Suspended </a:t>
            </a:r>
            <a:r>
              <a:rPr lang="en-US" sz="2800" i="1" u="sng">
                <a:solidFill>
                  <a:srgbClr val="000000"/>
                </a:solidFill>
                <a:latin typeface="Rockwell"/>
                <a:cs typeface="Rockwell"/>
              </a:rPr>
              <a:t>habeas corpus</a:t>
            </a:r>
            <a:r>
              <a:rPr lang="en-US" sz="2800">
                <a:solidFill>
                  <a:srgbClr val="000000"/>
                </a:solidFill>
                <a:latin typeface="Rockwell"/>
                <a:cs typeface="Rockwell"/>
              </a:rPr>
              <a:t> (Laws requiring evidence before citizens can be jailed) </a:t>
            </a:r>
          </a:p>
          <a:p>
            <a:pPr marL="171450" indent="-171450" eaLnBrk="1" hangingPunct="1">
              <a:lnSpc>
                <a:spcPct val="80000"/>
              </a:lnSpc>
              <a:spcBef>
                <a:spcPct val="10000"/>
              </a:spcBef>
              <a:buFontTx/>
              <a:buChar char="•"/>
            </a:pPr>
            <a:r>
              <a:rPr lang="en-US" sz="2800">
                <a:solidFill>
                  <a:srgbClr val="000000"/>
                </a:solidFill>
                <a:latin typeface="Rockwell"/>
                <a:cs typeface="Rockwell"/>
              </a:rPr>
              <a:t>Closed down newspapers that did not support the war </a:t>
            </a:r>
          </a:p>
        </p:txBody>
      </p:sp>
      <p:sp>
        <p:nvSpPr>
          <p:cNvPr id="12" name="AutoShape 18"/>
          <p:cNvSpPr>
            <a:spLocks noChangeArrowheads="1"/>
          </p:cNvSpPr>
          <p:nvPr/>
        </p:nvSpPr>
        <p:spPr bwMode="auto">
          <a:xfrm>
            <a:off x="0" y="838200"/>
            <a:ext cx="4608513" cy="4114800"/>
          </a:xfrm>
          <a:prstGeom prst="wedgeRectCallout">
            <a:avLst>
              <a:gd name="adj1" fmla="val 79829"/>
              <a:gd name="adj2" fmla="val -21556"/>
            </a:avLst>
          </a:prstGeom>
          <a:solidFill>
            <a:srgbClr val="CCFFCC"/>
          </a:solidFill>
          <a:ln w="12700">
            <a:solidFill>
              <a:schemeClr val="tx1"/>
            </a:solidFill>
            <a:miter lim="800000"/>
            <a:headEnd/>
            <a:tailEnd/>
          </a:ln>
        </p:spPr>
        <p:txBody>
          <a:bodyPr/>
          <a:lstStyle/>
          <a:p>
            <a:pPr marL="171450" indent="-171450" algn="ctr" eaLnBrk="1" hangingPunct="1">
              <a:lnSpc>
                <a:spcPct val="80000"/>
              </a:lnSpc>
              <a:spcBef>
                <a:spcPct val="10000"/>
              </a:spcBef>
            </a:pPr>
            <a:r>
              <a:rPr lang="en-US" sz="2800" dirty="0">
                <a:solidFill>
                  <a:srgbClr val="000000"/>
                </a:solidFill>
                <a:latin typeface="Rockwell"/>
                <a:cs typeface="Rockwell"/>
              </a:rPr>
              <a:t>During the Civil War, President Jefferson Davis had a difficult time:</a:t>
            </a:r>
          </a:p>
          <a:p>
            <a:pPr marL="171450" indent="-171450" eaLnBrk="1" hangingPunct="1">
              <a:lnSpc>
                <a:spcPct val="80000"/>
              </a:lnSpc>
              <a:spcBef>
                <a:spcPct val="10000"/>
              </a:spcBef>
              <a:buFontTx/>
              <a:buChar char="•"/>
            </a:pPr>
            <a:r>
              <a:rPr lang="en-US" sz="2800" dirty="0">
                <a:solidFill>
                  <a:srgbClr val="000000"/>
                </a:solidFill>
                <a:latin typeface="Rockwell"/>
                <a:cs typeface="Rockwell"/>
              </a:rPr>
              <a:t>The CSA Constitution protected states’ rights </a:t>
            </a:r>
            <a:br>
              <a:rPr lang="en-US" sz="2800" dirty="0">
                <a:solidFill>
                  <a:srgbClr val="000000"/>
                </a:solidFill>
                <a:latin typeface="Rockwell"/>
                <a:cs typeface="Rockwell"/>
              </a:rPr>
            </a:br>
            <a:r>
              <a:rPr lang="en-US" sz="2800" dirty="0">
                <a:solidFill>
                  <a:srgbClr val="000000"/>
                </a:solidFill>
                <a:latin typeface="Rockwell"/>
                <a:cs typeface="Rockwell"/>
              </a:rPr>
              <a:t>so state governors could refuse to send him money or troops</a:t>
            </a:r>
          </a:p>
          <a:p>
            <a:pPr marL="171450" indent="-171450" eaLnBrk="1" hangingPunct="1">
              <a:lnSpc>
                <a:spcPct val="80000"/>
              </a:lnSpc>
              <a:spcBef>
                <a:spcPct val="10000"/>
              </a:spcBef>
              <a:buFontTx/>
              <a:buChar char="•"/>
            </a:pPr>
            <a:r>
              <a:rPr lang="en-US" sz="2800" dirty="0">
                <a:solidFill>
                  <a:srgbClr val="000000"/>
                </a:solidFill>
                <a:latin typeface="Rockwell"/>
                <a:cs typeface="Rockwell"/>
              </a:rPr>
              <a:t>CSA currency inflated </a:t>
            </a:r>
            <a:br>
              <a:rPr lang="en-US" sz="2800" dirty="0">
                <a:solidFill>
                  <a:srgbClr val="000000"/>
                </a:solidFill>
                <a:latin typeface="Rockwell"/>
                <a:cs typeface="Rockwell"/>
              </a:rPr>
            </a:br>
            <a:r>
              <a:rPr lang="en-US" sz="2800" dirty="0">
                <a:solidFill>
                  <a:srgbClr val="000000"/>
                </a:solidFill>
                <a:latin typeface="Rockwell"/>
                <a:cs typeface="Rockwell"/>
              </a:rPr>
              <a:t>by 7,000% </a:t>
            </a:r>
          </a:p>
        </p:txBody>
      </p:sp>
      <p:sp>
        <p:nvSpPr>
          <p:cNvPr id="13" name="Text Box 19"/>
          <p:cNvSpPr txBox="1">
            <a:spLocks noChangeArrowheads="1"/>
          </p:cNvSpPr>
          <p:nvPr/>
        </p:nvSpPr>
        <p:spPr bwMode="auto">
          <a:xfrm>
            <a:off x="533400" y="5105400"/>
            <a:ext cx="8153400" cy="1830244"/>
          </a:xfrm>
          <a:prstGeom prst="rect">
            <a:avLst/>
          </a:prstGeom>
          <a:solidFill>
            <a:srgbClr val="FFCCFF"/>
          </a:solidFill>
          <a:ln w="12700">
            <a:solidFill>
              <a:schemeClr val="tx1"/>
            </a:solidFill>
            <a:miter lim="800000"/>
            <a:headEnd/>
            <a:tailEnd/>
          </a:ln>
        </p:spPr>
        <p:txBody>
          <a:bodyPr>
            <a:spAutoFit/>
          </a:bodyPr>
          <a:lstStyle>
            <a:lvl1pPr>
              <a:defRPr sz="4000">
                <a:solidFill>
                  <a:schemeClr val="tx1"/>
                </a:solidFill>
                <a:latin typeface="Arial" charset="0"/>
                <a:ea typeface="ＭＳ Ｐゴシック" charset="0"/>
              </a:defRPr>
            </a:lvl1pPr>
            <a:lvl2pPr>
              <a:defRPr sz="4000">
                <a:solidFill>
                  <a:schemeClr val="tx1"/>
                </a:solidFill>
                <a:latin typeface="Arial" charset="0"/>
                <a:ea typeface="ＭＳ Ｐゴシック" charset="0"/>
              </a:defRPr>
            </a:lvl2pPr>
            <a:lvl3pPr>
              <a:defRPr sz="4000">
                <a:solidFill>
                  <a:schemeClr val="tx1"/>
                </a:solidFill>
                <a:latin typeface="Arial" charset="0"/>
                <a:ea typeface="ＭＳ Ｐゴシック" charset="0"/>
              </a:defRPr>
            </a:lvl3pPr>
            <a:lvl4pPr>
              <a:defRPr sz="4000">
                <a:solidFill>
                  <a:schemeClr val="tx1"/>
                </a:solidFill>
                <a:latin typeface="Arial" charset="0"/>
                <a:ea typeface="ＭＳ Ｐゴシック" charset="0"/>
              </a:defRPr>
            </a:lvl4pPr>
            <a:lvl5pPr>
              <a:defRPr sz="4000">
                <a:solidFill>
                  <a:schemeClr val="tx1"/>
                </a:solidFill>
                <a:latin typeface="Arial" charset="0"/>
                <a:ea typeface="ＭＳ Ｐゴシック" charset="0"/>
              </a:defRPr>
            </a:lvl5pPr>
            <a:lvl6pPr eaLnBrk="0" hangingPunct="0">
              <a:defRPr sz="4000">
                <a:solidFill>
                  <a:schemeClr val="tx1"/>
                </a:solidFill>
                <a:latin typeface="Arial" charset="0"/>
                <a:ea typeface="ＭＳ Ｐゴシック" charset="0"/>
              </a:defRPr>
            </a:lvl6pPr>
            <a:lvl7pPr eaLnBrk="0" hangingPunct="0">
              <a:defRPr sz="4000">
                <a:solidFill>
                  <a:schemeClr val="tx1"/>
                </a:solidFill>
                <a:latin typeface="Arial" charset="0"/>
                <a:ea typeface="ＭＳ Ｐゴシック" charset="0"/>
              </a:defRPr>
            </a:lvl7pPr>
            <a:lvl8pPr eaLnBrk="0" hangingPunct="0">
              <a:defRPr sz="4000">
                <a:solidFill>
                  <a:schemeClr val="tx1"/>
                </a:solidFill>
                <a:latin typeface="Arial" charset="0"/>
                <a:ea typeface="ＭＳ Ｐゴシック" charset="0"/>
              </a:defRPr>
            </a:lvl8pPr>
            <a:lvl9pPr eaLnBrk="0" hangingPunct="0">
              <a:defRPr sz="4000">
                <a:solidFill>
                  <a:schemeClr val="tx1"/>
                </a:solidFill>
                <a:latin typeface="Arial" charset="0"/>
                <a:ea typeface="ＭＳ Ｐゴシック" charset="0"/>
              </a:defRPr>
            </a:lvl9pPr>
          </a:lstStyle>
          <a:p>
            <a:pPr algn="ctr" eaLnBrk="1" hangingPunct="1">
              <a:lnSpc>
                <a:spcPct val="80000"/>
              </a:lnSpc>
              <a:spcBef>
                <a:spcPct val="50000"/>
              </a:spcBef>
            </a:pPr>
            <a:r>
              <a:rPr lang="en-US" sz="2800">
                <a:solidFill>
                  <a:srgbClr val="000000"/>
                </a:solidFill>
                <a:latin typeface="Rockwell"/>
                <a:cs typeface="Rockwell"/>
              </a:rPr>
              <a:t>The national government in the USA and CSA relied on volunteer armies in the beginning, </a:t>
            </a:r>
            <a:br>
              <a:rPr lang="en-US" sz="2800">
                <a:solidFill>
                  <a:srgbClr val="000000"/>
                </a:solidFill>
                <a:latin typeface="Rockwell"/>
                <a:cs typeface="Rockwell"/>
              </a:rPr>
            </a:br>
            <a:r>
              <a:rPr lang="en-US" sz="2800">
                <a:solidFill>
                  <a:srgbClr val="000000"/>
                </a:solidFill>
                <a:latin typeface="Rockwell"/>
                <a:cs typeface="Rockwell"/>
              </a:rPr>
              <a:t>but soon needed conscription (draft) to </a:t>
            </a:r>
            <a:br>
              <a:rPr lang="en-US" sz="2800">
                <a:solidFill>
                  <a:srgbClr val="000000"/>
                </a:solidFill>
                <a:latin typeface="Rockwell"/>
                <a:cs typeface="Rockwell"/>
              </a:rPr>
            </a:br>
            <a:r>
              <a:rPr lang="en-US" sz="2800">
                <a:solidFill>
                  <a:srgbClr val="000000"/>
                </a:solidFill>
                <a:latin typeface="Rockwell"/>
                <a:cs typeface="Rockwell"/>
              </a:rPr>
              <a:t>supply their armies with troops</a:t>
            </a:r>
          </a:p>
        </p:txBody>
      </p:sp>
    </p:spTree>
    <p:extLst>
      <p:ext uri="{BB962C8B-B14F-4D97-AF65-F5344CB8AC3E}">
        <p14:creationId xmlns:p14="http://schemas.microsoft.com/office/powerpoint/2010/main" val="380307364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295"/>
                                        </p:tgtEl>
                                      </p:cBhvr>
                                    </p:animEffect>
                                    <p:set>
                                      <p:cBhvr>
                                        <p:cTn id="7" dur="1" fill="hold">
                                          <p:stCondLst>
                                            <p:cond delay="499"/>
                                          </p:stCondLst>
                                        </p:cTn>
                                        <p:tgtEl>
                                          <p:spTgt spid="1229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6017"/>
                                        </p:tgtEl>
                                      </p:cBhvr>
                                    </p:animEffect>
                                    <p:set>
                                      <p:cBhvr>
                                        <p:cTn id="10" dur="1" fill="hold">
                                          <p:stCondLst>
                                            <p:cond delay="499"/>
                                          </p:stCondLst>
                                        </p:cTn>
                                        <p:tgtEl>
                                          <p:spTgt spid="256017"/>
                                        </p:tgtEl>
                                        <p:attrNameLst>
                                          <p:attrName>style.visibility</p:attrName>
                                        </p:attrNameLst>
                                      </p:cBhvr>
                                      <p:to>
                                        <p:strVal val="hidden"/>
                                      </p:to>
                                    </p:se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fade">
                                      <p:cBhvr>
                                        <p:cTn id="14" dur="500"/>
                                        <p:tgtEl>
                                          <p:spTgt spid="1229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fade">
                                      <p:cBhvr>
                                        <p:cTn id="25" dur="500"/>
                                        <p:tgtEl>
                                          <p:spTgt spid="122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7" grpId="0" animBg="1"/>
      <p:bldP spid="12" grpId="0" animBg="1"/>
      <p:bldP spid="12" grpId="1"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2" name="Rectangle 4"/>
          <p:cNvSpPr>
            <a:spLocks noGrp="1" noChangeArrowheads="1"/>
          </p:cNvSpPr>
          <p:nvPr>
            <p:ph type="title"/>
          </p:nvPr>
        </p:nvSpPr>
        <p:spPr>
          <a:xfrm>
            <a:off x="0" y="0"/>
            <a:ext cx="9144000" cy="685800"/>
          </a:xfrm>
          <a:noFill/>
          <a:ln/>
        </p:spPr>
        <p:txBody>
          <a:bodyPr lIns="90488" tIns="44450" rIns="90488" bIns="44450">
            <a:noAutofit/>
          </a:bodyPr>
          <a:lstStyle/>
          <a:p>
            <a:pPr algn="ctr"/>
            <a:r>
              <a:rPr lang="en-US" sz="3200" dirty="0">
                <a:solidFill>
                  <a:schemeClr val="tx1"/>
                </a:solidFill>
              </a:rPr>
              <a:t>Political Leadership During the Civil War</a:t>
            </a:r>
          </a:p>
        </p:txBody>
      </p:sp>
      <p:pic>
        <p:nvPicPr>
          <p:cNvPr id="256004" name="Picture 4" descr="jeffersandavis"/>
          <p:cNvPicPr>
            <a:picLocks noChangeAspect="1" noChangeArrowheads="1"/>
          </p:cNvPicPr>
          <p:nvPr/>
        </p:nvPicPr>
        <p:blipFill>
          <a:blip r:embed="rId3">
            <a:extLst>
              <a:ext uri="{28A0092B-C50C-407E-A947-70E740481C1C}">
                <a14:useLocalDpi xmlns:a14="http://schemas.microsoft.com/office/drawing/2010/main" val="0"/>
              </a:ext>
            </a:extLst>
          </a:blip>
          <a:srcRect l="17902" t="14000"/>
          <a:stretch>
            <a:fillRect/>
          </a:stretch>
        </p:blipFill>
        <p:spPr bwMode="auto">
          <a:xfrm>
            <a:off x="5715000" y="1828800"/>
            <a:ext cx="3063875" cy="3962400"/>
          </a:xfrm>
          <a:prstGeom prst="rect">
            <a:avLst/>
          </a:prstGeom>
          <a:noFill/>
          <a:extLst>
            <a:ext uri="{909E8E84-426E-40dd-AFC4-6F175D3DCCD1}">
              <a14:hiddenFill xmlns:a14="http://schemas.microsoft.com/office/drawing/2010/main">
                <a:solidFill>
                  <a:srgbClr val="FFFFFF"/>
                </a:solidFill>
              </a14:hiddenFill>
            </a:ext>
          </a:extLst>
        </p:spPr>
      </p:pic>
      <p:sp>
        <p:nvSpPr>
          <p:cNvPr id="256010" name="Rectangle 10"/>
          <p:cNvSpPr>
            <a:spLocks noGrp="1" noChangeArrowheads="1"/>
          </p:cNvSpPr>
          <p:nvPr>
            <p:ph type="body" sz="half" idx="2"/>
          </p:nvPr>
        </p:nvSpPr>
        <p:spPr>
          <a:xfrm>
            <a:off x="4495800" y="685800"/>
            <a:ext cx="4572000" cy="6172200"/>
          </a:xfrm>
          <a:solidFill>
            <a:srgbClr val="CCFFCC"/>
          </a:solidFill>
          <a:ln w="38100">
            <a:solidFill>
              <a:schemeClr val="tx1"/>
            </a:solidFill>
            <a:miter lim="800000"/>
            <a:headEnd/>
            <a:tailEnd/>
          </a:ln>
        </p:spPr>
        <p:txBody>
          <a:bodyPr>
            <a:normAutofit/>
          </a:bodyPr>
          <a:lstStyle/>
          <a:p>
            <a:pPr>
              <a:lnSpc>
                <a:spcPct val="85000"/>
              </a:lnSpc>
              <a:spcBef>
                <a:spcPct val="15000"/>
              </a:spcBef>
            </a:pPr>
            <a:r>
              <a:rPr lang="en-US" sz="3200">
                <a:solidFill>
                  <a:srgbClr val="000000"/>
                </a:solidFill>
              </a:rPr>
              <a:t>Davis was less effective:</a:t>
            </a:r>
          </a:p>
          <a:p>
            <a:pPr lvl="1">
              <a:lnSpc>
                <a:spcPct val="85000"/>
              </a:lnSpc>
              <a:spcBef>
                <a:spcPct val="15000"/>
              </a:spcBef>
            </a:pPr>
            <a:r>
              <a:rPr lang="en-US" sz="3200">
                <a:solidFill>
                  <a:srgbClr val="000000"/>
                </a:solidFill>
              </a:rPr>
              <a:t>concerned mainly with military duties </a:t>
            </a:r>
          </a:p>
          <a:p>
            <a:pPr lvl="1">
              <a:lnSpc>
                <a:spcPct val="85000"/>
              </a:lnSpc>
              <a:spcBef>
                <a:spcPct val="15000"/>
              </a:spcBef>
            </a:pPr>
            <a:r>
              <a:rPr lang="en-US" sz="3200">
                <a:solidFill>
                  <a:srgbClr val="000000"/>
                </a:solidFill>
              </a:rPr>
              <a:t>neglected the economy </a:t>
            </a:r>
          </a:p>
          <a:p>
            <a:pPr lvl="1">
              <a:lnSpc>
                <a:spcPct val="85000"/>
              </a:lnSpc>
              <a:spcBef>
                <a:spcPct val="15000"/>
              </a:spcBef>
            </a:pPr>
            <a:r>
              <a:rPr lang="en-US" sz="3200">
                <a:solidFill>
                  <a:srgbClr val="000000"/>
                </a:solidFill>
              </a:rPr>
              <a:t>obstructed by state governors who resisted conscription</a:t>
            </a:r>
          </a:p>
        </p:txBody>
      </p:sp>
      <p:sp>
        <p:nvSpPr>
          <p:cNvPr id="256011" name="Rectangle 11"/>
          <p:cNvSpPr>
            <a:spLocks noChangeArrowheads="1"/>
          </p:cNvSpPr>
          <p:nvPr/>
        </p:nvSpPr>
        <p:spPr bwMode="auto">
          <a:xfrm>
            <a:off x="0" y="533400"/>
            <a:ext cx="1066800" cy="6324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56012" name="Picture 12" descr="1864-1"/>
          <p:cNvPicPr>
            <a:picLocks noChangeAspect="1" noChangeArrowheads="1"/>
          </p:cNvPicPr>
          <p:nvPr/>
        </p:nvPicPr>
        <p:blipFill>
          <a:blip r:embed="rId4">
            <a:extLst>
              <a:ext uri="{28A0092B-C50C-407E-A947-70E740481C1C}">
                <a14:useLocalDpi xmlns:a14="http://schemas.microsoft.com/office/drawing/2010/main" val="0"/>
              </a:ext>
            </a:extLst>
          </a:blip>
          <a:srcRect b="27397"/>
          <a:stretch>
            <a:fillRect/>
          </a:stretch>
        </p:blipFill>
        <p:spPr bwMode="auto">
          <a:xfrm>
            <a:off x="762000" y="1752600"/>
            <a:ext cx="3052763"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1"/>
          </p:nvPr>
        </p:nvSpPr>
        <p:spPr/>
        <p:txBody>
          <a:bodyPr/>
          <a:lstStyle/>
          <a:p>
            <a:endParaRPr lang="en-US"/>
          </a:p>
        </p:txBody>
      </p:sp>
      <p:sp>
        <p:nvSpPr>
          <p:cNvPr id="11" name="Rectangle 14"/>
          <p:cNvSpPr txBox="1">
            <a:spLocks noChangeArrowheads="1"/>
          </p:cNvSpPr>
          <p:nvPr/>
        </p:nvSpPr>
        <p:spPr>
          <a:xfrm>
            <a:off x="76200" y="762000"/>
            <a:ext cx="4343400" cy="6096000"/>
          </a:xfrm>
          <a:prstGeom prst="rect">
            <a:avLst/>
          </a:prstGeom>
          <a:solidFill>
            <a:srgbClr val="CCCCFF"/>
          </a:solidFill>
          <a:ln w="38100">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90000"/>
              </a:lnSpc>
            </a:pPr>
            <a:r>
              <a:rPr lang="en-US" sz="3200" smtClean="0">
                <a:solidFill>
                  <a:srgbClr val="000000"/>
                </a:solidFill>
              </a:rPr>
              <a:t>Lincoln expanded his powers:</a:t>
            </a:r>
          </a:p>
          <a:p>
            <a:pPr lvl="1">
              <a:lnSpc>
                <a:spcPct val="90000"/>
              </a:lnSpc>
            </a:pPr>
            <a:r>
              <a:rPr lang="en-US" sz="3200" smtClean="0">
                <a:solidFill>
                  <a:srgbClr val="000000"/>
                </a:solidFill>
              </a:rPr>
              <a:t>declared martial law</a:t>
            </a:r>
          </a:p>
          <a:p>
            <a:pPr lvl="1">
              <a:lnSpc>
                <a:spcPct val="90000"/>
              </a:lnSpc>
            </a:pPr>
            <a:r>
              <a:rPr lang="en-US" sz="3200" smtClean="0">
                <a:solidFill>
                  <a:srgbClr val="000000"/>
                </a:solidFill>
              </a:rPr>
              <a:t>Imprisoned</a:t>
            </a:r>
            <a:r>
              <a:rPr lang="en-US" sz="3200" smtClean="0">
                <a:solidFill>
                  <a:srgbClr val="000000"/>
                </a:solidFill>
                <a:latin typeface="Arial"/>
              </a:rPr>
              <a:t> “</a:t>
            </a:r>
            <a:r>
              <a:rPr lang="en-US" sz="3200" smtClean="0">
                <a:solidFill>
                  <a:srgbClr val="000000"/>
                </a:solidFill>
              </a:rPr>
              <a:t>subversives</a:t>
            </a:r>
            <a:r>
              <a:rPr lang="ja-JP" altLang="en-US" sz="3200" smtClean="0">
                <a:solidFill>
                  <a:srgbClr val="000000"/>
                </a:solidFill>
                <a:latin typeface="Arial"/>
              </a:rPr>
              <a:t>”</a:t>
            </a:r>
            <a:endParaRPr lang="en-US" sz="3200" smtClean="0">
              <a:solidFill>
                <a:srgbClr val="000000"/>
              </a:solidFill>
            </a:endParaRPr>
          </a:p>
          <a:p>
            <a:pPr lvl="1">
              <a:lnSpc>
                <a:spcPct val="90000"/>
              </a:lnSpc>
            </a:pPr>
            <a:r>
              <a:rPr lang="en-US" sz="3200" smtClean="0">
                <a:solidFill>
                  <a:srgbClr val="000000"/>
                </a:solidFill>
              </a:rPr>
              <a:t>briefly closed down a few newspapers</a:t>
            </a:r>
            <a:endParaRPr lang="en-US" sz="3200" dirty="0">
              <a:solidFill>
                <a:srgbClr val="000000"/>
              </a:solidFill>
            </a:endParaRPr>
          </a:p>
        </p:txBody>
      </p:sp>
    </p:spTree>
    <p:extLst>
      <p:ext uri="{BB962C8B-B14F-4D97-AF65-F5344CB8AC3E}">
        <p14:creationId xmlns:p14="http://schemas.microsoft.com/office/powerpoint/2010/main" val="376284435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10">
                                            <p:bg/>
                                          </p:spTgt>
                                        </p:tgtEl>
                                        <p:attrNameLst>
                                          <p:attrName>style.visibility</p:attrName>
                                        </p:attrNameLst>
                                      </p:cBhvr>
                                      <p:to>
                                        <p:strVal val="visible"/>
                                      </p:to>
                                    </p:set>
                                    <p:anim calcmode="lin" valueType="num">
                                      <p:cBhvr>
                                        <p:cTn id="7" dur="500" fill="hold"/>
                                        <p:tgtEl>
                                          <p:spTgt spid="256010">
                                            <p:bg/>
                                          </p:spTgt>
                                        </p:tgtEl>
                                        <p:attrNameLst>
                                          <p:attrName>ppt_w</p:attrName>
                                        </p:attrNameLst>
                                      </p:cBhvr>
                                      <p:tavLst>
                                        <p:tav tm="0">
                                          <p:val>
                                            <p:fltVal val="0"/>
                                          </p:val>
                                        </p:tav>
                                        <p:tav tm="100000">
                                          <p:val>
                                            <p:strVal val="#ppt_w"/>
                                          </p:val>
                                        </p:tav>
                                      </p:tavLst>
                                    </p:anim>
                                    <p:anim calcmode="lin" valueType="num">
                                      <p:cBhvr>
                                        <p:cTn id="8" dur="500" fill="hold"/>
                                        <p:tgtEl>
                                          <p:spTgt spid="256010">
                                            <p:bg/>
                                          </p:spTgt>
                                        </p:tgtEl>
                                        <p:attrNameLst>
                                          <p:attrName>ppt_h</p:attrName>
                                        </p:attrNameLst>
                                      </p:cBhvr>
                                      <p:tavLst>
                                        <p:tav tm="0">
                                          <p:val>
                                            <p:fltVal val="0"/>
                                          </p:val>
                                        </p:tav>
                                        <p:tav tm="100000">
                                          <p:val>
                                            <p:strVal val="#ppt_h"/>
                                          </p:val>
                                        </p:tav>
                                      </p:tavLst>
                                    </p:anim>
                                    <p:animEffect transition="in" filter="fade">
                                      <p:cBhvr>
                                        <p:cTn id="9" dur="500"/>
                                        <p:tgtEl>
                                          <p:spTgt spid="256010">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6010">
                                            <p:txEl>
                                              <p:pRg st="0" end="0"/>
                                            </p:txEl>
                                          </p:spTgt>
                                        </p:tgtEl>
                                        <p:attrNameLst>
                                          <p:attrName>style.visibility</p:attrName>
                                        </p:attrNameLst>
                                      </p:cBhvr>
                                      <p:to>
                                        <p:strVal val="visible"/>
                                      </p:to>
                                    </p:set>
                                    <p:anim calcmode="lin" valueType="num">
                                      <p:cBhvr>
                                        <p:cTn id="12" dur="500" fill="hold"/>
                                        <p:tgtEl>
                                          <p:spTgt spid="2560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560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56010">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6010">
                                            <p:txEl>
                                              <p:pRg st="1" end="1"/>
                                            </p:txEl>
                                          </p:spTgt>
                                        </p:tgtEl>
                                        <p:attrNameLst>
                                          <p:attrName>style.visibility</p:attrName>
                                        </p:attrNameLst>
                                      </p:cBhvr>
                                      <p:to>
                                        <p:strVal val="visible"/>
                                      </p:to>
                                    </p:set>
                                    <p:anim calcmode="lin" valueType="num">
                                      <p:cBhvr>
                                        <p:cTn id="17" dur="500" fill="hold"/>
                                        <p:tgtEl>
                                          <p:spTgt spid="2560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5601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56010">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56010">
                                            <p:txEl>
                                              <p:pRg st="2" end="2"/>
                                            </p:txEl>
                                          </p:spTgt>
                                        </p:tgtEl>
                                        <p:attrNameLst>
                                          <p:attrName>style.visibility</p:attrName>
                                        </p:attrNameLst>
                                      </p:cBhvr>
                                      <p:to>
                                        <p:strVal val="visible"/>
                                      </p:to>
                                    </p:set>
                                    <p:anim calcmode="lin" valueType="num">
                                      <p:cBhvr>
                                        <p:cTn id="22" dur="500" fill="hold"/>
                                        <p:tgtEl>
                                          <p:spTgt spid="2560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56010">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56010">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56010">
                                            <p:txEl>
                                              <p:pRg st="3" end="3"/>
                                            </p:txEl>
                                          </p:spTgt>
                                        </p:tgtEl>
                                        <p:attrNameLst>
                                          <p:attrName>style.visibility</p:attrName>
                                        </p:attrNameLst>
                                      </p:cBhvr>
                                      <p:to>
                                        <p:strVal val="visible"/>
                                      </p:to>
                                    </p:set>
                                    <p:anim calcmode="lin" valueType="num">
                                      <p:cBhvr>
                                        <p:cTn id="27" dur="500" fill="hold"/>
                                        <p:tgtEl>
                                          <p:spTgt spid="25601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56010">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560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1">
                                            <p:bg/>
                                          </p:spTgt>
                                        </p:tgtEl>
                                        <p:attrNameLst>
                                          <p:attrName>style.visibility</p:attrName>
                                        </p:attrNameLst>
                                      </p:cBhvr>
                                      <p:to>
                                        <p:strVal val="visible"/>
                                      </p:to>
                                    </p:set>
                                    <p:anim calcmode="lin" valueType="num">
                                      <p:cBhvr>
                                        <p:cTn id="34" dur="500" fill="hold"/>
                                        <p:tgtEl>
                                          <p:spTgt spid="11">
                                            <p:bg/>
                                          </p:spTgt>
                                        </p:tgtEl>
                                        <p:attrNameLst>
                                          <p:attrName>ppt_w</p:attrName>
                                        </p:attrNameLst>
                                      </p:cBhvr>
                                      <p:tavLst>
                                        <p:tav tm="0">
                                          <p:val>
                                            <p:fltVal val="0"/>
                                          </p:val>
                                        </p:tav>
                                        <p:tav tm="100000">
                                          <p:val>
                                            <p:strVal val="#ppt_w"/>
                                          </p:val>
                                        </p:tav>
                                      </p:tavLst>
                                    </p:anim>
                                    <p:anim calcmode="lin" valueType="num">
                                      <p:cBhvr>
                                        <p:cTn id="35" dur="500" fill="hold"/>
                                        <p:tgtEl>
                                          <p:spTgt spid="11">
                                            <p:bg/>
                                          </p:spTgt>
                                        </p:tgtEl>
                                        <p:attrNameLst>
                                          <p:attrName>ppt_h</p:attrName>
                                        </p:attrNameLst>
                                      </p:cBhvr>
                                      <p:tavLst>
                                        <p:tav tm="0">
                                          <p:val>
                                            <p:fltVal val="0"/>
                                          </p:val>
                                        </p:tav>
                                        <p:tav tm="100000">
                                          <p:val>
                                            <p:strVal val="#ppt_h"/>
                                          </p:val>
                                        </p:tav>
                                      </p:tavLst>
                                    </p:anim>
                                    <p:animEffect transition="in" filter="fade">
                                      <p:cBhvr>
                                        <p:cTn id="36" dur="500"/>
                                        <p:tgtEl>
                                          <p:spTgt spid="11">
                                            <p:bg/>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p:cTn id="3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1">
                                            <p:txEl>
                                              <p:pRg st="0" end="0"/>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 calcmode="lin" valueType="num">
                                      <p:cBhvr>
                                        <p:cTn id="4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11">
                                            <p:txEl>
                                              <p:pRg st="1" end="1"/>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 calcmode="lin" valueType="num">
                                      <p:cBhvr>
                                        <p:cTn id="4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11">
                                            <p:txEl>
                                              <p:pRg st="2" end="2"/>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1">
                                            <p:txEl>
                                              <p:pRg st="3" end="3"/>
                                            </p:txEl>
                                          </p:spTgt>
                                        </p:tgtEl>
                                        <p:attrNameLst>
                                          <p:attrName>style.visibility</p:attrName>
                                        </p:attrNameLst>
                                      </p:cBhvr>
                                      <p:to>
                                        <p:strVal val="visible"/>
                                      </p:to>
                                    </p:set>
                                    <p:anim calcmode="lin" valueType="num">
                                      <p:cBhvr>
                                        <p:cTn id="54"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0" grpId="0" build="p" animBg="1"/>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fontScale="90000"/>
          </a:bodyPr>
          <a:lstStyle/>
          <a:p>
            <a:r>
              <a:rPr lang="en-US" dirty="0" smtClean="0"/>
              <a:t>Fighting the War: The Intertwining Nature of Military and Political Actions in Civil War America</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5</a:t>
            </a:r>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685800" y="457200"/>
            <a:ext cx="8001000" cy="609600"/>
          </a:xfrm>
        </p:spPr>
        <p:txBody>
          <a:bodyPr>
            <a:normAutofit fontScale="90000"/>
          </a:bodyPr>
          <a:lstStyle/>
          <a:p>
            <a:pPr eaLnBrk="1" hangingPunct="1"/>
            <a:r>
              <a:rPr lang="en-US" dirty="0">
                <a:latin typeface="Rockwell"/>
                <a:cs typeface="Rockwell"/>
              </a:rPr>
              <a:t>Lincoln and the draft</a:t>
            </a:r>
          </a:p>
        </p:txBody>
      </p:sp>
      <p:sp>
        <p:nvSpPr>
          <p:cNvPr id="20483" name="Rectangle 1027"/>
          <p:cNvSpPr>
            <a:spLocks noGrp="1" noChangeArrowheads="1"/>
          </p:cNvSpPr>
          <p:nvPr>
            <p:ph type="body" idx="1"/>
          </p:nvPr>
        </p:nvSpPr>
        <p:spPr>
          <a:xfrm>
            <a:off x="685800" y="1372624"/>
            <a:ext cx="8001000" cy="4583545"/>
          </a:xfrm>
        </p:spPr>
        <p:txBody>
          <a:bodyPr>
            <a:normAutofit lnSpcReduction="10000"/>
          </a:bodyPr>
          <a:lstStyle/>
          <a:p>
            <a:pPr eaLnBrk="1" hangingPunct="1"/>
            <a:r>
              <a:rPr lang="en-US" dirty="0">
                <a:latin typeface="Rockwell"/>
                <a:cs typeface="Rockwell"/>
              </a:rPr>
              <a:t>Ongoing problem recruiting Union soldiers</a:t>
            </a:r>
          </a:p>
          <a:p>
            <a:pPr eaLnBrk="1" hangingPunct="1"/>
            <a:r>
              <a:rPr lang="en-US" dirty="0">
                <a:latin typeface="Rockwell"/>
                <a:cs typeface="Rockwell"/>
              </a:rPr>
              <a:t>“Cause” of the war was vague – “Preserving the Union?”</a:t>
            </a:r>
          </a:p>
          <a:p>
            <a:pPr eaLnBrk="1" hangingPunct="1"/>
            <a:r>
              <a:rPr lang="en-US" dirty="0">
                <a:latin typeface="Rockwell"/>
                <a:cs typeface="Rockwell"/>
              </a:rPr>
              <a:t>Both sides resorted to </a:t>
            </a:r>
            <a:r>
              <a:rPr lang="en-US" u="sng" dirty="0">
                <a:latin typeface="Rockwell"/>
                <a:cs typeface="Rockwell"/>
              </a:rPr>
              <a:t>conscription </a:t>
            </a:r>
            <a:r>
              <a:rPr lang="en-US" dirty="0">
                <a:latin typeface="Rockwell"/>
                <a:cs typeface="Rockwell"/>
              </a:rPr>
              <a:t>(draft) by 1863</a:t>
            </a:r>
          </a:p>
          <a:p>
            <a:pPr eaLnBrk="1" hangingPunct="1"/>
            <a:r>
              <a:rPr lang="en-US" dirty="0">
                <a:latin typeface="Rockwell"/>
                <a:cs typeface="Rockwell"/>
              </a:rPr>
              <a:t>Union law allowed purchase of a substitute recruit for $300 fee</a:t>
            </a:r>
          </a:p>
          <a:p>
            <a:pPr eaLnBrk="1" hangingPunct="1"/>
            <a:r>
              <a:rPr lang="en-US" dirty="0">
                <a:latin typeface="Rockwell"/>
                <a:cs typeface="Rockwell"/>
              </a:rPr>
              <a:t>“Rich man’s war, poor man’s fight”</a:t>
            </a:r>
          </a:p>
          <a:p>
            <a:pPr eaLnBrk="1" hangingPunct="1"/>
            <a:endParaRPr lang="en-US" dirty="0">
              <a:latin typeface="Rockwell"/>
              <a:cs typeface="Rockwell"/>
            </a:endParaRPr>
          </a:p>
        </p:txBody>
      </p:sp>
    </p:spTree>
    <p:extLst>
      <p:ext uri="{BB962C8B-B14F-4D97-AF65-F5344CB8AC3E}">
        <p14:creationId xmlns:p14="http://schemas.microsoft.com/office/powerpoint/2010/main" val="709667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Conscription &amp; Substitutes</a:t>
            </a:r>
            <a:endParaRPr lang="en-US" dirty="0"/>
          </a:p>
        </p:txBody>
      </p:sp>
      <p:pic>
        <p:nvPicPr>
          <p:cNvPr id="100354" name="Picture 2" descr="http://archives.delaware.gov/100/graphics/servewithpride/Avoiding%20the%20draft-Avoiding%20the%20draft-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4378" y="1447800"/>
            <a:ext cx="5847644" cy="4933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778891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NYC Draft Riots</a:t>
            </a:r>
            <a:endParaRPr lang="en-US" dirty="0"/>
          </a:p>
        </p:txBody>
      </p:sp>
      <p:pic>
        <p:nvPicPr>
          <p:cNvPr id="4" name="Picture 5" descr="riot2"/>
          <p:cNvPicPr>
            <a:picLocks noChangeAspect="1" noChangeArrowheads="1"/>
          </p:cNvPicPr>
          <p:nvPr/>
        </p:nvPicPr>
        <p:blipFill>
          <a:blip r:embed="rId2" cstate="print"/>
          <a:srcRect/>
          <a:stretch>
            <a:fillRect/>
          </a:stretch>
        </p:blipFill>
        <p:spPr bwMode="auto">
          <a:xfrm>
            <a:off x="1616075" y="1391610"/>
            <a:ext cx="6003926" cy="48971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441453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smtClean="0">
                <a:effectLst/>
              </a:rPr>
              <a:t>Union			 </a:t>
            </a:r>
            <a:r>
              <a:rPr lang="en-US" dirty="0" err="1">
                <a:effectLst/>
              </a:rPr>
              <a:t>vs</a:t>
            </a:r>
            <a:r>
              <a:rPr lang="en-US" dirty="0">
                <a:effectLst/>
              </a:rPr>
              <a:t> </a:t>
            </a:r>
            <a:r>
              <a:rPr lang="en-US" dirty="0" smtClean="0">
                <a:effectLst/>
              </a:rPr>
              <a:t>			Confederacy</a:t>
            </a:r>
            <a:endParaRPr lang="en-US" dirty="0">
              <a:effectLst/>
            </a:endParaRPr>
          </a:p>
        </p:txBody>
      </p:sp>
      <p:sp>
        <p:nvSpPr>
          <p:cNvPr id="10242" name="Rectangle 3"/>
          <p:cNvSpPr>
            <a:spLocks noGrp="1" noRot="1" noChangeArrowheads="1"/>
          </p:cNvSpPr>
          <p:nvPr>
            <p:ph type="body" sz="half" idx="4294967295"/>
          </p:nvPr>
        </p:nvSpPr>
        <p:spPr>
          <a:xfrm>
            <a:off x="301625" y="1600200"/>
            <a:ext cx="4270375" cy="4953000"/>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ormAutofit fontScale="92500" lnSpcReduction="10000"/>
          </a:bodyPr>
          <a:lstStyle/>
          <a:p>
            <a:pPr>
              <a:lnSpc>
                <a:spcPct val="90000"/>
              </a:lnSpc>
            </a:pPr>
            <a:r>
              <a:rPr lang="en-US" sz="2400" dirty="0">
                <a:effectLst/>
              </a:rPr>
              <a:t>Population of 22 million</a:t>
            </a:r>
          </a:p>
          <a:p>
            <a:pPr>
              <a:lnSpc>
                <a:spcPct val="90000"/>
              </a:lnSpc>
            </a:pPr>
            <a:r>
              <a:rPr lang="en-US" sz="2400" dirty="0">
                <a:effectLst/>
              </a:rPr>
              <a:t>Owned…</a:t>
            </a:r>
          </a:p>
          <a:p>
            <a:pPr lvl="1">
              <a:lnSpc>
                <a:spcPct val="90000"/>
              </a:lnSpc>
            </a:pPr>
            <a:r>
              <a:rPr lang="en-US" sz="2000" dirty="0">
                <a:effectLst/>
              </a:rPr>
              <a:t>90% of industry</a:t>
            </a:r>
          </a:p>
          <a:p>
            <a:pPr lvl="2">
              <a:lnSpc>
                <a:spcPct val="90000"/>
              </a:lnSpc>
            </a:pPr>
            <a:r>
              <a:rPr lang="en-US" sz="1800" dirty="0">
                <a:effectLst/>
              </a:rPr>
              <a:t>97% of firearm production</a:t>
            </a:r>
          </a:p>
          <a:p>
            <a:pPr lvl="1">
              <a:lnSpc>
                <a:spcPct val="90000"/>
              </a:lnSpc>
            </a:pPr>
            <a:r>
              <a:rPr lang="en-US" sz="2000" dirty="0">
                <a:effectLst/>
              </a:rPr>
              <a:t>70% of railroad lines</a:t>
            </a:r>
          </a:p>
          <a:p>
            <a:pPr lvl="1">
              <a:lnSpc>
                <a:spcPct val="90000"/>
              </a:lnSpc>
            </a:pPr>
            <a:r>
              <a:rPr lang="en-US" sz="2000" dirty="0">
                <a:effectLst/>
              </a:rPr>
              <a:t>Most banking and commerce</a:t>
            </a:r>
          </a:p>
          <a:p>
            <a:pPr>
              <a:lnSpc>
                <a:spcPct val="90000"/>
              </a:lnSpc>
            </a:pPr>
            <a:r>
              <a:rPr lang="en-US" sz="2400" dirty="0">
                <a:effectLst/>
              </a:rPr>
              <a:t>Loyalty of the Navy</a:t>
            </a:r>
          </a:p>
          <a:p>
            <a:pPr>
              <a:lnSpc>
                <a:spcPct val="90000"/>
              </a:lnSpc>
            </a:pPr>
            <a:r>
              <a:rPr lang="en-US" sz="2400" dirty="0">
                <a:effectLst/>
              </a:rPr>
              <a:t>Enrollment Act of 1863</a:t>
            </a:r>
            <a:endParaRPr lang="en-US" sz="2200" dirty="0">
              <a:effectLst/>
            </a:endParaRPr>
          </a:p>
          <a:p>
            <a:pPr lvl="1">
              <a:lnSpc>
                <a:spcPct val="90000"/>
              </a:lnSpc>
            </a:pPr>
            <a:r>
              <a:rPr lang="en-US" sz="2000" dirty="0">
                <a:effectLst/>
              </a:rPr>
              <a:t>Substitution and Commutation</a:t>
            </a:r>
          </a:p>
          <a:p>
            <a:pPr lvl="2">
              <a:lnSpc>
                <a:spcPct val="90000"/>
              </a:lnSpc>
            </a:pPr>
            <a:r>
              <a:rPr lang="en-US" sz="1800" dirty="0">
                <a:effectLst/>
              </a:rPr>
              <a:t>Pay a substitute or pay $300 ($5,400) to avoid draft</a:t>
            </a:r>
          </a:p>
          <a:p>
            <a:pPr lvl="2">
              <a:lnSpc>
                <a:spcPct val="80000"/>
              </a:lnSpc>
            </a:pPr>
            <a:r>
              <a:rPr lang="en-US" sz="1800" dirty="0">
                <a:effectLst/>
              </a:rPr>
              <a:t>“A rich man’s war but poor man’s fight”</a:t>
            </a:r>
          </a:p>
          <a:p>
            <a:pPr lvl="2">
              <a:lnSpc>
                <a:spcPct val="80000"/>
              </a:lnSpc>
            </a:pPr>
            <a:r>
              <a:rPr lang="en-US" sz="1800" dirty="0">
                <a:effectLst/>
              </a:rPr>
              <a:t>New York Draft Riots (1863)</a:t>
            </a:r>
          </a:p>
        </p:txBody>
      </p:sp>
      <p:sp>
        <p:nvSpPr>
          <p:cNvPr id="10243" name="Rectangle 4"/>
          <p:cNvSpPr>
            <a:spLocks noGrp="1" noRot="1" noChangeArrowheads="1"/>
          </p:cNvSpPr>
          <p:nvPr>
            <p:ph type="body" sz="half" idx="4294967295"/>
          </p:nvPr>
        </p:nvSpPr>
        <p:spPr>
          <a:xfrm>
            <a:off x="4648200" y="1600200"/>
            <a:ext cx="4194175" cy="4498975"/>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800" dirty="0">
                <a:effectLst/>
              </a:rPr>
              <a:t>Population of 9 million</a:t>
            </a:r>
          </a:p>
          <a:p>
            <a:pPr lvl="1"/>
            <a:r>
              <a:rPr lang="en-US" sz="2400" dirty="0">
                <a:effectLst/>
              </a:rPr>
              <a:t>3.5 million are slaves</a:t>
            </a:r>
          </a:p>
          <a:p>
            <a:r>
              <a:rPr lang="en-US" sz="2800" dirty="0">
                <a:effectLst/>
              </a:rPr>
              <a:t>Defensive War</a:t>
            </a:r>
          </a:p>
          <a:p>
            <a:r>
              <a:rPr lang="en-US" sz="2800" dirty="0">
                <a:effectLst/>
              </a:rPr>
              <a:t>Cotton Diplomacy</a:t>
            </a:r>
          </a:p>
          <a:p>
            <a:pPr lvl="1"/>
            <a:r>
              <a:rPr lang="en-US" sz="2400" dirty="0">
                <a:effectLst/>
              </a:rPr>
              <a:t>Hoped to earn foreign recognition</a:t>
            </a:r>
          </a:p>
        </p:txBody>
      </p:sp>
    </p:spTree>
    <p:extLst>
      <p:ext uri="{BB962C8B-B14F-4D97-AF65-F5344CB8AC3E}">
        <p14:creationId xmlns:p14="http://schemas.microsoft.com/office/powerpoint/2010/main" val="25620286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533400" y="319088"/>
            <a:ext cx="8153400" cy="823912"/>
          </a:xfrm>
          <a:prstGeom prst="rect">
            <a:avLst/>
          </a:prstGeom>
          <a:noFill/>
          <a:ln>
            <a:noFill/>
          </a:ln>
          <a:effectLst>
            <a:outerShdw blurRad="63500" dist="29783" dir="3885598"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4800" dirty="0" smtClean="0">
                <a:solidFill>
                  <a:srgbClr val="FFFFFF"/>
                </a:solidFill>
              </a:rPr>
              <a:t>Resources…</a:t>
            </a:r>
            <a:endParaRPr lang="en-US" sz="4800" dirty="0">
              <a:solidFill>
                <a:srgbClr val="FFFFFF"/>
              </a:solidFill>
            </a:endParaRPr>
          </a:p>
        </p:txBody>
      </p:sp>
      <p:pic>
        <p:nvPicPr>
          <p:cNvPr id="75779" name="Picture 3" descr="chart-RatingNorth&amp;South"/>
          <p:cNvPicPr>
            <a:picLocks noChangeAspect="1" noChangeArrowheads="1"/>
          </p:cNvPicPr>
          <p:nvPr/>
        </p:nvPicPr>
        <p:blipFill>
          <a:blip r:embed="rId2">
            <a:lum contrast="6000"/>
            <a:extLst>
              <a:ext uri="{28A0092B-C50C-407E-A947-70E740481C1C}">
                <a14:useLocalDpi xmlns:a14="http://schemas.microsoft.com/office/drawing/2010/main" val="0"/>
              </a:ext>
            </a:extLst>
          </a:blip>
          <a:srcRect t="7727"/>
          <a:stretch>
            <a:fillRect/>
          </a:stretch>
        </p:blipFill>
        <p:spPr bwMode="auto">
          <a:xfrm>
            <a:off x="-196791" y="1290677"/>
            <a:ext cx="9340791" cy="556732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910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0" name="Rectangle 4"/>
          <p:cNvSpPr>
            <a:spLocks noGrp="1" noChangeArrowheads="1"/>
          </p:cNvSpPr>
          <p:nvPr>
            <p:ph type="title"/>
          </p:nvPr>
        </p:nvSpPr>
        <p:spPr>
          <a:xfrm>
            <a:off x="0" y="0"/>
            <a:ext cx="9144000" cy="1447800"/>
          </a:xfrm>
          <a:solidFill>
            <a:srgbClr val="FFFF99"/>
          </a:solidFill>
          <a:ln w="38100">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lnSpc>
                <a:spcPct val="85000"/>
              </a:lnSpc>
            </a:pPr>
            <a:r>
              <a:rPr lang="en-US" dirty="0">
                <a:solidFill>
                  <a:srgbClr val="000000"/>
                </a:solidFill>
              </a:rPr>
              <a:t>Resources of the Union and the Confederacy, 1861</a:t>
            </a:r>
          </a:p>
        </p:txBody>
      </p:sp>
      <p:pic>
        <p:nvPicPr>
          <p:cNvPr id="45064" name="Picture 8" descr="DIVI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0838" name="Picture 1030" descr="ch15_06"/>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l="1918" t="25974" r="2158" b="1299"/>
          <a:stretch>
            <a:fillRect/>
          </a:stretch>
        </p:blipFill>
        <p:spPr bwMode="auto">
          <a:xfrm>
            <a:off x="1066800" y="0"/>
            <a:ext cx="73152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502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0838"/>
                                        </p:tgtEl>
                                        <p:attrNameLst>
                                          <p:attrName>style.visibility</p:attrName>
                                        </p:attrNameLst>
                                      </p:cBhvr>
                                      <p:to>
                                        <p:strVal val="visible"/>
                                      </p:to>
                                    </p:set>
                                    <p:anim calcmode="lin" valueType="num">
                                      <p:cBhvr>
                                        <p:cTn id="7" dur="500" fill="hold"/>
                                        <p:tgtEl>
                                          <p:spTgt spid="120838"/>
                                        </p:tgtEl>
                                        <p:attrNameLst>
                                          <p:attrName>ppt_w</p:attrName>
                                        </p:attrNameLst>
                                      </p:cBhvr>
                                      <p:tavLst>
                                        <p:tav tm="0">
                                          <p:val>
                                            <p:fltVal val="0"/>
                                          </p:val>
                                        </p:tav>
                                        <p:tav tm="100000">
                                          <p:val>
                                            <p:strVal val="#ppt_w"/>
                                          </p:val>
                                        </p:tav>
                                      </p:tavLst>
                                    </p:anim>
                                    <p:anim calcmode="lin" valueType="num">
                                      <p:cBhvr>
                                        <p:cTn id="8" dur="500" fill="hold"/>
                                        <p:tgtEl>
                                          <p:spTgt spid="120838"/>
                                        </p:tgtEl>
                                        <p:attrNameLst>
                                          <p:attrName>ppt_h</p:attrName>
                                        </p:attrNameLst>
                                      </p:cBhvr>
                                      <p:tavLst>
                                        <p:tav tm="0">
                                          <p:val>
                                            <p:fltVal val="0"/>
                                          </p:val>
                                        </p:tav>
                                        <p:tav tm="100000">
                                          <p:val>
                                            <p:strVal val="#ppt_h"/>
                                          </p:val>
                                        </p:tav>
                                      </p:tavLst>
                                    </p:anim>
                                    <p:animEffect transition="in" filter="fade">
                                      <p:cBhvr>
                                        <p:cTn id="9" dur="5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68730" y="319088"/>
            <a:ext cx="8316918" cy="823912"/>
          </a:xfrm>
          <a:prstGeom prst="rect">
            <a:avLst/>
          </a:prstGeom>
          <a:noFill/>
          <a:ln>
            <a:noFill/>
          </a:ln>
          <a:effectLst>
            <a:outerShdw blurRad="63500" dist="29783" dir="3885598" algn="ctr" rotWithShape="0">
              <a:srgbClr val="929292">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pPr>
            <a:r>
              <a:rPr lang="en-US" sz="4800" dirty="0">
                <a:solidFill>
                  <a:srgbClr val="FFFFFF"/>
                </a:solidFill>
                <a:latin typeface="Rockwell"/>
                <a:cs typeface="Rockwell"/>
              </a:rPr>
              <a:t>Railroad Lines, 1860</a:t>
            </a:r>
          </a:p>
        </p:txBody>
      </p:sp>
      <p:pic>
        <p:nvPicPr>
          <p:cNvPr id="72707"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86000" y="1905000"/>
            <a:ext cx="4692650" cy="4953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491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8"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Adjusting to Total War</a:t>
            </a:r>
          </a:p>
        </p:txBody>
      </p:sp>
      <p:sp>
        <p:nvSpPr>
          <p:cNvPr id="16389" name="Rectangle 5"/>
          <p:cNvSpPr>
            <a:spLocks noGrp="1" noChangeArrowheads="1"/>
          </p:cNvSpPr>
          <p:nvPr>
            <p:ph type="body" idx="1"/>
          </p:nvPr>
        </p:nvSpPr>
        <p:spPr>
          <a:xfrm>
            <a:off x="805761" y="1444643"/>
            <a:ext cx="7924800" cy="514658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a:spcBef>
                <a:spcPct val="0"/>
              </a:spcBef>
            </a:pPr>
            <a:r>
              <a:rPr lang="en-US" dirty="0"/>
              <a:t>North must win by destroying will to resist</a:t>
            </a:r>
          </a:p>
          <a:p>
            <a:pPr>
              <a:spcBef>
                <a:spcPct val="0"/>
              </a:spcBef>
            </a:pPr>
            <a:r>
              <a:rPr lang="en-US" dirty="0"/>
              <a:t>Total War--a test of societies, economies, political systems as well as </a:t>
            </a:r>
            <a:r>
              <a:rPr lang="en-US" dirty="0" smtClean="0"/>
              <a:t>armies</a:t>
            </a:r>
          </a:p>
          <a:p>
            <a:pPr>
              <a:spcBef>
                <a:spcPct val="0"/>
              </a:spcBef>
            </a:pPr>
            <a:r>
              <a:rPr lang="en-US" dirty="0" smtClean="0"/>
              <a:t>South adopts defensive strategy--North must fight in unfamiliar, hostile terrain </a:t>
            </a:r>
          </a:p>
          <a:p>
            <a:pPr>
              <a:spcBef>
                <a:spcPct val="0"/>
              </a:spcBef>
            </a:pPr>
            <a:r>
              <a:rPr lang="en-US" dirty="0" smtClean="0"/>
              <a:t>Lincoln adopts two-front strategy </a:t>
            </a:r>
          </a:p>
          <a:p>
            <a:pPr lvl="1">
              <a:buSzPct val="75000"/>
            </a:pPr>
            <a:r>
              <a:rPr lang="en-US" dirty="0" smtClean="0"/>
              <a:t>capture Confederate capital, Richmond, Va.</a:t>
            </a:r>
          </a:p>
          <a:p>
            <a:pPr lvl="1">
              <a:buSzPct val="75000"/>
            </a:pPr>
            <a:r>
              <a:rPr lang="en-US" dirty="0" smtClean="0"/>
              <a:t>seize control of the Mississippi River</a:t>
            </a:r>
          </a:p>
          <a:p>
            <a:pPr lvl="1">
              <a:buSzPct val="75000"/>
            </a:pPr>
            <a:r>
              <a:rPr lang="en-US" dirty="0" smtClean="0"/>
              <a:t>deploy navy to blockade Southern ports</a:t>
            </a:r>
          </a:p>
          <a:p>
            <a:pPr>
              <a:spcBef>
                <a:spcPct val="0"/>
              </a:spcBef>
            </a:pPr>
            <a:endParaRPr lang="en-US" dirty="0"/>
          </a:p>
        </p:txBody>
      </p:sp>
      <p:sp>
        <p:nvSpPr>
          <p:cNvPr id="6" name="Rectangle 5"/>
          <p:cNvSpPr>
            <a:spLocks noGrp="1" noChangeArrowheads="1"/>
          </p:cNvSpPr>
          <p:nvPr/>
        </p:nvSpPr>
        <p:spPr bwMode="auto">
          <a:xfrm>
            <a:off x="580528" y="2759957"/>
            <a:ext cx="772953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CCFF33"/>
              </a:buClr>
              <a:buSzPct val="70000"/>
              <a:buFont typeface="Wingdings" charset="0"/>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65000"/>
              <a:buFont typeface="Wingdings" charset="0"/>
              <a:buChar char="n"/>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99CC"/>
              </a:buClr>
              <a:buSzPct val="65000"/>
              <a:buFont typeface="Wingdings" charset="0"/>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a:lstStyle>
          <a:p>
            <a:pPr>
              <a:spcBef>
                <a:spcPct val="0"/>
              </a:spcBef>
            </a:pPr>
            <a:endParaRPr lang="en-US" dirty="0"/>
          </a:p>
        </p:txBody>
      </p:sp>
    </p:spTree>
    <p:extLst>
      <p:ext uri="{BB962C8B-B14F-4D97-AF65-F5344CB8AC3E}">
        <p14:creationId xmlns:p14="http://schemas.microsoft.com/office/powerpoint/2010/main" val="361122286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38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38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6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endParaRPr lang="en-US"/>
          </a:p>
        </p:txBody>
      </p:sp>
      <p:sp>
        <p:nvSpPr>
          <p:cNvPr id="254979" name="Rectangle 3"/>
          <p:cNvSpPr>
            <a:spLocks noGrp="1" noChangeArrowheads="1"/>
          </p:cNvSpPr>
          <p:nvPr>
            <p:ph type="body" idx="1"/>
          </p:nvPr>
        </p:nvSpPr>
        <p:spPr/>
        <p:txBody>
          <a:bodyPr/>
          <a:lstStyle/>
          <a:p>
            <a:endParaRPr lang="en-US"/>
          </a:p>
        </p:txBody>
      </p:sp>
      <p:pic>
        <p:nvPicPr>
          <p:cNvPr id="254981" name="Picture 5" descr="Anaconda_Plan"/>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l="3334" r="5833" b="6367"/>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54986" name="AutoShape 10"/>
          <p:cNvSpPr>
            <a:spLocks noChangeArrowheads="1"/>
          </p:cNvSpPr>
          <p:nvPr/>
        </p:nvSpPr>
        <p:spPr bwMode="auto">
          <a:xfrm>
            <a:off x="4343400" y="457200"/>
            <a:ext cx="4114800" cy="1066800"/>
          </a:xfrm>
          <a:prstGeom prst="wedgeRectCallout">
            <a:avLst>
              <a:gd name="adj1" fmla="val 6481"/>
              <a:gd name="adj2" fmla="val 147917"/>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Take the CSA capital at Richmond</a:t>
            </a:r>
          </a:p>
        </p:txBody>
      </p:sp>
      <p:pic>
        <p:nvPicPr>
          <p:cNvPr id="254988" name="Picture 12" descr="George%2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5000"/>
            <a:ext cx="1836738" cy="2733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4990" name="Picture 14" descr="Ulysses%20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2286000"/>
            <a:ext cx="1695450" cy="2343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6"/>
          <p:cNvSpPr txBox="1">
            <a:spLocks noChangeArrowheads="1"/>
          </p:cNvSpPr>
          <p:nvPr/>
        </p:nvSpPr>
        <p:spPr bwMode="auto">
          <a:xfrm>
            <a:off x="762000" y="76200"/>
            <a:ext cx="7543800" cy="451406"/>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2800">
                <a:solidFill>
                  <a:srgbClr val="000000"/>
                </a:solidFill>
              </a:rPr>
              <a:t>Winfield Scott</a:t>
            </a:r>
            <a:r>
              <a:rPr lang="ja-JP" altLang="en-US" sz="2800">
                <a:solidFill>
                  <a:srgbClr val="000000"/>
                </a:solidFill>
                <a:latin typeface="Arial"/>
              </a:rPr>
              <a:t>’</a:t>
            </a:r>
            <a:r>
              <a:rPr lang="en-US" sz="2800">
                <a:solidFill>
                  <a:srgbClr val="000000"/>
                </a:solidFill>
              </a:rPr>
              <a:t>s Anaconda Plan</a:t>
            </a:r>
          </a:p>
        </p:txBody>
      </p:sp>
      <p:sp>
        <p:nvSpPr>
          <p:cNvPr id="16" name="AutoShape 7"/>
          <p:cNvSpPr>
            <a:spLocks noChangeArrowheads="1"/>
          </p:cNvSpPr>
          <p:nvPr/>
        </p:nvSpPr>
        <p:spPr bwMode="auto">
          <a:xfrm>
            <a:off x="3657600" y="5562600"/>
            <a:ext cx="3124200" cy="990600"/>
          </a:xfrm>
          <a:prstGeom prst="wedgeRectCallout">
            <a:avLst>
              <a:gd name="adj1" fmla="val 55486"/>
              <a:gd name="adj2" fmla="val -102245"/>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a:solidFill>
                  <a:srgbClr val="000000"/>
                </a:solidFill>
              </a:rPr>
              <a:t>Blockade the Southern coast</a:t>
            </a:r>
          </a:p>
        </p:txBody>
      </p:sp>
      <p:sp>
        <p:nvSpPr>
          <p:cNvPr id="17" name="AutoShape 8"/>
          <p:cNvSpPr>
            <a:spLocks noChangeArrowheads="1"/>
          </p:cNvSpPr>
          <p:nvPr/>
        </p:nvSpPr>
        <p:spPr bwMode="auto">
          <a:xfrm>
            <a:off x="457200" y="838200"/>
            <a:ext cx="3810000" cy="1066800"/>
          </a:xfrm>
          <a:prstGeom prst="wedgeRectCallout">
            <a:avLst>
              <a:gd name="adj1" fmla="val 35792"/>
              <a:gd name="adj2" fmla="val 174403"/>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a:solidFill>
                  <a:srgbClr val="000000"/>
                </a:solidFill>
              </a:rPr>
              <a:t>Take control of the Mississippi River</a:t>
            </a:r>
          </a:p>
        </p:txBody>
      </p:sp>
      <p:sp>
        <p:nvSpPr>
          <p:cNvPr id="18" name="AutoShape 9"/>
          <p:cNvSpPr>
            <a:spLocks noChangeArrowheads="1"/>
          </p:cNvSpPr>
          <p:nvPr/>
        </p:nvSpPr>
        <p:spPr bwMode="auto">
          <a:xfrm>
            <a:off x="152400" y="5638800"/>
            <a:ext cx="3276600" cy="1066800"/>
          </a:xfrm>
          <a:prstGeom prst="wedgeRectCallout">
            <a:avLst>
              <a:gd name="adj1" fmla="val 3440"/>
              <a:gd name="adj2" fmla="val -16994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a:solidFill>
                  <a:srgbClr val="000000"/>
                </a:solidFill>
              </a:rPr>
              <a:t>Divide the West from South</a:t>
            </a:r>
          </a:p>
        </p:txBody>
      </p:sp>
      <p:sp>
        <p:nvSpPr>
          <p:cNvPr id="19" name="Text Box 15"/>
          <p:cNvSpPr txBox="1">
            <a:spLocks noChangeArrowheads="1"/>
          </p:cNvSpPr>
          <p:nvPr/>
        </p:nvSpPr>
        <p:spPr bwMode="auto">
          <a:xfrm>
            <a:off x="1600200" y="3276600"/>
            <a:ext cx="2514600" cy="1140825"/>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sz="2800">
                <a:solidFill>
                  <a:srgbClr val="000000"/>
                </a:solidFill>
              </a:rPr>
              <a:t>Ulysses Grant in the West</a:t>
            </a:r>
          </a:p>
        </p:txBody>
      </p:sp>
      <p:sp>
        <p:nvSpPr>
          <p:cNvPr id="20" name="Text Box 16"/>
          <p:cNvSpPr txBox="1">
            <a:spLocks noChangeArrowheads="1"/>
          </p:cNvSpPr>
          <p:nvPr/>
        </p:nvSpPr>
        <p:spPr bwMode="auto">
          <a:xfrm>
            <a:off x="6629400" y="2743200"/>
            <a:ext cx="2514600" cy="217495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sz="2800">
                <a:solidFill>
                  <a:srgbClr val="000000"/>
                </a:solidFill>
              </a:rPr>
              <a:t>George McClellan was in charge of Army of the Potomac</a:t>
            </a:r>
          </a:p>
        </p:txBody>
      </p:sp>
      <p:sp>
        <p:nvSpPr>
          <p:cNvPr id="21" name="AutoShape 17"/>
          <p:cNvSpPr>
            <a:spLocks noChangeArrowheads="1"/>
          </p:cNvSpPr>
          <p:nvPr/>
        </p:nvSpPr>
        <p:spPr bwMode="auto">
          <a:xfrm>
            <a:off x="152400" y="228600"/>
            <a:ext cx="8839200" cy="1447800"/>
          </a:xfrm>
          <a:prstGeom prst="wedgeRectCallout">
            <a:avLst>
              <a:gd name="adj1" fmla="val 7509"/>
              <a:gd name="adj2" fmla="val 166009"/>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Southern strategy was an </a:t>
            </a:r>
            <a:r>
              <a:rPr lang="ja-JP" altLang="en-US" sz="2800" dirty="0">
                <a:solidFill>
                  <a:srgbClr val="000000"/>
                </a:solidFill>
                <a:latin typeface="Arial"/>
              </a:rPr>
              <a:t>“</a:t>
            </a:r>
            <a:r>
              <a:rPr lang="en-US" sz="2800" dirty="0">
                <a:solidFill>
                  <a:srgbClr val="000000"/>
                </a:solidFill>
              </a:rPr>
              <a:t>offensive defense</a:t>
            </a:r>
            <a:r>
              <a:rPr lang="ja-JP" altLang="en-US" sz="2800" dirty="0">
                <a:solidFill>
                  <a:srgbClr val="000000"/>
                </a:solidFill>
                <a:latin typeface="Arial"/>
              </a:rPr>
              <a:t>”</a:t>
            </a:r>
            <a:r>
              <a:rPr lang="en-US" sz="2800" dirty="0">
                <a:solidFill>
                  <a:srgbClr val="000000"/>
                </a:solidFill>
              </a:rPr>
              <a:t>: drag out the war &amp; strategically attack the North to destroy Northern morale</a:t>
            </a:r>
          </a:p>
        </p:txBody>
      </p:sp>
    </p:spTree>
    <p:extLst>
      <p:ext uri="{BB962C8B-B14F-4D97-AF65-F5344CB8AC3E}">
        <p14:creationId xmlns:p14="http://schemas.microsoft.com/office/powerpoint/2010/main" val="4004475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4986"/>
                                        </p:tgtEl>
                                        <p:attrNameLst>
                                          <p:attrName>style.visibility</p:attrName>
                                        </p:attrNameLst>
                                      </p:cBhvr>
                                      <p:to>
                                        <p:strVal val="visible"/>
                                      </p:to>
                                    </p:set>
                                    <p:anim calcmode="lin" valueType="num">
                                      <p:cBhvr>
                                        <p:cTn id="7" dur="500" fill="hold"/>
                                        <p:tgtEl>
                                          <p:spTgt spid="254986"/>
                                        </p:tgtEl>
                                        <p:attrNameLst>
                                          <p:attrName>ppt_w</p:attrName>
                                        </p:attrNameLst>
                                      </p:cBhvr>
                                      <p:tavLst>
                                        <p:tav tm="0">
                                          <p:val>
                                            <p:fltVal val="0"/>
                                          </p:val>
                                        </p:tav>
                                        <p:tav tm="100000">
                                          <p:val>
                                            <p:strVal val="#ppt_w"/>
                                          </p:val>
                                        </p:tav>
                                      </p:tavLst>
                                    </p:anim>
                                    <p:anim calcmode="lin" valueType="num">
                                      <p:cBhvr>
                                        <p:cTn id="8" dur="500" fill="hold"/>
                                        <p:tgtEl>
                                          <p:spTgt spid="254986"/>
                                        </p:tgtEl>
                                        <p:attrNameLst>
                                          <p:attrName>ppt_h</p:attrName>
                                        </p:attrNameLst>
                                      </p:cBhvr>
                                      <p:tavLst>
                                        <p:tav tm="0">
                                          <p:val>
                                            <p:fltVal val="0"/>
                                          </p:val>
                                        </p:tav>
                                        <p:tav tm="100000">
                                          <p:val>
                                            <p:strVal val="#ppt_h"/>
                                          </p:val>
                                        </p:tav>
                                      </p:tavLst>
                                    </p:anim>
                                    <p:animEffect transition="in" filter="fade">
                                      <p:cBhvr>
                                        <p:cTn id="9" dur="500"/>
                                        <p:tgtEl>
                                          <p:spTgt spid="2549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54988"/>
                                        </p:tgtEl>
                                        <p:attrNameLst>
                                          <p:attrName>style.visibility</p:attrName>
                                        </p:attrNameLst>
                                      </p:cBhvr>
                                      <p:to>
                                        <p:strVal val="visible"/>
                                      </p:to>
                                    </p:set>
                                    <p:anim calcmode="lin" valueType="num">
                                      <p:cBhvr>
                                        <p:cTn id="14" dur="500" fill="hold"/>
                                        <p:tgtEl>
                                          <p:spTgt spid="254988"/>
                                        </p:tgtEl>
                                        <p:attrNameLst>
                                          <p:attrName>ppt_w</p:attrName>
                                        </p:attrNameLst>
                                      </p:cBhvr>
                                      <p:tavLst>
                                        <p:tav tm="0">
                                          <p:val>
                                            <p:fltVal val="0"/>
                                          </p:val>
                                        </p:tav>
                                        <p:tav tm="100000">
                                          <p:val>
                                            <p:strVal val="#ppt_w"/>
                                          </p:val>
                                        </p:tav>
                                      </p:tavLst>
                                    </p:anim>
                                    <p:anim calcmode="lin" valueType="num">
                                      <p:cBhvr>
                                        <p:cTn id="15" dur="500" fill="hold"/>
                                        <p:tgtEl>
                                          <p:spTgt spid="254988"/>
                                        </p:tgtEl>
                                        <p:attrNameLst>
                                          <p:attrName>ppt_h</p:attrName>
                                        </p:attrNameLst>
                                      </p:cBhvr>
                                      <p:tavLst>
                                        <p:tav tm="0">
                                          <p:val>
                                            <p:fltVal val="0"/>
                                          </p:val>
                                        </p:tav>
                                        <p:tav tm="100000">
                                          <p:val>
                                            <p:strVal val="#ppt_h"/>
                                          </p:val>
                                        </p:tav>
                                      </p:tavLst>
                                    </p:anim>
                                    <p:animEffect transition="in" filter="fade">
                                      <p:cBhvr>
                                        <p:cTn id="16" dur="500"/>
                                        <p:tgtEl>
                                          <p:spTgt spid="2549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54990"/>
                                        </p:tgtEl>
                                        <p:attrNameLst>
                                          <p:attrName>style.visibility</p:attrName>
                                        </p:attrNameLst>
                                      </p:cBhvr>
                                      <p:to>
                                        <p:strVal val="visible"/>
                                      </p:to>
                                    </p:set>
                                    <p:anim calcmode="lin" valueType="num">
                                      <p:cBhvr>
                                        <p:cTn id="21" dur="500" fill="hold"/>
                                        <p:tgtEl>
                                          <p:spTgt spid="254990"/>
                                        </p:tgtEl>
                                        <p:attrNameLst>
                                          <p:attrName>ppt_w</p:attrName>
                                        </p:attrNameLst>
                                      </p:cBhvr>
                                      <p:tavLst>
                                        <p:tav tm="0">
                                          <p:val>
                                            <p:fltVal val="0"/>
                                          </p:val>
                                        </p:tav>
                                        <p:tav tm="100000">
                                          <p:val>
                                            <p:strVal val="#ppt_w"/>
                                          </p:val>
                                        </p:tav>
                                      </p:tavLst>
                                    </p:anim>
                                    <p:anim calcmode="lin" valueType="num">
                                      <p:cBhvr>
                                        <p:cTn id="22" dur="500" fill="hold"/>
                                        <p:tgtEl>
                                          <p:spTgt spid="254990"/>
                                        </p:tgtEl>
                                        <p:attrNameLst>
                                          <p:attrName>ppt_h</p:attrName>
                                        </p:attrNameLst>
                                      </p:cBhvr>
                                      <p:tavLst>
                                        <p:tav tm="0">
                                          <p:val>
                                            <p:fltVal val="0"/>
                                          </p:val>
                                        </p:tav>
                                        <p:tav tm="100000">
                                          <p:val>
                                            <p:strVal val="#ppt_h"/>
                                          </p:val>
                                        </p:tav>
                                      </p:tavLst>
                                    </p:anim>
                                    <p:animEffect transition="in" filter="fade">
                                      <p:cBhvr>
                                        <p:cTn id="23" dur="500"/>
                                        <p:tgtEl>
                                          <p:spTgt spid="25499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grpId="1" nodeType="clickEffect">
                                  <p:stCondLst>
                                    <p:cond delay="0"/>
                                  </p:stCondLst>
                                  <p:childTnLst>
                                    <p:anim calcmode="lin" valueType="num">
                                      <p:cBhvr>
                                        <p:cTn id="34" dur="500"/>
                                        <p:tgtEl>
                                          <p:spTgt spid="21"/>
                                        </p:tgtEl>
                                        <p:attrNameLst>
                                          <p:attrName>ppt_w</p:attrName>
                                        </p:attrNameLst>
                                      </p:cBhvr>
                                      <p:tavLst>
                                        <p:tav tm="0">
                                          <p:val>
                                            <p:strVal val="ppt_w"/>
                                          </p:val>
                                        </p:tav>
                                        <p:tav tm="100000">
                                          <p:val>
                                            <p:fltVal val="0"/>
                                          </p:val>
                                        </p:tav>
                                      </p:tavLst>
                                    </p:anim>
                                    <p:anim calcmode="lin" valueType="num">
                                      <p:cBhvr>
                                        <p:cTn id="35" dur="500"/>
                                        <p:tgtEl>
                                          <p:spTgt spid="21"/>
                                        </p:tgtEl>
                                        <p:attrNameLst>
                                          <p:attrName>ppt_h</p:attrName>
                                        </p:attrNameLst>
                                      </p:cBhvr>
                                      <p:tavLst>
                                        <p:tav tm="0">
                                          <p:val>
                                            <p:strVal val="ppt_h"/>
                                          </p:val>
                                        </p:tav>
                                        <p:tav tm="100000">
                                          <p:val>
                                            <p:fltVal val="0"/>
                                          </p:val>
                                        </p:tav>
                                      </p:tavLst>
                                    </p:anim>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53"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6" grpId="0" animBg="1"/>
      <p:bldP spid="15" grpId="0" animBg="1"/>
      <p:bldP spid="16" grpId="0" animBg="1"/>
      <p:bldP spid="17" grpId="0" animBg="1"/>
      <p:bldP spid="18" grpId="0" animBg="1"/>
      <p:bldP spid="19" grpId="0" animBg="1"/>
      <p:bldP spid="20" grpId="0" animBg="1"/>
      <p:bldP spid="21" grpId="0" animBg="1"/>
      <p:bldP spid="2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880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1431986" y="1371600"/>
            <a:ext cx="6546726" cy="48359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0" y="304800"/>
            <a:ext cx="9144000" cy="914400"/>
          </a:xfrm>
        </p:spPr>
        <p:txBody>
          <a:bodyPr/>
          <a:lstStyle/>
          <a:p>
            <a:r>
              <a:rPr lang="en-US" dirty="0" smtClean="0"/>
              <a:t>The Union</a:t>
            </a:r>
            <a:endParaRPr lang="en-US" dirty="0"/>
          </a:p>
        </p:txBody>
      </p:sp>
    </p:spTree>
    <p:extLst>
      <p:ext uri="{BB962C8B-B14F-4D97-AF65-F5344CB8AC3E}">
        <p14:creationId xmlns:p14="http://schemas.microsoft.com/office/powerpoint/2010/main" val="27552357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Justifications of Secession</a:t>
            </a:r>
          </a:p>
          <a:p>
            <a:r>
              <a:rPr lang="en-US" dirty="0" smtClean="0"/>
              <a:t>Lincoln’s 1</a:t>
            </a:r>
            <a:r>
              <a:rPr lang="en-US" baseline="30000" dirty="0" smtClean="0"/>
              <a:t>st</a:t>
            </a:r>
            <a:r>
              <a:rPr lang="en-US" dirty="0" smtClean="0"/>
              <a:t> Inaugural</a:t>
            </a:r>
          </a:p>
          <a:p>
            <a:r>
              <a:rPr lang="en-US" dirty="0" smtClean="0"/>
              <a:t>Border States and Civil Liberties</a:t>
            </a:r>
          </a:p>
          <a:p>
            <a:r>
              <a:rPr lang="en-US" dirty="0" smtClean="0"/>
              <a:t>Wartime Advantages</a:t>
            </a:r>
          </a:p>
          <a:p>
            <a:r>
              <a:rPr lang="en-US" dirty="0" smtClean="0"/>
              <a:t>Economics of Wartime</a:t>
            </a:r>
          </a:p>
          <a:p>
            <a:pPr marL="0" indent="0">
              <a:buNone/>
            </a:pPr>
            <a:endParaRPr lang="en-US" dirty="0"/>
          </a:p>
        </p:txBody>
      </p:sp>
    </p:spTree>
    <p:extLst>
      <p:ext uri="{BB962C8B-B14F-4D97-AF65-F5344CB8AC3E}">
        <p14:creationId xmlns:p14="http://schemas.microsoft.com/office/powerpoint/2010/main" val="54732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vil War Economic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66" y="432426"/>
            <a:ext cx="8841934" cy="6189354"/>
          </a:xfrm>
          <a:prstGeom prst="rect">
            <a:avLst/>
          </a:prstGeom>
        </p:spPr>
      </p:pic>
    </p:spTree>
    <p:extLst>
      <p:ext uri="{BB962C8B-B14F-4D97-AF65-F5344CB8AC3E}">
        <p14:creationId xmlns:p14="http://schemas.microsoft.com/office/powerpoint/2010/main" val="15396981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6" name="Rectangle 4"/>
          <p:cNvSpPr>
            <a:spLocks noGrp="1" noChangeArrowheads="1"/>
          </p:cNvSpPr>
          <p:nvPr>
            <p:ph type="title"/>
          </p:nvPr>
        </p:nvSpPr>
        <p:spPr>
          <a:xfrm>
            <a:off x="6858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Diplomatic Struggle</a:t>
            </a:r>
          </a:p>
        </p:txBody>
      </p:sp>
      <p:sp>
        <p:nvSpPr>
          <p:cNvPr id="187397" name="Rectangle 5"/>
          <p:cNvSpPr>
            <a:spLocks noGrp="1" noChangeArrowheads="1"/>
          </p:cNvSpPr>
          <p:nvPr>
            <p:ph type="body" idx="1"/>
          </p:nvPr>
        </p:nvSpPr>
        <p:spPr>
          <a:xfrm>
            <a:off x="0" y="1117600"/>
            <a:ext cx="9144000" cy="6248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dirty="0"/>
              <a:t>From 1861 to 1862, the </a:t>
            </a:r>
            <a:r>
              <a:rPr lang="en-US" dirty="0" smtClean="0"/>
              <a:t>Confederacy used </a:t>
            </a:r>
            <a:r>
              <a:rPr lang="ja-JP" altLang="en-US" dirty="0">
                <a:latin typeface="Arial"/>
              </a:rPr>
              <a:t>“</a:t>
            </a:r>
            <a:r>
              <a:rPr lang="en-US" dirty="0"/>
              <a:t>cotton diplomacy</a:t>
            </a:r>
            <a:r>
              <a:rPr lang="ja-JP" altLang="en-US" dirty="0">
                <a:latin typeface="Arial"/>
              </a:rPr>
              <a:t>”</a:t>
            </a:r>
            <a:r>
              <a:rPr lang="en-US" dirty="0"/>
              <a:t> to get England &amp; France to aid them:</a:t>
            </a:r>
          </a:p>
          <a:p>
            <a:pPr lvl="1">
              <a:lnSpc>
                <a:spcPct val="90000"/>
              </a:lnSpc>
              <a:spcBef>
                <a:spcPct val="10000"/>
              </a:spcBef>
            </a:pPr>
            <a:r>
              <a:rPr lang="en-US" dirty="0"/>
              <a:t>Napoleon III favored the South but wanted England to do so 1</a:t>
            </a:r>
            <a:r>
              <a:rPr lang="en-US" baseline="30000" dirty="0"/>
              <a:t>st</a:t>
            </a:r>
            <a:r>
              <a:rPr lang="en-US" dirty="0"/>
              <a:t> </a:t>
            </a:r>
          </a:p>
          <a:p>
            <a:pPr lvl="1">
              <a:lnSpc>
                <a:spcPct val="90000"/>
              </a:lnSpc>
              <a:spcBef>
                <a:spcPct val="10000"/>
              </a:spcBef>
            </a:pPr>
            <a:r>
              <a:rPr lang="en-US" dirty="0"/>
              <a:t>England offered </a:t>
            </a:r>
            <a:r>
              <a:rPr lang="ja-JP" altLang="en-US" dirty="0">
                <a:latin typeface="Arial"/>
              </a:rPr>
              <a:t>“</a:t>
            </a:r>
            <a:r>
              <a:rPr lang="en-US" dirty="0"/>
              <a:t>belligerent</a:t>
            </a:r>
            <a:r>
              <a:rPr lang="ja-JP" altLang="en-US" dirty="0">
                <a:latin typeface="Arial"/>
              </a:rPr>
              <a:t>”</a:t>
            </a:r>
            <a:r>
              <a:rPr lang="en-US" dirty="0"/>
              <a:t> status to the CSA; but otherwise chose a hands-off policy</a:t>
            </a:r>
          </a:p>
          <a:p>
            <a:pPr>
              <a:lnSpc>
                <a:spcPct val="90000"/>
              </a:lnSpc>
              <a:spcBef>
                <a:spcPct val="10000"/>
              </a:spcBef>
            </a:pPr>
            <a:r>
              <a:rPr lang="en-US" dirty="0"/>
              <a:t>By 1863, </a:t>
            </a:r>
            <a:r>
              <a:rPr lang="ja-JP" altLang="en-US" dirty="0">
                <a:latin typeface="Arial"/>
              </a:rPr>
              <a:t>“</a:t>
            </a:r>
            <a:r>
              <a:rPr lang="en-US" dirty="0"/>
              <a:t>King Cotton</a:t>
            </a:r>
            <a:r>
              <a:rPr lang="ja-JP" altLang="en-US" dirty="0">
                <a:latin typeface="Arial"/>
              </a:rPr>
              <a:t>”</a:t>
            </a:r>
            <a:r>
              <a:rPr lang="en-US" dirty="0"/>
              <a:t> diplomacy failed because Egyptian &amp; Indian cotton filled the European </a:t>
            </a:r>
            <a:r>
              <a:rPr lang="en-US" dirty="0" smtClean="0"/>
              <a:t>demand</a:t>
            </a:r>
          </a:p>
          <a:p>
            <a:pPr lvl="1">
              <a:lnSpc>
                <a:spcPct val="90000"/>
              </a:lnSpc>
              <a:spcBef>
                <a:spcPct val="10000"/>
              </a:spcBef>
            </a:pPr>
            <a:r>
              <a:rPr lang="en-US" dirty="0" smtClean="0"/>
              <a:t>“Successful revolutions have generally succeeded because of foreign intervention”</a:t>
            </a:r>
            <a:endParaRPr lang="en-US" dirty="0"/>
          </a:p>
        </p:txBody>
      </p:sp>
    </p:spTree>
    <p:extLst>
      <p:ext uri="{BB962C8B-B14F-4D97-AF65-F5344CB8AC3E}">
        <p14:creationId xmlns:p14="http://schemas.microsoft.com/office/powerpoint/2010/main" val="37337137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4365" y="-198250"/>
            <a:ext cx="8788073" cy="956266"/>
          </a:xfrm>
        </p:spPr>
        <p:txBody>
          <a:bodyPr>
            <a:normAutofit/>
          </a:bodyPr>
          <a:lstStyle/>
          <a:p>
            <a:pPr algn="ctr"/>
            <a:r>
              <a:rPr lang="en-US" altLang="en-US" sz="2500" b="1" dirty="0" smtClean="0">
                <a:solidFill>
                  <a:srgbClr val="FFFFFF"/>
                </a:solidFill>
              </a:rPr>
              <a:t>Advantages, Disadvantages, Strategy</a:t>
            </a:r>
            <a:endParaRPr lang="en-US" altLang="en-US" sz="2500" b="1" dirty="0">
              <a:solidFill>
                <a:srgbClr val="FFFFFF"/>
              </a:solidFill>
            </a:endParaRPr>
          </a:p>
        </p:txBody>
      </p:sp>
      <p:graphicFrame>
        <p:nvGraphicFramePr>
          <p:cNvPr id="12" name="Group 34"/>
          <p:cNvGraphicFramePr>
            <a:graphicFrameLocks noGrp="1"/>
          </p:cNvGraphicFramePr>
          <p:nvPr>
            <p:ph idx="1"/>
            <p:extLst>
              <p:ext uri="{D42A27DB-BD31-4B8C-83A1-F6EECF244321}">
                <p14:modId xmlns:p14="http://schemas.microsoft.com/office/powerpoint/2010/main" val="1095988715"/>
              </p:ext>
            </p:extLst>
          </p:nvPr>
        </p:nvGraphicFramePr>
        <p:xfrm>
          <a:off x="342900" y="581893"/>
          <a:ext cx="8431306" cy="6196395"/>
        </p:xfrm>
        <a:graphic>
          <a:graphicData uri="http://schemas.openxmlformats.org/drawingml/2006/table">
            <a:tbl>
              <a:tblPr/>
              <a:tblGrid>
                <a:gridCol w="1558100">
                  <a:extLst>
                    <a:ext uri="{9D8B030D-6E8A-4147-A177-3AD203B41FA5}">
                      <a16:colId xmlns="" xmlns:a16="http://schemas.microsoft.com/office/drawing/2014/main" val="20000"/>
                    </a:ext>
                  </a:extLst>
                </a:gridCol>
                <a:gridCol w="3244687">
                  <a:extLst>
                    <a:ext uri="{9D8B030D-6E8A-4147-A177-3AD203B41FA5}">
                      <a16:colId xmlns="" xmlns:a16="http://schemas.microsoft.com/office/drawing/2014/main" val="20001"/>
                    </a:ext>
                  </a:extLst>
                </a:gridCol>
                <a:gridCol w="3628519">
                  <a:extLst>
                    <a:ext uri="{9D8B030D-6E8A-4147-A177-3AD203B41FA5}">
                      <a16:colId xmlns="" xmlns:a16="http://schemas.microsoft.com/office/drawing/2014/main" val="20002"/>
                    </a:ext>
                  </a:extLst>
                </a:gridCol>
              </a:tblGrid>
              <a:tr h="449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FFFFFF"/>
                        </a:solidFill>
                        <a:effectLst/>
                        <a:latin typeface="Rockwell"/>
                        <a:cs typeface="Rockwell"/>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Rockwell"/>
                          <a:cs typeface="Rockwell"/>
                        </a:rPr>
                        <a:t>Union</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Rockwell"/>
                          <a:cs typeface="Rockwell"/>
                        </a:rPr>
                        <a:t>Confederacy</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49137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Rockwell"/>
                          <a:cs typeface="Rockwell"/>
                        </a:rPr>
                        <a:t>Advantages</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Lots of supplies and men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Transportation system (RR’s)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Factories and food production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Lincoln is a good Pres.</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Lots of money from cotton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Strong military schools and leaders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On the defense/know the territory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Strong desire to win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The south is BIG!</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3808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Rockwell"/>
                          <a:cs typeface="Rockwell"/>
                        </a:rPr>
                        <a:t>Disadvantages</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Bad generals/weak military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in the beginning</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On the offense</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Poor supply lines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Poor Transportation</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FFFFFF"/>
                          </a:solidFill>
                          <a:effectLst/>
                          <a:latin typeface="Rockwell"/>
                          <a:cs typeface="Rockwell"/>
                        </a:rPr>
                        <a:t>Less men for fighting</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FFFFFF"/>
                          </a:solidFill>
                          <a:effectLst/>
                          <a:latin typeface="Rockwell"/>
                          <a:cs typeface="Rockwell"/>
                        </a:rPr>
                        <a:t>Slavery</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8252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Rockwell"/>
                          <a:cs typeface="Rockwell"/>
                        </a:rPr>
                        <a:t>Strategies</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a:t>
                      </a:r>
                      <a:r>
                        <a:rPr kumimoji="0" lang="en-US" altLang="en-US" sz="1600" b="1" i="0" u="none" strike="noStrike" cap="none" normalizeH="0" baseline="0" dirty="0" smtClean="0">
                          <a:ln>
                            <a:noFill/>
                          </a:ln>
                          <a:solidFill>
                            <a:srgbClr val="FFFFFF"/>
                          </a:solidFill>
                          <a:effectLst/>
                          <a:latin typeface="Rockwell"/>
                          <a:cs typeface="Rockwell"/>
                        </a:rPr>
                        <a:t>Anaconda Plan:</a:t>
                      </a:r>
                      <a:endParaRPr kumimoji="0" lang="en-US" altLang="en-US" sz="1600" b="0" i="0" u="none" strike="noStrike" cap="none" normalizeH="0" baseline="0" dirty="0" smtClean="0">
                        <a:ln>
                          <a:noFill/>
                        </a:ln>
                        <a:solidFill>
                          <a:srgbClr val="FFFFFF"/>
                        </a:solidFill>
                        <a:effectLst/>
                        <a:latin typeface="Rockwell"/>
                        <a:cs typeface="Rockwell"/>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1. Take Richmond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2. Split south in ½ - take Miss 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3. Blockade S. ports</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FFFF"/>
                          </a:solidFill>
                          <a:effectLst/>
                          <a:latin typeface="Rockwell"/>
                          <a:cs typeface="Rockwell"/>
                        </a:rPr>
                        <a:t>- Survival as a nation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FFFF"/>
                          </a:solidFill>
                          <a:effectLst/>
                          <a:latin typeface="Rockwell"/>
                          <a:cs typeface="Rockwell"/>
                        </a:rPr>
                        <a:t>- Defensive – sit and wait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FFFF"/>
                          </a:solidFill>
                          <a:effectLst/>
                          <a:latin typeface="Rockwell"/>
                          <a:cs typeface="Rockwell"/>
                        </a:rPr>
                        <a:t>- If you can, attack the North</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57140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Rockwell"/>
                          <a:cs typeface="Rockwell"/>
                        </a:rPr>
                        <a:t>Generals</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Rockwell"/>
                          <a:cs typeface="Rockwell"/>
                        </a:rPr>
                        <a:t>- </a:t>
                      </a:r>
                      <a:r>
                        <a:rPr kumimoji="0" lang="en-US" altLang="en-US" sz="1600" b="1" i="1" u="none" strike="noStrike" cap="none" normalizeH="0" baseline="0" dirty="0" smtClean="0">
                          <a:ln>
                            <a:noFill/>
                          </a:ln>
                          <a:solidFill>
                            <a:srgbClr val="FFFFFF"/>
                          </a:solidFill>
                          <a:effectLst/>
                          <a:latin typeface="Rockwell"/>
                          <a:cs typeface="Rockwell"/>
                        </a:rPr>
                        <a:t>George McClellan</a:t>
                      </a:r>
                      <a:r>
                        <a:rPr kumimoji="0" lang="en-US" altLang="en-US" sz="1600" b="0" i="1" u="none" strike="noStrike" cap="none" normalizeH="0" baseline="0" dirty="0" smtClean="0">
                          <a:ln>
                            <a:noFill/>
                          </a:ln>
                          <a:solidFill>
                            <a:srgbClr val="FFFFFF"/>
                          </a:solidFill>
                          <a:effectLst/>
                          <a:latin typeface="Rockwell"/>
                          <a:cs typeface="Rockwell"/>
                        </a:rPr>
                        <a:t> </a:t>
                      </a:r>
                      <a:endParaRPr kumimoji="0" lang="en-US" altLang="en-US" sz="1600" b="0" i="0" u="none" strike="noStrike" cap="none" normalizeH="0" baseline="0" dirty="0" smtClean="0">
                        <a:ln>
                          <a:noFill/>
                        </a:ln>
                        <a:solidFill>
                          <a:srgbClr val="FFFFFF"/>
                        </a:solidFill>
                        <a:effectLst/>
                        <a:latin typeface="Rockwell"/>
                        <a:cs typeface="Rockwell"/>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Rockwell"/>
                          <a:cs typeface="Rockwell"/>
                        </a:rPr>
                        <a:t>- George Meade</a:t>
                      </a:r>
                      <a:endParaRPr kumimoji="0" lang="en-US" altLang="en-US" sz="1600" b="0" i="0" u="none" strike="noStrike" cap="none" normalizeH="0" baseline="0" dirty="0" smtClean="0">
                        <a:ln>
                          <a:noFill/>
                        </a:ln>
                        <a:solidFill>
                          <a:srgbClr val="FFFFFF"/>
                        </a:solidFill>
                        <a:effectLst/>
                        <a:latin typeface="Rockwell"/>
                        <a:cs typeface="Rockwell"/>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Rockwell"/>
                          <a:cs typeface="Rockwell"/>
                        </a:rPr>
                        <a:t>- Joseph Hooker</a:t>
                      </a:r>
                      <a:endParaRPr kumimoji="0" lang="en-US" altLang="en-US" sz="1600" b="0" i="0" u="none" strike="noStrike" cap="none" normalizeH="0" baseline="0" dirty="0" smtClean="0">
                        <a:ln>
                          <a:noFill/>
                        </a:ln>
                        <a:solidFill>
                          <a:srgbClr val="FFFFFF"/>
                        </a:solidFill>
                        <a:effectLst/>
                        <a:latin typeface="Rockwell"/>
                        <a:cs typeface="Rockwell"/>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Rockwell"/>
                          <a:cs typeface="Rockwell"/>
                        </a:rPr>
                        <a:t>- Ambrose Burnside</a:t>
                      </a:r>
                      <a:endParaRPr kumimoji="0" lang="en-US" altLang="en-US" sz="1600" b="0" i="0" u="none" strike="noStrike" cap="none" normalizeH="0" baseline="0" dirty="0" smtClean="0">
                        <a:ln>
                          <a:noFill/>
                        </a:ln>
                        <a:solidFill>
                          <a:srgbClr val="FFFFFF"/>
                        </a:solidFill>
                        <a:effectLst/>
                        <a:latin typeface="Rockwell"/>
                        <a:cs typeface="Rockwell"/>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a:t>
                      </a:r>
                      <a:r>
                        <a:rPr kumimoji="0" lang="en-US" altLang="en-US" sz="1600" b="1" i="0" u="none" strike="noStrike" cap="none" normalizeH="0" baseline="0" dirty="0" smtClean="0">
                          <a:ln>
                            <a:noFill/>
                          </a:ln>
                          <a:solidFill>
                            <a:srgbClr val="FFFFFF"/>
                          </a:solidFill>
                          <a:effectLst/>
                          <a:latin typeface="Rockwell"/>
                          <a:cs typeface="Rockwell"/>
                        </a:rPr>
                        <a:t>Ulysses S. Grant</a:t>
                      </a:r>
                      <a:endParaRPr kumimoji="0" lang="en-US" altLang="en-US" sz="1600" b="0" i="0" u="none" strike="noStrike" cap="none" normalizeH="0" baseline="0" dirty="0" smtClean="0">
                        <a:ln>
                          <a:noFill/>
                        </a:ln>
                        <a:solidFill>
                          <a:srgbClr val="FFFFFF"/>
                        </a:solidFill>
                        <a:effectLst/>
                        <a:latin typeface="Rockwell"/>
                        <a:cs typeface="Rockwell"/>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Rockwell"/>
                          <a:cs typeface="Rockwell"/>
                        </a:rPr>
                        <a:t>- William Sherman</a:t>
                      </a:r>
                      <a:endParaRPr kumimoji="0" lang="en-US" altLang="en-US" sz="1600" b="0" i="0" u="none" strike="noStrike" cap="none" normalizeH="0" baseline="0" dirty="0" smtClean="0">
                        <a:ln>
                          <a:noFill/>
                        </a:ln>
                        <a:solidFill>
                          <a:srgbClr val="FFFFFF"/>
                        </a:solidFill>
                        <a:effectLst/>
                        <a:latin typeface="Rockwell"/>
                        <a:cs typeface="Rockwell"/>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a:t>
                      </a:r>
                      <a:r>
                        <a:rPr kumimoji="0" lang="en-US" altLang="en-US" sz="1600" b="1" i="0" u="none" strike="noStrike" cap="none" normalizeH="0" baseline="0" dirty="0" smtClean="0">
                          <a:ln>
                            <a:noFill/>
                          </a:ln>
                          <a:solidFill>
                            <a:srgbClr val="FFFFFF"/>
                          </a:solidFill>
                          <a:effectLst/>
                          <a:latin typeface="Rockwell"/>
                          <a:cs typeface="Rockwell"/>
                        </a:rPr>
                        <a:t>Robert E. Lee</a:t>
                      </a:r>
                      <a:endParaRPr kumimoji="0" lang="en-US" altLang="en-US" sz="1600" b="0" i="0" u="none" strike="noStrike" cap="none" normalizeH="0" baseline="0" dirty="0" smtClean="0">
                        <a:ln>
                          <a:noFill/>
                        </a:ln>
                        <a:solidFill>
                          <a:srgbClr val="FFFFFF"/>
                        </a:solidFill>
                        <a:effectLst/>
                        <a:latin typeface="Rockwell"/>
                        <a:cs typeface="Rockwell"/>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Rockwell"/>
                          <a:cs typeface="Rockwell"/>
                        </a:rPr>
                        <a:t>- Stonewall Jackson</a:t>
                      </a:r>
                      <a:endParaRPr kumimoji="0" lang="en-US" altLang="en-US" sz="1600" b="0" i="0" u="none" strike="noStrike" cap="none" normalizeH="0" baseline="0" dirty="0" smtClean="0">
                        <a:ln>
                          <a:noFill/>
                        </a:ln>
                        <a:solidFill>
                          <a:srgbClr val="FFFFFF"/>
                        </a:solidFill>
                        <a:effectLst/>
                        <a:latin typeface="Rockwell"/>
                        <a:cs typeface="Rockwell"/>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Joe Johnston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Rockwell"/>
                          <a:cs typeface="Rockwell"/>
                        </a:rPr>
                        <a:t>- James Longstreet</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448040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
            <a:ext cx="9144000" cy="831850"/>
          </a:xfrm>
        </p:spPr>
        <p:txBody>
          <a:bodyPr>
            <a:normAutofit fontScale="90000"/>
          </a:bodyPr>
          <a:lstStyle/>
          <a:p>
            <a:pPr>
              <a:defRPr/>
            </a:pPr>
            <a:r>
              <a:rPr lang="en-US" sz="2800">
                <a:cs typeface="+mj-cs"/>
              </a:rPr>
              <a:t>Freeing the Slaves Should Be the Primary War Aim;</a:t>
            </a:r>
            <a:br>
              <a:rPr lang="en-US" sz="2800">
                <a:cs typeface="+mj-cs"/>
              </a:rPr>
            </a:br>
            <a:r>
              <a:rPr lang="en-US" sz="2800">
                <a:cs typeface="+mj-cs"/>
              </a:rPr>
              <a:t>Preserving the Union Should Be the Primary War Aim</a:t>
            </a:r>
          </a:p>
        </p:txBody>
      </p:sp>
      <p:sp>
        <p:nvSpPr>
          <p:cNvPr id="3" name="Text Placeholder 2"/>
          <p:cNvSpPr>
            <a:spLocks noGrp="1"/>
          </p:cNvSpPr>
          <p:nvPr>
            <p:ph type="body" idx="1"/>
          </p:nvPr>
        </p:nvSpPr>
        <p:spPr>
          <a:xfrm>
            <a:off x="0" y="838200"/>
            <a:ext cx="4497388" cy="609600"/>
          </a:xfrm>
        </p:spPr>
        <p:txBody>
          <a:bodyPr>
            <a:normAutofit lnSpcReduction="10000"/>
          </a:bodyPr>
          <a:lstStyle/>
          <a:p>
            <a:pPr>
              <a:defRPr/>
            </a:pPr>
            <a:r>
              <a:rPr lang="en-US" sz="1800" dirty="0">
                <a:cs typeface="+mn-cs"/>
              </a:rPr>
              <a:t>Horace Greeley – </a:t>
            </a:r>
            <a:r>
              <a:rPr lang="ja-JP" altLang="en-US" sz="1800" i="1" dirty="0">
                <a:cs typeface="+mn-cs"/>
              </a:rPr>
              <a:t>“</a:t>
            </a:r>
            <a:r>
              <a:rPr lang="en-US" sz="1800" i="1" dirty="0">
                <a:cs typeface="+mn-cs"/>
              </a:rPr>
              <a:t>The Prayer of Twenty Millions</a:t>
            </a:r>
            <a:r>
              <a:rPr lang="ja-JP" altLang="en-US" sz="1800" i="1" dirty="0">
                <a:cs typeface="+mn-cs"/>
              </a:rPr>
              <a:t>”</a:t>
            </a:r>
            <a:r>
              <a:rPr lang="en-US" sz="1800" i="1" dirty="0">
                <a:cs typeface="+mn-cs"/>
              </a:rPr>
              <a:t> </a:t>
            </a:r>
            <a:r>
              <a:rPr lang="en-US" sz="1800" dirty="0">
                <a:cs typeface="+mn-cs"/>
              </a:rPr>
              <a:t>(August 19, 1862)</a:t>
            </a:r>
          </a:p>
        </p:txBody>
      </p:sp>
      <p:sp>
        <p:nvSpPr>
          <p:cNvPr id="4" name="Content Placeholder 3"/>
          <p:cNvSpPr>
            <a:spLocks noGrp="1"/>
          </p:cNvSpPr>
          <p:nvPr>
            <p:ph sz="half" idx="2"/>
          </p:nvPr>
        </p:nvSpPr>
        <p:spPr>
          <a:xfrm>
            <a:off x="0" y="1447800"/>
            <a:ext cx="4645025" cy="5410200"/>
          </a:xfrm>
        </p:spPr>
        <p:txBody>
          <a:bodyPr>
            <a:normAutofit fontScale="92500" lnSpcReduction="10000"/>
          </a:bodyPr>
          <a:lstStyle/>
          <a:p>
            <a:pPr>
              <a:defRPr/>
            </a:pPr>
            <a:r>
              <a:rPr lang="en-US" sz="1400" dirty="0">
                <a:cs typeface="+mn-cs"/>
              </a:rPr>
              <a:t>We think you are unduly influenced by the councils, the representations, the menaces, of certain fossil politicians hailing from the border Slave states. Knowing well that the heartily, unconditionally loyal portion of the white citizens of those states do not expect nor desire that slavery shall be upheld to the prejudice of the Union- we ask you to consider that slavery is everywhere the inciting cause and sustaining base of treason: the most slaveholding sections of Maryland and Delaware being this day, though under the Union flag, in full sympathy with the rebellion, while the free labor portions of Tennessee and of Texas, though writing under the bloody heel of treason, are unconquerably loyal to the Union</a:t>
            </a:r>
            <a:r>
              <a:rPr lang="is-IS" sz="1400" dirty="0">
                <a:cs typeface="+mn-cs"/>
              </a:rPr>
              <a:t>… It seems to us the most obvious truth, that whatever strengthens of fortifies Slavery in the Border States strengthens also Treason, and drives home the wedge intended to divide the Union. Had you from the first refused to recognize in those States, as here, any other than unconditional loyalty – that which stands for the Union, whatever may become of Slavery, those States would been, and would be, far more helpful and less troublesome to the defenders of the Union than they have been, or now are.</a:t>
            </a:r>
            <a:endParaRPr lang="en-US" sz="1400" dirty="0">
              <a:cs typeface="+mn-cs"/>
            </a:endParaRPr>
          </a:p>
        </p:txBody>
      </p:sp>
      <p:sp>
        <p:nvSpPr>
          <p:cNvPr id="5" name="Text Placeholder 4"/>
          <p:cNvSpPr>
            <a:spLocks noGrp="1"/>
          </p:cNvSpPr>
          <p:nvPr>
            <p:ph type="body" sz="quarter" idx="3"/>
          </p:nvPr>
        </p:nvSpPr>
        <p:spPr>
          <a:xfrm>
            <a:off x="4645025" y="838200"/>
            <a:ext cx="4498975" cy="609600"/>
          </a:xfrm>
        </p:spPr>
        <p:txBody>
          <a:bodyPr>
            <a:normAutofit lnSpcReduction="10000"/>
          </a:bodyPr>
          <a:lstStyle/>
          <a:p>
            <a:pPr>
              <a:defRPr/>
            </a:pPr>
            <a:r>
              <a:rPr lang="en-US" sz="1800" dirty="0">
                <a:cs typeface="+mn-cs"/>
              </a:rPr>
              <a:t>Abraham Lincoln – </a:t>
            </a:r>
            <a:r>
              <a:rPr lang="ja-JP" altLang="en-US" sz="1800" i="1" dirty="0">
                <a:cs typeface="+mn-cs"/>
              </a:rPr>
              <a:t>“</a:t>
            </a:r>
            <a:r>
              <a:rPr lang="en-US" sz="1800" i="1" dirty="0">
                <a:cs typeface="+mn-cs"/>
              </a:rPr>
              <a:t>Reply to Horace </a:t>
            </a:r>
            <a:r>
              <a:rPr lang="en-US" sz="1800" i="1" dirty="0" smtClean="0">
                <a:cs typeface="+mn-cs"/>
              </a:rPr>
              <a:t>Greeley</a:t>
            </a:r>
            <a:r>
              <a:rPr lang="ja-JP" altLang="en-US" sz="1800" i="1" dirty="0">
                <a:cs typeface="+mn-cs"/>
              </a:rPr>
              <a:t>”</a:t>
            </a:r>
            <a:r>
              <a:rPr lang="en-US" sz="1800" i="1" dirty="0">
                <a:cs typeface="+mn-cs"/>
              </a:rPr>
              <a:t> </a:t>
            </a:r>
            <a:r>
              <a:rPr lang="en-US" sz="1800" dirty="0">
                <a:cs typeface="+mn-cs"/>
              </a:rPr>
              <a:t>(August 22, 1862)</a:t>
            </a:r>
          </a:p>
        </p:txBody>
      </p:sp>
      <p:sp>
        <p:nvSpPr>
          <p:cNvPr id="6" name="Content Placeholder 5"/>
          <p:cNvSpPr>
            <a:spLocks noGrp="1"/>
          </p:cNvSpPr>
          <p:nvPr>
            <p:ph sz="quarter" idx="4"/>
          </p:nvPr>
        </p:nvSpPr>
        <p:spPr>
          <a:xfrm>
            <a:off x="4724400" y="1447800"/>
            <a:ext cx="4419600" cy="5410200"/>
          </a:xfrm>
        </p:spPr>
        <p:txBody>
          <a:bodyPr/>
          <a:lstStyle/>
          <a:p>
            <a:pPr>
              <a:defRPr/>
            </a:pPr>
            <a:r>
              <a:rPr lang="en-US" sz="1400" dirty="0">
                <a:cs typeface="+mn-cs"/>
              </a:rPr>
              <a:t>I would save the Union. I would save it the shortest way under the Constitution. The sooner the national authority can be restored, the nearer the Union will be </a:t>
            </a:r>
            <a:r>
              <a:rPr lang="ja-JP" altLang="en-US" sz="1400" dirty="0">
                <a:cs typeface="+mn-cs"/>
              </a:rPr>
              <a:t>“</a:t>
            </a:r>
            <a:r>
              <a:rPr lang="en-US" sz="1400" dirty="0">
                <a:cs typeface="+mn-cs"/>
              </a:rPr>
              <a:t>the Union as it was.</a:t>
            </a:r>
            <a:r>
              <a:rPr lang="ja-JP" altLang="en-US" sz="1400" dirty="0">
                <a:cs typeface="+mn-cs"/>
              </a:rPr>
              <a:t>”</a:t>
            </a:r>
            <a:r>
              <a:rPr lang="en-US" sz="1400" dirty="0">
                <a:cs typeface="+mn-cs"/>
              </a:rPr>
              <a:t> If there be those who would not save the Union unless they could at the same time </a:t>
            </a:r>
            <a:r>
              <a:rPr lang="en-US" sz="1400" i="1" dirty="0">
                <a:cs typeface="+mn-cs"/>
              </a:rPr>
              <a:t>save</a:t>
            </a:r>
            <a:r>
              <a:rPr lang="en-US" sz="1400" dirty="0">
                <a:cs typeface="+mn-cs"/>
              </a:rPr>
              <a:t> slavery, I do not agree with them. My paramount object in this struggle </a:t>
            </a:r>
            <a:r>
              <a:rPr lang="en-US" sz="1400" i="1" dirty="0">
                <a:cs typeface="+mn-cs"/>
              </a:rPr>
              <a:t>is</a:t>
            </a:r>
            <a:r>
              <a:rPr lang="en-US" sz="1400" dirty="0">
                <a:cs typeface="+mn-cs"/>
              </a:rPr>
              <a:t> to save the Union, and it is </a:t>
            </a:r>
            <a:r>
              <a:rPr lang="en-US" sz="1400" i="1" dirty="0">
                <a:cs typeface="+mn-cs"/>
              </a:rPr>
              <a:t>not</a:t>
            </a:r>
            <a:r>
              <a:rPr lang="en-US" sz="1400" dirty="0">
                <a:cs typeface="+mn-cs"/>
              </a:rPr>
              <a:t> either to save or destroy slavery. If I could save the Union without freeing </a:t>
            </a:r>
            <a:r>
              <a:rPr lang="en-US" sz="1400" i="1" dirty="0">
                <a:cs typeface="+mn-cs"/>
              </a:rPr>
              <a:t>any </a:t>
            </a:r>
            <a:r>
              <a:rPr lang="en-US" sz="1400" dirty="0">
                <a:cs typeface="+mn-cs"/>
              </a:rPr>
              <a:t>slave, I would do it, and if I could save it by freeing </a:t>
            </a:r>
            <a:r>
              <a:rPr lang="en-US" sz="1400" i="1" dirty="0">
                <a:cs typeface="+mn-cs"/>
              </a:rPr>
              <a:t>all</a:t>
            </a:r>
            <a:r>
              <a:rPr lang="en-US" sz="1400" dirty="0">
                <a:cs typeface="+mn-cs"/>
              </a:rPr>
              <a:t> the slaves, I would do it; and if I could do it by freeing some and leaving others alone, I would also do that. What I do about slavery and the colored race I do because I believe it helps to save this Union: and what I forbear I forbear because I do not believe it would help to save the Union. I shall do less whenever I shall believe doing hurts the cause, and I shall do more whenever I shall believe doing more will help the cause.</a:t>
            </a:r>
          </a:p>
        </p:txBody>
      </p:sp>
    </p:spTree>
    <p:extLst>
      <p:ext uri="{BB962C8B-B14F-4D97-AF65-F5344CB8AC3E}">
        <p14:creationId xmlns:p14="http://schemas.microsoft.com/office/powerpoint/2010/main" val="36686424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5.3.I:  </a:t>
            </a:r>
            <a:r>
              <a:rPr lang="en-US" dirty="0"/>
              <a:t>The North’s greater manpower and industrial resources, the leadership of Abraham Lincoln and others, and the decision to emancipate slaves eventually led to the Union military victory over the Confederacy in the devastating Civil War. </a:t>
            </a:r>
            <a:endParaRPr lang="en-US" dirty="0" smtClean="0"/>
          </a:p>
          <a:p>
            <a:pPr lvl="1"/>
            <a:r>
              <a:rPr lang="en-US" dirty="0" smtClean="0"/>
              <a:t>B: Lincoln </a:t>
            </a:r>
            <a:r>
              <a:rPr lang="en-US" dirty="0"/>
              <a:t>and most Union supporters began the Civil War to preserve the Union, but Lincoln’s decision to issue the Emancipation Proclamation reframed the purpose of the war and helped prevent the Confederacy  from gaining full diplomatic support from European powers. Many African Americans fled southern plantations and enlisted in the Union Army, helping to undermine the Confederacy.  </a:t>
            </a:r>
          </a:p>
          <a:p>
            <a:pPr lvl="1"/>
            <a:endParaRPr lang="en-US" dirty="0"/>
          </a:p>
          <a:p>
            <a:endParaRPr lang="en-US" dirty="0"/>
          </a:p>
        </p:txBody>
      </p:sp>
    </p:spTree>
    <p:extLst>
      <p:ext uri="{BB962C8B-B14F-4D97-AF65-F5344CB8AC3E}">
        <p14:creationId xmlns:p14="http://schemas.microsoft.com/office/powerpoint/2010/main" val="3852226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a:t>
            </a:r>
            <a:r>
              <a:rPr lang="en-US" dirty="0" smtClean="0"/>
              <a:t>differing goals and approaches to the Civil War, comparing Northern and Southern perspectives.</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71600"/>
            <a:ext cx="9093200" cy="5486400"/>
          </a:xfrm>
        </p:spPr>
      </p:pic>
      <p:sp>
        <p:nvSpPr>
          <p:cNvPr id="2" name="TextBox 1"/>
          <p:cNvSpPr txBox="1"/>
          <p:nvPr/>
        </p:nvSpPr>
        <p:spPr>
          <a:xfrm>
            <a:off x="918791" y="324319"/>
            <a:ext cx="7296284" cy="584776"/>
          </a:xfrm>
          <a:prstGeom prst="rect">
            <a:avLst/>
          </a:prstGeom>
          <a:noFill/>
        </p:spPr>
        <p:txBody>
          <a:bodyPr wrap="square" rtlCol="0">
            <a:spAutoFit/>
          </a:bodyPr>
          <a:lstStyle/>
          <a:p>
            <a:pPr algn="ctr"/>
            <a:r>
              <a:rPr lang="en-US" sz="3200" dirty="0" smtClean="0">
                <a:hlinkClick r:id="rId3"/>
              </a:rPr>
              <a:t>Slavery Over Time</a:t>
            </a:r>
            <a:endParaRPr lang="en-US" sz="3200" dirty="0"/>
          </a:p>
        </p:txBody>
      </p:sp>
    </p:spTree>
    <p:extLst>
      <p:ext uri="{BB962C8B-B14F-4D97-AF65-F5344CB8AC3E}">
        <p14:creationId xmlns:p14="http://schemas.microsoft.com/office/powerpoint/2010/main" val="37704751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 Drive:My Drive:APUSH:APUSH Materials:Period 5 (1844-1877):Period 5 Political Cartoons:Southern Volunteers.jpg"/>
          <p:cNvPicPr/>
          <p:nvPr/>
        </p:nvPicPr>
        <p:blipFill>
          <a:blip r:embed="rId2">
            <a:extLst>
              <a:ext uri="{28A0092B-C50C-407E-A947-70E740481C1C}">
                <a14:useLocalDpi xmlns:a14="http://schemas.microsoft.com/office/drawing/2010/main" val="0"/>
              </a:ext>
            </a:extLst>
          </a:blip>
          <a:srcRect/>
          <a:stretch>
            <a:fillRect/>
          </a:stretch>
        </p:blipFill>
        <p:spPr bwMode="auto">
          <a:xfrm>
            <a:off x="0" y="143409"/>
            <a:ext cx="9144000" cy="6125592"/>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5054815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25335" y="0"/>
            <a:ext cx="8690065" cy="914400"/>
          </a:xfrm>
        </p:spPr>
        <p:txBody>
          <a:bodyPr>
            <a:normAutofit/>
          </a:bodyPr>
          <a:lstStyle/>
          <a:p>
            <a:pPr algn="ctr"/>
            <a:r>
              <a:rPr lang="en-US" dirty="0"/>
              <a:t>What is </a:t>
            </a:r>
            <a:r>
              <a:rPr lang="en-US" dirty="0" smtClean="0"/>
              <a:t>the</a:t>
            </a:r>
            <a:r>
              <a:rPr lang="ja-JP" altLang="en-US" dirty="0" smtClean="0">
                <a:latin typeface="Arial"/>
              </a:rPr>
              <a:t>“</a:t>
            </a:r>
            <a:r>
              <a:rPr lang="en-US" dirty="0"/>
              <a:t>United States</a:t>
            </a:r>
            <a:r>
              <a:rPr lang="ja-JP" altLang="en-US" dirty="0">
                <a:latin typeface="Arial"/>
              </a:rPr>
              <a:t>”</a:t>
            </a:r>
            <a:r>
              <a:rPr lang="en-US" dirty="0"/>
              <a:t>?</a:t>
            </a:r>
          </a:p>
        </p:txBody>
      </p:sp>
      <p:sp>
        <p:nvSpPr>
          <p:cNvPr id="274435" name="Rectangle 3"/>
          <p:cNvSpPr>
            <a:spLocks noGrp="1" noChangeArrowheads="1"/>
          </p:cNvSpPr>
          <p:nvPr>
            <p:ph type="body" idx="1"/>
          </p:nvPr>
        </p:nvSpPr>
        <p:spPr>
          <a:xfrm>
            <a:off x="0" y="838200"/>
            <a:ext cx="9144000" cy="6019800"/>
          </a:xfrm>
        </p:spPr>
        <p:txBody>
          <a:bodyPr>
            <a:normAutofit/>
          </a:bodyPr>
          <a:lstStyle/>
          <a:p>
            <a:r>
              <a:rPr lang="en-US" sz="4000" dirty="0"/>
              <a:t>The Southern decision to secede was based on old arguments:</a:t>
            </a:r>
          </a:p>
          <a:p>
            <a:pPr lvl="1"/>
            <a:r>
              <a:rPr lang="en-US" sz="3600" dirty="0"/>
              <a:t>The USA was a </a:t>
            </a:r>
            <a:r>
              <a:rPr lang="ja-JP" altLang="en-US" sz="3600" dirty="0">
                <a:latin typeface="Arial"/>
              </a:rPr>
              <a:t>“</a:t>
            </a:r>
            <a:r>
              <a:rPr lang="en-US" sz="3600" dirty="0"/>
              <a:t>compact </a:t>
            </a:r>
            <a:r>
              <a:rPr lang="en-US" sz="3600" i="1" u="sng" dirty="0"/>
              <a:t>between</a:t>
            </a:r>
            <a:r>
              <a:rPr lang="en-US" sz="3600" dirty="0"/>
              <a:t> states,</a:t>
            </a:r>
            <a:r>
              <a:rPr lang="ja-JP" altLang="en-US" sz="3600" dirty="0">
                <a:latin typeface="Arial"/>
              </a:rPr>
              <a:t>”</a:t>
            </a:r>
            <a:r>
              <a:rPr lang="en-US" sz="3600" dirty="0"/>
              <a:t> not a national </a:t>
            </a:r>
            <a:r>
              <a:rPr lang="en-US" sz="3600" dirty="0" err="1"/>
              <a:t>gov</a:t>
            </a:r>
            <a:r>
              <a:rPr lang="ja-JP" altLang="en-US" sz="3600" dirty="0">
                <a:latin typeface="Arial"/>
              </a:rPr>
              <a:t>’</a:t>
            </a:r>
            <a:r>
              <a:rPr lang="en-US" sz="3600" dirty="0"/>
              <a:t>t </a:t>
            </a:r>
            <a:r>
              <a:rPr lang="ja-JP" altLang="en-US" sz="3600" dirty="0">
                <a:latin typeface="Arial"/>
              </a:rPr>
              <a:t>“</a:t>
            </a:r>
            <a:r>
              <a:rPr lang="en-US" sz="3600" i="1" u="sng" dirty="0"/>
              <a:t>above</a:t>
            </a:r>
            <a:r>
              <a:rPr lang="en-US" sz="3600" dirty="0"/>
              <a:t> the states</a:t>
            </a:r>
            <a:r>
              <a:rPr lang="ja-JP" altLang="en-US" sz="3600" dirty="0">
                <a:latin typeface="Arial"/>
              </a:rPr>
              <a:t>”</a:t>
            </a:r>
            <a:endParaRPr lang="en-US" sz="3600" dirty="0"/>
          </a:p>
          <a:p>
            <a:pPr lvl="1"/>
            <a:r>
              <a:rPr lang="en-US" sz="3600" dirty="0"/>
              <a:t>Therefore, states could leave the Union freely &amp; peacefully</a:t>
            </a:r>
          </a:p>
          <a:p>
            <a:pPr lvl="1"/>
            <a:r>
              <a:rPr lang="en-US" sz="3600" dirty="0"/>
              <a:t>States</a:t>
            </a:r>
            <a:r>
              <a:rPr lang="ja-JP" altLang="en-US" sz="3600" dirty="0">
                <a:latin typeface="Arial"/>
              </a:rPr>
              <a:t>’</a:t>
            </a:r>
            <a:r>
              <a:rPr lang="en-US" sz="3600" dirty="0"/>
              <a:t> rights must be protected as a guarantee of liberty </a:t>
            </a:r>
          </a:p>
        </p:txBody>
      </p:sp>
      <p:sp>
        <p:nvSpPr>
          <p:cNvPr id="274437" name="AutoShape 5"/>
          <p:cNvSpPr>
            <a:spLocks noChangeArrowheads="1"/>
          </p:cNvSpPr>
          <p:nvPr/>
        </p:nvSpPr>
        <p:spPr bwMode="auto">
          <a:xfrm>
            <a:off x="76200" y="3733800"/>
            <a:ext cx="8991600" cy="1905000"/>
          </a:xfrm>
          <a:prstGeom prst="wedgeRectCallout">
            <a:avLst>
              <a:gd name="adj1" fmla="val 4782"/>
              <a:gd name="adj2" fmla="val -140167"/>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fontAlgn="base">
              <a:lnSpc>
                <a:spcPct val="80000"/>
              </a:lnSpc>
              <a:spcBef>
                <a:spcPct val="0"/>
              </a:spcBef>
              <a:spcAft>
                <a:spcPct val="0"/>
              </a:spcAft>
            </a:pPr>
            <a:r>
              <a:rPr lang="en-US" sz="2800" dirty="0" smtClean="0">
                <a:solidFill>
                  <a:srgbClr val="000000"/>
                </a:solidFill>
                <a:latin typeface="Rockwell"/>
                <a:ea typeface="ＭＳ Ｐゴシック" charset="0"/>
                <a:cs typeface="Rockwell"/>
              </a:rPr>
              <a:t>Southerners had threatened secession during a Congressional debate over slavery in 1790, the Missouri Crisis of 1820, the Nullification Crisis of 1832, &amp; the crisis over California in 1850</a:t>
            </a:r>
          </a:p>
        </p:txBody>
      </p:sp>
      <p:sp>
        <p:nvSpPr>
          <p:cNvPr id="274438" name="AutoShape 6"/>
          <p:cNvSpPr>
            <a:spLocks noChangeArrowheads="1"/>
          </p:cNvSpPr>
          <p:nvPr/>
        </p:nvSpPr>
        <p:spPr bwMode="auto">
          <a:xfrm>
            <a:off x="990600" y="2209800"/>
            <a:ext cx="8077200" cy="1524000"/>
          </a:xfrm>
          <a:prstGeom prst="wedgeRectCallout">
            <a:avLst>
              <a:gd name="adj1" fmla="val 14032"/>
              <a:gd name="adj2" fmla="val 21416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fontAlgn="base">
              <a:lnSpc>
                <a:spcPct val="80000"/>
              </a:lnSpc>
              <a:spcBef>
                <a:spcPct val="0"/>
              </a:spcBef>
              <a:spcAft>
                <a:spcPct val="0"/>
              </a:spcAft>
            </a:pPr>
            <a:r>
              <a:rPr lang="en-US" sz="2800" dirty="0" smtClean="0">
                <a:solidFill>
                  <a:srgbClr val="000000"/>
                </a:solidFill>
                <a:latin typeface="Rockwell"/>
                <a:ea typeface="ＭＳ Ｐゴシック" charset="0"/>
                <a:cs typeface="Rockwell"/>
              </a:rPr>
              <a:t>Individuals have the right to own property (slaves) &amp; have the right to have their property returned (Fugitive Slave Law)</a:t>
            </a:r>
          </a:p>
        </p:txBody>
      </p:sp>
    </p:spTree>
    <p:extLst>
      <p:ext uri="{BB962C8B-B14F-4D97-AF65-F5344CB8AC3E}">
        <p14:creationId xmlns:p14="http://schemas.microsoft.com/office/powerpoint/2010/main" val="1060364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4437"/>
                                        </p:tgtEl>
                                        <p:attrNameLst>
                                          <p:attrName>style.visibility</p:attrName>
                                        </p:attrNameLst>
                                      </p:cBhvr>
                                      <p:to>
                                        <p:strVal val="visible"/>
                                      </p:to>
                                    </p:set>
                                    <p:anim calcmode="lin" valueType="num">
                                      <p:cBhvr>
                                        <p:cTn id="7" dur="500" fill="hold"/>
                                        <p:tgtEl>
                                          <p:spTgt spid="274437"/>
                                        </p:tgtEl>
                                        <p:attrNameLst>
                                          <p:attrName>ppt_w</p:attrName>
                                        </p:attrNameLst>
                                      </p:cBhvr>
                                      <p:tavLst>
                                        <p:tav tm="0">
                                          <p:val>
                                            <p:fltVal val="0"/>
                                          </p:val>
                                        </p:tav>
                                        <p:tav tm="100000">
                                          <p:val>
                                            <p:strVal val="#ppt_w"/>
                                          </p:val>
                                        </p:tav>
                                      </p:tavLst>
                                    </p:anim>
                                    <p:anim calcmode="lin" valueType="num">
                                      <p:cBhvr>
                                        <p:cTn id="8" dur="500" fill="hold"/>
                                        <p:tgtEl>
                                          <p:spTgt spid="274437"/>
                                        </p:tgtEl>
                                        <p:attrNameLst>
                                          <p:attrName>ppt_h</p:attrName>
                                        </p:attrNameLst>
                                      </p:cBhvr>
                                      <p:tavLst>
                                        <p:tav tm="0">
                                          <p:val>
                                            <p:fltVal val="0"/>
                                          </p:val>
                                        </p:tav>
                                        <p:tav tm="100000">
                                          <p:val>
                                            <p:strVal val="#ppt_h"/>
                                          </p:val>
                                        </p:tav>
                                      </p:tavLst>
                                    </p:anim>
                                    <p:animEffect transition="in" filter="fade">
                                      <p:cBhvr>
                                        <p:cTn id="9" dur="500"/>
                                        <p:tgtEl>
                                          <p:spTgt spid="2744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74437"/>
                                        </p:tgtEl>
                                        <p:attrNameLst>
                                          <p:attrName>ppt_w</p:attrName>
                                        </p:attrNameLst>
                                      </p:cBhvr>
                                      <p:tavLst>
                                        <p:tav tm="0">
                                          <p:val>
                                            <p:strVal val="ppt_w"/>
                                          </p:val>
                                        </p:tav>
                                        <p:tav tm="100000">
                                          <p:val>
                                            <p:fltVal val="0"/>
                                          </p:val>
                                        </p:tav>
                                      </p:tavLst>
                                    </p:anim>
                                    <p:anim calcmode="lin" valueType="num">
                                      <p:cBhvr>
                                        <p:cTn id="14" dur="500"/>
                                        <p:tgtEl>
                                          <p:spTgt spid="274437"/>
                                        </p:tgtEl>
                                        <p:attrNameLst>
                                          <p:attrName>ppt_h</p:attrName>
                                        </p:attrNameLst>
                                      </p:cBhvr>
                                      <p:tavLst>
                                        <p:tav tm="0">
                                          <p:val>
                                            <p:strVal val="ppt_h"/>
                                          </p:val>
                                        </p:tav>
                                        <p:tav tm="100000">
                                          <p:val>
                                            <p:fltVal val="0"/>
                                          </p:val>
                                        </p:tav>
                                      </p:tavLst>
                                    </p:anim>
                                    <p:animEffect transition="out" filter="fade">
                                      <p:cBhvr>
                                        <p:cTn id="15" dur="500"/>
                                        <p:tgtEl>
                                          <p:spTgt spid="274437"/>
                                        </p:tgtEl>
                                      </p:cBhvr>
                                    </p:animEffect>
                                    <p:set>
                                      <p:cBhvr>
                                        <p:cTn id="16" dur="1" fill="hold">
                                          <p:stCondLst>
                                            <p:cond delay="499"/>
                                          </p:stCondLst>
                                        </p:cTn>
                                        <p:tgtEl>
                                          <p:spTgt spid="2744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74438"/>
                                        </p:tgtEl>
                                        <p:attrNameLst>
                                          <p:attrName>style.visibility</p:attrName>
                                        </p:attrNameLst>
                                      </p:cBhvr>
                                      <p:to>
                                        <p:strVal val="visible"/>
                                      </p:to>
                                    </p:set>
                                    <p:anim calcmode="lin" valueType="num">
                                      <p:cBhvr>
                                        <p:cTn id="21" dur="500" fill="hold"/>
                                        <p:tgtEl>
                                          <p:spTgt spid="274438"/>
                                        </p:tgtEl>
                                        <p:attrNameLst>
                                          <p:attrName>ppt_w</p:attrName>
                                        </p:attrNameLst>
                                      </p:cBhvr>
                                      <p:tavLst>
                                        <p:tav tm="0">
                                          <p:val>
                                            <p:fltVal val="0"/>
                                          </p:val>
                                        </p:tav>
                                        <p:tav tm="100000">
                                          <p:val>
                                            <p:strVal val="#ppt_w"/>
                                          </p:val>
                                        </p:tav>
                                      </p:tavLst>
                                    </p:anim>
                                    <p:anim calcmode="lin" valueType="num">
                                      <p:cBhvr>
                                        <p:cTn id="22" dur="500" fill="hold"/>
                                        <p:tgtEl>
                                          <p:spTgt spid="274438"/>
                                        </p:tgtEl>
                                        <p:attrNameLst>
                                          <p:attrName>ppt_h</p:attrName>
                                        </p:attrNameLst>
                                      </p:cBhvr>
                                      <p:tavLst>
                                        <p:tav tm="0">
                                          <p:val>
                                            <p:fltVal val="0"/>
                                          </p:val>
                                        </p:tav>
                                        <p:tav tm="100000">
                                          <p:val>
                                            <p:strVal val="#ppt_h"/>
                                          </p:val>
                                        </p:tav>
                                      </p:tavLst>
                                    </p:anim>
                                    <p:animEffect transition="in" filter="fade">
                                      <p:cBhvr>
                                        <p:cTn id="23" dur="500"/>
                                        <p:tgtEl>
                                          <p:spTgt spid="27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animBg="1"/>
      <p:bldP spid="274437" grpId="1" animBg="1"/>
      <p:bldP spid="2744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003860"/>
          </a:xfrm>
        </p:spPr>
        <p:txBody>
          <a:bodyPr>
            <a:normAutofit/>
          </a:bodyPr>
          <a:lstStyle/>
          <a:p>
            <a:pPr marL="1117600" indent="-1117600" algn="ctr"/>
            <a:r>
              <a:rPr lang="en-US" b="1" dirty="0"/>
              <a:t>The Secession Crisis</a:t>
            </a:r>
          </a:p>
        </p:txBody>
      </p:sp>
      <p:sp>
        <p:nvSpPr>
          <p:cNvPr id="19459" name="Rectangle 3"/>
          <p:cNvSpPr>
            <a:spLocks noGrp="1" noChangeArrowheads="1"/>
          </p:cNvSpPr>
          <p:nvPr>
            <p:ph type="body" idx="1"/>
          </p:nvPr>
        </p:nvSpPr>
        <p:spPr>
          <a:xfrm>
            <a:off x="0" y="1188242"/>
            <a:ext cx="9144000" cy="5288758"/>
          </a:xfrm>
        </p:spPr>
        <p:txBody>
          <a:bodyPr>
            <a:normAutofit/>
          </a:bodyPr>
          <a:lstStyle/>
          <a:p>
            <a:pPr marL="590550" indent="-590550"/>
            <a:r>
              <a:rPr lang="en-US" dirty="0"/>
              <a:t>The Withdrawal of the South</a:t>
            </a:r>
          </a:p>
          <a:p>
            <a:pPr marL="952500" lvl="1" indent="-495300"/>
            <a:r>
              <a:rPr lang="ja-JP" altLang="en-US" dirty="0">
                <a:latin typeface="Arial"/>
              </a:rPr>
              <a:t>“</a:t>
            </a:r>
            <a:r>
              <a:rPr lang="en-US" b="1" u="sng" dirty="0"/>
              <a:t>fire </a:t>
            </a:r>
            <a:r>
              <a:rPr lang="en-US" b="1" u="sng" dirty="0" smtClean="0"/>
              <a:t>eaters</a:t>
            </a:r>
            <a:r>
              <a:rPr lang="en-US" dirty="0" smtClean="0">
                <a:latin typeface="Arial"/>
              </a:rPr>
              <a:t>”</a:t>
            </a:r>
            <a:r>
              <a:rPr lang="en-US" dirty="0" smtClean="0"/>
              <a:t> </a:t>
            </a:r>
            <a:r>
              <a:rPr lang="en-US" dirty="0"/>
              <a:t>demand withdrawal of southern states from union after 1860 election</a:t>
            </a:r>
          </a:p>
          <a:p>
            <a:pPr marL="952500" lvl="1" indent="-495300"/>
            <a:r>
              <a:rPr lang="en-US" b="1" u="sng" dirty="0"/>
              <a:t>President Buchanan</a:t>
            </a:r>
            <a:r>
              <a:rPr lang="en-US" dirty="0"/>
              <a:t> told Congress that </a:t>
            </a:r>
            <a:r>
              <a:rPr lang="en-US" b="1" u="sng" dirty="0"/>
              <a:t>no state had the right to secede form the Union</a:t>
            </a:r>
            <a:r>
              <a:rPr lang="en-US" dirty="0"/>
              <a:t>, </a:t>
            </a:r>
            <a:r>
              <a:rPr lang="en-US" b="1" i="1" u="sng" dirty="0"/>
              <a:t>but</a:t>
            </a:r>
            <a:r>
              <a:rPr lang="en-US" dirty="0"/>
              <a:t> suggested that </a:t>
            </a:r>
            <a:r>
              <a:rPr lang="en-US" b="1" u="sng" dirty="0"/>
              <a:t>the federal government had no authority to stop a state if it did (!)</a:t>
            </a:r>
          </a:p>
          <a:p>
            <a:pPr marL="952500" lvl="1" indent="-495300"/>
            <a:r>
              <a:rPr lang="en-US" dirty="0"/>
              <a:t>Seceding states immediately seized federal property within their boundaries</a:t>
            </a:r>
          </a:p>
        </p:txBody>
      </p:sp>
    </p:spTree>
    <p:extLst>
      <p:ext uri="{BB962C8B-B14F-4D97-AF65-F5344CB8AC3E}">
        <p14:creationId xmlns:p14="http://schemas.microsoft.com/office/powerpoint/2010/main" val="4824054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1572</TotalTime>
  <Words>2009</Words>
  <Application>Microsoft Macintosh PowerPoint</Application>
  <PresentationFormat>On-screen Show (4:3)</PresentationFormat>
  <Paragraphs>178</Paragraphs>
  <Slides>33</Slides>
  <Notes>13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Theme</vt:lpstr>
      <vt:lpstr>Do Now-Respond to the prompt on your notes using the quote below:</vt:lpstr>
      <vt:lpstr>Fighting the War: The Intertwining Nature of Military and Political Actions in Civil War America</vt:lpstr>
      <vt:lpstr>Outline</vt:lpstr>
      <vt:lpstr>Key Concepts</vt:lpstr>
      <vt:lpstr>AP Prompt</vt:lpstr>
      <vt:lpstr>PowerPoint Presentation</vt:lpstr>
      <vt:lpstr>PowerPoint Presentation</vt:lpstr>
      <vt:lpstr>What is the“United States”?</vt:lpstr>
      <vt:lpstr>The Secession Crisis</vt:lpstr>
      <vt:lpstr>Stephens’ Cornerstone Speech</vt:lpstr>
      <vt:lpstr>Lincoln’s First Inaugural</vt:lpstr>
      <vt:lpstr>The War Begins</vt:lpstr>
      <vt:lpstr>Secession</vt:lpstr>
      <vt:lpstr>PowerPoint Presentation</vt:lpstr>
      <vt:lpstr>PowerPoint Presentation</vt:lpstr>
      <vt:lpstr>Secession &amp; the Formation of the Confederate States of America</vt:lpstr>
      <vt:lpstr>The Union Responds</vt:lpstr>
      <vt:lpstr>Political Leadership During the Civil War</vt:lpstr>
      <vt:lpstr>Political Leadership During the Civil War</vt:lpstr>
      <vt:lpstr>Lincoln and the draft</vt:lpstr>
      <vt:lpstr>Conscription &amp; Substitutes</vt:lpstr>
      <vt:lpstr>NYC Draft Riots</vt:lpstr>
      <vt:lpstr>Union    vs    Confederacy</vt:lpstr>
      <vt:lpstr>PowerPoint Presentation</vt:lpstr>
      <vt:lpstr>Resources of the Union and the Confederacy, 1861</vt:lpstr>
      <vt:lpstr>PowerPoint Presentation</vt:lpstr>
      <vt:lpstr>Adjusting to Total War</vt:lpstr>
      <vt:lpstr>PowerPoint Presentation</vt:lpstr>
      <vt:lpstr>The Union</vt:lpstr>
      <vt:lpstr>PowerPoint Presentation</vt:lpstr>
      <vt:lpstr>The Diplomatic Struggle</vt:lpstr>
      <vt:lpstr>Advantages, Disadvantages, Strategy</vt:lpstr>
      <vt:lpstr>Freeing the Slaves Should Be the Primary War Aim; Preserving the Union Should Be the Primary War Aim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53</cp:revision>
  <dcterms:created xsi:type="dcterms:W3CDTF">2018-05-15T21:37:39Z</dcterms:created>
  <dcterms:modified xsi:type="dcterms:W3CDTF">2018-11-02T16:01:13Z</dcterms:modified>
</cp:coreProperties>
</file>