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41"/>
  </p:notesMasterIdLst>
  <p:sldIdLst>
    <p:sldId id="259" r:id="rId2"/>
    <p:sldId id="256" r:id="rId3"/>
    <p:sldId id="258" r:id="rId4"/>
    <p:sldId id="271" r:id="rId5"/>
    <p:sldId id="257" r:id="rId6"/>
    <p:sldId id="261" r:id="rId7"/>
    <p:sldId id="262" r:id="rId8"/>
    <p:sldId id="265" r:id="rId9"/>
    <p:sldId id="264" r:id="rId10"/>
    <p:sldId id="276" r:id="rId11"/>
    <p:sldId id="266" r:id="rId12"/>
    <p:sldId id="277" r:id="rId13"/>
    <p:sldId id="272" r:id="rId14"/>
    <p:sldId id="263" r:id="rId15"/>
    <p:sldId id="273" r:id="rId16"/>
    <p:sldId id="270" r:id="rId17"/>
    <p:sldId id="278" r:id="rId18"/>
    <p:sldId id="279" r:id="rId19"/>
    <p:sldId id="280" r:id="rId20"/>
    <p:sldId id="274" r:id="rId21"/>
    <p:sldId id="260" r:id="rId22"/>
    <p:sldId id="281" r:id="rId23"/>
    <p:sldId id="282" r:id="rId24"/>
    <p:sldId id="283" r:id="rId25"/>
    <p:sldId id="284" r:id="rId26"/>
    <p:sldId id="285" r:id="rId27"/>
    <p:sldId id="286" r:id="rId28"/>
    <p:sldId id="287" r:id="rId29"/>
    <p:sldId id="288" r:id="rId30"/>
    <p:sldId id="298" r:id="rId31"/>
    <p:sldId id="289" r:id="rId32"/>
    <p:sldId id="290" r:id="rId33"/>
    <p:sldId id="292" r:id="rId34"/>
    <p:sldId id="291" r:id="rId35"/>
    <p:sldId id="293" r:id="rId36"/>
    <p:sldId id="294" r:id="rId37"/>
    <p:sldId id="297" r:id="rId38"/>
    <p:sldId id="295" r:id="rId39"/>
    <p:sldId id="296"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36" d="100"/>
          <a:sy n="36" d="100"/>
        </p:scale>
        <p:origin x="-71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420A0C-7DD6-2A48-9000-55E51686435A}" type="datetimeFigureOut">
              <a:rPr lang="en-US" smtClean="0"/>
              <a:t>11/7/19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F2A383-73D2-D044-882F-AA881B49A1E7}" type="slidenum">
              <a:rPr lang="en-US" smtClean="0"/>
              <a:t>‹#›</a:t>
            </a:fld>
            <a:endParaRPr lang="en-US"/>
          </a:p>
        </p:txBody>
      </p:sp>
    </p:spTree>
    <p:extLst>
      <p:ext uri="{BB962C8B-B14F-4D97-AF65-F5344CB8AC3E}">
        <p14:creationId xmlns:p14="http://schemas.microsoft.com/office/powerpoint/2010/main" val="33348965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276483" name="Rectangle 3"/>
          <p:cNvSpPr>
            <a:spLocks noGrp="1" noChangeArrowheads="1"/>
          </p:cNvSpPr>
          <p:nvPr>
            <p:ph type="body" idx="1"/>
          </p:nvPr>
        </p:nvSpPr>
        <p:spPr/>
        <p:txBody>
          <a:bodyPr/>
          <a:lstStyle/>
          <a:p>
            <a:r>
              <a:rPr lang="en-US"/>
              <a:t>Threats of secession were nothing new. Some Southerners had threatened to leave the Union during a Congressional debate over slavery in 1790, the Missouri Crisis of 1819 and 1820, the Nullification Crisis of 1831 and 1832, and the crisis over California statehood in 1850. In each case, the crisis was resolved by compromise. Many expected the same pattern to prevail in 1861. </a:t>
            </a:r>
          </a:p>
          <a:p>
            <a:endParaRPr lang="en-US"/>
          </a:p>
          <a:p>
            <a:r>
              <a:rPr lang="en-US"/>
              <a:t>Drawing on arguments developed by John C. Calhoun, the convention held that the states were sovereign entities that could leave the Union as freely as they joined. Among the many indictments of the northern states and people, nothing seems more central than the issue of trust with respect to the capture and return of fugitive slaves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278531" name="Rectangle 3"/>
          <p:cNvSpPr>
            <a:spLocks noGrp="1" noChangeArrowheads="1"/>
          </p:cNvSpPr>
          <p:nvPr>
            <p:ph type="body" idx="1"/>
          </p:nvPr>
        </p:nvSpPr>
        <p:spPr/>
        <p:txBody>
          <a:bodyPr/>
          <a:lstStyle/>
          <a:p>
            <a:r>
              <a:rPr lang="en-US" sz="1400"/>
              <a:t>Some wished to </a:t>
            </a:r>
            <a:r>
              <a:rPr lang="ja-JP" altLang="en-US" sz="1400">
                <a:latin typeface="Arial"/>
              </a:rPr>
              <a:t>“</a:t>
            </a:r>
            <a:r>
              <a:rPr lang="en-US" sz="1400"/>
              <a:t>let the South depart in peace</a:t>
            </a:r>
            <a:r>
              <a:rPr lang="ja-JP" altLang="en-US" sz="1400">
                <a:latin typeface="Arial"/>
              </a:rPr>
              <a:t>”</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Lincoln calls for volunteers on April 15, 1861.</a:t>
            </a: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1C9286E4-BA9B-5442-8506-88EEF4E7888D}" type="slidenum">
              <a:rPr lang="en-US"/>
              <a:pPr/>
              <a:t>17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15363"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ln/>
        </p:spPr>
        <p:txBody>
          <a:bodyPr/>
          <a:lstStyle/>
          <a:p>
            <a:endParaRPr lang="en-US"/>
          </a:p>
        </p:txBody>
      </p:sp>
      <p:sp>
        <p:nvSpPr>
          <p:cNvPr id="23555"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atin typeface="Times New Roman" charset="0"/>
              <a:cs typeface="+mn-cs"/>
            </a:endParaRPr>
          </a:p>
        </p:txBody>
      </p:sp>
      <p:sp>
        <p:nvSpPr>
          <p:cNvPr id="30723"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body" idx="1"/>
          </p:nvPr>
        </p:nvSpPr>
        <p:spPr>
          <a:ln/>
        </p:spPr>
        <p:txBody>
          <a:bodyPr/>
          <a:lstStyle/>
          <a:p>
            <a:endParaRPr lang="en-US"/>
          </a:p>
        </p:txBody>
      </p:sp>
      <p:sp>
        <p:nvSpPr>
          <p:cNvPr id="188419"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11/7/19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11/7/19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11/7/19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11/7/19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11/7/19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11/7/19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www.youtube.com/watch?time_continue=1&amp;v=ytnaiqNoJYQ" TargetMode="External"/><Relationship Id="rId3"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www.youtube.com/watch?v=S72nI4Ex_E0&amp;feature=youtu.be" TargetMode="Externa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jpe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g"/></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26.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vimeo.com/3944134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dirty="0"/>
              <a:t>Do Now-Respond to the quote on your notes:</a:t>
            </a:r>
          </a:p>
        </p:txBody>
      </p:sp>
      <p:sp>
        <p:nvSpPr>
          <p:cNvPr id="3" name="Content Placeholder 2"/>
          <p:cNvSpPr>
            <a:spLocks noGrp="1"/>
          </p:cNvSpPr>
          <p:nvPr>
            <p:ph idx="1"/>
          </p:nvPr>
        </p:nvSpPr>
        <p:spPr/>
        <p:txBody>
          <a:bodyPr>
            <a:normAutofit fontScale="92500"/>
          </a:bodyPr>
          <a:lstStyle/>
          <a:p>
            <a:pPr marL="0" indent="0">
              <a:buNone/>
            </a:pPr>
            <a:r>
              <a:rPr lang="en-US" i="1" dirty="0">
                <a:cs typeface="Rockwell"/>
              </a:rPr>
              <a:t>"My paramount object in this struggle is to save the Union, and is not either to save or to destroy slavery. If I could save the Union without freeing any slave I would do it, and if I could save it by freeing all the slaves I would do it; and if I could save it by freeing some and leaving others alone I would also do that."</a:t>
            </a:r>
            <a:r>
              <a:rPr lang="en-US" dirty="0">
                <a:cs typeface="Rockwell"/>
              </a:rPr>
              <a:t> </a:t>
            </a:r>
            <a:r>
              <a:rPr lang="en-US" sz="1200" dirty="0">
                <a:cs typeface="Rockwell"/>
              </a:rPr>
              <a:t/>
            </a:r>
            <a:br>
              <a:rPr lang="en-US" sz="1200" dirty="0">
                <a:cs typeface="Rockwell"/>
              </a:rPr>
            </a:br>
            <a:r>
              <a:rPr lang="en-US" sz="1200" dirty="0">
                <a:cs typeface="Rockwell"/>
              </a:rPr>
              <a:t/>
            </a:r>
            <a:br>
              <a:rPr lang="en-US" sz="1200" dirty="0">
                <a:cs typeface="Rockwell"/>
              </a:rPr>
            </a:br>
            <a:r>
              <a:rPr lang="en-US" dirty="0">
                <a:cs typeface="Rockwell"/>
              </a:rPr>
              <a:t>		—Abraham Lincoln, 1862</a:t>
            </a:r>
          </a:p>
          <a:p>
            <a:pPr marL="0" indent="0">
              <a:buNone/>
            </a:pPr>
            <a:endParaRPr lang="en-US" dirty="0"/>
          </a:p>
        </p:txBody>
      </p:sp>
    </p:spTree>
    <p:extLst>
      <p:ext uri="{BB962C8B-B14F-4D97-AF65-F5344CB8AC3E}">
        <p14:creationId xmlns:p14="http://schemas.microsoft.com/office/powerpoint/2010/main" val="154662093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3"/>
          <p:cNvSpPr>
            <a:spLocks noGrp="1" noChangeArrowheads="1"/>
          </p:cNvSpPr>
          <p:nvPr>
            <p:ph type="body" idx="1"/>
          </p:nvPr>
        </p:nvSpPr>
        <p:spPr>
          <a:extLst>
            <a:ext uri="{91240B29-F687-4f45-9708-019B960494DF}">
              <a14:hiddenLine xmlns:a14="http://schemas.microsoft.com/office/drawing/2010/main" w="12700">
                <a:solidFill>
                  <a:schemeClr val="tx1"/>
                </a:solidFill>
                <a:miter lim="800000"/>
                <a:headEnd/>
                <a:tailEnd/>
              </a14:hiddenLine>
            </a:ext>
          </a:extLst>
        </p:spPr>
        <p:txBody>
          <a:bodyPr/>
          <a:lstStyle/>
          <a:p>
            <a:pPr eaLnBrk="1" hangingPunct="1">
              <a:lnSpc>
                <a:spcPct val="80000"/>
              </a:lnSpc>
              <a:spcBef>
                <a:spcPct val="0"/>
              </a:spcBef>
            </a:pPr>
            <a:endParaRPr lang="en-US" sz="3200">
              <a:latin typeface="Calibri" charset="0"/>
              <a:cs typeface="Calibri" charset="0"/>
            </a:endParaRPr>
          </a:p>
        </p:txBody>
      </p:sp>
      <p:pic>
        <p:nvPicPr>
          <p:cNvPr id="11268" name="Picture 10" descr="DIVI290"/>
          <p:cNvPicPr>
            <a:picLocks noChangeAspect="1" noChangeArrowheads="1"/>
          </p:cNvPicPr>
          <p:nvPr/>
        </p:nvPicPr>
        <p:blipFill>
          <a:blip r:embed="rId2">
            <a:lum bright="-24000" contrast="36000"/>
            <a:extLst>
              <a:ext uri="{28A0092B-C50C-407E-A947-70E740481C1C}">
                <a14:useLocalDpi xmlns:a14="http://schemas.microsoft.com/office/drawing/2010/main" val="0"/>
              </a:ext>
            </a:extLst>
          </a:blip>
          <a:srcRect l="6000" t="1276" r="751" b="5844"/>
          <a:stretch>
            <a:fillRect/>
          </a:stretch>
        </p:blipFill>
        <p:spPr bwMode="auto">
          <a:xfrm>
            <a:off x="0" y="914400"/>
            <a:ext cx="9161463" cy="55451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44" name="AutoShape 11"/>
          <p:cNvSpPr>
            <a:spLocks noChangeArrowheads="1"/>
          </p:cNvSpPr>
          <p:nvPr/>
        </p:nvSpPr>
        <p:spPr bwMode="auto">
          <a:xfrm>
            <a:off x="152400" y="76200"/>
            <a:ext cx="8763000" cy="838200"/>
          </a:xfrm>
          <a:prstGeom prst="wedgeRectCallout">
            <a:avLst>
              <a:gd name="adj1" fmla="val 815"/>
              <a:gd name="adj2" fmla="val 16519"/>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defRPr/>
            </a:pPr>
            <a:r>
              <a:rPr lang="en-US" sz="2400">
                <a:solidFill>
                  <a:schemeClr val="bg1"/>
                </a:solidFill>
                <a:latin typeface="Rockwell"/>
                <a:cs typeface="Rockwell"/>
              </a:rPr>
              <a:t>In April 1861, federal soldiers refused Confederate demands to vacate at Fort Sumter in SC</a:t>
            </a:r>
          </a:p>
        </p:txBody>
      </p:sp>
      <p:sp>
        <p:nvSpPr>
          <p:cNvPr id="337932" name="AutoShape 12"/>
          <p:cNvSpPr>
            <a:spLocks noChangeArrowheads="1"/>
          </p:cNvSpPr>
          <p:nvPr/>
        </p:nvSpPr>
        <p:spPr bwMode="auto">
          <a:xfrm>
            <a:off x="76200" y="1020763"/>
            <a:ext cx="4381500" cy="1265237"/>
          </a:xfrm>
          <a:prstGeom prst="wedgeRectCallout">
            <a:avLst>
              <a:gd name="adj1" fmla="val 8315"/>
              <a:gd name="adj2" fmla="val -24144"/>
            </a:avLst>
          </a:prstGeom>
          <a:solidFill>
            <a:srgbClr val="CCFF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defRPr/>
            </a:pPr>
            <a:r>
              <a:rPr lang="en-US" sz="2400" dirty="0">
                <a:solidFill>
                  <a:schemeClr val="bg1"/>
                </a:solidFill>
                <a:latin typeface="Rockwell"/>
                <a:cs typeface="Rockwell"/>
              </a:rPr>
              <a:t>When Lincoln sent aid </a:t>
            </a:r>
            <a:br>
              <a:rPr lang="en-US" sz="2400" dirty="0">
                <a:solidFill>
                  <a:schemeClr val="bg1"/>
                </a:solidFill>
                <a:latin typeface="Rockwell"/>
                <a:cs typeface="Rockwell"/>
              </a:rPr>
            </a:br>
            <a:r>
              <a:rPr lang="en-US" sz="2400" dirty="0">
                <a:solidFill>
                  <a:schemeClr val="bg1"/>
                </a:solidFill>
                <a:latin typeface="Rockwell"/>
                <a:cs typeface="Rockwell"/>
              </a:rPr>
              <a:t>to soldiers, Confederates </a:t>
            </a:r>
            <a:br>
              <a:rPr lang="en-US" sz="2400" dirty="0">
                <a:solidFill>
                  <a:schemeClr val="bg1"/>
                </a:solidFill>
                <a:latin typeface="Rockwell"/>
                <a:cs typeface="Rockwell"/>
              </a:rPr>
            </a:br>
            <a:r>
              <a:rPr lang="en-US" sz="2400" dirty="0">
                <a:solidFill>
                  <a:schemeClr val="bg1"/>
                </a:solidFill>
                <a:latin typeface="Rockwell"/>
                <a:cs typeface="Rockwell"/>
              </a:rPr>
              <a:t>fired on the fort</a:t>
            </a:r>
          </a:p>
        </p:txBody>
      </p:sp>
      <p:sp>
        <p:nvSpPr>
          <p:cNvPr id="11" name="AutoShape 14"/>
          <p:cNvSpPr>
            <a:spLocks noChangeArrowheads="1"/>
          </p:cNvSpPr>
          <p:nvPr/>
        </p:nvSpPr>
        <p:spPr bwMode="auto">
          <a:xfrm>
            <a:off x="4579938" y="1019175"/>
            <a:ext cx="4487862" cy="1266825"/>
          </a:xfrm>
          <a:prstGeom prst="wedgeRectCallout">
            <a:avLst>
              <a:gd name="adj1" fmla="val 29009"/>
              <a:gd name="adj2" fmla="val 2852"/>
            </a:avLst>
          </a:prstGeom>
          <a:solidFill>
            <a:srgbClr val="FFCC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defRPr/>
            </a:pPr>
            <a:r>
              <a:rPr lang="en-US" sz="2400">
                <a:solidFill>
                  <a:schemeClr val="bg1"/>
                </a:solidFill>
                <a:latin typeface="Rockwell"/>
                <a:cs typeface="Rockwell"/>
              </a:rPr>
              <a:t>The firing on Fort Sumter proved to be the start of the Civil War</a:t>
            </a:r>
          </a:p>
        </p:txBody>
      </p:sp>
      <p:pic>
        <p:nvPicPr>
          <p:cNvPr id="11274" name="Picture 10" descr="http://conservapedia.com/images/8/8e/Fort-sumterCurrierIves.jpg"/>
          <p:cNvPicPr>
            <a:picLocks noChangeAspect="1" noChangeArrowheads="1"/>
          </p:cNvPicPr>
          <p:nvPr/>
        </p:nvPicPr>
        <p:blipFill>
          <a:blip r:embed="rId3">
            <a:extLst>
              <a:ext uri="{28A0092B-C50C-407E-A947-70E740481C1C}">
                <a14:useLocalDpi xmlns:a14="http://schemas.microsoft.com/office/drawing/2010/main" val="0"/>
              </a:ext>
            </a:extLst>
          </a:blip>
          <a:srcRect b="24661"/>
          <a:stretch>
            <a:fillRect/>
          </a:stretch>
        </p:blipFill>
        <p:spPr bwMode="auto">
          <a:xfrm>
            <a:off x="228600" y="2425700"/>
            <a:ext cx="8697913"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66553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274"/>
                                        </p:tgtEl>
                                        <p:attrNameLst>
                                          <p:attrName>style.visibility</p:attrName>
                                        </p:attrNameLst>
                                      </p:cBhvr>
                                      <p:to>
                                        <p:strVal val="visible"/>
                                      </p:to>
                                    </p:set>
                                    <p:animEffect transition="in" filter="fade">
                                      <p:cBhvr>
                                        <p:cTn id="7" dur="500"/>
                                        <p:tgtEl>
                                          <p:spTgt spid="112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7932"/>
                                        </p:tgtEl>
                                        <p:attrNameLst>
                                          <p:attrName>style.visibility</p:attrName>
                                        </p:attrNameLst>
                                      </p:cBhvr>
                                      <p:to>
                                        <p:strVal val="visible"/>
                                      </p:to>
                                    </p:set>
                                    <p:animEffect transition="in" filter="fade">
                                      <p:cBhvr>
                                        <p:cTn id="10" dur="500"/>
                                        <p:tgtEl>
                                          <p:spTgt spid="337932"/>
                                        </p:tgtEl>
                                      </p:cBhvr>
                                    </p:animEffect>
                                  </p:childTnLst>
                                </p:cTn>
                              </p:par>
                              <p:par>
                                <p:cTn id="11" presetID="10" presetClass="exit" presetSubtype="0" fill="hold" nodeType="withEffect">
                                  <p:stCondLst>
                                    <p:cond delay="0"/>
                                  </p:stCondLst>
                                  <p:childTnLst>
                                    <p:animEffect transition="out" filter="fade">
                                      <p:cBhvr>
                                        <p:cTn id="12" dur="500"/>
                                        <p:tgtEl>
                                          <p:spTgt spid="11268"/>
                                        </p:tgtEl>
                                      </p:cBhvr>
                                    </p:animEffect>
                                    <p:set>
                                      <p:cBhvr>
                                        <p:cTn id="13" dur="1" fill="hold">
                                          <p:stCondLst>
                                            <p:cond delay="499"/>
                                          </p:stCondLst>
                                        </p:cTn>
                                        <p:tgtEl>
                                          <p:spTgt spid="11268"/>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2"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6" name="Rectangle 8"/>
          <p:cNvSpPr>
            <a:spLocks noGrp="1" noChangeArrowheads="1"/>
          </p:cNvSpPr>
          <p:nvPr>
            <p:ph type="body" idx="1"/>
          </p:nvPr>
        </p:nvSpPr>
        <p:spPr>
          <a:xfrm>
            <a:off x="304800" y="304800"/>
            <a:ext cx="8458200" cy="5867400"/>
          </a:xfrm>
        </p:spPr>
        <p:txBody>
          <a:bodyPr/>
          <a:lstStyle/>
          <a:p>
            <a:pPr marL="590550" indent="-590550"/>
            <a:r>
              <a:rPr lang="en-US" dirty="0"/>
              <a:t>The Failure of Compromise</a:t>
            </a:r>
          </a:p>
          <a:p>
            <a:pPr marL="952500" lvl="1" indent="-495300"/>
            <a:r>
              <a:rPr lang="en-US" b="1" u="sng" dirty="0" smtClean="0"/>
              <a:t>After</a:t>
            </a:r>
            <a:r>
              <a:rPr lang="en-US" dirty="0" smtClean="0"/>
              <a:t> </a:t>
            </a:r>
            <a:r>
              <a:rPr lang="en-US" dirty="0"/>
              <a:t>Southern guns fire on Northern ship at </a:t>
            </a:r>
            <a:r>
              <a:rPr lang="en-US" u="sng" dirty="0"/>
              <a:t>Fort Sumter, one last effort at compromise</a:t>
            </a:r>
          </a:p>
          <a:p>
            <a:pPr marL="952500" lvl="1" indent="-495300"/>
            <a:r>
              <a:rPr lang="en-US" dirty="0"/>
              <a:t>Senator John </a:t>
            </a:r>
            <a:r>
              <a:rPr lang="en-US" b="1" u="sng" dirty="0"/>
              <a:t>Crittenden: permanent slavery and reestablish Missouri Compromise Line</a:t>
            </a:r>
          </a:p>
          <a:p>
            <a:pPr marL="952500" lvl="1" indent="-495300"/>
            <a:r>
              <a:rPr lang="en-US" dirty="0"/>
              <a:t>Remaining </a:t>
            </a:r>
            <a:r>
              <a:rPr lang="en-US" b="1" u="sng" dirty="0"/>
              <a:t>southern </a:t>
            </a:r>
            <a:r>
              <a:rPr lang="en-US" b="1" u="sng" dirty="0" smtClean="0"/>
              <a:t>states are </a:t>
            </a:r>
            <a:r>
              <a:rPr lang="en-US" b="1" u="sng" dirty="0"/>
              <a:t>willing</a:t>
            </a:r>
            <a:r>
              <a:rPr lang="en-US" dirty="0"/>
              <a:t> to accept the plan, </a:t>
            </a:r>
            <a:r>
              <a:rPr lang="en-US" u="sng" dirty="0"/>
              <a:t>Northern </a:t>
            </a:r>
            <a:r>
              <a:rPr lang="en-US" u="sng" dirty="0" smtClean="0"/>
              <a:t>Republicans and Lincoln are not</a:t>
            </a:r>
            <a:endParaRPr lang="en-US" u="sng" dirty="0"/>
          </a:p>
        </p:txBody>
      </p:sp>
    </p:spTree>
    <p:extLst>
      <p:ext uri="{BB962C8B-B14F-4D97-AF65-F5344CB8AC3E}">
        <p14:creationId xmlns:p14="http://schemas.microsoft.com/office/powerpoint/2010/main" val="211915924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3"/>
          <p:cNvSpPr>
            <a:spLocks noGrp="1" noChangeArrowheads="1"/>
          </p:cNvSpPr>
          <p:nvPr>
            <p:ph type="body" idx="1"/>
          </p:nvPr>
        </p:nvSpPr>
        <p:spPr>
          <a:extLst>
            <a:ext uri="{91240B29-F687-4f45-9708-019B960494DF}">
              <a14:hiddenLine xmlns:a14="http://schemas.microsoft.com/office/drawing/2010/main" w="12700">
                <a:solidFill>
                  <a:schemeClr val="tx1"/>
                </a:solidFill>
                <a:miter lim="800000"/>
                <a:headEnd/>
                <a:tailEnd/>
              </a14:hiddenLine>
            </a:ext>
          </a:extLst>
        </p:spPr>
        <p:txBody>
          <a:bodyPr/>
          <a:lstStyle/>
          <a:p>
            <a:pPr eaLnBrk="1" hangingPunct="1">
              <a:lnSpc>
                <a:spcPct val="80000"/>
              </a:lnSpc>
              <a:spcBef>
                <a:spcPct val="0"/>
              </a:spcBef>
            </a:pPr>
            <a:endParaRPr lang="en-US" sz="3200">
              <a:latin typeface="Calibri" charset="0"/>
              <a:cs typeface="Calibri" charset="0"/>
            </a:endParaRPr>
          </a:p>
        </p:txBody>
      </p:sp>
      <p:pic>
        <p:nvPicPr>
          <p:cNvPr id="13314" name="Picture 4" descr="DIVI290"/>
          <p:cNvPicPr>
            <a:picLocks noChangeAspect="1" noChangeArrowheads="1"/>
          </p:cNvPicPr>
          <p:nvPr/>
        </p:nvPicPr>
        <p:blipFill>
          <a:blip r:embed="rId2">
            <a:lum bright="-24000" contrast="36000"/>
            <a:extLst>
              <a:ext uri="{28A0092B-C50C-407E-A947-70E740481C1C}">
                <a14:useLocalDpi xmlns:a14="http://schemas.microsoft.com/office/drawing/2010/main" val="0"/>
              </a:ext>
            </a:extLst>
          </a:blip>
          <a:srcRect l="6000" t="1276" r="751" b="5844"/>
          <a:stretch>
            <a:fillRect/>
          </a:stretch>
        </p:blipFill>
        <p:spPr bwMode="auto">
          <a:xfrm>
            <a:off x="0" y="914400"/>
            <a:ext cx="9161463" cy="55451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268" name="AutoShape 7"/>
          <p:cNvSpPr>
            <a:spLocks noChangeArrowheads="1"/>
          </p:cNvSpPr>
          <p:nvPr/>
        </p:nvSpPr>
        <p:spPr bwMode="auto">
          <a:xfrm>
            <a:off x="304800" y="152400"/>
            <a:ext cx="4038600" cy="1676400"/>
          </a:xfrm>
          <a:prstGeom prst="wedgeRectCallout">
            <a:avLst>
              <a:gd name="adj1" fmla="val 16310"/>
              <a:gd name="adj2" fmla="val -3829"/>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defRPr/>
            </a:pPr>
            <a:r>
              <a:rPr lang="en-US" sz="2800" dirty="0">
                <a:solidFill>
                  <a:srgbClr val="000000"/>
                </a:solidFill>
                <a:latin typeface="Rockwell"/>
                <a:cs typeface="Rockwell"/>
              </a:rPr>
              <a:t>After Fort Sumter, </a:t>
            </a:r>
            <a:br>
              <a:rPr lang="en-US" sz="2800" dirty="0">
                <a:solidFill>
                  <a:srgbClr val="000000"/>
                </a:solidFill>
                <a:latin typeface="Rockwell"/>
                <a:cs typeface="Rockwell"/>
              </a:rPr>
            </a:br>
            <a:r>
              <a:rPr lang="en-US" sz="2800" dirty="0">
                <a:solidFill>
                  <a:srgbClr val="000000"/>
                </a:solidFill>
                <a:latin typeface="Rockwell"/>
                <a:cs typeface="Rockwell"/>
              </a:rPr>
              <a:t>the upper South states seceded and joined </a:t>
            </a:r>
            <a:br>
              <a:rPr lang="en-US" sz="2800" dirty="0">
                <a:solidFill>
                  <a:srgbClr val="000000"/>
                </a:solidFill>
                <a:latin typeface="Rockwell"/>
                <a:cs typeface="Rockwell"/>
              </a:rPr>
            </a:br>
            <a:r>
              <a:rPr lang="en-US" sz="2800" dirty="0">
                <a:solidFill>
                  <a:srgbClr val="000000"/>
                </a:solidFill>
                <a:latin typeface="Rockwell"/>
                <a:cs typeface="Rockwell"/>
              </a:rPr>
              <a:t>the Confederacy </a:t>
            </a:r>
          </a:p>
        </p:txBody>
      </p:sp>
      <p:sp>
        <p:nvSpPr>
          <p:cNvPr id="347145" name="AutoShape 9"/>
          <p:cNvSpPr>
            <a:spLocks noChangeArrowheads="1"/>
          </p:cNvSpPr>
          <p:nvPr/>
        </p:nvSpPr>
        <p:spPr bwMode="auto">
          <a:xfrm>
            <a:off x="4495800" y="152400"/>
            <a:ext cx="4343400" cy="1676400"/>
          </a:xfrm>
          <a:prstGeom prst="wedgeRectCallout">
            <a:avLst>
              <a:gd name="adj1" fmla="val 26278"/>
              <a:gd name="adj2" fmla="val 10528"/>
            </a:avLst>
          </a:prstGeom>
          <a:solidFill>
            <a:srgbClr val="FFCCCC"/>
          </a:solidFill>
          <a:ln w="12700">
            <a:solidFill>
              <a:schemeClr val="tx1"/>
            </a:solidFill>
            <a:miter lim="800000"/>
            <a:headEnd/>
            <a:tailEnd/>
          </a:ln>
        </p:spPr>
        <p:txBody>
          <a:bodyPr/>
          <a:lstStyle/>
          <a:p>
            <a:pPr algn="ctr">
              <a:lnSpc>
                <a:spcPct val="80000"/>
              </a:lnSpc>
            </a:pPr>
            <a:r>
              <a:rPr lang="en-US" sz="2800">
                <a:solidFill>
                  <a:srgbClr val="000000"/>
                </a:solidFill>
                <a:latin typeface="Rockwell"/>
                <a:cs typeface="Rockwell"/>
              </a:rPr>
              <a:t>Not all slave states seceded; Those that stayed in the Union were called “border states” </a:t>
            </a:r>
          </a:p>
        </p:txBody>
      </p:sp>
    </p:spTree>
    <p:extLst>
      <p:ext uri="{BB962C8B-B14F-4D97-AF65-F5344CB8AC3E}">
        <p14:creationId xmlns:p14="http://schemas.microsoft.com/office/powerpoint/2010/main" val="29321263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7145"/>
                                        </p:tgtEl>
                                        <p:attrNameLst>
                                          <p:attrName>style.visibility</p:attrName>
                                        </p:attrNameLst>
                                      </p:cBhvr>
                                      <p:to>
                                        <p:strVal val="visible"/>
                                      </p:to>
                                    </p:set>
                                    <p:animEffect transition="in" filter="fade">
                                      <p:cBhvr>
                                        <p:cTn id="7" dur="500"/>
                                        <p:tgtEl>
                                          <p:spTgt spid="347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BE333F-CC91-A244-8895-F8F403B28F06}"/>
              </a:ext>
            </a:extLst>
          </p:cNvPr>
          <p:cNvSpPr>
            <a:spLocks noGrp="1"/>
          </p:cNvSpPr>
          <p:nvPr>
            <p:ph type="title"/>
          </p:nvPr>
        </p:nvSpPr>
        <p:spPr>
          <a:xfrm>
            <a:off x="0" y="0"/>
            <a:ext cx="9144000" cy="762000"/>
          </a:xfrm>
        </p:spPr>
        <p:txBody>
          <a:bodyPr/>
          <a:lstStyle/>
          <a:p>
            <a:pPr>
              <a:defRPr/>
            </a:pPr>
            <a:r>
              <a:rPr lang="en-US" dirty="0">
                <a:hlinkClick r:id="rId2"/>
              </a:rPr>
              <a:t>Border States</a:t>
            </a:r>
            <a:endParaRPr lang="en-US" dirty="0"/>
          </a:p>
        </p:txBody>
      </p:sp>
      <p:sp>
        <p:nvSpPr>
          <p:cNvPr id="4" name="Content Placeholder 3">
            <a:extLst>
              <a:ext uri="{FF2B5EF4-FFF2-40B4-BE49-F238E27FC236}">
                <a16:creationId xmlns="" xmlns:a16="http://schemas.microsoft.com/office/drawing/2014/main" id="{EBCAA7F1-1051-CB4E-9080-E277321E199A}"/>
              </a:ext>
            </a:extLst>
          </p:cNvPr>
          <p:cNvSpPr>
            <a:spLocks noGrp="1"/>
          </p:cNvSpPr>
          <p:nvPr>
            <p:ph sz="half" idx="2"/>
          </p:nvPr>
        </p:nvSpPr>
        <p:spPr>
          <a:xfrm>
            <a:off x="0" y="762000"/>
            <a:ext cx="4114800" cy="6096000"/>
          </a:xfrm>
        </p:spPr>
        <p:txBody>
          <a:bodyPr>
            <a:normAutofit lnSpcReduction="10000"/>
          </a:bodyPr>
          <a:lstStyle/>
          <a:p>
            <a:pPr>
              <a:defRPr/>
            </a:pPr>
            <a:r>
              <a:rPr lang="en-US" sz="1600" dirty="0"/>
              <a:t>Delaware</a:t>
            </a:r>
          </a:p>
          <a:p>
            <a:pPr>
              <a:defRPr/>
            </a:pPr>
            <a:r>
              <a:rPr lang="en-US" sz="1600" dirty="0"/>
              <a:t>Maryland</a:t>
            </a:r>
          </a:p>
          <a:p>
            <a:pPr lvl="1">
              <a:defRPr/>
            </a:pPr>
            <a:r>
              <a:rPr lang="en-US" sz="1400" dirty="0"/>
              <a:t>Strong Confederate sympathies, but voted unionism</a:t>
            </a:r>
          </a:p>
          <a:p>
            <a:pPr lvl="1">
              <a:defRPr/>
            </a:pPr>
            <a:r>
              <a:rPr lang="en-US" sz="1400" dirty="0"/>
              <a:t>Surrounded D.C.</a:t>
            </a:r>
          </a:p>
          <a:p>
            <a:pPr lvl="1">
              <a:defRPr/>
            </a:pPr>
            <a:r>
              <a:rPr lang="en-US" sz="1400" dirty="0"/>
              <a:t>Lincoln declared martial law and suspended habeas corpus</a:t>
            </a:r>
          </a:p>
          <a:p>
            <a:pPr lvl="1">
              <a:defRPr/>
            </a:pPr>
            <a:r>
              <a:rPr lang="en-US" sz="1400" dirty="0"/>
              <a:t>Arrested 1/3 of Maryland’s General Assembly</a:t>
            </a:r>
          </a:p>
          <a:p>
            <a:pPr>
              <a:defRPr/>
            </a:pPr>
            <a:r>
              <a:rPr lang="en-US" sz="1600" dirty="0"/>
              <a:t>Kentucky</a:t>
            </a:r>
          </a:p>
          <a:p>
            <a:pPr lvl="1">
              <a:defRPr/>
            </a:pPr>
            <a:r>
              <a:rPr lang="en-US" sz="1400" dirty="0"/>
              <a:t>Declared neutrality</a:t>
            </a:r>
          </a:p>
          <a:p>
            <a:pPr lvl="1">
              <a:defRPr/>
            </a:pPr>
            <a:r>
              <a:rPr lang="en-US" sz="1400" dirty="0"/>
              <a:t>“I hope to have God on my side, but I must have Kentucky.” – Abraham Lincoln</a:t>
            </a:r>
          </a:p>
          <a:p>
            <a:pPr>
              <a:defRPr/>
            </a:pPr>
            <a:r>
              <a:rPr lang="en-US" sz="1600" dirty="0"/>
              <a:t>Missouri</a:t>
            </a:r>
          </a:p>
          <a:p>
            <a:pPr lvl="1">
              <a:defRPr/>
            </a:pPr>
            <a:r>
              <a:rPr lang="en-US" sz="1400" dirty="0"/>
              <a:t>State legislature voted overwhelmingly for unionism</a:t>
            </a:r>
          </a:p>
          <a:p>
            <a:pPr lvl="1">
              <a:defRPr/>
            </a:pPr>
            <a:r>
              <a:rPr lang="en-US" sz="1400" dirty="0"/>
              <a:t>Pro-Confederate Governor Claiborne Jackson called out state militia</a:t>
            </a:r>
          </a:p>
          <a:p>
            <a:pPr>
              <a:defRPr/>
            </a:pPr>
            <a:r>
              <a:rPr lang="en-US" sz="1800" dirty="0"/>
              <a:t>West Virginia</a:t>
            </a:r>
          </a:p>
          <a:p>
            <a:pPr lvl="1">
              <a:defRPr/>
            </a:pPr>
            <a:r>
              <a:rPr lang="en-US" sz="1400" dirty="0"/>
              <a:t>Yeoman farmers in western Virginia who did not own many slaves</a:t>
            </a:r>
          </a:p>
          <a:p>
            <a:pPr lvl="1">
              <a:defRPr/>
            </a:pPr>
            <a:r>
              <a:rPr lang="en-US" sz="1400" dirty="0"/>
              <a:t>Seceded from Virginia and officially recognized as a state in 1862</a:t>
            </a:r>
          </a:p>
        </p:txBody>
      </p:sp>
      <p:pic>
        <p:nvPicPr>
          <p:cNvPr id="11268" name="Picture 2" descr="Related image">
            <a:extLst>
              <a:ext uri="{FF2B5EF4-FFF2-40B4-BE49-F238E27FC236}">
                <a16:creationId xmlns="" xmlns:a16="http://schemas.microsoft.com/office/drawing/2014/main" id="{81902E0D-B7C5-4648-86B6-00E6132C4A80}"/>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114800" y="1371600"/>
            <a:ext cx="4986338" cy="32004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23048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Stephens’ Cornerstone Speech</a:t>
            </a:r>
            <a:endParaRPr lang="en-US" dirty="0"/>
          </a:p>
        </p:txBody>
      </p:sp>
      <p:sp>
        <p:nvSpPr>
          <p:cNvPr id="3" name="Content Placeholder 2"/>
          <p:cNvSpPr>
            <a:spLocks noGrp="1"/>
          </p:cNvSpPr>
          <p:nvPr>
            <p:ph idx="1"/>
          </p:nvPr>
        </p:nvSpPr>
        <p:spPr/>
        <p:txBody>
          <a:bodyPr/>
          <a:lstStyle/>
          <a:p>
            <a:pPr marL="0" indent="0">
              <a:buNone/>
            </a:pPr>
            <a:r>
              <a:rPr lang="en-US" dirty="0" smtClean="0"/>
              <a:t>What does the new Confederate Constitution rest on, according to its new Vice President?</a:t>
            </a:r>
          </a:p>
        </p:txBody>
      </p:sp>
    </p:spTree>
    <p:extLst>
      <p:ext uri="{BB962C8B-B14F-4D97-AF65-F5344CB8AC3E}">
        <p14:creationId xmlns:p14="http://schemas.microsoft.com/office/powerpoint/2010/main" val="392876378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106190" y="0"/>
            <a:ext cx="8037809" cy="1331650"/>
          </a:xfrm>
          <a:solidFill>
            <a:srgbClr val="CCECFF"/>
          </a:solidFill>
          <a:ln w="38100">
            <a:solidFill>
              <a:schemeClr val="tx1"/>
            </a:solidFill>
            <a:miter lim="800000"/>
            <a:headEnd/>
            <a:tailEnd/>
          </a:ln>
        </p:spPr>
        <p:txBody>
          <a:bodyPr>
            <a:normAutofit/>
          </a:bodyPr>
          <a:lstStyle/>
          <a:p>
            <a:pPr algn="ctr"/>
            <a:r>
              <a:rPr lang="en-US" sz="3200">
                <a:solidFill>
                  <a:srgbClr val="000000"/>
                </a:solidFill>
              </a:rPr>
              <a:t>Secession &amp; the Formation of the Confederate States of America</a:t>
            </a:r>
          </a:p>
        </p:txBody>
      </p:sp>
      <p:pic>
        <p:nvPicPr>
          <p:cNvPr id="277509" name="Picture 5" descr="DIVI7233299"/>
          <p:cNvPicPr>
            <a:picLocks noChangeAspect="1" noChangeArrowheads="1"/>
          </p:cNvPicPr>
          <p:nvPr/>
        </p:nvPicPr>
        <p:blipFill>
          <a:blip r:embed="rId3">
            <a:lum bright="-6000" contrast="18000"/>
            <a:extLst>
              <a:ext uri="{28A0092B-C50C-407E-A947-70E740481C1C}">
                <a14:useLocalDpi xmlns:a14="http://schemas.microsoft.com/office/drawing/2010/main" val="0"/>
              </a:ext>
            </a:extLst>
          </a:blip>
          <a:srcRect l="4028" t="84833" r="86938"/>
          <a:stretch>
            <a:fillRect/>
          </a:stretch>
        </p:blipFill>
        <p:spPr bwMode="auto">
          <a:xfrm>
            <a:off x="8153400" y="4267200"/>
            <a:ext cx="990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517" name="Picture 13" descr="Map_of_CSA_4"/>
          <p:cNvPicPr>
            <a:picLocks noChangeAspect="1" noChangeArrowheads="1"/>
          </p:cNvPicPr>
          <p:nvPr/>
        </p:nvPicPr>
        <p:blipFill>
          <a:blip r:embed="rId4">
            <a:extLst>
              <a:ext uri="{28A0092B-C50C-407E-A947-70E740481C1C}">
                <a14:useLocalDpi xmlns:a14="http://schemas.microsoft.com/office/drawing/2010/main" val="0"/>
              </a:ext>
            </a:extLst>
          </a:blip>
          <a:srcRect l="3250" r="2501"/>
          <a:stretch>
            <a:fillRect/>
          </a:stretch>
        </p:blipFill>
        <p:spPr bwMode="auto">
          <a:xfrm>
            <a:off x="-7938" y="1600200"/>
            <a:ext cx="9151938" cy="5257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77518" name="AutoShape 14"/>
          <p:cNvSpPr>
            <a:spLocks noChangeArrowheads="1"/>
          </p:cNvSpPr>
          <p:nvPr/>
        </p:nvSpPr>
        <p:spPr bwMode="auto">
          <a:xfrm>
            <a:off x="2362200" y="762000"/>
            <a:ext cx="6400800" cy="990600"/>
          </a:xfrm>
          <a:prstGeom prst="wedgeRectCallout">
            <a:avLst>
              <a:gd name="adj1" fmla="val 16866"/>
              <a:gd name="adj2" fmla="val 340866"/>
            </a:avLst>
          </a:prstGeom>
          <a:solidFill>
            <a:srgbClr val="CCFFCC"/>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2800" dirty="0">
                <a:solidFill>
                  <a:srgbClr val="000000"/>
                </a:solidFill>
              </a:rPr>
              <a:t>On Feb 4, 1861, the Confederate States of America were formed</a:t>
            </a:r>
          </a:p>
        </p:txBody>
      </p:sp>
      <p:sp>
        <p:nvSpPr>
          <p:cNvPr id="8" name="AutoShape 15"/>
          <p:cNvSpPr>
            <a:spLocks noChangeArrowheads="1"/>
          </p:cNvSpPr>
          <p:nvPr/>
        </p:nvSpPr>
        <p:spPr bwMode="auto">
          <a:xfrm>
            <a:off x="381000" y="152400"/>
            <a:ext cx="8763000" cy="1981200"/>
          </a:xfrm>
          <a:prstGeom prst="wedgeRectCallout">
            <a:avLst>
              <a:gd name="adj1" fmla="val 18731"/>
              <a:gd name="adj2" fmla="val 170431"/>
            </a:avLst>
          </a:prstGeom>
          <a:solidFill>
            <a:srgbClr val="FFFF99"/>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2800" dirty="0">
                <a:solidFill>
                  <a:schemeClr val="bg1"/>
                </a:solidFill>
              </a:rPr>
              <a:t>The CSA constitution resembled the U.S., but with 4 key changes: (1) it protected states</a:t>
            </a:r>
            <a:r>
              <a:rPr lang="ja-JP" altLang="en-US" sz="2800" dirty="0">
                <a:solidFill>
                  <a:schemeClr val="bg1"/>
                </a:solidFill>
                <a:latin typeface="Arial"/>
              </a:rPr>
              <a:t>’</a:t>
            </a:r>
            <a:r>
              <a:rPr lang="en-US" sz="2800" dirty="0">
                <a:solidFill>
                  <a:schemeClr val="bg1"/>
                </a:solidFill>
              </a:rPr>
              <a:t> rights, (2) guaranteed slavery, (3) referenced God, &amp; (4) prohibited protective tariffs </a:t>
            </a:r>
          </a:p>
        </p:txBody>
      </p:sp>
      <p:sp>
        <p:nvSpPr>
          <p:cNvPr id="9" name="AutoShape 16"/>
          <p:cNvSpPr>
            <a:spLocks noChangeArrowheads="1"/>
          </p:cNvSpPr>
          <p:nvPr/>
        </p:nvSpPr>
        <p:spPr bwMode="auto">
          <a:xfrm>
            <a:off x="1676400" y="2057400"/>
            <a:ext cx="7086600" cy="990600"/>
          </a:xfrm>
          <a:prstGeom prst="wedgeRectCallout">
            <a:avLst>
              <a:gd name="adj1" fmla="val 7685"/>
              <a:gd name="adj2" fmla="val 158495"/>
            </a:avLst>
          </a:prstGeom>
          <a:solidFill>
            <a:srgbClr val="CCCCFF"/>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en-US" sz="2800">
                <a:solidFill>
                  <a:schemeClr val="bg1"/>
                </a:solidFill>
              </a:rPr>
              <a:t>Mississippi Senator Jefferson Davis was elected CSA president </a:t>
            </a:r>
          </a:p>
        </p:txBody>
      </p:sp>
    </p:spTree>
    <p:extLst>
      <p:ext uri="{BB962C8B-B14F-4D97-AF65-F5344CB8AC3E}">
        <p14:creationId xmlns:p14="http://schemas.microsoft.com/office/powerpoint/2010/main" val="20806135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77518"/>
                                        </p:tgtEl>
                                        <p:attrNameLst>
                                          <p:attrName>style.visibility</p:attrName>
                                        </p:attrNameLst>
                                      </p:cBhvr>
                                      <p:to>
                                        <p:strVal val="visible"/>
                                      </p:to>
                                    </p:set>
                                    <p:anim calcmode="lin" valueType="num">
                                      <p:cBhvr>
                                        <p:cTn id="7" dur="500" fill="hold"/>
                                        <p:tgtEl>
                                          <p:spTgt spid="277518"/>
                                        </p:tgtEl>
                                        <p:attrNameLst>
                                          <p:attrName>ppt_w</p:attrName>
                                        </p:attrNameLst>
                                      </p:cBhvr>
                                      <p:tavLst>
                                        <p:tav tm="0">
                                          <p:val>
                                            <p:fltVal val="0"/>
                                          </p:val>
                                        </p:tav>
                                        <p:tav tm="100000">
                                          <p:val>
                                            <p:strVal val="#ppt_w"/>
                                          </p:val>
                                        </p:tav>
                                      </p:tavLst>
                                    </p:anim>
                                    <p:anim calcmode="lin" valueType="num">
                                      <p:cBhvr>
                                        <p:cTn id="8" dur="500" fill="hold"/>
                                        <p:tgtEl>
                                          <p:spTgt spid="277518"/>
                                        </p:tgtEl>
                                        <p:attrNameLst>
                                          <p:attrName>ppt_h</p:attrName>
                                        </p:attrNameLst>
                                      </p:cBhvr>
                                      <p:tavLst>
                                        <p:tav tm="0">
                                          <p:val>
                                            <p:fltVal val="0"/>
                                          </p:val>
                                        </p:tav>
                                        <p:tav tm="100000">
                                          <p:val>
                                            <p:strVal val="#ppt_h"/>
                                          </p:val>
                                        </p:tav>
                                      </p:tavLst>
                                    </p:anim>
                                    <p:animEffect transition="in" filter="fade">
                                      <p:cBhvr>
                                        <p:cTn id="9" dur="500"/>
                                        <p:tgtEl>
                                          <p:spTgt spid="27751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277518"/>
                                        </p:tgtEl>
                                        <p:attrNameLst>
                                          <p:attrName>ppt_w</p:attrName>
                                        </p:attrNameLst>
                                      </p:cBhvr>
                                      <p:tavLst>
                                        <p:tav tm="0">
                                          <p:val>
                                            <p:strVal val="ppt_w"/>
                                          </p:val>
                                        </p:tav>
                                        <p:tav tm="100000">
                                          <p:val>
                                            <p:fltVal val="0"/>
                                          </p:val>
                                        </p:tav>
                                      </p:tavLst>
                                    </p:anim>
                                    <p:anim calcmode="lin" valueType="num">
                                      <p:cBhvr>
                                        <p:cTn id="14" dur="500"/>
                                        <p:tgtEl>
                                          <p:spTgt spid="277518"/>
                                        </p:tgtEl>
                                        <p:attrNameLst>
                                          <p:attrName>ppt_h</p:attrName>
                                        </p:attrNameLst>
                                      </p:cBhvr>
                                      <p:tavLst>
                                        <p:tav tm="0">
                                          <p:val>
                                            <p:strVal val="ppt_h"/>
                                          </p:val>
                                        </p:tav>
                                        <p:tav tm="100000">
                                          <p:val>
                                            <p:fltVal val="0"/>
                                          </p:val>
                                        </p:tav>
                                      </p:tavLst>
                                    </p:anim>
                                    <p:animEffect transition="out" filter="fade">
                                      <p:cBhvr>
                                        <p:cTn id="15" dur="500"/>
                                        <p:tgtEl>
                                          <p:spTgt spid="277518"/>
                                        </p:tgtEl>
                                      </p:cBhvr>
                                    </p:animEffect>
                                    <p:set>
                                      <p:cBhvr>
                                        <p:cTn id="16" dur="1" fill="hold">
                                          <p:stCondLst>
                                            <p:cond delay="499"/>
                                          </p:stCondLst>
                                        </p:cTn>
                                        <p:tgtEl>
                                          <p:spTgt spid="277518"/>
                                        </p:tgtEl>
                                        <p:attrNameLst>
                                          <p:attrName>style.visibility</p:attrName>
                                        </p:attrNameLst>
                                      </p:cBhvr>
                                      <p:to>
                                        <p:strVal val="hidden"/>
                                      </p:to>
                                    </p:set>
                                  </p:childTnLst>
                                </p:cTn>
                              </p:par>
                              <p:par>
                                <p:cTn id="17" presetID="53"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18" grpId="0" animBg="1"/>
      <p:bldP spid="277518" grpId="1"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Secession Moveme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5900"/>
            <a:ext cx="9144000" cy="6423660"/>
          </a:xfrm>
          <a:prstGeom prst="rect">
            <a:avLst/>
          </a:prstGeom>
        </p:spPr>
      </p:pic>
    </p:spTree>
    <p:extLst>
      <p:ext uri="{BB962C8B-B14F-4D97-AF65-F5344CB8AC3E}">
        <p14:creationId xmlns:p14="http://schemas.microsoft.com/office/powerpoint/2010/main" val="127784356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0"/>
            <a:ext cx="8229600" cy="952185"/>
          </a:xfrm>
        </p:spPr>
        <p:txBody>
          <a:bodyPr/>
          <a:lstStyle/>
          <a:p>
            <a:r>
              <a:rPr lang="en-US" dirty="0">
                <a:latin typeface="Rockwell"/>
                <a:ea typeface="ＭＳ Ｐゴシック" charset="0"/>
                <a:cs typeface="Rockwell"/>
              </a:rPr>
              <a:t>The Union Responds</a:t>
            </a:r>
          </a:p>
        </p:txBody>
      </p:sp>
      <p:pic>
        <p:nvPicPr>
          <p:cNvPr id="51202"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267576" y="952185"/>
            <a:ext cx="5077199" cy="6338125"/>
          </a:xfrm>
        </p:spPr>
      </p:pic>
    </p:spTree>
    <p:extLst>
      <p:ext uri="{BB962C8B-B14F-4D97-AF65-F5344CB8AC3E}">
        <p14:creationId xmlns:p14="http://schemas.microsoft.com/office/powerpoint/2010/main" val="211571786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1" hangingPunct="1">
              <a:lnSpc>
                <a:spcPct val="80000"/>
              </a:lnSpc>
            </a:pPr>
            <a:endParaRPr lang="en-US" sz="3200">
              <a:latin typeface="Calibri" charset="0"/>
              <a:cs typeface="Calibri" charset="0"/>
            </a:endParaRPr>
          </a:p>
        </p:txBody>
      </p:sp>
      <p:sp>
        <p:nvSpPr>
          <p:cNvPr id="14339"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1" hangingPunct="1">
              <a:lnSpc>
                <a:spcPct val="80000"/>
              </a:lnSpc>
            </a:pPr>
            <a:endParaRPr lang="en-US" sz="3200">
              <a:latin typeface="Calibri" charset="0"/>
              <a:cs typeface="Calibri" charset="0"/>
            </a:endParaRPr>
          </a:p>
        </p:txBody>
      </p:sp>
      <p:sp>
        <p:nvSpPr>
          <p:cNvPr id="14340" name="Rectangle 4"/>
          <p:cNvSpPr>
            <a:spLocks noGrp="1" noChangeArrowheads="1"/>
          </p:cNvSpPr>
          <p:nvPr>
            <p:ph type="title"/>
          </p:nvPr>
        </p:nvSpPr>
        <p:spPr>
          <a:xfrm>
            <a:off x="0" y="0"/>
            <a:ext cx="9144000" cy="762000"/>
          </a:xfrm>
          <a:solidFill>
            <a:schemeClr val="bg1"/>
          </a:solidFill>
        </p:spPr>
        <p:txBody>
          <a:bodyPr lIns="90488" tIns="44450" rIns="90488" bIns="44450">
            <a:normAutofit/>
          </a:bodyPr>
          <a:lstStyle/>
          <a:p>
            <a:pPr algn="ctr" eaLnBrk="1" hangingPunct="1">
              <a:lnSpc>
                <a:spcPct val="80000"/>
              </a:lnSpc>
            </a:pPr>
            <a:r>
              <a:rPr lang="en-US" sz="2800" dirty="0">
                <a:solidFill>
                  <a:schemeClr val="tx1"/>
                </a:solidFill>
                <a:latin typeface="Rockwell"/>
                <a:cs typeface="Rockwell"/>
              </a:rPr>
              <a:t>Political Leadership During the Civil War</a:t>
            </a:r>
          </a:p>
        </p:txBody>
      </p:sp>
      <p:pic>
        <p:nvPicPr>
          <p:cNvPr id="12293" name="Picture 4" descr="jeffersandavis"/>
          <p:cNvPicPr>
            <a:picLocks noChangeAspect="1" noChangeArrowheads="1"/>
          </p:cNvPicPr>
          <p:nvPr/>
        </p:nvPicPr>
        <p:blipFill>
          <a:blip r:embed="rId3">
            <a:extLst>
              <a:ext uri="{28A0092B-C50C-407E-A947-70E740481C1C}">
                <a14:useLocalDpi xmlns:a14="http://schemas.microsoft.com/office/drawing/2010/main" val="0"/>
              </a:ext>
            </a:extLst>
          </a:blip>
          <a:srcRect l="17902" t="14000"/>
          <a:stretch>
            <a:fillRect/>
          </a:stretch>
        </p:blipFill>
        <p:spPr bwMode="auto">
          <a:xfrm>
            <a:off x="4429125" y="762000"/>
            <a:ext cx="471487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4342" name="Rectangle 11"/>
          <p:cNvSpPr>
            <a:spLocks noChangeArrowheads="1"/>
          </p:cNvSpPr>
          <p:nvPr/>
        </p:nvSpPr>
        <p:spPr bwMode="auto">
          <a:xfrm>
            <a:off x="0" y="533400"/>
            <a:ext cx="1066800" cy="63246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1" hangingPunct="1">
              <a:lnSpc>
                <a:spcPct val="80000"/>
              </a:lnSpc>
            </a:pPr>
            <a:endParaRPr lang="en-US" sz="3200">
              <a:latin typeface="Calibri" charset="0"/>
              <a:cs typeface="Calibri" charset="0"/>
            </a:endParaRPr>
          </a:p>
        </p:txBody>
      </p:sp>
      <p:pic>
        <p:nvPicPr>
          <p:cNvPr id="12295" name="Picture 12" descr="1864-1"/>
          <p:cNvPicPr>
            <a:picLocks noChangeAspect="1" noChangeArrowheads="1"/>
          </p:cNvPicPr>
          <p:nvPr/>
        </p:nvPicPr>
        <p:blipFill>
          <a:blip r:embed="rId4">
            <a:extLst>
              <a:ext uri="{28A0092B-C50C-407E-A947-70E740481C1C}">
                <a14:useLocalDpi xmlns:a14="http://schemas.microsoft.com/office/drawing/2010/main" val="0"/>
              </a:ext>
            </a:extLst>
          </a:blip>
          <a:srcRect b="27397"/>
          <a:stretch>
            <a:fillRect/>
          </a:stretch>
        </p:blipFill>
        <p:spPr bwMode="auto">
          <a:xfrm>
            <a:off x="0" y="762000"/>
            <a:ext cx="4608513"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56017" name="AutoShape 17"/>
          <p:cNvSpPr>
            <a:spLocks noChangeArrowheads="1"/>
          </p:cNvSpPr>
          <p:nvPr/>
        </p:nvSpPr>
        <p:spPr bwMode="auto">
          <a:xfrm>
            <a:off x="4876800" y="838200"/>
            <a:ext cx="4114800" cy="4876800"/>
          </a:xfrm>
          <a:prstGeom prst="wedgeRectCallout">
            <a:avLst>
              <a:gd name="adj1" fmla="val -93981"/>
              <a:gd name="adj2" fmla="val -20319"/>
            </a:avLst>
          </a:prstGeom>
          <a:solidFill>
            <a:srgbClr val="FFFF99"/>
          </a:solidFill>
          <a:ln w="12700">
            <a:solidFill>
              <a:schemeClr val="tx1"/>
            </a:solidFill>
            <a:miter lim="800000"/>
            <a:headEnd/>
            <a:tailEnd/>
          </a:ln>
        </p:spPr>
        <p:txBody>
          <a:bodyPr/>
          <a:lstStyle/>
          <a:p>
            <a:pPr marL="171450" indent="-171450" algn="ctr" eaLnBrk="1" hangingPunct="1">
              <a:lnSpc>
                <a:spcPct val="80000"/>
              </a:lnSpc>
              <a:spcBef>
                <a:spcPct val="10000"/>
              </a:spcBef>
            </a:pPr>
            <a:r>
              <a:rPr lang="en-US" sz="2800">
                <a:solidFill>
                  <a:srgbClr val="000000"/>
                </a:solidFill>
                <a:latin typeface="Rockwell"/>
                <a:cs typeface="Rockwell"/>
              </a:rPr>
              <a:t>During the Civil War, President Lincoln  used “emergency powers” to protect “national security”</a:t>
            </a:r>
          </a:p>
          <a:p>
            <a:pPr marL="171450" indent="-171450" eaLnBrk="1" hangingPunct="1">
              <a:lnSpc>
                <a:spcPct val="80000"/>
              </a:lnSpc>
              <a:spcBef>
                <a:spcPct val="10000"/>
              </a:spcBef>
              <a:buFontTx/>
              <a:buChar char="•"/>
            </a:pPr>
            <a:r>
              <a:rPr lang="en-US" sz="2800">
                <a:solidFill>
                  <a:srgbClr val="000000"/>
                </a:solidFill>
                <a:latin typeface="Rockwell"/>
                <a:cs typeface="Rockwell"/>
              </a:rPr>
              <a:t>Suspended </a:t>
            </a:r>
            <a:r>
              <a:rPr lang="en-US" sz="2800" i="1" u="sng">
                <a:solidFill>
                  <a:srgbClr val="000000"/>
                </a:solidFill>
                <a:latin typeface="Rockwell"/>
                <a:cs typeface="Rockwell"/>
              </a:rPr>
              <a:t>habeas corpus</a:t>
            </a:r>
            <a:r>
              <a:rPr lang="en-US" sz="2800">
                <a:solidFill>
                  <a:srgbClr val="000000"/>
                </a:solidFill>
                <a:latin typeface="Rockwell"/>
                <a:cs typeface="Rockwell"/>
              </a:rPr>
              <a:t> (Laws requiring evidence before citizens can be jailed) </a:t>
            </a:r>
          </a:p>
          <a:p>
            <a:pPr marL="171450" indent="-171450" eaLnBrk="1" hangingPunct="1">
              <a:lnSpc>
                <a:spcPct val="80000"/>
              </a:lnSpc>
              <a:spcBef>
                <a:spcPct val="10000"/>
              </a:spcBef>
              <a:buFontTx/>
              <a:buChar char="•"/>
            </a:pPr>
            <a:r>
              <a:rPr lang="en-US" sz="2800">
                <a:solidFill>
                  <a:srgbClr val="000000"/>
                </a:solidFill>
                <a:latin typeface="Rockwell"/>
                <a:cs typeface="Rockwell"/>
              </a:rPr>
              <a:t>Closed down newspapers that did not support the war </a:t>
            </a:r>
          </a:p>
        </p:txBody>
      </p:sp>
      <p:sp>
        <p:nvSpPr>
          <p:cNvPr id="12" name="AutoShape 18"/>
          <p:cNvSpPr>
            <a:spLocks noChangeArrowheads="1"/>
          </p:cNvSpPr>
          <p:nvPr/>
        </p:nvSpPr>
        <p:spPr bwMode="auto">
          <a:xfrm>
            <a:off x="0" y="838200"/>
            <a:ext cx="4608513" cy="4114800"/>
          </a:xfrm>
          <a:prstGeom prst="wedgeRectCallout">
            <a:avLst>
              <a:gd name="adj1" fmla="val 79829"/>
              <a:gd name="adj2" fmla="val -21556"/>
            </a:avLst>
          </a:prstGeom>
          <a:solidFill>
            <a:srgbClr val="CCFFCC"/>
          </a:solidFill>
          <a:ln w="12700">
            <a:solidFill>
              <a:schemeClr val="tx1"/>
            </a:solidFill>
            <a:miter lim="800000"/>
            <a:headEnd/>
            <a:tailEnd/>
          </a:ln>
        </p:spPr>
        <p:txBody>
          <a:bodyPr/>
          <a:lstStyle/>
          <a:p>
            <a:pPr marL="171450" indent="-171450" algn="ctr" eaLnBrk="1" hangingPunct="1">
              <a:lnSpc>
                <a:spcPct val="80000"/>
              </a:lnSpc>
              <a:spcBef>
                <a:spcPct val="10000"/>
              </a:spcBef>
            </a:pPr>
            <a:r>
              <a:rPr lang="en-US" sz="2800" dirty="0">
                <a:solidFill>
                  <a:srgbClr val="000000"/>
                </a:solidFill>
                <a:latin typeface="Rockwell"/>
                <a:cs typeface="Rockwell"/>
              </a:rPr>
              <a:t>During the Civil War, President Jefferson Davis had a difficult time:</a:t>
            </a:r>
          </a:p>
          <a:p>
            <a:pPr marL="171450" indent="-171450" eaLnBrk="1" hangingPunct="1">
              <a:lnSpc>
                <a:spcPct val="80000"/>
              </a:lnSpc>
              <a:spcBef>
                <a:spcPct val="10000"/>
              </a:spcBef>
              <a:buFontTx/>
              <a:buChar char="•"/>
            </a:pPr>
            <a:r>
              <a:rPr lang="en-US" sz="2800" dirty="0">
                <a:solidFill>
                  <a:srgbClr val="000000"/>
                </a:solidFill>
                <a:latin typeface="Rockwell"/>
                <a:cs typeface="Rockwell"/>
              </a:rPr>
              <a:t>The CSA Constitution protected states’ rights </a:t>
            </a:r>
            <a:br>
              <a:rPr lang="en-US" sz="2800" dirty="0">
                <a:solidFill>
                  <a:srgbClr val="000000"/>
                </a:solidFill>
                <a:latin typeface="Rockwell"/>
                <a:cs typeface="Rockwell"/>
              </a:rPr>
            </a:br>
            <a:r>
              <a:rPr lang="en-US" sz="2800" dirty="0">
                <a:solidFill>
                  <a:srgbClr val="000000"/>
                </a:solidFill>
                <a:latin typeface="Rockwell"/>
                <a:cs typeface="Rockwell"/>
              </a:rPr>
              <a:t>so state governors could refuse to send him money or troops</a:t>
            </a:r>
          </a:p>
          <a:p>
            <a:pPr marL="171450" indent="-171450" eaLnBrk="1" hangingPunct="1">
              <a:lnSpc>
                <a:spcPct val="80000"/>
              </a:lnSpc>
              <a:spcBef>
                <a:spcPct val="10000"/>
              </a:spcBef>
              <a:buFontTx/>
              <a:buChar char="•"/>
            </a:pPr>
            <a:r>
              <a:rPr lang="en-US" sz="2800" dirty="0">
                <a:solidFill>
                  <a:srgbClr val="000000"/>
                </a:solidFill>
                <a:latin typeface="Rockwell"/>
                <a:cs typeface="Rockwell"/>
              </a:rPr>
              <a:t>CSA currency inflated </a:t>
            </a:r>
            <a:br>
              <a:rPr lang="en-US" sz="2800" dirty="0">
                <a:solidFill>
                  <a:srgbClr val="000000"/>
                </a:solidFill>
                <a:latin typeface="Rockwell"/>
                <a:cs typeface="Rockwell"/>
              </a:rPr>
            </a:br>
            <a:r>
              <a:rPr lang="en-US" sz="2800" dirty="0">
                <a:solidFill>
                  <a:srgbClr val="000000"/>
                </a:solidFill>
                <a:latin typeface="Rockwell"/>
                <a:cs typeface="Rockwell"/>
              </a:rPr>
              <a:t>by 7,000% </a:t>
            </a:r>
          </a:p>
        </p:txBody>
      </p:sp>
      <p:sp>
        <p:nvSpPr>
          <p:cNvPr id="13" name="Text Box 19"/>
          <p:cNvSpPr txBox="1">
            <a:spLocks noChangeArrowheads="1"/>
          </p:cNvSpPr>
          <p:nvPr/>
        </p:nvSpPr>
        <p:spPr bwMode="auto">
          <a:xfrm>
            <a:off x="533400" y="5105400"/>
            <a:ext cx="8153400" cy="1830244"/>
          </a:xfrm>
          <a:prstGeom prst="rect">
            <a:avLst/>
          </a:prstGeom>
          <a:solidFill>
            <a:srgbClr val="FFCCFF"/>
          </a:solidFill>
          <a:ln w="12700">
            <a:solidFill>
              <a:schemeClr val="tx1"/>
            </a:solidFill>
            <a:miter lim="800000"/>
            <a:headEnd/>
            <a:tailEnd/>
          </a:ln>
        </p:spPr>
        <p:txBody>
          <a:bodyPr>
            <a:spAutoFit/>
          </a:bodyPr>
          <a:lstStyle>
            <a:lvl1pPr>
              <a:defRPr sz="4000">
                <a:solidFill>
                  <a:schemeClr val="tx1"/>
                </a:solidFill>
                <a:latin typeface="Arial" charset="0"/>
                <a:ea typeface="ＭＳ Ｐゴシック" charset="0"/>
              </a:defRPr>
            </a:lvl1pPr>
            <a:lvl2pPr>
              <a:defRPr sz="4000">
                <a:solidFill>
                  <a:schemeClr val="tx1"/>
                </a:solidFill>
                <a:latin typeface="Arial" charset="0"/>
                <a:ea typeface="ＭＳ Ｐゴシック" charset="0"/>
              </a:defRPr>
            </a:lvl2pPr>
            <a:lvl3pPr>
              <a:defRPr sz="4000">
                <a:solidFill>
                  <a:schemeClr val="tx1"/>
                </a:solidFill>
                <a:latin typeface="Arial" charset="0"/>
                <a:ea typeface="ＭＳ Ｐゴシック" charset="0"/>
              </a:defRPr>
            </a:lvl3pPr>
            <a:lvl4pPr>
              <a:defRPr sz="4000">
                <a:solidFill>
                  <a:schemeClr val="tx1"/>
                </a:solidFill>
                <a:latin typeface="Arial" charset="0"/>
                <a:ea typeface="ＭＳ Ｐゴシック" charset="0"/>
              </a:defRPr>
            </a:lvl4pPr>
            <a:lvl5pPr>
              <a:defRPr sz="4000">
                <a:solidFill>
                  <a:schemeClr val="tx1"/>
                </a:solidFill>
                <a:latin typeface="Arial" charset="0"/>
                <a:ea typeface="ＭＳ Ｐゴシック" charset="0"/>
              </a:defRPr>
            </a:lvl5pPr>
            <a:lvl6pPr eaLnBrk="0" hangingPunct="0">
              <a:defRPr sz="4000">
                <a:solidFill>
                  <a:schemeClr val="tx1"/>
                </a:solidFill>
                <a:latin typeface="Arial" charset="0"/>
                <a:ea typeface="ＭＳ Ｐゴシック" charset="0"/>
              </a:defRPr>
            </a:lvl6pPr>
            <a:lvl7pPr eaLnBrk="0" hangingPunct="0">
              <a:defRPr sz="4000">
                <a:solidFill>
                  <a:schemeClr val="tx1"/>
                </a:solidFill>
                <a:latin typeface="Arial" charset="0"/>
                <a:ea typeface="ＭＳ Ｐゴシック" charset="0"/>
              </a:defRPr>
            </a:lvl7pPr>
            <a:lvl8pPr eaLnBrk="0" hangingPunct="0">
              <a:defRPr sz="4000">
                <a:solidFill>
                  <a:schemeClr val="tx1"/>
                </a:solidFill>
                <a:latin typeface="Arial" charset="0"/>
                <a:ea typeface="ＭＳ Ｐゴシック" charset="0"/>
              </a:defRPr>
            </a:lvl8pPr>
            <a:lvl9pPr eaLnBrk="0" hangingPunct="0">
              <a:defRPr sz="4000">
                <a:solidFill>
                  <a:schemeClr val="tx1"/>
                </a:solidFill>
                <a:latin typeface="Arial" charset="0"/>
                <a:ea typeface="ＭＳ Ｐゴシック" charset="0"/>
              </a:defRPr>
            </a:lvl9pPr>
          </a:lstStyle>
          <a:p>
            <a:pPr algn="ctr" eaLnBrk="1" hangingPunct="1">
              <a:lnSpc>
                <a:spcPct val="80000"/>
              </a:lnSpc>
              <a:spcBef>
                <a:spcPct val="50000"/>
              </a:spcBef>
            </a:pPr>
            <a:r>
              <a:rPr lang="en-US" sz="2800">
                <a:solidFill>
                  <a:srgbClr val="000000"/>
                </a:solidFill>
                <a:latin typeface="Rockwell"/>
                <a:cs typeface="Rockwell"/>
              </a:rPr>
              <a:t>The national government in the USA and CSA relied on volunteer armies in the beginning, </a:t>
            </a:r>
            <a:br>
              <a:rPr lang="en-US" sz="2800">
                <a:solidFill>
                  <a:srgbClr val="000000"/>
                </a:solidFill>
                <a:latin typeface="Rockwell"/>
                <a:cs typeface="Rockwell"/>
              </a:rPr>
            </a:br>
            <a:r>
              <a:rPr lang="en-US" sz="2800">
                <a:solidFill>
                  <a:srgbClr val="000000"/>
                </a:solidFill>
                <a:latin typeface="Rockwell"/>
                <a:cs typeface="Rockwell"/>
              </a:rPr>
              <a:t>but soon needed conscription (draft) to </a:t>
            </a:r>
            <a:br>
              <a:rPr lang="en-US" sz="2800">
                <a:solidFill>
                  <a:srgbClr val="000000"/>
                </a:solidFill>
                <a:latin typeface="Rockwell"/>
                <a:cs typeface="Rockwell"/>
              </a:rPr>
            </a:br>
            <a:r>
              <a:rPr lang="en-US" sz="2800">
                <a:solidFill>
                  <a:srgbClr val="000000"/>
                </a:solidFill>
                <a:latin typeface="Rockwell"/>
                <a:cs typeface="Rockwell"/>
              </a:rPr>
              <a:t>supply their armies with troops</a:t>
            </a:r>
          </a:p>
        </p:txBody>
      </p:sp>
    </p:spTree>
    <p:extLst>
      <p:ext uri="{BB962C8B-B14F-4D97-AF65-F5344CB8AC3E}">
        <p14:creationId xmlns:p14="http://schemas.microsoft.com/office/powerpoint/2010/main" val="1294525542"/>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2295"/>
                                        </p:tgtEl>
                                      </p:cBhvr>
                                    </p:animEffect>
                                    <p:set>
                                      <p:cBhvr>
                                        <p:cTn id="7" dur="1" fill="hold">
                                          <p:stCondLst>
                                            <p:cond delay="499"/>
                                          </p:stCondLst>
                                        </p:cTn>
                                        <p:tgtEl>
                                          <p:spTgt spid="1229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56017"/>
                                        </p:tgtEl>
                                      </p:cBhvr>
                                    </p:animEffect>
                                    <p:set>
                                      <p:cBhvr>
                                        <p:cTn id="10" dur="1" fill="hold">
                                          <p:stCondLst>
                                            <p:cond delay="499"/>
                                          </p:stCondLst>
                                        </p:cTn>
                                        <p:tgtEl>
                                          <p:spTgt spid="256017"/>
                                        </p:tgtEl>
                                        <p:attrNameLst>
                                          <p:attrName>style.visibility</p:attrName>
                                        </p:attrNameLst>
                                      </p:cBhvr>
                                      <p:to>
                                        <p:strVal val="hidden"/>
                                      </p:to>
                                    </p:set>
                                  </p:childTnLst>
                                </p:cTn>
                              </p:par>
                            </p:childTnLst>
                          </p:cTn>
                        </p:par>
                        <p:par>
                          <p:cTn id="11" fill="hold" nodeType="afterGroup">
                            <p:stCondLst>
                              <p:cond delay="500"/>
                            </p:stCondLst>
                            <p:childTnLst>
                              <p:par>
                                <p:cTn id="12" presetID="10" presetClass="entr" presetSubtype="0" fill="hold" nodeType="afterEffect">
                                  <p:stCondLst>
                                    <p:cond delay="0"/>
                                  </p:stCondLst>
                                  <p:childTnLst>
                                    <p:set>
                                      <p:cBhvr>
                                        <p:cTn id="13" dur="1" fill="hold">
                                          <p:stCondLst>
                                            <p:cond delay="0"/>
                                          </p:stCondLst>
                                        </p:cTn>
                                        <p:tgtEl>
                                          <p:spTgt spid="12293"/>
                                        </p:tgtEl>
                                        <p:attrNameLst>
                                          <p:attrName>style.visibility</p:attrName>
                                        </p:attrNameLst>
                                      </p:cBhvr>
                                      <p:to>
                                        <p:strVal val="visible"/>
                                      </p:to>
                                    </p:set>
                                    <p:animEffect transition="in" filter="fade">
                                      <p:cBhvr>
                                        <p:cTn id="14" dur="500"/>
                                        <p:tgtEl>
                                          <p:spTgt spid="1229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grpId="1"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12295"/>
                                        </p:tgtEl>
                                        <p:attrNameLst>
                                          <p:attrName>style.visibility</p:attrName>
                                        </p:attrNameLst>
                                      </p:cBhvr>
                                      <p:to>
                                        <p:strVal val="visible"/>
                                      </p:to>
                                    </p:set>
                                    <p:animEffect transition="in" filter="fade">
                                      <p:cBhvr>
                                        <p:cTn id="25" dur="500"/>
                                        <p:tgtEl>
                                          <p:spTgt spid="1229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7" grpId="0" animBg="1"/>
      <p:bldP spid="12" grpId="0" animBg="1"/>
      <p:bldP spid="12" grpId="1"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3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32" name="Rectangle 4"/>
          <p:cNvSpPr>
            <a:spLocks noGrp="1" noChangeArrowheads="1"/>
          </p:cNvSpPr>
          <p:nvPr>
            <p:ph type="title"/>
          </p:nvPr>
        </p:nvSpPr>
        <p:spPr>
          <a:xfrm>
            <a:off x="0" y="0"/>
            <a:ext cx="9144000" cy="685800"/>
          </a:xfrm>
          <a:noFill/>
          <a:ln/>
        </p:spPr>
        <p:txBody>
          <a:bodyPr lIns="90488" tIns="44450" rIns="90488" bIns="44450">
            <a:noAutofit/>
          </a:bodyPr>
          <a:lstStyle/>
          <a:p>
            <a:pPr algn="ctr"/>
            <a:r>
              <a:rPr lang="en-US" sz="3200" dirty="0">
                <a:solidFill>
                  <a:schemeClr val="tx1"/>
                </a:solidFill>
              </a:rPr>
              <a:t>Political Leadership During the Civil War</a:t>
            </a:r>
          </a:p>
        </p:txBody>
      </p:sp>
      <p:pic>
        <p:nvPicPr>
          <p:cNvPr id="256004" name="Picture 4" descr="jeffersandavis"/>
          <p:cNvPicPr>
            <a:picLocks noChangeAspect="1" noChangeArrowheads="1"/>
          </p:cNvPicPr>
          <p:nvPr/>
        </p:nvPicPr>
        <p:blipFill>
          <a:blip r:embed="rId3">
            <a:extLst>
              <a:ext uri="{28A0092B-C50C-407E-A947-70E740481C1C}">
                <a14:useLocalDpi xmlns:a14="http://schemas.microsoft.com/office/drawing/2010/main" val="0"/>
              </a:ext>
            </a:extLst>
          </a:blip>
          <a:srcRect l="17902" t="14000"/>
          <a:stretch>
            <a:fillRect/>
          </a:stretch>
        </p:blipFill>
        <p:spPr bwMode="auto">
          <a:xfrm>
            <a:off x="5715000" y="1828800"/>
            <a:ext cx="3063875" cy="3962400"/>
          </a:xfrm>
          <a:prstGeom prst="rect">
            <a:avLst/>
          </a:prstGeom>
          <a:noFill/>
          <a:extLst>
            <a:ext uri="{909E8E84-426E-40dd-AFC4-6F175D3DCCD1}">
              <a14:hiddenFill xmlns:a14="http://schemas.microsoft.com/office/drawing/2010/main">
                <a:solidFill>
                  <a:srgbClr val="FFFFFF"/>
                </a:solidFill>
              </a14:hiddenFill>
            </a:ext>
          </a:extLst>
        </p:spPr>
      </p:pic>
      <p:sp>
        <p:nvSpPr>
          <p:cNvPr id="256010" name="Rectangle 10"/>
          <p:cNvSpPr>
            <a:spLocks noGrp="1" noChangeArrowheads="1"/>
          </p:cNvSpPr>
          <p:nvPr>
            <p:ph type="body" sz="half" idx="2"/>
          </p:nvPr>
        </p:nvSpPr>
        <p:spPr>
          <a:xfrm>
            <a:off x="4495800" y="685800"/>
            <a:ext cx="4572000" cy="6172200"/>
          </a:xfrm>
          <a:solidFill>
            <a:srgbClr val="CCFFCC"/>
          </a:solidFill>
          <a:ln w="38100">
            <a:solidFill>
              <a:schemeClr val="tx1"/>
            </a:solidFill>
            <a:miter lim="800000"/>
            <a:headEnd/>
            <a:tailEnd/>
          </a:ln>
        </p:spPr>
        <p:txBody>
          <a:bodyPr>
            <a:normAutofit/>
          </a:bodyPr>
          <a:lstStyle/>
          <a:p>
            <a:pPr>
              <a:lnSpc>
                <a:spcPct val="85000"/>
              </a:lnSpc>
              <a:spcBef>
                <a:spcPct val="15000"/>
              </a:spcBef>
            </a:pPr>
            <a:r>
              <a:rPr lang="en-US" sz="3200">
                <a:solidFill>
                  <a:srgbClr val="000000"/>
                </a:solidFill>
              </a:rPr>
              <a:t>Davis was less effective:</a:t>
            </a:r>
          </a:p>
          <a:p>
            <a:pPr lvl="1">
              <a:lnSpc>
                <a:spcPct val="85000"/>
              </a:lnSpc>
              <a:spcBef>
                <a:spcPct val="15000"/>
              </a:spcBef>
            </a:pPr>
            <a:r>
              <a:rPr lang="en-US" sz="3200">
                <a:solidFill>
                  <a:srgbClr val="000000"/>
                </a:solidFill>
              </a:rPr>
              <a:t>concerned mainly with military duties </a:t>
            </a:r>
          </a:p>
          <a:p>
            <a:pPr lvl="1">
              <a:lnSpc>
                <a:spcPct val="85000"/>
              </a:lnSpc>
              <a:spcBef>
                <a:spcPct val="15000"/>
              </a:spcBef>
            </a:pPr>
            <a:r>
              <a:rPr lang="en-US" sz="3200">
                <a:solidFill>
                  <a:srgbClr val="000000"/>
                </a:solidFill>
              </a:rPr>
              <a:t>neglected the economy </a:t>
            </a:r>
          </a:p>
          <a:p>
            <a:pPr lvl="1">
              <a:lnSpc>
                <a:spcPct val="85000"/>
              </a:lnSpc>
              <a:spcBef>
                <a:spcPct val="15000"/>
              </a:spcBef>
            </a:pPr>
            <a:r>
              <a:rPr lang="en-US" sz="3200">
                <a:solidFill>
                  <a:srgbClr val="000000"/>
                </a:solidFill>
              </a:rPr>
              <a:t>obstructed by state governors who resisted conscription</a:t>
            </a:r>
          </a:p>
        </p:txBody>
      </p:sp>
      <p:sp>
        <p:nvSpPr>
          <p:cNvPr id="256011" name="Rectangle 11"/>
          <p:cNvSpPr>
            <a:spLocks noChangeArrowheads="1"/>
          </p:cNvSpPr>
          <p:nvPr/>
        </p:nvSpPr>
        <p:spPr bwMode="auto">
          <a:xfrm>
            <a:off x="0" y="533400"/>
            <a:ext cx="1066800" cy="63246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56012" name="Picture 12" descr="1864-1"/>
          <p:cNvPicPr>
            <a:picLocks noChangeAspect="1" noChangeArrowheads="1"/>
          </p:cNvPicPr>
          <p:nvPr/>
        </p:nvPicPr>
        <p:blipFill>
          <a:blip r:embed="rId4">
            <a:extLst>
              <a:ext uri="{28A0092B-C50C-407E-A947-70E740481C1C}">
                <a14:useLocalDpi xmlns:a14="http://schemas.microsoft.com/office/drawing/2010/main" val="0"/>
              </a:ext>
            </a:extLst>
          </a:blip>
          <a:srcRect b="27397"/>
          <a:stretch>
            <a:fillRect/>
          </a:stretch>
        </p:blipFill>
        <p:spPr bwMode="auto">
          <a:xfrm>
            <a:off x="762000" y="1752600"/>
            <a:ext cx="3052763" cy="40386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sz="half" idx="1"/>
          </p:nvPr>
        </p:nvSpPr>
        <p:spPr/>
        <p:txBody>
          <a:bodyPr/>
          <a:lstStyle/>
          <a:p>
            <a:endParaRPr lang="en-US"/>
          </a:p>
        </p:txBody>
      </p:sp>
      <p:sp>
        <p:nvSpPr>
          <p:cNvPr id="11" name="Rectangle 14"/>
          <p:cNvSpPr txBox="1">
            <a:spLocks noChangeArrowheads="1"/>
          </p:cNvSpPr>
          <p:nvPr/>
        </p:nvSpPr>
        <p:spPr>
          <a:xfrm>
            <a:off x="76200" y="762000"/>
            <a:ext cx="4343400" cy="6096000"/>
          </a:xfrm>
          <a:prstGeom prst="rect">
            <a:avLst/>
          </a:prstGeom>
          <a:solidFill>
            <a:srgbClr val="CCCCFF"/>
          </a:solidFill>
          <a:ln w="38100">
            <a:solidFill>
              <a:schemeClr val="tx1"/>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lnSpc>
                <a:spcPct val="90000"/>
              </a:lnSpc>
            </a:pPr>
            <a:r>
              <a:rPr lang="en-US" sz="3200" smtClean="0">
                <a:solidFill>
                  <a:srgbClr val="000000"/>
                </a:solidFill>
              </a:rPr>
              <a:t>Lincoln expanded his powers:</a:t>
            </a:r>
          </a:p>
          <a:p>
            <a:pPr lvl="1">
              <a:lnSpc>
                <a:spcPct val="90000"/>
              </a:lnSpc>
            </a:pPr>
            <a:r>
              <a:rPr lang="en-US" sz="3200" smtClean="0">
                <a:solidFill>
                  <a:srgbClr val="000000"/>
                </a:solidFill>
              </a:rPr>
              <a:t>declared martial law</a:t>
            </a:r>
          </a:p>
          <a:p>
            <a:pPr lvl="1">
              <a:lnSpc>
                <a:spcPct val="90000"/>
              </a:lnSpc>
            </a:pPr>
            <a:r>
              <a:rPr lang="en-US" sz="3200" smtClean="0">
                <a:solidFill>
                  <a:srgbClr val="000000"/>
                </a:solidFill>
              </a:rPr>
              <a:t>Imprisoned</a:t>
            </a:r>
            <a:r>
              <a:rPr lang="en-US" sz="3200" smtClean="0">
                <a:solidFill>
                  <a:srgbClr val="000000"/>
                </a:solidFill>
                <a:latin typeface="Arial"/>
              </a:rPr>
              <a:t> “</a:t>
            </a:r>
            <a:r>
              <a:rPr lang="en-US" sz="3200" smtClean="0">
                <a:solidFill>
                  <a:srgbClr val="000000"/>
                </a:solidFill>
              </a:rPr>
              <a:t>subversives</a:t>
            </a:r>
            <a:r>
              <a:rPr lang="ja-JP" altLang="en-US" sz="3200" smtClean="0">
                <a:solidFill>
                  <a:srgbClr val="000000"/>
                </a:solidFill>
                <a:latin typeface="Arial"/>
              </a:rPr>
              <a:t>”</a:t>
            </a:r>
            <a:endParaRPr lang="en-US" sz="3200" smtClean="0">
              <a:solidFill>
                <a:srgbClr val="000000"/>
              </a:solidFill>
            </a:endParaRPr>
          </a:p>
          <a:p>
            <a:pPr lvl="1">
              <a:lnSpc>
                <a:spcPct val="90000"/>
              </a:lnSpc>
            </a:pPr>
            <a:r>
              <a:rPr lang="en-US" sz="3200" smtClean="0">
                <a:solidFill>
                  <a:srgbClr val="000000"/>
                </a:solidFill>
              </a:rPr>
              <a:t>briefly closed down a few newspapers</a:t>
            </a:r>
            <a:endParaRPr lang="en-US" sz="3200" dirty="0">
              <a:solidFill>
                <a:srgbClr val="000000"/>
              </a:solidFill>
            </a:endParaRPr>
          </a:p>
        </p:txBody>
      </p:sp>
    </p:spTree>
    <p:extLst>
      <p:ext uri="{BB962C8B-B14F-4D97-AF65-F5344CB8AC3E}">
        <p14:creationId xmlns:p14="http://schemas.microsoft.com/office/powerpoint/2010/main" val="1402172849"/>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56010">
                                            <p:bg/>
                                          </p:spTgt>
                                        </p:tgtEl>
                                        <p:attrNameLst>
                                          <p:attrName>style.visibility</p:attrName>
                                        </p:attrNameLst>
                                      </p:cBhvr>
                                      <p:to>
                                        <p:strVal val="visible"/>
                                      </p:to>
                                    </p:set>
                                    <p:anim calcmode="lin" valueType="num">
                                      <p:cBhvr>
                                        <p:cTn id="7" dur="500" fill="hold"/>
                                        <p:tgtEl>
                                          <p:spTgt spid="256010">
                                            <p:bg/>
                                          </p:spTgt>
                                        </p:tgtEl>
                                        <p:attrNameLst>
                                          <p:attrName>ppt_w</p:attrName>
                                        </p:attrNameLst>
                                      </p:cBhvr>
                                      <p:tavLst>
                                        <p:tav tm="0">
                                          <p:val>
                                            <p:fltVal val="0"/>
                                          </p:val>
                                        </p:tav>
                                        <p:tav tm="100000">
                                          <p:val>
                                            <p:strVal val="#ppt_w"/>
                                          </p:val>
                                        </p:tav>
                                      </p:tavLst>
                                    </p:anim>
                                    <p:anim calcmode="lin" valueType="num">
                                      <p:cBhvr>
                                        <p:cTn id="8" dur="500" fill="hold"/>
                                        <p:tgtEl>
                                          <p:spTgt spid="256010">
                                            <p:bg/>
                                          </p:spTgt>
                                        </p:tgtEl>
                                        <p:attrNameLst>
                                          <p:attrName>ppt_h</p:attrName>
                                        </p:attrNameLst>
                                      </p:cBhvr>
                                      <p:tavLst>
                                        <p:tav tm="0">
                                          <p:val>
                                            <p:fltVal val="0"/>
                                          </p:val>
                                        </p:tav>
                                        <p:tav tm="100000">
                                          <p:val>
                                            <p:strVal val="#ppt_h"/>
                                          </p:val>
                                        </p:tav>
                                      </p:tavLst>
                                    </p:anim>
                                    <p:animEffect transition="in" filter="fade">
                                      <p:cBhvr>
                                        <p:cTn id="9" dur="500"/>
                                        <p:tgtEl>
                                          <p:spTgt spid="256010">
                                            <p:bg/>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56010">
                                            <p:txEl>
                                              <p:pRg st="0" end="0"/>
                                            </p:txEl>
                                          </p:spTgt>
                                        </p:tgtEl>
                                        <p:attrNameLst>
                                          <p:attrName>style.visibility</p:attrName>
                                        </p:attrNameLst>
                                      </p:cBhvr>
                                      <p:to>
                                        <p:strVal val="visible"/>
                                      </p:to>
                                    </p:set>
                                    <p:anim calcmode="lin" valueType="num">
                                      <p:cBhvr>
                                        <p:cTn id="12" dur="500" fill="hold"/>
                                        <p:tgtEl>
                                          <p:spTgt spid="256010">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56010">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56010">
                                            <p:txEl>
                                              <p:pRg st="0" end="0"/>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256010">
                                            <p:txEl>
                                              <p:pRg st="1" end="1"/>
                                            </p:txEl>
                                          </p:spTgt>
                                        </p:tgtEl>
                                        <p:attrNameLst>
                                          <p:attrName>style.visibility</p:attrName>
                                        </p:attrNameLst>
                                      </p:cBhvr>
                                      <p:to>
                                        <p:strVal val="visible"/>
                                      </p:to>
                                    </p:set>
                                    <p:anim calcmode="lin" valueType="num">
                                      <p:cBhvr>
                                        <p:cTn id="17" dur="500" fill="hold"/>
                                        <p:tgtEl>
                                          <p:spTgt spid="256010">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256010">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256010">
                                            <p:txEl>
                                              <p:pRg st="1" end="1"/>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256010">
                                            <p:txEl>
                                              <p:pRg st="2" end="2"/>
                                            </p:txEl>
                                          </p:spTgt>
                                        </p:tgtEl>
                                        <p:attrNameLst>
                                          <p:attrName>style.visibility</p:attrName>
                                        </p:attrNameLst>
                                      </p:cBhvr>
                                      <p:to>
                                        <p:strVal val="visible"/>
                                      </p:to>
                                    </p:set>
                                    <p:anim calcmode="lin" valueType="num">
                                      <p:cBhvr>
                                        <p:cTn id="22" dur="500" fill="hold"/>
                                        <p:tgtEl>
                                          <p:spTgt spid="256010">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256010">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256010">
                                            <p:txEl>
                                              <p:pRg st="2" end="2"/>
                                            </p:txEl>
                                          </p:spTgt>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256010">
                                            <p:txEl>
                                              <p:pRg st="3" end="3"/>
                                            </p:txEl>
                                          </p:spTgt>
                                        </p:tgtEl>
                                        <p:attrNameLst>
                                          <p:attrName>style.visibility</p:attrName>
                                        </p:attrNameLst>
                                      </p:cBhvr>
                                      <p:to>
                                        <p:strVal val="visible"/>
                                      </p:to>
                                    </p:set>
                                    <p:anim calcmode="lin" valueType="num">
                                      <p:cBhvr>
                                        <p:cTn id="27" dur="500" fill="hold"/>
                                        <p:tgtEl>
                                          <p:spTgt spid="256010">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256010">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256010">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11">
                                            <p:bg/>
                                          </p:spTgt>
                                        </p:tgtEl>
                                        <p:attrNameLst>
                                          <p:attrName>style.visibility</p:attrName>
                                        </p:attrNameLst>
                                      </p:cBhvr>
                                      <p:to>
                                        <p:strVal val="visible"/>
                                      </p:to>
                                    </p:set>
                                    <p:anim calcmode="lin" valueType="num">
                                      <p:cBhvr>
                                        <p:cTn id="34" dur="500" fill="hold"/>
                                        <p:tgtEl>
                                          <p:spTgt spid="11">
                                            <p:bg/>
                                          </p:spTgt>
                                        </p:tgtEl>
                                        <p:attrNameLst>
                                          <p:attrName>ppt_w</p:attrName>
                                        </p:attrNameLst>
                                      </p:cBhvr>
                                      <p:tavLst>
                                        <p:tav tm="0">
                                          <p:val>
                                            <p:fltVal val="0"/>
                                          </p:val>
                                        </p:tav>
                                        <p:tav tm="100000">
                                          <p:val>
                                            <p:strVal val="#ppt_w"/>
                                          </p:val>
                                        </p:tav>
                                      </p:tavLst>
                                    </p:anim>
                                    <p:anim calcmode="lin" valueType="num">
                                      <p:cBhvr>
                                        <p:cTn id="35" dur="500" fill="hold"/>
                                        <p:tgtEl>
                                          <p:spTgt spid="11">
                                            <p:bg/>
                                          </p:spTgt>
                                        </p:tgtEl>
                                        <p:attrNameLst>
                                          <p:attrName>ppt_h</p:attrName>
                                        </p:attrNameLst>
                                      </p:cBhvr>
                                      <p:tavLst>
                                        <p:tav tm="0">
                                          <p:val>
                                            <p:fltVal val="0"/>
                                          </p:val>
                                        </p:tav>
                                        <p:tav tm="100000">
                                          <p:val>
                                            <p:strVal val="#ppt_h"/>
                                          </p:val>
                                        </p:tav>
                                      </p:tavLst>
                                    </p:anim>
                                    <p:animEffect transition="in" filter="fade">
                                      <p:cBhvr>
                                        <p:cTn id="36" dur="500"/>
                                        <p:tgtEl>
                                          <p:spTgt spid="11">
                                            <p:bg/>
                                          </p:spTgt>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anim calcmode="lin" valueType="num">
                                      <p:cBhvr>
                                        <p:cTn id="39"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41" dur="500"/>
                                        <p:tgtEl>
                                          <p:spTgt spid="11">
                                            <p:txEl>
                                              <p:pRg st="0" end="0"/>
                                            </p:txEl>
                                          </p:spTgt>
                                        </p:tgtEl>
                                      </p:cBhvr>
                                    </p:animEffect>
                                  </p:childTnLst>
                                </p:cTn>
                              </p:par>
                              <p:par>
                                <p:cTn id="42" presetID="53" presetClass="entr" presetSubtype="0" fill="hold" grpId="0" nodeType="withEffect">
                                  <p:stCondLst>
                                    <p:cond delay="0"/>
                                  </p:stCondLst>
                                  <p:childTnLst>
                                    <p:set>
                                      <p:cBhvr>
                                        <p:cTn id="43" dur="1" fill="hold">
                                          <p:stCondLst>
                                            <p:cond delay="0"/>
                                          </p:stCondLst>
                                        </p:cTn>
                                        <p:tgtEl>
                                          <p:spTgt spid="11">
                                            <p:txEl>
                                              <p:pRg st="1" end="1"/>
                                            </p:txEl>
                                          </p:spTgt>
                                        </p:tgtEl>
                                        <p:attrNameLst>
                                          <p:attrName>style.visibility</p:attrName>
                                        </p:attrNameLst>
                                      </p:cBhvr>
                                      <p:to>
                                        <p:strVal val="visible"/>
                                      </p:to>
                                    </p:set>
                                    <p:anim calcmode="lin" valueType="num">
                                      <p:cBhvr>
                                        <p:cTn id="44"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45" dur="500" fill="hold"/>
                                        <p:tgtEl>
                                          <p:spTgt spid="11">
                                            <p:txEl>
                                              <p:pRg st="1" end="1"/>
                                            </p:txEl>
                                          </p:spTgt>
                                        </p:tgtEl>
                                        <p:attrNameLst>
                                          <p:attrName>ppt_h</p:attrName>
                                        </p:attrNameLst>
                                      </p:cBhvr>
                                      <p:tavLst>
                                        <p:tav tm="0">
                                          <p:val>
                                            <p:fltVal val="0"/>
                                          </p:val>
                                        </p:tav>
                                        <p:tav tm="100000">
                                          <p:val>
                                            <p:strVal val="#ppt_h"/>
                                          </p:val>
                                        </p:tav>
                                      </p:tavLst>
                                    </p:anim>
                                    <p:animEffect transition="in" filter="fade">
                                      <p:cBhvr>
                                        <p:cTn id="46" dur="500"/>
                                        <p:tgtEl>
                                          <p:spTgt spid="11">
                                            <p:txEl>
                                              <p:pRg st="1" end="1"/>
                                            </p:txEl>
                                          </p:spTgt>
                                        </p:tgtEl>
                                      </p:cBhvr>
                                    </p:animEffect>
                                  </p:childTnLst>
                                </p:cTn>
                              </p:par>
                              <p:par>
                                <p:cTn id="47" presetID="53" presetClass="entr" presetSubtype="0" fill="hold" grpId="0" nodeType="withEffect">
                                  <p:stCondLst>
                                    <p:cond delay="0"/>
                                  </p:stCondLst>
                                  <p:childTnLst>
                                    <p:set>
                                      <p:cBhvr>
                                        <p:cTn id="48" dur="1" fill="hold">
                                          <p:stCondLst>
                                            <p:cond delay="0"/>
                                          </p:stCondLst>
                                        </p:cTn>
                                        <p:tgtEl>
                                          <p:spTgt spid="11">
                                            <p:txEl>
                                              <p:pRg st="2" end="2"/>
                                            </p:txEl>
                                          </p:spTgt>
                                        </p:tgtEl>
                                        <p:attrNameLst>
                                          <p:attrName>style.visibility</p:attrName>
                                        </p:attrNameLst>
                                      </p:cBhvr>
                                      <p:to>
                                        <p:strVal val="visible"/>
                                      </p:to>
                                    </p:set>
                                    <p:anim calcmode="lin" valueType="num">
                                      <p:cBhvr>
                                        <p:cTn id="49" dur="5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50" dur="50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51" dur="500"/>
                                        <p:tgtEl>
                                          <p:spTgt spid="11">
                                            <p:txEl>
                                              <p:pRg st="2" end="2"/>
                                            </p:txEl>
                                          </p:spTgt>
                                        </p:tgtEl>
                                      </p:cBhvr>
                                    </p:animEffect>
                                  </p:childTnLst>
                                </p:cTn>
                              </p:par>
                              <p:par>
                                <p:cTn id="52" presetID="53" presetClass="entr" presetSubtype="0" fill="hold" grpId="0" nodeType="withEffect">
                                  <p:stCondLst>
                                    <p:cond delay="0"/>
                                  </p:stCondLst>
                                  <p:childTnLst>
                                    <p:set>
                                      <p:cBhvr>
                                        <p:cTn id="53" dur="1" fill="hold">
                                          <p:stCondLst>
                                            <p:cond delay="0"/>
                                          </p:stCondLst>
                                        </p:cTn>
                                        <p:tgtEl>
                                          <p:spTgt spid="11">
                                            <p:txEl>
                                              <p:pRg st="3" end="3"/>
                                            </p:txEl>
                                          </p:spTgt>
                                        </p:tgtEl>
                                        <p:attrNameLst>
                                          <p:attrName>style.visibility</p:attrName>
                                        </p:attrNameLst>
                                      </p:cBhvr>
                                      <p:to>
                                        <p:strVal val="visible"/>
                                      </p:to>
                                    </p:set>
                                    <p:anim calcmode="lin" valueType="num">
                                      <p:cBhvr>
                                        <p:cTn id="54" dur="500" fill="hold"/>
                                        <p:tgtEl>
                                          <p:spTgt spid="11">
                                            <p:txEl>
                                              <p:pRg st="3" end="3"/>
                                            </p:txEl>
                                          </p:spTgt>
                                        </p:tgtEl>
                                        <p:attrNameLst>
                                          <p:attrName>ppt_w</p:attrName>
                                        </p:attrNameLst>
                                      </p:cBhvr>
                                      <p:tavLst>
                                        <p:tav tm="0">
                                          <p:val>
                                            <p:fltVal val="0"/>
                                          </p:val>
                                        </p:tav>
                                        <p:tav tm="100000">
                                          <p:val>
                                            <p:strVal val="#ppt_w"/>
                                          </p:val>
                                        </p:tav>
                                      </p:tavLst>
                                    </p:anim>
                                    <p:anim calcmode="lin" valueType="num">
                                      <p:cBhvr>
                                        <p:cTn id="55" dur="500" fill="hold"/>
                                        <p:tgtEl>
                                          <p:spTgt spid="11">
                                            <p:txEl>
                                              <p:pRg st="3" end="3"/>
                                            </p:txEl>
                                          </p:spTgt>
                                        </p:tgtEl>
                                        <p:attrNameLst>
                                          <p:attrName>ppt_h</p:attrName>
                                        </p:attrNameLst>
                                      </p:cBhvr>
                                      <p:tavLst>
                                        <p:tav tm="0">
                                          <p:val>
                                            <p:fltVal val="0"/>
                                          </p:val>
                                        </p:tav>
                                        <p:tav tm="100000">
                                          <p:val>
                                            <p:strVal val="#ppt_h"/>
                                          </p:val>
                                        </p:tav>
                                      </p:tavLst>
                                    </p:anim>
                                    <p:animEffect transition="in" filter="fade">
                                      <p:cBhvr>
                                        <p:cTn id="56"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0" grpId="0" build="p" animBg="1"/>
      <p:bldP spid="11"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7395"/>
            <a:ext cx="7772400" cy="2658035"/>
          </a:xfrm>
        </p:spPr>
        <p:txBody>
          <a:bodyPr>
            <a:normAutofit fontScale="90000"/>
          </a:bodyPr>
          <a:lstStyle/>
          <a:p>
            <a:r>
              <a:rPr lang="en-US" dirty="0" smtClean="0"/>
              <a:t>7. Why Fight? The Intertwining Nature of Military, Politics, and Economics in Civil War America</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a:t>
            </a:r>
          </a:p>
          <a:p>
            <a:r>
              <a:rPr lang="en-US" dirty="0" smtClean="0"/>
              <a:t>Period 5</a:t>
            </a:r>
            <a:endParaRPr lang="en-US" dirty="0"/>
          </a:p>
        </p:txBody>
      </p:sp>
    </p:spTree>
    <p:extLst>
      <p:ext uri="{BB962C8B-B14F-4D97-AF65-F5344CB8AC3E}">
        <p14:creationId xmlns:p14="http://schemas.microsoft.com/office/powerpoint/2010/main" val="204678219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539CDA-B495-ED44-8816-0A8E49336D70}"/>
              </a:ext>
            </a:extLst>
          </p:cNvPr>
          <p:cNvSpPr>
            <a:spLocks noGrp="1"/>
          </p:cNvSpPr>
          <p:nvPr>
            <p:ph type="title"/>
          </p:nvPr>
        </p:nvSpPr>
        <p:spPr>
          <a:xfrm>
            <a:off x="0" y="0"/>
            <a:ext cx="9144000" cy="609600"/>
          </a:xfrm>
        </p:spPr>
        <p:txBody>
          <a:bodyPr>
            <a:normAutofit/>
          </a:bodyPr>
          <a:lstStyle/>
          <a:p>
            <a:pPr>
              <a:defRPr/>
            </a:pPr>
            <a:r>
              <a:rPr lang="en-US" sz="3200" dirty="0"/>
              <a:t>Comparing the Union and Confederacy</a:t>
            </a:r>
          </a:p>
        </p:txBody>
      </p:sp>
      <p:sp>
        <p:nvSpPr>
          <p:cNvPr id="3" name="Text Placeholder 2">
            <a:extLst>
              <a:ext uri="{FF2B5EF4-FFF2-40B4-BE49-F238E27FC236}">
                <a16:creationId xmlns="" xmlns:a16="http://schemas.microsoft.com/office/drawing/2014/main" id="{CBBCE4EF-70C5-0847-B11E-DC87F8B618CF}"/>
              </a:ext>
            </a:extLst>
          </p:cNvPr>
          <p:cNvSpPr>
            <a:spLocks noGrp="1"/>
          </p:cNvSpPr>
          <p:nvPr>
            <p:ph type="body" idx="1"/>
          </p:nvPr>
        </p:nvSpPr>
        <p:spPr>
          <a:xfrm>
            <a:off x="22225" y="609600"/>
            <a:ext cx="4040188" cy="381000"/>
          </a:xfrm>
        </p:spPr>
        <p:txBody>
          <a:bodyPr>
            <a:normAutofit fontScale="92500" lnSpcReduction="20000"/>
          </a:bodyPr>
          <a:lstStyle/>
          <a:p>
            <a:pPr>
              <a:defRPr/>
            </a:pPr>
            <a:r>
              <a:rPr lang="en-US" dirty="0"/>
              <a:t>Union</a:t>
            </a:r>
          </a:p>
        </p:txBody>
      </p:sp>
      <p:sp>
        <p:nvSpPr>
          <p:cNvPr id="4" name="Content Placeholder 3">
            <a:extLst>
              <a:ext uri="{FF2B5EF4-FFF2-40B4-BE49-F238E27FC236}">
                <a16:creationId xmlns="" xmlns:a16="http://schemas.microsoft.com/office/drawing/2014/main" id="{99DA94D4-76E3-6647-AF3D-AC58788871B0}"/>
              </a:ext>
            </a:extLst>
          </p:cNvPr>
          <p:cNvSpPr>
            <a:spLocks noGrp="1"/>
          </p:cNvSpPr>
          <p:nvPr>
            <p:ph sz="half" idx="2"/>
          </p:nvPr>
        </p:nvSpPr>
        <p:spPr>
          <a:xfrm>
            <a:off x="0" y="990600"/>
            <a:ext cx="4191000" cy="3276600"/>
          </a:xfrm>
        </p:spPr>
        <p:txBody>
          <a:bodyPr>
            <a:normAutofit lnSpcReduction="10000"/>
          </a:bodyPr>
          <a:lstStyle/>
          <a:p>
            <a:pPr>
              <a:defRPr/>
            </a:pPr>
            <a:r>
              <a:rPr lang="en-US" sz="1400" dirty="0"/>
              <a:t>Populations</a:t>
            </a:r>
          </a:p>
          <a:p>
            <a:pPr lvl="1">
              <a:defRPr/>
            </a:pPr>
            <a:r>
              <a:rPr lang="en-US" sz="1200" dirty="0"/>
              <a:t>18.5 million</a:t>
            </a:r>
          </a:p>
          <a:p>
            <a:pPr>
              <a:defRPr/>
            </a:pPr>
            <a:r>
              <a:rPr lang="en-US" sz="1400" dirty="0"/>
              <a:t>Finance</a:t>
            </a:r>
          </a:p>
          <a:p>
            <a:pPr lvl="1">
              <a:defRPr/>
            </a:pPr>
            <a:r>
              <a:rPr lang="en-US" sz="1200" dirty="0"/>
              <a:t>$234,000,000</a:t>
            </a:r>
          </a:p>
          <a:p>
            <a:pPr>
              <a:defRPr/>
            </a:pPr>
            <a:r>
              <a:rPr lang="en-US" sz="1400" dirty="0"/>
              <a:t>Agriculture</a:t>
            </a:r>
          </a:p>
          <a:p>
            <a:pPr lvl="1">
              <a:defRPr/>
            </a:pPr>
            <a:r>
              <a:rPr lang="en-US" sz="1200" dirty="0"/>
              <a:t>Advantage in corn, wheat, horses, and livestock</a:t>
            </a:r>
          </a:p>
          <a:p>
            <a:pPr>
              <a:defRPr/>
            </a:pPr>
            <a:r>
              <a:rPr lang="en-US" sz="1400" dirty="0"/>
              <a:t>Industry</a:t>
            </a:r>
          </a:p>
          <a:p>
            <a:pPr lvl="1">
              <a:defRPr/>
            </a:pPr>
            <a:r>
              <a:rPr lang="en-US" sz="1200" dirty="0"/>
              <a:t>101,000 factories with 1.1 million factory workers</a:t>
            </a:r>
          </a:p>
          <a:p>
            <a:pPr lvl="1">
              <a:defRPr/>
            </a:pPr>
            <a:r>
              <a:rPr lang="en-US" sz="1200" dirty="0"/>
              <a:t>20,0000 miles of railroad</a:t>
            </a:r>
          </a:p>
          <a:p>
            <a:pPr lvl="1">
              <a:defRPr/>
            </a:pPr>
            <a:r>
              <a:rPr lang="en-US" sz="1200" dirty="0"/>
              <a:t>97% of firearm production</a:t>
            </a:r>
          </a:p>
          <a:p>
            <a:pPr>
              <a:defRPr/>
            </a:pPr>
            <a:r>
              <a:rPr lang="en-US" sz="1400" dirty="0"/>
              <a:t>Troop Enlistment</a:t>
            </a:r>
          </a:p>
          <a:p>
            <a:pPr lvl="1">
              <a:defRPr/>
            </a:pPr>
            <a:r>
              <a:rPr lang="en-US" sz="1200" dirty="0"/>
              <a:t>2,672,341 enlistment</a:t>
            </a:r>
          </a:p>
          <a:p>
            <a:pPr>
              <a:defRPr/>
            </a:pPr>
            <a:r>
              <a:rPr lang="en-US" sz="1400" dirty="0"/>
              <a:t>Loyalty of the Navy</a:t>
            </a:r>
            <a:endParaRPr lang="en-US" sz="2000" dirty="0"/>
          </a:p>
        </p:txBody>
      </p:sp>
      <p:sp>
        <p:nvSpPr>
          <p:cNvPr id="5" name="Text Placeholder 4">
            <a:extLst>
              <a:ext uri="{FF2B5EF4-FFF2-40B4-BE49-F238E27FC236}">
                <a16:creationId xmlns="" xmlns:a16="http://schemas.microsoft.com/office/drawing/2014/main" id="{33B6ADD7-24F2-8142-886F-F28043918AA0}"/>
              </a:ext>
            </a:extLst>
          </p:cNvPr>
          <p:cNvSpPr>
            <a:spLocks noGrp="1"/>
          </p:cNvSpPr>
          <p:nvPr>
            <p:ph type="body" sz="quarter" idx="3"/>
          </p:nvPr>
        </p:nvSpPr>
        <p:spPr>
          <a:xfrm>
            <a:off x="4645025" y="609600"/>
            <a:ext cx="4498975" cy="381000"/>
          </a:xfrm>
        </p:spPr>
        <p:txBody>
          <a:bodyPr>
            <a:normAutofit fontScale="92500" lnSpcReduction="20000"/>
          </a:bodyPr>
          <a:lstStyle/>
          <a:p>
            <a:pPr>
              <a:defRPr/>
            </a:pPr>
            <a:r>
              <a:rPr lang="en-US" dirty="0">
                <a:hlinkClick r:id="rId2"/>
              </a:rPr>
              <a:t>Confederacy</a:t>
            </a:r>
            <a:endParaRPr lang="en-US" dirty="0"/>
          </a:p>
        </p:txBody>
      </p:sp>
      <p:sp>
        <p:nvSpPr>
          <p:cNvPr id="6" name="Content Placeholder 5">
            <a:extLst>
              <a:ext uri="{FF2B5EF4-FFF2-40B4-BE49-F238E27FC236}">
                <a16:creationId xmlns="" xmlns:a16="http://schemas.microsoft.com/office/drawing/2014/main" id="{83F40599-5631-1D48-8707-EA153FCE78FC}"/>
              </a:ext>
            </a:extLst>
          </p:cNvPr>
          <p:cNvSpPr>
            <a:spLocks noGrp="1"/>
          </p:cNvSpPr>
          <p:nvPr>
            <p:ph sz="quarter" idx="4"/>
          </p:nvPr>
        </p:nvSpPr>
        <p:spPr>
          <a:xfrm>
            <a:off x="4645025" y="990600"/>
            <a:ext cx="4498975" cy="3352800"/>
          </a:xfrm>
        </p:spPr>
        <p:txBody>
          <a:bodyPr>
            <a:normAutofit lnSpcReduction="10000"/>
          </a:bodyPr>
          <a:lstStyle/>
          <a:p>
            <a:pPr>
              <a:defRPr/>
            </a:pPr>
            <a:r>
              <a:rPr lang="en-US" sz="1400" dirty="0"/>
              <a:t>Populations</a:t>
            </a:r>
          </a:p>
          <a:p>
            <a:pPr lvl="1">
              <a:defRPr/>
            </a:pPr>
            <a:r>
              <a:rPr lang="en-US" sz="1200" dirty="0"/>
              <a:t>5.5 million free</a:t>
            </a:r>
          </a:p>
          <a:p>
            <a:pPr lvl="1">
              <a:defRPr/>
            </a:pPr>
            <a:r>
              <a:rPr lang="en-US" sz="1200" dirty="0"/>
              <a:t>3.5 million slave</a:t>
            </a:r>
          </a:p>
          <a:p>
            <a:pPr>
              <a:defRPr/>
            </a:pPr>
            <a:r>
              <a:rPr lang="en-US" sz="1400" dirty="0"/>
              <a:t>Finance</a:t>
            </a:r>
          </a:p>
          <a:p>
            <a:pPr lvl="1">
              <a:defRPr/>
            </a:pPr>
            <a:r>
              <a:rPr lang="en-US" sz="1200" dirty="0"/>
              <a:t>$74,000,000</a:t>
            </a:r>
          </a:p>
          <a:p>
            <a:pPr>
              <a:defRPr/>
            </a:pPr>
            <a:r>
              <a:rPr lang="en-US" sz="1400" dirty="0"/>
              <a:t>Agriculture</a:t>
            </a:r>
          </a:p>
          <a:p>
            <a:pPr lvl="1">
              <a:defRPr/>
            </a:pPr>
            <a:r>
              <a:rPr lang="en-US" sz="1200" dirty="0"/>
              <a:t>Advantage in cotton, rice, and tobacco</a:t>
            </a:r>
          </a:p>
          <a:p>
            <a:pPr>
              <a:defRPr/>
            </a:pPr>
            <a:r>
              <a:rPr lang="en-US" sz="1400" dirty="0"/>
              <a:t>Industry</a:t>
            </a:r>
          </a:p>
          <a:p>
            <a:pPr lvl="1">
              <a:defRPr/>
            </a:pPr>
            <a:r>
              <a:rPr lang="en-US" sz="1200" dirty="0"/>
              <a:t>21,000 factories with 111,000 factory workers</a:t>
            </a:r>
          </a:p>
          <a:p>
            <a:pPr lvl="1">
              <a:defRPr/>
            </a:pPr>
            <a:r>
              <a:rPr lang="en-US" sz="1200" dirty="0"/>
              <a:t>9,000 miles of railroad</a:t>
            </a:r>
          </a:p>
          <a:p>
            <a:pPr>
              <a:defRPr/>
            </a:pPr>
            <a:r>
              <a:rPr lang="en-US" sz="1400" dirty="0"/>
              <a:t>Troop Enlistment</a:t>
            </a:r>
          </a:p>
          <a:p>
            <a:pPr lvl="1">
              <a:defRPr/>
            </a:pPr>
            <a:r>
              <a:rPr lang="en-US" sz="1200" dirty="0"/>
              <a:t>750,000 to 1.2 million enlistment</a:t>
            </a:r>
          </a:p>
          <a:p>
            <a:pPr>
              <a:defRPr/>
            </a:pPr>
            <a:r>
              <a:rPr lang="en-US" sz="1400" dirty="0"/>
              <a:t>Defensive War and Cause</a:t>
            </a:r>
          </a:p>
          <a:p>
            <a:pPr>
              <a:defRPr/>
            </a:pPr>
            <a:r>
              <a:rPr lang="en-US" sz="1400" dirty="0"/>
              <a:t>Hope of </a:t>
            </a:r>
            <a:r>
              <a:rPr lang="en-US" sz="1400" b="1" dirty="0"/>
              <a:t>Cotton Diplomacy</a:t>
            </a:r>
          </a:p>
          <a:p>
            <a:pPr lvl="1">
              <a:defRPr/>
            </a:pPr>
            <a:endParaRPr lang="en-US" dirty="0"/>
          </a:p>
        </p:txBody>
      </p:sp>
      <p:pic>
        <p:nvPicPr>
          <p:cNvPr id="12295" name="Picture 3" descr="chart-RatingNorth&amp;South">
            <a:extLst>
              <a:ext uri="{FF2B5EF4-FFF2-40B4-BE49-F238E27FC236}">
                <a16:creationId xmlns="" xmlns:a16="http://schemas.microsoft.com/office/drawing/2014/main" id="{0418CC01-6309-D843-ACEF-43BEDCF8208B}"/>
              </a:ext>
            </a:extLst>
          </p:cNvPr>
          <p:cNvPicPr>
            <a:picLocks noChangeAspect="1" noChangeArrowheads="1"/>
          </p:cNvPicPr>
          <p:nvPr/>
        </p:nvPicPr>
        <p:blipFill>
          <a:blip r:embed="rId3">
            <a:lum contrast="6000"/>
            <a:extLst>
              <a:ext uri="{28A0092B-C50C-407E-A947-70E740481C1C}">
                <a14:useLocalDpi xmlns:a14="http://schemas.microsoft.com/office/drawing/2010/main" val="0"/>
              </a:ext>
            </a:extLst>
          </a:blip>
          <a:srcRect t="7727"/>
          <a:stretch>
            <a:fillRect/>
          </a:stretch>
        </p:blipFill>
        <p:spPr bwMode="auto">
          <a:xfrm>
            <a:off x="2565400" y="4451350"/>
            <a:ext cx="4013200" cy="239077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75005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oogle Drive:My Drive:APUSH:APUSH Materials:Period 5 (1844-1877):Period 5 Political Cartoons:Southern Volunteers.jpg"/>
          <p:cNvPicPr/>
          <p:nvPr/>
        </p:nvPicPr>
        <p:blipFill>
          <a:blip r:embed="rId2">
            <a:extLst>
              <a:ext uri="{28A0092B-C50C-407E-A947-70E740481C1C}">
                <a14:useLocalDpi xmlns:a14="http://schemas.microsoft.com/office/drawing/2010/main" val="0"/>
              </a:ext>
            </a:extLst>
          </a:blip>
          <a:srcRect/>
          <a:stretch>
            <a:fillRect/>
          </a:stretch>
        </p:blipFill>
        <p:spPr bwMode="auto">
          <a:xfrm>
            <a:off x="0" y="143409"/>
            <a:ext cx="9144000" cy="6125592"/>
          </a:xfrm>
          <a:prstGeom prst="rect">
            <a:avLst/>
          </a:prstGeom>
          <a:noFill/>
          <a:ln>
            <a:noFill/>
          </a:ln>
          <a:extLst>
            <a:ext uri="{FAA26D3D-D897-4be2-8F04-BA451C77F1D7}">
              <ma14:placeholderFlag xmlns:ma14="http://schemas.microsoft.com/office/mac/drawingml/2011/main"/>
            </a:ext>
          </a:extLst>
        </p:spPr>
      </p:pic>
    </p:spTree>
    <p:extLst>
      <p:ext uri="{BB962C8B-B14F-4D97-AF65-F5344CB8AC3E}">
        <p14:creationId xmlns:p14="http://schemas.microsoft.com/office/powerpoint/2010/main" val="171490387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Mini-Q</a:t>
            </a:r>
            <a:endParaRPr lang="en-US" dirty="0"/>
          </a:p>
        </p:txBody>
      </p:sp>
      <p:sp>
        <p:nvSpPr>
          <p:cNvPr id="3" name="Content Placeholder 2"/>
          <p:cNvSpPr>
            <a:spLocks noGrp="1"/>
          </p:cNvSpPr>
          <p:nvPr>
            <p:ph idx="1"/>
          </p:nvPr>
        </p:nvSpPr>
        <p:spPr/>
        <p:txBody>
          <a:bodyPr/>
          <a:lstStyle/>
          <a:p>
            <a:r>
              <a:rPr lang="en-US" dirty="0" smtClean="0"/>
              <a:t>Evaluate the relative advantages and disadvantages of both sides of the Civil War conflict. </a:t>
            </a:r>
            <a:endParaRPr lang="en-US" dirty="0"/>
          </a:p>
        </p:txBody>
      </p:sp>
    </p:spTree>
    <p:extLst>
      <p:ext uri="{BB962C8B-B14F-4D97-AF65-F5344CB8AC3E}">
        <p14:creationId xmlns:p14="http://schemas.microsoft.com/office/powerpoint/2010/main" val="421555593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1</a:t>
            </a:r>
            <a:endParaRPr lang="en-US" dirty="0"/>
          </a:p>
        </p:txBody>
      </p:sp>
      <p:pic>
        <p:nvPicPr>
          <p:cNvPr id="6" name="Picture 5" descr="Macintosh HD:private:var:folders:vt:sgh001wj79xd_tthg0zp21br0000gn:T:TemporaryItems:Screen Shot 2019-11-05 at 8.34.51 AM.png"/>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17638"/>
            <a:ext cx="8229600" cy="4794236"/>
          </a:xfrm>
          <a:prstGeom prst="rect">
            <a:avLst/>
          </a:prstGeom>
          <a:noFill/>
          <a:ln>
            <a:noFill/>
          </a:ln>
          <a:extLst>
            <a:ext uri="{FAA26D3D-D897-4be2-8F04-BA451C77F1D7}">
              <ma14:placeholderFlag xmlns:ma14="http://schemas.microsoft.com/office/mac/drawingml/2011/main"/>
            </a:ext>
          </a:extLst>
        </p:spPr>
      </p:pic>
    </p:spTree>
    <p:extLst>
      <p:ext uri="{BB962C8B-B14F-4D97-AF65-F5344CB8AC3E}">
        <p14:creationId xmlns:p14="http://schemas.microsoft.com/office/powerpoint/2010/main" val="385524527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2</a:t>
            </a:r>
            <a:endParaRPr lang="en-US" dirty="0"/>
          </a:p>
        </p:txBody>
      </p:sp>
      <p:pic>
        <p:nvPicPr>
          <p:cNvPr id="4" name="Picture 3" descr="Macintosh HD:private:var:folders:vt:sgh001wj79xd_tthg0zp21br0000gn:T:TemporaryItems:Screen Shot 2019-11-05 at 8.35.56 AM.png"/>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17638"/>
            <a:ext cx="7842128" cy="5111631"/>
          </a:xfrm>
          <a:prstGeom prst="rect">
            <a:avLst/>
          </a:prstGeom>
          <a:noFill/>
          <a:ln>
            <a:noFill/>
          </a:ln>
        </p:spPr>
      </p:pic>
    </p:spTree>
    <p:extLst>
      <p:ext uri="{BB962C8B-B14F-4D97-AF65-F5344CB8AC3E}">
        <p14:creationId xmlns:p14="http://schemas.microsoft.com/office/powerpoint/2010/main" val="121388968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3</a:t>
            </a:r>
            <a:endParaRPr lang="en-US" dirty="0"/>
          </a:p>
        </p:txBody>
      </p:sp>
      <p:pic>
        <p:nvPicPr>
          <p:cNvPr id="4" name="Picture 3" descr="Macintosh HD:private:var:folders:vt:sgh001wj79xd_tthg0zp21br0000gn:T:TemporaryItems:Screen Shot 2019-11-05 at 8.36.56 AM.png"/>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17638"/>
            <a:ext cx="8229600" cy="5111631"/>
          </a:xfrm>
          <a:prstGeom prst="rect">
            <a:avLst/>
          </a:prstGeom>
          <a:noFill/>
          <a:ln>
            <a:noFill/>
          </a:ln>
        </p:spPr>
      </p:pic>
    </p:spTree>
    <p:extLst>
      <p:ext uri="{BB962C8B-B14F-4D97-AF65-F5344CB8AC3E}">
        <p14:creationId xmlns:p14="http://schemas.microsoft.com/office/powerpoint/2010/main" val="199960707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4</a:t>
            </a:r>
            <a:endParaRPr lang="en-US" dirty="0"/>
          </a:p>
        </p:txBody>
      </p:sp>
      <p:pic>
        <p:nvPicPr>
          <p:cNvPr id="4" name="Picture 3" descr="Macintosh HD:private:var:folders:vt:sgh001wj79xd_tthg0zp21br0000gn:T:TemporaryItems:Screen Shot 2019-11-05 at 8.37.53 AM.png"/>
          <p:cNvPicPr/>
          <p:nvPr/>
        </p:nvPicPr>
        <p:blipFill>
          <a:blip r:embed="rId2">
            <a:extLst>
              <a:ext uri="{28A0092B-C50C-407E-A947-70E740481C1C}">
                <a14:useLocalDpi xmlns:a14="http://schemas.microsoft.com/office/drawing/2010/main" val="0"/>
              </a:ext>
            </a:extLst>
          </a:blip>
          <a:srcRect/>
          <a:stretch>
            <a:fillRect/>
          </a:stretch>
        </p:blipFill>
        <p:spPr bwMode="auto">
          <a:xfrm>
            <a:off x="1747030" y="1417638"/>
            <a:ext cx="5191752" cy="5440362"/>
          </a:xfrm>
          <a:prstGeom prst="rect">
            <a:avLst/>
          </a:prstGeom>
          <a:noFill/>
          <a:ln>
            <a:noFill/>
          </a:ln>
        </p:spPr>
      </p:pic>
    </p:spTree>
    <p:extLst>
      <p:ext uri="{BB962C8B-B14F-4D97-AF65-F5344CB8AC3E}">
        <p14:creationId xmlns:p14="http://schemas.microsoft.com/office/powerpoint/2010/main" val="177480006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5605"/>
          </a:xfrm>
        </p:spPr>
        <p:txBody>
          <a:bodyPr/>
          <a:lstStyle/>
          <a:p>
            <a:r>
              <a:rPr lang="en-US" dirty="0" smtClean="0"/>
              <a:t>Document 5</a:t>
            </a:r>
            <a:endParaRPr lang="en-US" dirty="0"/>
          </a:p>
        </p:txBody>
      </p:sp>
      <p:pic>
        <p:nvPicPr>
          <p:cNvPr id="4" name="Picture 3" descr="Macintosh HD:private:var:folders:vt:sgh001wj79xd_tthg0zp21br0000gn:T:TemporaryItems:Screen Shot 2019-11-05 at 8.38.42 AM.png"/>
          <p:cNvPicPr/>
          <p:nvPr/>
        </p:nvPicPr>
        <p:blipFill>
          <a:blip r:embed="rId2">
            <a:extLst>
              <a:ext uri="{28A0092B-C50C-407E-A947-70E740481C1C}">
                <a14:useLocalDpi xmlns:a14="http://schemas.microsoft.com/office/drawing/2010/main" val="0"/>
              </a:ext>
            </a:extLst>
          </a:blip>
          <a:srcRect/>
          <a:stretch>
            <a:fillRect/>
          </a:stretch>
        </p:blipFill>
        <p:spPr bwMode="auto">
          <a:xfrm>
            <a:off x="708024" y="1100243"/>
            <a:ext cx="7591304" cy="5440362"/>
          </a:xfrm>
          <a:prstGeom prst="rect">
            <a:avLst/>
          </a:prstGeom>
          <a:noFill/>
          <a:ln>
            <a:noFill/>
          </a:ln>
        </p:spPr>
      </p:pic>
    </p:spTree>
    <p:extLst>
      <p:ext uri="{BB962C8B-B14F-4D97-AF65-F5344CB8AC3E}">
        <p14:creationId xmlns:p14="http://schemas.microsoft.com/office/powerpoint/2010/main" val="20582648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927"/>
            <a:ext cx="8229600" cy="1052316"/>
          </a:xfrm>
        </p:spPr>
        <p:txBody>
          <a:bodyPr/>
          <a:lstStyle/>
          <a:p>
            <a:r>
              <a:rPr lang="en-US" dirty="0" smtClean="0"/>
              <a:t>Document 6</a:t>
            </a:r>
            <a:endParaRPr lang="en-US" dirty="0"/>
          </a:p>
        </p:txBody>
      </p:sp>
      <p:pic>
        <p:nvPicPr>
          <p:cNvPr id="4" name="Picture 3" descr="Macintosh HD:private:var:folders:vt:sgh001wj79xd_tthg0zp21br0000gn:T:TemporaryItems:Screen Shot 2019-11-05 at 8.39.54 AM.png"/>
          <p:cNvPicPr/>
          <p:nvPr/>
        </p:nvPicPr>
        <p:blipFill>
          <a:blip r:embed="rId2">
            <a:extLst>
              <a:ext uri="{28A0092B-C50C-407E-A947-70E740481C1C}">
                <a14:useLocalDpi xmlns:a14="http://schemas.microsoft.com/office/drawing/2010/main" val="0"/>
              </a:ext>
            </a:extLst>
          </a:blip>
          <a:srcRect/>
          <a:stretch>
            <a:fillRect/>
          </a:stretch>
        </p:blipFill>
        <p:spPr bwMode="auto">
          <a:xfrm>
            <a:off x="1814062" y="1100243"/>
            <a:ext cx="5668939" cy="5440362"/>
          </a:xfrm>
          <a:prstGeom prst="rect">
            <a:avLst/>
          </a:prstGeom>
          <a:noFill/>
          <a:ln>
            <a:noFill/>
          </a:ln>
        </p:spPr>
      </p:pic>
    </p:spTree>
    <p:extLst>
      <p:ext uri="{BB962C8B-B14F-4D97-AF65-F5344CB8AC3E}">
        <p14:creationId xmlns:p14="http://schemas.microsoft.com/office/powerpoint/2010/main" val="345233449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l="19131" t="32292" r="19766" b="30902"/>
          <a:stretch>
            <a:fillRect/>
          </a:stretch>
        </p:blipFill>
        <p:spPr bwMode="auto">
          <a:xfrm>
            <a:off x="609600" y="4319588"/>
            <a:ext cx="7721600" cy="261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 name="Rectangle 3"/>
          <p:cNvSpPr/>
          <p:nvPr/>
        </p:nvSpPr>
        <p:spPr>
          <a:xfrm>
            <a:off x="304800" y="76200"/>
            <a:ext cx="4114800" cy="991041"/>
          </a:xfrm>
          <a:prstGeom prst="rect">
            <a:avLst/>
          </a:prstGeom>
          <a:solidFill>
            <a:schemeClr val="accent1">
              <a:lumMod val="20000"/>
              <a:lumOff val="80000"/>
            </a:schemeClr>
          </a:solidFill>
          <a:ln>
            <a:solidFill>
              <a:schemeClr val="tx1"/>
            </a:solidFill>
          </a:ln>
        </p:spPr>
        <p:txBody>
          <a:bodyPr>
            <a:spAutoFit/>
          </a:bodyPr>
          <a:lstStyle/>
          <a:p>
            <a:pPr algn="ctr">
              <a:lnSpc>
                <a:spcPct val="80000"/>
              </a:lnSpc>
              <a:defRPr/>
            </a:pPr>
            <a:r>
              <a:rPr lang="en-US" sz="2400" dirty="0">
                <a:solidFill>
                  <a:srgbClr val="000000"/>
                </a:solidFill>
                <a:latin typeface="Rockwell"/>
                <a:ea typeface="+mn-ea"/>
                <a:cs typeface="Rockwell"/>
              </a:rPr>
              <a:t>At the outbreak of the Civil War, the North had lots of advantages</a:t>
            </a:r>
          </a:p>
        </p:txBody>
      </p:sp>
      <p:sp>
        <p:nvSpPr>
          <p:cNvPr id="5" name="Rectangle 4"/>
          <p:cNvSpPr>
            <a:spLocks noChangeArrowheads="1"/>
          </p:cNvSpPr>
          <p:nvPr/>
        </p:nvSpPr>
        <p:spPr bwMode="auto">
          <a:xfrm>
            <a:off x="304800" y="1471613"/>
            <a:ext cx="4114800" cy="695575"/>
          </a:xfrm>
          <a:prstGeom prst="rect">
            <a:avLst/>
          </a:prstGeom>
          <a:solidFill>
            <a:srgbClr val="FFFFCC"/>
          </a:solidFill>
          <a:ln w="9525">
            <a:solidFill>
              <a:schemeClr val="tx1"/>
            </a:solidFill>
            <a:miter lim="800000"/>
            <a:headEnd/>
            <a:tailEnd/>
          </a:ln>
        </p:spPr>
        <p:txBody>
          <a:bodyPr>
            <a:spAutoFit/>
          </a:bodyPr>
          <a:lstStyle/>
          <a:p>
            <a:pPr algn="ctr">
              <a:lnSpc>
                <a:spcPct val="80000"/>
              </a:lnSpc>
            </a:pPr>
            <a:r>
              <a:rPr lang="en-US" sz="2400">
                <a:solidFill>
                  <a:srgbClr val="000000"/>
                </a:solidFill>
                <a:latin typeface="Rockwell"/>
                <a:cs typeface="Rockwell"/>
              </a:rPr>
              <a:t>Larger population </a:t>
            </a:r>
            <a:br>
              <a:rPr lang="en-US" sz="2400">
                <a:solidFill>
                  <a:srgbClr val="000000"/>
                </a:solidFill>
                <a:latin typeface="Rockwell"/>
                <a:cs typeface="Rockwell"/>
              </a:rPr>
            </a:br>
            <a:r>
              <a:rPr lang="en-US" sz="2400">
                <a:solidFill>
                  <a:srgbClr val="000000"/>
                </a:solidFill>
                <a:latin typeface="Rockwell"/>
                <a:cs typeface="Rockwell"/>
              </a:rPr>
              <a:t>for troops</a:t>
            </a:r>
          </a:p>
        </p:txBody>
      </p:sp>
      <p:sp>
        <p:nvSpPr>
          <p:cNvPr id="7" name="Rectangle 6"/>
          <p:cNvSpPr>
            <a:spLocks noChangeArrowheads="1"/>
          </p:cNvSpPr>
          <p:nvPr/>
        </p:nvSpPr>
        <p:spPr bwMode="auto">
          <a:xfrm>
            <a:off x="330200" y="2438400"/>
            <a:ext cx="4089400" cy="695575"/>
          </a:xfrm>
          <a:prstGeom prst="rect">
            <a:avLst/>
          </a:prstGeom>
          <a:solidFill>
            <a:srgbClr val="FFFFCC"/>
          </a:solidFill>
          <a:ln w="9525">
            <a:solidFill>
              <a:schemeClr val="tx1"/>
            </a:solidFill>
            <a:miter lim="800000"/>
            <a:headEnd/>
            <a:tailEnd/>
          </a:ln>
        </p:spPr>
        <p:txBody>
          <a:bodyPr>
            <a:spAutoFit/>
          </a:bodyPr>
          <a:lstStyle/>
          <a:p>
            <a:pPr algn="ctr">
              <a:lnSpc>
                <a:spcPct val="80000"/>
              </a:lnSpc>
            </a:pPr>
            <a:r>
              <a:rPr lang="en-US" sz="2400">
                <a:solidFill>
                  <a:srgbClr val="000000"/>
                </a:solidFill>
                <a:latin typeface="Rockwell"/>
                <a:cs typeface="Rockwell"/>
              </a:rPr>
              <a:t>Greater </a:t>
            </a:r>
            <a:br>
              <a:rPr lang="en-US" sz="2400">
                <a:solidFill>
                  <a:srgbClr val="000000"/>
                </a:solidFill>
                <a:latin typeface="Rockwell"/>
                <a:cs typeface="Rockwell"/>
              </a:rPr>
            </a:br>
            <a:r>
              <a:rPr lang="en-US" sz="2400">
                <a:solidFill>
                  <a:srgbClr val="000000"/>
                </a:solidFill>
                <a:latin typeface="Rockwell"/>
                <a:cs typeface="Rockwell"/>
              </a:rPr>
              <a:t>industrial capacity</a:t>
            </a:r>
          </a:p>
        </p:txBody>
      </p:sp>
      <p:sp>
        <p:nvSpPr>
          <p:cNvPr id="8" name="Rectangle 7"/>
          <p:cNvSpPr>
            <a:spLocks noChangeArrowheads="1"/>
          </p:cNvSpPr>
          <p:nvPr/>
        </p:nvSpPr>
        <p:spPr bwMode="auto">
          <a:xfrm>
            <a:off x="304800" y="3429000"/>
            <a:ext cx="4114800" cy="695575"/>
          </a:xfrm>
          <a:prstGeom prst="rect">
            <a:avLst/>
          </a:prstGeom>
          <a:solidFill>
            <a:srgbClr val="FFFFCC"/>
          </a:solidFill>
          <a:ln w="9525">
            <a:solidFill>
              <a:schemeClr val="tx1"/>
            </a:solidFill>
            <a:miter lim="800000"/>
            <a:headEnd/>
            <a:tailEnd/>
          </a:ln>
        </p:spPr>
        <p:txBody>
          <a:bodyPr>
            <a:spAutoFit/>
          </a:bodyPr>
          <a:lstStyle/>
          <a:p>
            <a:pPr algn="ctr">
              <a:lnSpc>
                <a:spcPct val="80000"/>
              </a:lnSpc>
            </a:pPr>
            <a:r>
              <a:rPr lang="en-US" sz="2400">
                <a:solidFill>
                  <a:srgbClr val="000000"/>
                </a:solidFill>
                <a:latin typeface="Rockwell"/>
                <a:cs typeface="Rockwell"/>
              </a:rPr>
              <a:t>Huge edge in </a:t>
            </a:r>
            <a:br>
              <a:rPr lang="en-US" sz="2400">
                <a:solidFill>
                  <a:srgbClr val="000000"/>
                </a:solidFill>
                <a:latin typeface="Rockwell"/>
                <a:cs typeface="Rockwell"/>
              </a:rPr>
            </a:br>
            <a:r>
              <a:rPr lang="en-US" sz="2400">
                <a:solidFill>
                  <a:srgbClr val="000000"/>
                </a:solidFill>
                <a:latin typeface="Rockwell"/>
                <a:cs typeface="Rockwell"/>
              </a:rPr>
              <a:t>railroad transportation</a:t>
            </a:r>
          </a:p>
        </p:txBody>
      </p:sp>
      <p:sp>
        <p:nvSpPr>
          <p:cNvPr id="9" name="Rectangle 8"/>
          <p:cNvSpPr/>
          <p:nvPr/>
        </p:nvSpPr>
        <p:spPr>
          <a:xfrm>
            <a:off x="4724400" y="176213"/>
            <a:ext cx="4114800" cy="695575"/>
          </a:xfrm>
          <a:prstGeom prst="rect">
            <a:avLst/>
          </a:prstGeom>
          <a:solidFill>
            <a:schemeClr val="bg1">
              <a:lumMod val="95000"/>
            </a:schemeClr>
          </a:solidFill>
          <a:ln>
            <a:solidFill>
              <a:schemeClr val="tx1"/>
            </a:solidFill>
          </a:ln>
        </p:spPr>
        <p:txBody>
          <a:bodyPr>
            <a:spAutoFit/>
          </a:bodyPr>
          <a:lstStyle/>
          <a:p>
            <a:pPr algn="ctr">
              <a:lnSpc>
                <a:spcPct val="80000"/>
              </a:lnSpc>
              <a:defRPr/>
            </a:pPr>
            <a:r>
              <a:rPr lang="en-US" sz="2400" dirty="0">
                <a:latin typeface="Rockwell"/>
                <a:ea typeface="+mn-ea"/>
                <a:cs typeface="Rockwell"/>
              </a:rPr>
              <a:t>But, the North had challenges to overcome</a:t>
            </a:r>
          </a:p>
        </p:txBody>
      </p:sp>
      <p:sp>
        <p:nvSpPr>
          <p:cNvPr id="10" name="Rectangle 9"/>
          <p:cNvSpPr>
            <a:spLocks noChangeArrowheads="1"/>
          </p:cNvSpPr>
          <p:nvPr/>
        </p:nvSpPr>
        <p:spPr bwMode="auto">
          <a:xfrm>
            <a:off x="4724400" y="1219200"/>
            <a:ext cx="4114800" cy="695575"/>
          </a:xfrm>
          <a:prstGeom prst="rect">
            <a:avLst/>
          </a:prstGeom>
          <a:solidFill>
            <a:srgbClr val="CCFFCC"/>
          </a:solidFill>
          <a:ln w="9525">
            <a:solidFill>
              <a:schemeClr val="tx1"/>
            </a:solidFill>
            <a:miter lim="800000"/>
            <a:headEnd/>
            <a:tailEnd/>
          </a:ln>
        </p:spPr>
        <p:txBody>
          <a:bodyPr>
            <a:spAutoFit/>
          </a:bodyPr>
          <a:lstStyle/>
          <a:p>
            <a:pPr algn="ctr">
              <a:lnSpc>
                <a:spcPct val="80000"/>
              </a:lnSpc>
            </a:pPr>
            <a:r>
              <a:rPr lang="en-US" sz="2400">
                <a:solidFill>
                  <a:srgbClr val="000000"/>
                </a:solidFill>
                <a:latin typeface="Rockwell"/>
                <a:cs typeface="Rockwell"/>
              </a:rPr>
              <a:t>The North had to invade the South to win</a:t>
            </a:r>
          </a:p>
        </p:txBody>
      </p:sp>
      <p:sp>
        <p:nvSpPr>
          <p:cNvPr id="11" name="Rectangle 10"/>
          <p:cNvSpPr>
            <a:spLocks noChangeArrowheads="1"/>
          </p:cNvSpPr>
          <p:nvPr/>
        </p:nvSpPr>
        <p:spPr bwMode="auto">
          <a:xfrm>
            <a:off x="4749800" y="2281238"/>
            <a:ext cx="4089400" cy="1581971"/>
          </a:xfrm>
          <a:prstGeom prst="rect">
            <a:avLst/>
          </a:prstGeom>
          <a:solidFill>
            <a:srgbClr val="CCFFCC"/>
          </a:solidFill>
          <a:ln w="9525">
            <a:solidFill>
              <a:schemeClr val="tx1"/>
            </a:solidFill>
            <a:miter lim="800000"/>
            <a:headEnd/>
            <a:tailEnd/>
          </a:ln>
        </p:spPr>
        <p:txBody>
          <a:bodyPr>
            <a:spAutoFit/>
          </a:bodyPr>
          <a:lstStyle/>
          <a:p>
            <a:pPr algn="ctr">
              <a:lnSpc>
                <a:spcPct val="80000"/>
              </a:lnSpc>
            </a:pPr>
            <a:r>
              <a:rPr lang="en-US" sz="2400">
                <a:solidFill>
                  <a:srgbClr val="000000"/>
                </a:solidFill>
                <a:latin typeface="Rockwell"/>
                <a:cs typeface="Rockwell"/>
              </a:rPr>
              <a:t>It would be difficult </a:t>
            </a:r>
            <a:br>
              <a:rPr lang="en-US" sz="2400">
                <a:solidFill>
                  <a:srgbClr val="000000"/>
                </a:solidFill>
                <a:latin typeface="Rockwell"/>
                <a:cs typeface="Rockwell"/>
              </a:rPr>
            </a:br>
            <a:r>
              <a:rPr lang="en-US" sz="2400">
                <a:solidFill>
                  <a:srgbClr val="000000"/>
                </a:solidFill>
                <a:latin typeface="Rockwell"/>
                <a:cs typeface="Rockwell"/>
              </a:rPr>
              <a:t>to maintain enthusiasm and support for the war over a long </a:t>
            </a:r>
            <a:br>
              <a:rPr lang="en-US" sz="2400">
                <a:solidFill>
                  <a:srgbClr val="000000"/>
                </a:solidFill>
                <a:latin typeface="Rockwell"/>
                <a:cs typeface="Rockwell"/>
              </a:rPr>
            </a:br>
            <a:r>
              <a:rPr lang="en-US" sz="2400">
                <a:solidFill>
                  <a:srgbClr val="000000"/>
                </a:solidFill>
                <a:latin typeface="Rockwell"/>
                <a:cs typeface="Rockwell"/>
              </a:rPr>
              <a:t>period of time</a:t>
            </a:r>
          </a:p>
        </p:txBody>
      </p:sp>
    </p:spTree>
    <p:extLst>
      <p:ext uri="{BB962C8B-B14F-4D97-AF65-F5344CB8AC3E}">
        <p14:creationId xmlns:p14="http://schemas.microsoft.com/office/powerpoint/2010/main" val="29545099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nodeType="afterGroup">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nodeType="afterGroup">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pPr marL="0" indent="0" algn="ctr">
              <a:buNone/>
            </a:pPr>
            <a:r>
              <a:rPr lang="en-US" dirty="0" smtClean="0"/>
              <a:t>Evaluate the differing goals and approaches to the Civil War, comparing Northern and Southern perspectives. </a:t>
            </a:r>
            <a:endParaRPr lang="en-US" dirty="0"/>
          </a:p>
        </p:txBody>
      </p:sp>
    </p:spTree>
    <p:extLst>
      <p:ext uri="{BB962C8B-B14F-4D97-AF65-F5344CB8AC3E}">
        <p14:creationId xmlns:p14="http://schemas.microsoft.com/office/powerpoint/2010/main" val="81843952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368730" y="13450"/>
            <a:ext cx="8316918" cy="823912"/>
          </a:xfrm>
          <a:prstGeom prst="rect">
            <a:avLst/>
          </a:prstGeom>
          <a:noFill/>
          <a:ln>
            <a:noFill/>
          </a:ln>
          <a:effectLst>
            <a:outerShdw blurRad="63500" dist="29783" dir="3885598" algn="ctr" rotWithShape="0">
              <a:srgbClr val="929292">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eaLnBrk="1" hangingPunct="1">
              <a:spcBef>
                <a:spcPct val="50000"/>
              </a:spcBef>
            </a:pPr>
            <a:r>
              <a:rPr lang="en-US" sz="4800" dirty="0">
                <a:solidFill>
                  <a:srgbClr val="FFFFFF"/>
                </a:solidFill>
                <a:latin typeface="Rockwell"/>
                <a:cs typeface="Rockwell"/>
              </a:rPr>
              <a:t>Railroad Lines, 1860</a:t>
            </a:r>
          </a:p>
        </p:txBody>
      </p:sp>
      <p:pic>
        <p:nvPicPr>
          <p:cNvPr id="72707" name="Picture 3"/>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1847078" y="710644"/>
            <a:ext cx="5824226" cy="6147356"/>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82073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l="19131" t="32292" r="19766" b="30902"/>
          <a:stretch>
            <a:fillRect/>
          </a:stretch>
        </p:blipFill>
        <p:spPr bwMode="auto">
          <a:xfrm>
            <a:off x="609600" y="4319588"/>
            <a:ext cx="7721600" cy="261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 name="Rectangle 3"/>
          <p:cNvSpPr/>
          <p:nvPr/>
        </p:nvSpPr>
        <p:spPr>
          <a:xfrm>
            <a:off x="685800" y="152400"/>
            <a:ext cx="7518400" cy="1140825"/>
          </a:xfrm>
          <a:prstGeom prst="rect">
            <a:avLst/>
          </a:prstGeom>
          <a:solidFill>
            <a:schemeClr val="bg1">
              <a:lumMod val="95000"/>
            </a:schemeClr>
          </a:solidFill>
          <a:ln>
            <a:solidFill>
              <a:schemeClr val="tx1"/>
            </a:solidFill>
          </a:ln>
        </p:spPr>
        <p:txBody>
          <a:bodyPr>
            <a:spAutoFit/>
          </a:bodyPr>
          <a:lstStyle/>
          <a:p>
            <a:pPr algn="ctr">
              <a:lnSpc>
                <a:spcPct val="80000"/>
              </a:lnSpc>
              <a:defRPr/>
            </a:pPr>
            <a:r>
              <a:rPr lang="en-US" sz="2800" dirty="0">
                <a:latin typeface="Rockwell"/>
                <a:ea typeface="+mn-ea"/>
                <a:cs typeface="Rockwell"/>
              </a:rPr>
              <a:t>Although outnumbered and less industrial, </a:t>
            </a:r>
            <a:br>
              <a:rPr lang="en-US" sz="2800" dirty="0">
                <a:latin typeface="Rockwell"/>
                <a:ea typeface="+mn-ea"/>
                <a:cs typeface="Rockwell"/>
              </a:rPr>
            </a:br>
            <a:r>
              <a:rPr lang="en-US" sz="2800" dirty="0">
                <a:latin typeface="Rockwell"/>
                <a:ea typeface="+mn-ea"/>
                <a:cs typeface="Rockwell"/>
              </a:rPr>
              <a:t>the Confederacy had advantages</a:t>
            </a:r>
          </a:p>
        </p:txBody>
      </p:sp>
      <p:pic>
        <p:nvPicPr>
          <p:cNvPr id="10" name="Picture 4" descr="DIVI7233303"/>
          <p:cNvPicPr>
            <a:picLocks noChangeAspect="1" noChangeArrowheads="1"/>
          </p:cNvPicPr>
          <p:nvPr/>
        </p:nvPicPr>
        <p:blipFill>
          <a:blip r:embed="rId4">
            <a:extLst>
              <a:ext uri="{28A0092B-C50C-407E-A947-70E740481C1C}">
                <a14:useLocalDpi xmlns:a14="http://schemas.microsoft.com/office/drawing/2010/main" val="0"/>
              </a:ext>
            </a:extLst>
          </a:blip>
          <a:srcRect l="1135" t="774" r="2376" b="22194"/>
          <a:stretch>
            <a:fillRect/>
          </a:stretch>
        </p:blipFill>
        <p:spPr bwMode="auto">
          <a:xfrm>
            <a:off x="3221038" y="1193800"/>
            <a:ext cx="5922962" cy="563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5" name="Rectangle 4"/>
          <p:cNvSpPr>
            <a:spLocks noChangeArrowheads="1"/>
          </p:cNvSpPr>
          <p:nvPr/>
        </p:nvSpPr>
        <p:spPr bwMode="auto">
          <a:xfrm>
            <a:off x="76200" y="1214438"/>
            <a:ext cx="3019425" cy="1830244"/>
          </a:xfrm>
          <a:prstGeom prst="rect">
            <a:avLst/>
          </a:prstGeom>
          <a:solidFill>
            <a:srgbClr val="CCFFCC"/>
          </a:solidFill>
          <a:ln w="9525">
            <a:solidFill>
              <a:schemeClr val="tx1"/>
            </a:solidFill>
            <a:miter lim="800000"/>
            <a:headEnd/>
            <a:tailEnd/>
          </a:ln>
        </p:spPr>
        <p:txBody>
          <a:bodyPr>
            <a:spAutoFit/>
          </a:bodyPr>
          <a:lstStyle/>
          <a:p>
            <a:pPr algn="ctr">
              <a:lnSpc>
                <a:spcPct val="80000"/>
              </a:lnSpc>
            </a:pPr>
            <a:r>
              <a:rPr lang="en-US" sz="2800" dirty="0">
                <a:solidFill>
                  <a:schemeClr val="bg1"/>
                </a:solidFill>
                <a:latin typeface="Rockwell"/>
                <a:cs typeface="Rockwell"/>
              </a:rPr>
              <a:t>President Davis knew that the Confederacy did not have to “win” the war…</a:t>
            </a:r>
          </a:p>
        </p:txBody>
      </p:sp>
      <p:sp>
        <p:nvSpPr>
          <p:cNvPr id="12" name="Rectangle 11"/>
          <p:cNvSpPr>
            <a:spLocks noChangeArrowheads="1"/>
          </p:cNvSpPr>
          <p:nvPr/>
        </p:nvSpPr>
        <p:spPr bwMode="auto">
          <a:xfrm>
            <a:off x="76200" y="3424238"/>
            <a:ext cx="3019425" cy="1830244"/>
          </a:xfrm>
          <a:prstGeom prst="rect">
            <a:avLst/>
          </a:prstGeom>
          <a:solidFill>
            <a:srgbClr val="CCCCFF"/>
          </a:solidFill>
          <a:ln w="9525">
            <a:solidFill>
              <a:schemeClr val="tx1"/>
            </a:solidFill>
            <a:miter lim="800000"/>
            <a:headEnd/>
            <a:tailEnd/>
          </a:ln>
        </p:spPr>
        <p:txBody>
          <a:bodyPr>
            <a:spAutoFit/>
          </a:bodyPr>
          <a:lstStyle/>
          <a:p>
            <a:pPr algn="ctr">
              <a:lnSpc>
                <a:spcPct val="80000"/>
              </a:lnSpc>
            </a:pPr>
            <a:r>
              <a:rPr lang="en-US" sz="2800" dirty="0">
                <a:solidFill>
                  <a:schemeClr val="bg1"/>
                </a:solidFill>
                <a:latin typeface="Rockwell"/>
                <a:cs typeface="Rockwell"/>
              </a:rPr>
              <a:t>the South only had to drag out the fight and make the North quit </a:t>
            </a:r>
          </a:p>
        </p:txBody>
      </p:sp>
    </p:spTree>
    <p:extLst>
      <p:ext uri="{BB962C8B-B14F-4D97-AF65-F5344CB8AC3E}">
        <p14:creationId xmlns:p14="http://schemas.microsoft.com/office/powerpoint/2010/main" val="4023435076"/>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0" descr="http://farm7.staticflickr.com/6236/6260753251_8046deaabf_z.jpg"/>
          <p:cNvPicPr>
            <a:picLocks noChangeAspect="1" noChangeArrowheads="1"/>
          </p:cNvPicPr>
          <p:nvPr/>
        </p:nvPicPr>
        <p:blipFill>
          <a:blip r:embed="rId2">
            <a:extLst>
              <a:ext uri="{28A0092B-C50C-407E-A947-70E740481C1C}">
                <a14:useLocalDpi xmlns:a14="http://schemas.microsoft.com/office/drawing/2010/main" val="0"/>
              </a:ext>
            </a:extLst>
          </a:blip>
          <a:srcRect r="61366"/>
          <a:stretch>
            <a:fillRect/>
          </a:stretch>
        </p:blipFill>
        <p:spPr bwMode="auto">
          <a:xfrm>
            <a:off x="152400" y="2466975"/>
            <a:ext cx="3336925"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Rectangle 3"/>
          <p:cNvSpPr>
            <a:spLocks noChangeArrowheads="1"/>
          </p:cNvSpPr>
          <p:nvPr/>
        </p:nvSpPr>
        <p:spPr bwMode="auto">
          <a:xfrm>
            <a:off x="152400" y="111125"/>
            <a:ext cx="8839200" cy="1140825"/>
          </a:xfrm>
          <a:prstGeom prst="rect">
            <a:avLst/>
          </a:prstGeom>
          <a:solidFill>
            <a:srgbClr val="FFFFCC"/>
          </a:solidFill>
          <a:ln w="9525">
            <a:solidFill>
              <a:schemeClr val="tx1"/>
            </a:solidFill>
            <a:miter lim="800000"/>
            <a:headEnd/>
            <a:tailEnd/>
          </a:ln>
        </p:spPr>
        <p:txBody>
          <a:bodyPr>
            <a:spAutoFit/>
          </a:bodyPr>
          <a:lstStyle/>
          <a:p>
            <a:pPr algn="ctr">
              <a:lnSpc>
                <a:spcPct val="80000"/>
              </a:lnSpc>
            </a:pPr>
            <a:r>
              <a:rPr lang="en-US" sz="2800" dirty="0">
                <a:solidFill>
                  <a:srgbClr val="000000"/>
                </a:solidFill>
                <a:latin typeface="Rockwell"/>
                <a:cs typeface="Rockwell"/>
              </a:rPr>
              <a:t>The Confederacy could use “King Cotton Diplomacy” to entice England and France to support the South</a:t>
            </a:r>
          </a:p>
        </p:txBody>
      </p:sp>
      <p:pic>
        <p:nvPicPr>
          <p:cNvPr id="30723" name="Picture 9"/>
          <p:cNvPicPr>
            <a:picLocks noChangeAspect="1" noChangeArrowheads="1"/>
          </p:cNvPicPr>
          <p:nvPr/>
        </p:nvPicPr>
        <p:blipFill>
          <a:blip r:embed="rId3">
            <a:extLst>
              <a:ext uri="{28A0092B-C50C-407E-A947-70E740481C1C}">
                <a14:useLocalDpi xmlns:a14="http://schemas.microsoft.com/office/drawing/2010/main" val="0"/>
              </a:ext>
            </a:extLst>
          </a:blip>
          <a:srcRect b="533"/>
          <a:stretch>
            <a:fillRect/>
          </a:stretch>
        </p:blipFill>
        <p:spPr bwMode="auto">
          <a:xfrm>
            <a:off x="3581400" y="1096963"/>
            <a:ext cx="5410200" cy="560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139825"/>
            <a:ext cx="18288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2" descr="http://manhassetlibrary.org/wp-content/uploads/french-flag.gif"/>
          <p:cNvPicPr>
            <a:picLocks noChangeAspect="1" noChangeArrowheads="1"/>
          </p:cNvPicPr>
          <p:nvPr/>
        </p:nvPicPr>
        <p:blipFill>
          <a:blip r:embed="rId5">
            <a:extLst>
              <a:ext uri="{28A0092B-C50C-407E-A947-70E740481C1C}">
                <a14:useLocalDpi xmlns:a14="http://schemas.microsoft.com/office/drawing/2010/main" val="0"/>
              </a:ext>
            </a:extLst>
          </a:blip>
          <a:srcRect l="2499" t="10805" r="2916" b="8517"/>
          <a:stretch>
            <a:fillRect/>
          </a:stretch>
        </p:blipFill>
        <p:spPr bwMode="auto">
          <a:xfrm>
            <a:off x="1600200" y="1336675"/>
            <a:ext cx="1828800"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528218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739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739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7396" name="Rectangle 4"/>
          <p:cNvSpPr>
            <a:spLocks noGrp="1" noChangeArrowheads="1"/>
          </p:cNvSpPr>
          <p:nvPr>
            <p:ph type="title"/>
          </p:nvPr>
        </p:nvSpPr>
        <p:spPr>
          <a:xfrm>
            <a:off x="685800" y="0"/>
            <a:ext cx="7772400" cy="7620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gn="ctr"/>
            <a:r>
              <a:rPr lang="en-US" dirty="0"/>
              <a:t>The Diplomatic Struggle</a:t>
            </a:r>
          </a:p>
        </p:txBody>
      </p:sp>
      <p:sp>
        <p:nvSpPr>
          <p:cNvPr id="187397" name="Rectangle 5"/>
          <p:cNvSpPr>
            <a:spLocks noGrp="1" noChangeArrowheads="1"/>
          </p:cNvSpPr>
          <p:nvPr>
            <p:ph type="body" idx="1"/>
          </p:nvPr>
        </p:nvSpPr>
        <p:spPr>
          <a:xfrm>
            <a:off x="0" y="1117600"/>
            <a:ext cx="9144000" cy="62484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0000"/>
              </a:lnSpc>
              <a:spcBef>
                <a:spcPct val="10000"/>
              </a:spcBef>
            </a:pPr>
            <a:r>
              <a:rPr lang="en-US" dirty="0"/>
              <a:t>From 1861 to 1862, the </a:t>
            </a:r>
            <a:r>
              <a:rPr lang="en-US" dirty="0" smtClean="0"/>
              <a:t>Confederacy used </a:t>
            </a:r>
            <a:r>
              <a:rPr lang="ja-JP" altLang="en-US" dirty="0">
                <a:latin typeface="Arial"/>
              </a:rPr>
              <a:t>“</a:t>
            </a:r>
            <a:r>
              <a:rPr lang="en-US" dirty="0"/>
              <a:t>cotton diplomacy</a:t>
            </a:r>
            <a:r>
              <a:rPr lang="ja-JP" altLang="en-US" dirty="0">
                <a:latin typeface="Arial"/>
              </a:rPr>
              <a:t>”</a:t>
            </a:r>
            <a:r>
              <a:rPr lang="en-US" dirty="0"/>
              <a:t> to get England &amp; France to aid them:</a:t>
            </a:r>
          </a:p>
          <a:p>
            <a:pPr lvl="1">
              <a:lnSpc>
                <a:spcPct val="90000"/>
              </a:lnSpc>
              <a:spcBef>
                <a:spcPct val="10000"/>
              </a:spcBef>
            </a:pPr>
            <a:r>
              <a:rPr lang="en-US" dirty="0"/>
              <a:t>Napoleon III favored the South but wanted England to do so 1</a:t>
            </a:r>
            <a:r>
              <a:rPr lang="en-US" baseline="30000" dirty="0"/>
              <a:t>st</a:t>
            </a:r>
            <a:r>
              <a:rPr lang="en-US" dirty="0"/>
              <a:t> </a:t>
            </a:r>
          </a:p>
          <a:p>
            <a:pPr lvl="1">
              <a:lnSpc>
                <a:spcPct val="90000"/>
              </a:lnSpc>
              <a:spcBef>
                <a:spcPct val="10000"/>
              </a:spcBef>
            </a:pPr>
            <a:r>
              <a:rPr lang="en-US" dirty="0"/>
              <a:t>England offered </a:t>
            </a:r>
            <a:r>
              <a:rPr lang="ja-JP" altLang="en-US" dirty="0">
                <a:latin typeface="Arial"/>
              </a:rPr>
              <a:t>“</a:t>
            </a:r>
            <a:r>
              <a:rPr lang="en-US" dirty="0"/>
              <a:t>belligerent</a:t>
            </a:r>
            <a:r>
              <a:rPr lang="ja-JP" altLang="en-US" dirty="0">
                <a:latin typeface="Arial"/>
              </a:rPr>
              <a:t>”</a:t>
            </a:r>
            <a:r>
              <a:rPr lang="en-US" dirty="0"/>
              <a:t> status to the CSA; but otherwise chose a hands-off policy</a:t>
            </a:r>
          </a:p>
          <a:p>
            <a:pPr>
              <a:lnSpc>
                <a:spcPct val="90000"/>
              </a:lnSpc>
              <a:spcBef>
                <a:spcPct val="10000"/>
              </a:spcBef>
            </a:pPr>
            <a:r>
              <a:rPr lang="en-US" dirty="0"/>
              <a:t>By 1863, </a:t>
            </a:r>
            <a:r>
              <a:rPr lang="ja-JP" altLang="en-US" dirty="0">
                <a:latin typeface="Arial"/>
              </a:rPr>
              <a:t>“</a:t>
            </a:r>
            <a:r>
              <a:rPr lang="en-US" dirty="0"/>
              <a:t>King Cotton</a:t>
            </a:r>
            <a:r>
              <a:rPr lang="ja-JP" altLang="en-US" dirty="0">
                <a:latin typeface="Arial"/>
              </a:rPr>
              <a:t>”</a:t>
            </a:r>
            <a:r>
              <a:rPr lang="en-US" dirty="0"/>
              <a:t> diplomacy failed because Egyptian &amp; Indian cotton filled the European </a:t>
            </a:r>
            <a:r>
              <a:rPr lang="en-US" dirty="0" smtClean="0"/>
              <a:t>demand</a:t>
            </a:r>
          </a:p>
          <a:p>
            <a:pPr lvl="1">
              <a:lnSpc>
                <a:spcPct val="90000"/>
              </a:lnSpc>
              <a:spcBef>
                <a:spcPct val="10000"/>
              </a:spcBef>
            </a:pPr>
            <a:r>
              <a:rPr lang="en-US" dirty="0" smtClean="0"/>
              <a:t>“Successful revolutions have generally succeeded because of foreign intervention”</a:t>
            </a:r>
            <a:endParaRPr lang="en-US" dirty="0"/>
          </a:p>
        </p:txBody>
      </p:sp>
    </p:spTree>
    <p:extLst>
      <p:ext uri="{BB962C8B-B14F-4D97-AF65-F5344CB8AC3E}">
        <p14:creationId xmlns:p14="http://schemas.microsoft.com/office/powerpoint/2010/main" val="327807994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ivil War Economic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066" y="432426"/>
            <a:ext cx="8841934" cy="6189354"/>
          </a:xfrm>
          <a:prstGeom prst="rect">
            <a:avLst/>
          </a:prstGeom>
        </p:spPr>
      </p:pic>
    </p:spTree>
    <p:extLst>
      <p:ext uri="{BB962C8B-B14F-4D97-AF65-F5344CB8AC3E}">
        <p14:creationId xmlns:p14="http://schemas.microsoft.com/office/powerpoint/2010/main" val="292471143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103839415"/>
              </p:ext>
            </p:extLst>
          </p:nvPr>
        </p:nvGraphicFramePr>
        <p:xfrm>
          <a:off x="0" y="0"/>
          <a:ext cx="8606899" cy="9563222"/>
        </p:xfrm>
        <a:graphic>
          <a:graphicData uri="http://schemas.openxmlformats.org/presentationml/2006/ole">
            <mc:AlternateContent xmlns:mc="http://schemas.openxmlformats.org/markup-compatibility/2006">
              <mc:Choice xmlns:v="urn:schemas-microsoft-com:vml" Requires="v">
                <p:oleObj spid="_x0000_s7177" name="Document" r:id="rId3" imgW="7188200" imgH="7988300" progId="Word.Document.12">
                  <p:embed/>
                </p:oleObj>
              </mc:Choice>
              <mc:Fallback>
                <p:oleObj name="Document" r:id="rId3" imgW="7188200" imgH="7988300" progId="Word.Document.12">
                  <p:embed/>
                  <p:pic>
                    <p:nvPicPr>
                      <p:cNvPr id="0" name=""/>
                      <p:cNvPicPr/>
                      <p:nvPr/>
                    </p:nvPicPr>
                    <p:blipFill>
                      <a:blip r:embed="rId4"/>
                      <a:stretch>
                        <a:fillRect/>
                      </a:stretch>
                    </p:blipFill>
                    <p:spPr>
                      <a:xfrm>
                        <a:off x="0" y="0"/>
                        <a:ext cx="8606899" cy="9563222"/>
                      </a:xfrm>
                      <a:prstGeom prst="rect">
                        <a:avLst/>
                      </a:prstGeom>
                    </p:spPr>
                  </p:pic>
                </p:oleObj>
              </mc:Fallback>
            </mc:AlternateContent>
          </a:graphicData>
        </a:graphic>
      </p:graphicFrame>
    </p:spTree>
    <p:extLst>
      <p:ext uri="{BB962C8B-B14F-4D97-AF65-F5344CB8AC3E}">
        <p14:creationId xmlns:p14="http://schemas.microsoft.com/office/powerpoint/2010/main" val="18709444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09479602"/>
              </p:ext>
            </p:extLst>
          </p:nvPr>
        </p:nvGraphicFramePr>
        <p:xfrm>
          <a:off x="0" y="1737080"/>
          <a:ext cx="9144000" cy="4358920"/>
        </p:xfrm>
        <a:graphic>
          <a:graphicData uri="http://schemas.openxmlformats.org/drawingml/2006/table">
            <a:tbl>
              <a:tblPr firstRow="1" bandRow="1">
                <a:tableStyleId>{5C22544A-7EE6-4342-B048-85BDC9FD1C3A}</a:tableStyleId>
              </a:tblPr>
              <a:tblGrid>
                <a:gridCol w="1439333"/>
                <a:gridCol w="762000"/>
                <a:gridCol w="1408141"/>
                <a:gridCol w="1443790"/>
                <a:gridCol w="1042736"/>
                <a:gridCol w="3048000"/>
              </a:tblGrid>
              <a:tr h="604239">
                <a:tc>
                  <a:txBody>
                    <a:bodyPr/>
                    <a:lstStyle/>
                    <a:p>
                      <a:r>
                        <a:rPr lang="en-US" dirty="0" smtClean="0">
                          <a:effectLst>
                            <a:outerShdw blurRad="38100" dist="38100" dir="2700000" algn="tl">
                              <a:srgbClr val="000000">
                                <a:alpha val="43137"/>
                              </a:srgbClr>
                            </a:outerShdw>
                          </a:effectLst>
                        </a:rPr>
                        <a:t>Battle</a:t>
                      </a:r>
                      <a:endParaRPr lang="en-US" dirty="0">
                        <a:effectLst>
                          <a:outerShdw blurRad="38100" dist="38100" dir="2700000" algn="tl">
                            <a:srgbClr val="000000">
                              <a:alpha val="43137"/>
                            </a:srgbClr>
                          </a:outerShdw>
                        </a:effectLst>
                      </a:endParaRPr>
                    </a:p>
                  </a:txBody>
                  <a:tcPr/>
                </a:tc>
                <a:tc>
                  <a:txBody>
                    <a:bodyPr/>
                    <a:lstStyle/>
                    <a:p>
                      <a:pPr algn="ctr"/>
                      <a:r>
                        <a:rPr lang="en-US" dirty="0" smtClean="0">
                          <a:effectLst>
                            <a:outerShdw blurRad="38100" dist="38100" dir="2700000" algn="tl">
                              <a:srgbClr val="000000">
                                <a:alpha val="43137"/>
                              </a:srgbClr>
                            </a:outerShdw>
                          </a:effectLst>
                        </a:rPr>
                        <a:t>Date</a:t>
                      </a:r>
                      <a:endParaRPr lang="en-US" dirty="0">
                        <a:effectLst>
                          <a:outerShdw blurRad="38100" dist="38100" dir="2700000" algn="tl">
                            <a:srgbClr val="000000">
                              <a:alpha val="43137"/>
                            </a:srgbClr>
                          </a:outerShdw>
                        </a:effectLst>
                      </a:endParaRPr>
                    </a:p>
                  </a:txBody>
                  <a:tcPr/>
                </a:tc>
                <a:tc>
                  <a:txBody>
                    <a:bodyPr/>
                    <a:lstStyle/>
                    <a:p>
                      <a:pPr algn="ctr"/>
                      <a:r>
                        <a:rPr lang="en-US" dirty="0" smtClean="0">
                          <a:effectLst>
                            <a:outerShdw blurRad="38100" dist="38100" dir="2700000" algn="tl">
                              <a:srgbClr val="000000">
                                <a:alpha val="43137"/>
                              </a:srgbClr>
                            </a:outerShdw>
                          </a:effectLst>
                        </a:rPr>
                        <a:t>CSA </a:t>
                      </a:r>
                    </a:p>
                    <a:p>
                      <a:pPr algn="ctr"/>
                      <a:r>
                        <a:rPr lang="en-US" dirty="0" smtClean="0">
                          <a:effectLst>
                            <a:outerShdw blurRad="38100" dist="38100" dir="2700000" algn="tl">
                              <a:srgbClr val="000000">
                                <a:alpha val="43137"/>
                              </a:srgbClr>
                            </a:outerShdw>
                          </a:effectLst>
                        </a:rPr>
                        <a:t>General</a:t>
                      </a:r>
                      <a:endParaRPr lang="en-US" dirty="0">
                        <a:effectLst>
                          <a:outerShdw blurRad="38100" dist="38100" dir="2700000" algn="tl">
                            <a:srgbClr val="000000">
                              <a:alpha val="43137"/>
                            </a:srgbClr>
                          </a:outerShdw>
                        </a:effectLst>
                      </a:endParaRPr>
                    </a:p>
                  </a:txBody>
                  <a:tcPr/>
                </a:tc>
                <a:tc>
                  <a:txBody>
                    <a:bodyPr/>
                    <a:lstStyle/>
                    <a:p>
                      <a:pPr algn="ctr"/>
                      <a:r>
                        <a:rPr lang="en-US" dirty="0" smtClean="0">
                          <a:effectLst>
                            <a:outerShdw blurRad="38100" dist="38100" dir="2700000" algn="tl">
                              <a:srgbClr val="000000">
                                <a:alpha val="43137"/>
                              </a:srgbClr>
                            </a:outerShdw>
                          </a:effectLst>
                        </a:rPr>
                        <a:t>USA </a:t>
                      </a:r>
                    </a:p>
                    <a:p>
                      <a:pPr algn="ctr"/>
                      <a:r>
                        <a:rPr lang="en-US" dirty="0" smtClean="0">
                          <a:effectLst>
                            <a:outerShdw blurRad="38100" dist="38100" dir="2700000" algn="tl">
                              <a:srgbClr val="000000">
                                <a:alpha val="43137"/>
                              </a:srgbClr>
                            </a:outerShdw>
                          </a:effectLst>
                        </a:rPr>
                        <a:t>General</a:t>
                      </a:r>
                      <a:endParaRPr lang="en-US" dirty="0">
                        <a:effectLst>
                          <a:outerShdw blurRad="38100" dist="38100" dir="2700000" algn="tl">
                            <a:srgbClr val="000000">
                              <a:alpha val="43137"/>
                            </a:srgbClr>
                          </a:outerShdw>
                        </a:effectLst>
                      </a:endParaRPr>
                    </a:p>
                  </a:txBody>
                  <a:tcPr/>
                </a:tc>
                <a:tc>
                  <a:txBody>
                    <a:bodyPr/>
                    <a:lstStyle/>
                    <a:p>
                      <a:pPr algn="ctr"/>
                      <a:r>
                        <a:rPr lang="en-US" dirty="0" smtClean="0">
                          <a:effectLst>
                            <a:outerShdw blurRad="38100" dist="38100" dir="2700000" algn="tl">
                              <a:srgbClr val="000000">
                                <a:alpha val="43137"/>
                              </a:srgbClr>
                            </a:outerShdw>
                          </a:effectLst>
                        </a:rPr>
                        <a:t>Winner</a:t>
                      </a:r>
                      <a:endParaRPr lang="en-US" dirty="0">
                        <a:effectLst>
                          <a:outerShdw blurRad="38100" dist="38100" dir="2700000" algn="tl">
                            <a:srgbClr val="000000">
                              <a:alpha val="43137"/>
                            </a:srgbClr>
                          </a:outerShdw>
                        </a:effectLst>
                      </a:endParaRPr>
                    </a:p>
                  </a:txBody>
                  <a:tcPr/>
                </a:tc>
                <a:tc>
                  <a:txBody>
                    <a:bodyPr/>
                    <a:lstStyle/>
                    <a:p>
                      <a:r>
                        <a:rPr lang="en-US" dirty="0" smtClean="0">
                          <a:effectLst>
                            <a:outerShdw blurRad="38100" dist="38100" dir="2700000" algn="tl">
                              <a:srgbClr val="000000">
                                <a:alpha val="43137"/>
                              </a:srgbClr>
                            </a:outerShdw>
                          </a:effectLst>
                        </a:rPr>
                        <a:t>Significance</a:t>
                      </a:r>
                      <a:endParaRPr lang="en-US" dirty="0">
                        <a:effectLst>
                          <a:outerShdw blurRad="38100" dist="38100" dir="2700000" algn="tl">
                            <a:srgbClr val="000000">
                              <a:alpha val="43137"/>
                            </a:srgbClr>
                          </a:outerShdw>
                        </a:effectLst>
                      </a:endParaRPr>
                    </a:p>
                  </a:txBody>
                  <a:tcPr/>
                </a:tc>
              </a:tr>
              <a:tr h="3718840">
                <a:tc>
                  <a:txBody>
                    <a:bodyPr/>
                    <a:lstStyle/>
                    <a:p>
                      <a:r>
                        <a:rPr lang="en-US" dirty="0" smtClean="0">
                          <a:effectLst/>
                        </a:rPr>
                        <a:t>1</a:t>
                      </a:r>
                      <a:r>
                        <a:rPr lang="en-US" baseline="30000" dirty="0" smtClean="0">
                          <a:effectLst/>
                        </a:rPr>
                        <a:t>st</a:t>
                      </a:r>
                      <a:r>
                        <a:rPr lang="en-US" dirty="0" smtClean="0">
                          <a:effectLst/>
                        </a:rPr>
                        <a:t> Battle of Manassas/ 1</a:t>
                      </a:r>
                      <a:r>
                        <a:rPr lang="en-US" baseline="30000" dirty="0" smtClean="0">
                          <a:effectLst/>
                        </a:rPr>
                        <a:t>st</a:t>
                      </a:r>
                      <a:r>
                        <a:rPr lang="en-US" dirty="0" smtClean="0">
                          <a:effectLst/>
                        </a:rPr>
                        <a:t> Battle of Bull Run</a:t>
                      </a:r>
                      <a:endParaRPr lang="en-US" dirty="0">
                        <a:effectLst/>
                      </a:endParaRPr>
                    </a:p>
                  </a:txBody>
                  <a:tcPr>
                    <a:solidFill>
                      <a:schemeClr val="accent6">
                        <a:lumMod val="20000"/>
                        <a:lumOff val="80000"/>
                      </a:schemeClr>
                    </a:solidFill>
                  </a:tcPr>
                </a:tc>
                <a:tc>
                  <a:txBody>
                    <a:bodyPr/>
                    <a:lstStyle/>
                    <a:p>
                      <a:pPr algn="ctr"/>
                      <a:r>
                        <a:rPr lang="en-US" dirty="0" smtClean="0">
                          <a:effectLst/>
                        </a:rPr>
                        <a:t>July</a:t>
                      </a:r>
                      <a:r>
                        <a:rPr lang="en-US" baseline="0" dirty="0" smtClean="0">
                          <a:effectLst/>
                        </a:rPr>
                        <a:t> 1861</a:t>
                      </a:r>
                      <a:endParaRPr lang="en-US" dirty="0" smtClean="0">
                        <a:effectLst/>
                      </a:endParaRPr>
                    </a:p>
                  </a:txBody>
                  <a:tcPr>
                    <a:solidFill>
                      <a:schemeClr val="accent6">
                        <a:lumMod val="20000"/>
                        <a:lumOff val="80000"/>
                      </a:schemeClr>
                    </a:solidFill>
                  </a:tcPr>
                </a:tc>
                <a:tc>
                  <a:txBody>
                    <a:bodyPr/>
                    <a:lstStyle/>
                    <a:p>
                      <a:pPr algn="ctr"/>
                      <a:r>
                        <a:rPr lang="en-US" dirty="0" smtClean="0">
                          <a:effectLst/>
                        </a:rPr>
                        <a:t>Beau-regard</a:t>
                      </a:r>
                      <a:endParaRPr lang="en-US" dirty="0">
                        <a:effectLst/>
                      </a:endParaRPr>
                    </a:p>
                  </a:txBody>
                  <a:tcPr>
                    <a:solidFill>
                      <a:schemeClr val="accent6">
                        <a:lumMod val="20000"/>
                        <a:lumOff val="80000"/>
                      </a:schemeClr>
                    </a:solidFill>
                  </a:tcPr>
                </a:tc>
                <a:tc>
                  <a:txBody>
                    <a:bodyPr/>
                    <a:lstStyle/>
                    <a:p>
                      <a:pPr algn="ctr"/>
                      <a:r>
                        <a:rPr lang="en-US" dirty="0" smtClean="0">
                          <a:effectLst/>
                        </a:rPr>
                        <a:t>McDowell</a:t>
                      </a:r>
                      <a:endParaRPr lang="en-US" dirty="0">
                        <a:effectLst/>
                      </a:endParaRPr>
                    </a:p>
                  </a:txBody>
                  <a:tcPr>
                    <a:solidFill>
                      <a:schemeClr val="accent6">
                        <a:lumMod val="20000"/>
                        <a:lumOff val="80000"/>
                      </a:schemeClr>
                    </a:solidFill>
                  </a:tcPr>
                </a:tc>
                <a:tc>
                  <a:txBody>
                    <a:bodyPr/>
                    <a:lstStyle/>
                    <a:p>
                      <a:pPr algn="ctr"/>
                      <a:r>
                        <a:rPr lang="en-US" dirty="0" smtClean="0">
                          <a:effectLst/>
                        </a:rPr>
                        <a:t>CSA</a:t>
                      </a:r>
                      <a:endParaRPr lang="en-US" dirty="0">
                        <a:effectLst/>
                      </a:endParaRPr>
                    </a:p>
                  </a:txBody>
                  <a:tcPr>
                    <a:solidFill>
                      <a:schemeClr val="accent6">
                        <a:lumMod val="20000"/>
                        <a:lumOff val="80000"/>
                      </a:schemeClr>
                    </a:solidFill>
                  </a:tcPr>
                </a:tc>
                <a:tc>
                  <a:txBody>
                    <a:bodyPr/>
                    <a:lstStyle/>
                    <a:p>
                      <a:r>
                        <a:rPr lang="en-US" dirty="0" smtClean="0">
                          <a:effectLst/>
                        </a:rPr>
                        <a:t>Shattered hopes</a:t>
                      </a:r>
                      <a:r>
                        <a:rPr lang="en-US" baseline="0" dirty="0" smtClean="0">
                          <a:effectLst/>
                        </a:rPr>
                        <a:t> of a quick Union victory</a:t>
                      </a:r>
                      <a:endParaRPr lang="en-US" dirty="0">
                        <a:effectLst/>
                      </a:endParaRPr>
                    </a:p>
                  </a:txBody>
                  <a:tcPr>
                    <a:solidFill>
                      <a:schemeClr val="accent6">
                        <a:lumMod val="20000"/>
                        <a:lumOff val="80000"/>
                      </a:schemeClr>
                    </a:solidFill>
                  </a:tcPr>
                </a:tc>
              </a:tr>
            </a:tbl>
          </a:graphicData>
        </a:graphic>
      </p:graphicFrame>
      <p:sp>
        <p:nvSpPr>
          <p:cNvPr id="6" name="Title 1"/>
          <p:cNvSpPr>
            <a:spLocks noGrp="1"/>
          </p:cNvSpPr>
          <p:nvPr>
            <p:ph type="title"/>
          </p:nvPr>
        </p:nvSpPr>
        <p:spPr>
          <a:xfrm>
            <a:off x="457200" y="304800"/>
            <a:ext cx="8229600" cy="914400"/>
          </a:xfrm>
        </p:spPr>
        <p:txBody>
          <a:bodyPr/>
          <a:lstStyle/>
          <a:p>
            <a:r>
              <a:rPr lang="en-US" dirty="0" smtClean="0"/>
              <a:t>1</a:t>
            </a:r>
            <a:r>
              <a:rPr lang="en-US" baseline="30000" dirty="0" smtClean="0"/>
              <a:t>st</a:t>
            </a:r>
            <a:r>
              <a:rPr lang="en-US" dirty="0" smtClean="0"/>
              <a:t> Battle of Bull Run</a:t>
            </a:r>
            <a:endParaRPr lang="en-US" dirty="0"/>
          </a:p>
        </p:txBody>
      </p:sp>
    </p:spTree>
    <p:extLst>
      <p:ext uri="{BB962C8B-B14F-4D97-AF65-F5344CB8AC3E}">
        <p14:creationId xmlns:p14="http://schemas.microsoft.com/office/powerpoint/2010/main" val="333420208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304800"/>
            <a:ext cx="9144000" cy="914400"/>
          </a:xfrm>
        </p:spPr>
        <p:txBody>
          <a:bodyPr/>
          <a:lstStyle/>
          <a:p>
            <a:r>
              <a:rPr lang="en-US" dirty="0" smtClean="0"/>
              <a:t>McClellan in the Peninsula</a:t>
            </a:r>
            <a:endParaRPr lang="en-US" dirty="0"/>
          </a:p>
        </p:txBody>
      </p:sp>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62000" y="1647825"/>
            <a:ext cx="3581400" cy="45781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Content Placeholder 4"/>
          <p:cNvSpPr>
            <a:spLocks noGrp="1"/>
          </p:cNvSpPr>
          <p:nvPr>
            <p:ph idx="1"/>
          </p:nvPr>
        </p:nvSpPr>
        <p:spPr>
          <a:xfrm>
            <a:off x="4876800" y="2057400"/>
            <a:ext cx="3352800" cy="3810000"/>
          </a:xfrm>
        </p:spPr>
        <p:txBody>
          <a:bodyPr>
            <a:normAutofit fontScale="92500" lnSpcReduction="10000"/>
          </a:bodyPr>
          <a:lstStyle/>
          <a:p>
            <a:pPr marL="0" indent="0" algn="ctr">
              <a:buNone/>
            </a:pPr>
            <a:r>
              <a:rPr lang="en-US" sz="3600" i="1" dirty="0" smtClean="0">
                <a:latin typeface="+mn-lt"/>
              </a:rPr>
              <a:t>“Make </a:t>
            </a:r>
            <a:r>
              <a:rPr lang="en-US" sz="3600" i="1" dirty="0">
                <a:latin typeface="+mn-lt"/>
              </a:rPr>
              <a:t>no movement until the preparations are as complete as circumstances </a:t>
            </a:r>
            <a:r>
              <a:rPr lang="en-US" sz="3600" i="1" dirty="0" smtClean="0">
                <a:latin typeface="+mn-lt"/>
              </a:rPr>
              <a:t>permit.”</a:t>
            </a:r>
            <a:endParaRPr lang="en-US" sz="3600" i="1" dirty="0">
              <a:latin typeface="+mn-lt"/>
            </a:endParaRPr>
          </a:p>
        </p:txBody>
      </p:sp>
    </p:spTree>
    <p:extLst>
      <p:ext uri="{BB962C8B-B14F-4D97-AF65-F5344CB8AC3E}">
        <p14:creationId xmlns:p14="http://schemas.microsoft.com/office/powerpoint/2010/main" val="221902878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04800"/>
            <a:ext cx="8229600" cy="914400"/>
          </a:xfrm>
        </p:spPr>
        <p:txBody>
          <a:bodyPr/>
          <a:lstStyle/>
          <a:p>
            <a:r>
              <a:rPr lang="en-US" dirty="0" smtClean="0"/>
              <a:t>Peninsula Campaign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47308389"/>
              </p:ext>
            </p:extLst>
          </p:nvPr>
        </p:nvGraphicFramePr>
        <p:xfrm>
          <a:off x="0" y="1737080"/>
          <a:ext cx="9144000" cy="4358920"/>
        </p:xfrm>
        <a:graphic>
          <a:graphicData uri="http://schemas.openxmlformats.org/drawingml/2006/table">
            <a:tbl>
              <a:tblPr firstRow="1" bandRow="1">
                <a:tableStyleId>{5C22544A-7EE6-4342-B048-85BDC9FD1C3A}</a:tableStyleId>
              </a:tblPr>
              <a:tblGrid>
                <a:gridCol w="1439333"/>
                <a:gridCol w="762000"/>
                <a:gridCol w="1408141"/>
                <a:gridCol w="1443790"/>
                <a:gridCol w="1042736"/>
                <a:gridCol w="3048000"/>
              </a:tblGrid>
              <a:tr h="604239">
                <a:tc>
                  <a:txBody>
                    <a:bodyPr/>
                    <a:lstStyle/>
                    <a:p>
                      <a:r>
                        <a:rPr lang="en-US" dirty="0" smtClean="0">
                          <a:effectLst>
                            <a:outerShdw blurRad="38100" dist="38100" dir="2700000" algn="tl">
                              <a:srgbClr val="000000">
                                <a:alpha val="43137"/>
                              </a:srgbClr>
                            </a:outerShdw>
                          </a:effectLst>
                        </a:rPr>
                        <a:t>Battle</a:t>
                      </a:r>
                      <a:endParaRPr lang="en-US" dirty="0">
                        <a:effectLst>
                          <a:outerShdw blurRad="38100" dist="38100" dir="2700000" algn="tl">
                            <a:srgbClr val="000000">
                              <a:alpha val="43137"/>
                            </a:srgbClr>
                          </a:outerShdw>
                        </a:effectLst>
                      </a:endParaRPr>
                    </a:p>
                  </a:txBody>
                  <a:tcPr/>
                </a:tc>
                <a:tc>
                  <a:txBody>
                    <a:bodyPr/>
                    <a:lstStyle/>
                    <a:p>
                      <a:pPr algn="ctr"/>
                      <a:r>
                        <a:rPr lang="en-US" dirty="0" smtClean="0">
                          <a:effectLst>
                            <a:outerShdw blurRad="38100" dist="38100" dir="2700000" algn="tl">
                              <a:srgbClr val="000000">
                                <a:alpha val="43137"/>
                              </a:srgbClr>
                            </a:outerShdw>
                          </a:effectLst>
                        </a:rPr>
                        <a:t>Date</a:t>
                      </a:r>
                      <a:endParaRPr lang="en-US" dirty="0">
                        <a:effectLst>
                          <a:outerShdw blurRad="38100" dist="38100" dir="2700000" algn="tl">
                            <a:srgbClr val="000000">
                              <a:alpha val="43137"/>
                            </a:srgbClr>
                          </a:outerShdw>
                        </a:effectLst>
                      </a:endParaRPr>
                    </a:p>
                  </a:txBody>
                  <a:tcPr/>
                </a:tc>
                <a:tc>
                  <a:txBody>
                    <a:bodyPr/>
                    <a:lstStyle/>
                    <a:p>
                      <a:pPr algn="ctr"/>
                      <a:r>
                        <a:rPr lang="en-US" dirty="0" smtClean="0">
                          <a:effectLst>
                            <a:outerShdw blurRad="38100" dist="38100" dir="2700000" algn="tl">
                              <a:srgbClr val="000000">
                                <a:alpha val="43137"/>
                              </a:srgbClr>
                            </a:outerShdw>
                          </a:effectLst>
                        </a:rPr>
                        <a:t>CSA </a:t>
                      </a:r>
                    </a:p>
                    <a:p>
                      <a:pPr algn="ctr"/>
                      <a:r>
                        <a:rPr lang="en-US" dirty="0" smtClean="0">
                          <a:effectLst>
                            <a:outerShdw blurRad="38100" dist="38100" dir="2700000" algn="tl">
                              <a:srgbClr val="000000">
                                <a:alpha val="43137"/>
                              </a:srgbClr>
                            </a:outerShdw>
                          </a:effectLst>
                        </a:rPr>
                        <a:t>General</a:t>
                      </a:r>
                      <a:endParaRPr lang="en-US" dirty="0">
                        <a:effectLst>
                          <a:outerShdw blurRad="38100" dist="38100" dir="2700000" algn="tl">
                            <a:srgbClr val="000000">
                              <a:alpha val="43137"/>
                            </a:srgbClr>
                          </a:outerShdw>
                        </a:effectLst>
                      </a:endParaRPr>
                    </a:p>
                  </a:txBody>
                  <a:tcPr/>
                </a:tc>
                <a:tc>
                  <a:txBody>
                    <a:bodyPr/>
                    <a:lstStyle/>
                    <a:p>
                      <a:pPr algn="ctr"/>
                      <a:r>
                        <a:rPr lang="en-US" dirty="0" smtClean="0">
                          <a:effectLst>
                            <a:outerShdw blurRad="38100" dist="38100" dir="2700000" algn="tl">
                              <a:srgbClr val="000000">
                                <a:alpha val="43137"/>
                              </a:srgbClr>
                            </a:outerShdw>
                          </a:effectLst>
                        </a:rPr>
                        <a:t>USA</a:t>
                      </a:r>
                    </a:p>
                    <a:p>
                      <a:pPr algn="ctr"/>
                      <a:r>
                        <a:rPr lang="en-US" dirty="0" smtClean="0">
                          <a:effectLst>
                            <a:outerShdw blurRad="38100" dist="38100" dir="2700000" algn="tl">
                              <a:srgbClr val="000000">
                                <a:alpha val="43137"/>
                              </a:srgbClr>
                            </a:outerShdw>
                          </a:effectLst>
                        </a:rPr>
                        <a:t>General</a:t>
                      </a:r>
                      <a:endParaRPr lang="en-US" dirty="0">
                        <a:effectLst>
                          <a:outerShdw blurRad="38100" dist="38100" dir="2700000" algn="tl">
                            <a:srgbClr val="000000">
                              <a:alpha val="43137"/>
                            </a:srgbClr>
                          </a:outerShdw>
                        </a:effectLst>
                      </a:endParaRPr>
                    </a:p>
                  </a:txBody>
                  <a:tcPr/>
                </a:tc>
                <a:tc>
                  <a:txBody>
                    <a:bodyPr/>
                    <a:lstStyle/>
                    <a:p>
                      <a:pPr algn="ctr"/>
                      <a:r>
                        <a:rPr lang="en-US" dirty="0" smtClean="0">
                          <a:effectLst>
                            <a:outerShdw blurRad="38100" dist="38100" dir="2700000" algn="tl">
                              <a:srgbClr val="000000">
                                <a:alpha val="43137"/>
                              </a:srgbClr>
                            </a:outerShdw>
                          </a:effectLst>
                        </a:rPr>
                        <a:t>Winner</a:t>
                      </a:r>
                      <a:endParaRPr lang="en-US" dirty="0">
                        <a:effectLst>
                          <a:outerShdw blurRad="38100" dist="38100" dir="2700000" algn="tl">
                            <a:srgbClr val="000000">
                              <a:alpha val="43137"/>
                            </a:srgbClr>
                          </a:outerShdw>
                        </a:effectLst>
                      </a:endParaRPr>
                    </a:p>
                  </a:txBody>
                  <a:tcPr/>
                </a:tc>
                <a:tc>
                  <a:txBody>
                    <a:bodyPr/>
                    <a:lstStyle/>
                    <a:p>
                      <a:r>
                        <a:rPr lang="en-US" dirty="0" smtClean="0">
                          <a:effectLst>
                            <a:outerShdw blurRad="38100" dist="38100" dir="2700000" algn="tl">
                              <a:srgbClr val="000000">
                                <a:alpha val="43137"/>
                              </a:srgbClr>
                            </a:outerShdw>
                          </a:effectLst>
                        </a:rPr>
                        <a:t>Significance</a:t>
                      </a:r>
                      <a:endParaRPr lang="en-US" dirty="0">
                        <a:effectLst>
                          <a:outerShdw blurRad="38100" dist="38100" dir="2700000" algn="tl">
                            <a:srgbClr val="000000">
                              <a:alpha val="43137"/>
                            </a:srgbClr>
                          </a:outerShdw>
                        </a:effectLst>
                      </a:endParaRPr>
                    </a:p>
                  </a:txBody>
                  <a:tcPr/>
                </a:tc>
              </a:tr>
              <a:tr h="3718840">
                <a:tc>
                  <a:txBody>
                    <a:bodyPr/>
                    <a:lstStyle/>
                    <a:p>
                      <a:r>
                        <a:rPr lang="en-US" dirty="0" smtClean="0">
                          <a:effectLst/>
                        </a:rPr>
                        <a:t>Peninsula Campaign</a:t>
                      </a:r>
                      <a:endParaRPr lang="en-US" dirty="0">
                        <a:effectLst/>
                      </a:endParaRPr>
                    </a:p>
                  </a:txBody>
                  <a:tcPr>
                    <a:solidFill>
                      <a:schemeClr val="accent6">
                        <a:lumMod val="20000"/>
                        <a:lumOff val="80000"/>
                      </a:schemeClr>
                    </a:solidFill>
                  </a:tcPr>
                </a:tc>
                <a:tc>
                  <a:txBody>
                    <a:bodyPr/>
                    <a:lstStyle/>
                    <a:p>
                      <a:pPr algn="ctr"/>
                      <a:r>
                        <a:rPr lang="en-US" dirty="0" smtClean="0">
                          <a:effectLst/>
                        </a:rPr>
                        <a:t>Mar.- July 1862</a:t>
                      </a:r>
                    </a:p>
                  </a:txBody>
                  <a:tcPr>
                    <a:solidFill>
                      <a:schemeClr val="accent6">
                        <a:lumMod val="20000"/>
                        <a:lumOff val="80000"/>
                      </a:schemeClr>
                    </a:solidFill>
                  </a:tcPr>
                </a:tc>
                <a:tc>
                  <a:txBody>
                    <a:bodyPr/>
                    <a:lstStyle/>
                    <a:p>
                      <a:pPr algn="ctr"/>
                      <a:r>
                        <a:rPr lang="en-US" dirty="0" smtClean="0">
                          <a:effectLst/>
                        </a:rPr>
                        <a:t>Johnston &amp; Lee</a:t>
                      </a:r>
                      <a:endParaRPr lang="en-US" dirty="0">
                        <a:effectLst/>
                      </a:endParaRPr>
                    </a:p>
                  </a:txBody>
                  <a:tcPr>
                    <a:solidFill>
                      <a:schemeClr val="accent6">
                        <a:lumMod val="20000"/>
                        <a:lumOff val="80000"/>
                      </a:schemeClr>
                    </a:solidFill>
                  </a:tcPr>
                </a:tc>
                <a:tc>
                  <a:txBody>
                    <a:bodyPr/>
                    <a:lstStyle/>
                    <a:p>
                      <a:pPr algn="ctr"/>
                      <a:r>
                        <a:rPr lang="en-US" i="0" u="none" dirty="0" smtClean="0">
                          <a:effectLst/>
                        </a:rPr>
                        <a:t>McClellan</a:t>
                      </a:r>
                      <a:endParaRPr lang="en-US" i="0" u="none" dirty="0">
                        <a:effectLst/>
                      </a:endParaRPr>
                    </a:p>
                  </a:txBody>
                  <a:tcPr>
                    <a:solidFill>
                      <a:schemeClr val="accent6">
                        <a:lumMod val="20000"/>
                        <a:lumOff val="80000"/>
                      </a:schemeClr>
                    </a:solidFill>
                  </a:tcPr>
                </a:tc>
                <a:tc>
                  <a:txBody>
                    <a:bodyPr/>
                    <a:lstStyle/>
                    <a:p>
                      <a:pPr algn="ctr"/>
                      <a:r>
                        <a:rPr lang="en-US" dirty="0" smtClean="0">
                          <a:effectLst/>
                        </a:rPr>
                        <a:t>CSA</a:t>
                      </a:r>
                      <a:endParaRPr lang="en-US" dirty="0">
                        <a:effectLst/>
                      </a:endParaRPr>
                    </a:p>
                  </a:txBody>
                  <a:tcPr>
                    <a:solidFill>
                      <a:schemeClr val="accent6">
                        <a:lumMod val="20000"/>
                        <a:lumOff val="80000"/>
                      </a:schemeClr>
                    </a:solidFill>
                  </a:tcPr>
                </a:tc>
                <a:tc>
                  <a:txBody>
                    <a:bodyPr/>
                    <a:lstStyle/>
                    <a:p>
                      <a:r>
                        <a:rPr lang="en-US" dirty="0" smtClean="0">
                          <a:effectLst/>
                        </a:rPr>
                        <a:t>McClellan was </a:t>
                      </a:r>
                      <a:r>
                        <a:rPr lang="en-US" baseline="0" dirty="0" smtClean="0">
                          <a:effectLst/>
                        </a:rPr>
                        <a:t>overly cautious</a:t>
                      </a:r>
                    </a:p>
                    <a:p>
                      <a:endParaRPr lang="en-US" baseline="0" dirty="0" smtClean="0">
                        <a:effectLst/>
                      </a:endParaRPr>
                    </a:p>
                    <a:p>
                      <a:r>
                        <a:rPr lang="en-US" b="0" u="none" dirty="0" smtClean="0">
                          <a:effectLst/>
                        </a:rPr>
                        <a:t>Union </a:t>
                      </a:r>
                      <a:r>
                        <a:rPr lang="en-US" b="0" u="none" baseline="0" dirty="0" smtClean="0">
                          <a:effectLst/>
                        </a:rPr>
                        <a:t>failed to seize Richmond; withdrew from the peninsula</a:t>
                      </a:r>
                    </a:p>
                    <a:p>
                      <a:endParaRPr lang="en-US" b="0" u="none" baseline="0" dirty="0" smtClean="0">
                        <a:effectLst/>
                      </a:endParaRPr>
                    </a:p>
                    <a:p>
                      <a:r>
                        <a:rPr lang="en-US" b="0" u="none" baseline="0" dirty="0" smtClean="0">
                          <a:effectLst/>
                        </a:rPr>
                        <a:t>Lincoln temporarily removed McClellan from command</a:t>
                      </a:r>
                      <a:endParaRPr lang="en-US" b="0" u="none" dirty="0">
                        <a:effectLst/>
                      </a:endParaRPr>
                    </a:p>
                  </a:txBody>
                  <a:tcPr>
                    <a:solidFill>
                      <a:schemeClr val="accent6">
                        <a:lumMod val="20000"/>
                        <a:lumOff val="80000"/>
                      </a:schemeClr>
                    </a:solidFill>
                  </a:tcPr>
                </a:tc>
              </a:tr>
            </a:tbl>
          </a:graphicData>
        </a:graphic>
      </p:graphicFrame>
    </p:spTree>
    <p:extLst>
      <p:ext uri="{BB962C8B-B14F-4D97-AF65-F5344CB8AC3E}">
        <p14:creationId xmlns:p14="http://schemas.microsoft.com/office/powerpoint/2010/main" val="178961237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a:xfrm>
            <a:off x="3175" y="0"/>
            <a:ext cx="9140825" cy="1371600"/>
          </a:xfrm>
          <a:prstGeom prst="rect">
            <a:avLst/>
          </a:prstGeom>
        </p:spPr>
        <p:txBody>
          <a:bodyPr lIns="90488" tIns="44450" rIns="90488" bIns="44450"/>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mtClean="0">
                <a:latin typeface="Rockwell"/>
                <a:ea typeface="ＭＳ Ｐゴシック" charset="0"/>
                <a:cs typeface="Rockwell"/>
              </a:rPr>
              <a:t>Early Campaigns and Battles</a:t>
            </a:r>
            <a:endParaRPr lang="en-US">
              <a:latin typeface="Rockwell"/>
              <a:ea typeface="ＭＳ Ｐゴシック" charset="0"/>
              <a:cs typeface="Rockwell"/>
            </a:endParaRPr>
          </a:p>
        </p:txBody>
      </p:sp>
      <p:sp>
        <p:nvSpPr>
          <p:cNvPr id="4" name="Rectangle 5"/>
          <p:cNvSpPr txBox="1">
            <a:spLocks noChangeArrowheads="1"/>
          </p:cNvSpPr>
          <p:nvPr/>
        </p:nvSpPr>
        <p:spPr>
          <a:xfrm>
            <a:off x="457200" y="1077274"/>
            <a:ext cx="8229600" cy="5048890"/>
          </a:xfrm>
          <a:prstGeom prst="rect">
            <a:avLst/>
          </a:prstGeom>
          <a:noFill/>
        </p:spPr>
        <p:txBody>
          <a:bodyPr lIns="90488" tIns="44450" rIns="90488" bIns="4445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ct val="0"/>
              </a:spcBef>
            </a:pPr>
            <a:r>
              <a:rPr lang="en-US" dirty="0" smtClean="0">
                <a:latin typeface="Rockwell"/>
                <a:ea typeface="ＭＳ Ｐゴシック" charset="0"/>
                <a:cs typeface="Rockwell"/>
              </a:rPr>
              <a:t>Northern achievements by 1862</a:t>
            </a:r>
          </a:p>
          <a:p>
            <a:pPr lvl="1">
              <a:lnSpc>
                <a:spcPct val="90000"/>
              </a:lnSpc>
              <a:buSzPct val="75000"/>
            </a:pPr>
            <a:r>
              <a:rPr lang="en-US" dirty="0" smtClean="0">
                <a:latin typeface="Rockwell"/>
                <a:ea typeface="ＭＳ Ｐゴシック" charset="0"/>
                <a:cs typeface="Rockwell"/>
              </a:rPr>
              <a:t>Total naval supremacy</a:t>
            </a:r>
          </a:p>
          <a:p>
            <a:pPr lvl="1">
              <a:lnSpc>
                <a:spcPct val="90000"/>
              </a:lnSpc>
              <a:buSzPct val="75000"/>
            </a:pPr>
            <a:r>
              <a:rPr lang="en-US" dirty="0" smtClean="0">
                <a:latin typeface="Rockwell"/>
                <a:ea typeface="ＭＳ Ｐゴシック" charset="0"/>
                <a:cs typeface="Rockwell"/>
              </a:rPr>
              <a:t>Confederate troops cleared from West Virginia, Kentucky, much of Tennessee</a:t>
            </a:r>
          </a:p>
          <a:p>
            <a:pPr lvl="1">
              <a:lnSpc>
                <a:spcPct val="90000"/>
              </a:lnSpc>
              <a:buSzPct val="75000"/>
            </a:pPr>
            <a:r>
              <a:rPr lang="en-US" dirty="0" smtClean="0">
                <a:latin typeface="Rockwell"/>
                <a:ea typeface="ＭＳ Ｐゴシック" charset="0"/>
                <a:cs typeface="Rockwell"/>
              </a:rPr>
              <a:t>New Orleans captured </a:t>
            </a:r>
          </a:p>
          <a:p>
            <a:pPr>
              <a:lnSpc>
                <a:spcPct val="90000"/>
              </a:lnSpc>
            </a:pPr>
            <a:r>
              <a:rPr lang="en-US" dirty="0" smtClean="0">
                <a:latin typeface="Rockwell"/>
                <a:ea typeface="ＭＳ Ｐゴシック" charset="0"/>
                <a:cs typeface="Rockwell"/>
              </a:rPr>
              <a:t>Confederate achievements by 1862</a:t>
            </a:r>
          </a:p>
          <a:p>
            <a:pPr>
              <a:lnSpc>
                <a:spcPct val="90000"/>
              </a:lnSpc>
            </a:pPr>
            <a:r>
              <a:rPr lang="en-US" dirty="0" smtClean="0">
                <a:latin typeface="Rockwell"/>
                <a:ea typeface="ＭＳ Ｐゴシック" charset="0"/>
                <a:cs typeface="Rockwell"/>
              </a:rPr>
              <a:t> -  First Battle of Bull Run won by South  </a:t>
            </a:r>
          </a:p>
          <a:p>
            <a:pPr lvl="1">
              <a:lnSpc>
                <a:spcPct val="90000"/>
              </a:lnSpc>
              <a:buSzPct val="75000"/>
            </a:pPr>
            <a:r>
              <a:rPr lang="en-US" dirty="0" smtClean="0">
                <a:latin typeface="Rockwell"/>
                <a:ea typeface="ＭＳ Ｐゴシック" charset="0"/>
                <a:cs typeface="Rockwell"/>
              </a:rPr>
              <a:t>Stall campaign for the Mississippi at Shiloh</a:t>
            </a:r>
          </a:p>
          <a:p>
            <a:pPr lvl="1">
              <a:lnSpc>
                <a:spcPct val="90000"/>
              </a:lnSpc>
              <a:buSzPct val="75000"/>
            </a:pPr>
            <a:r>
              <a:rPr lang="en-US" dirty="0" smtClean="0">
                <a:latin typeface="Rockwell"/>
                <a:ea typeface="ＭＳ Ｐゴシック" charset="0"/>
                <a:cs typeface="Rockwell"/>
              </a:rPr>
              <a:t>Defend Richmond from capture</a:t>
            </a:r>
            <a:endParaRPr lang="en-US" dirty="0">
              <a:latin typeface="Rockwell"/>
              <a:ea typeface="ＭＳ Ｐゴシック" charset="0"/>
              <a:cs typeface="Rockwell"/>
            </a:endParaRPr>
          </a:p>
        </p:txBody>
      </p:sp>
    </p:spTree>
    <p:extLst>
      <p:ext uri="{BB962C8B-B14F-4D97-AF65-F5344CB8AC3E}">
        <p14:creationId xmlns:p14="http://schemas.microsoft.com/office/powerpoint/2010/main" val="381095744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Northern and Southern War Goals</a:t>
            </a:r>
          </a:p>
          <a:p>
            <a:r>
              <a:rPr lang="en-US" dirty="0" smtClean="0"/>
              <a:t>Civil War Politics and Civil Liberties-Keeping the Border States “Loyal”</a:t>
            </a:r>
          </a:p>
          <a:p>
            <a:r>
              <a:rPr lang="en-US" dirty="0" smtClean="0"/>
              <a:t>Military Progress of the Early Conflict</a:t>
            </a:r>
          </a:p>
          <a:p>
            <a:r>
              <a:rPr lang="en-US" dirty="0" smtClean="0"/>
              <a:t>The Domestic War-Civil War on the Home Front</a:t>
            </a:r>
            <a:endParaRPr lang="en-US" dirty="0"/>
          </a:p>
        </p:txBody>
      </p:sp>
    </p:spTree>
    <p:extLst>
      <p:ext uri="{BB962C8B-B14F-4D97-AF65-F5344CB8AC3E}">
        <p14:creationId xmlns:p14="http://schemas.microsoft.com/office/powerpoint/2010/main" val="92043741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pPr marL="0" indent="0" algn="ctr">
              <a:buNone/>
            </a:pPr>
            <a:r>
              <a:rPr lang="en-US" dirty="0" smtClean="0">
                <a:hlinkClick r:id="rId2"/>
              </a:rPr>
              <a:t>Video: Ed Ayers on the Civil War</a:t>
            </a:r>
            <a:endParaRPr lang="en-US" dirty="0"/>
          </a:p>
        </p:txBody>
      </p:sp>
    </p:spTree>
    <p:extLst>
      <p:ext uri="{BB962C8B-B14F-4D97-AF65-F5344CB8AC3E}">
        <p14:creationId xmlns:p14="http://schemas.microsoft.com/office/powerpoint/2010/main" val="344675430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225335" y="0"/>
            <a:ext cx="8690065" cy="914400"/>
          </a:xfrm>
        </p:spPr>
        <p:txBody>
          <a:bodyPr>
            <a:normAutofit/>
          </a:bodyPr>
          <a:lstStyle/>
          <a:p>
            <a:pPr algn="ctr"/>
            <a:r>
              <a:rPr lang="en-US" dirty="0"/>
              <a:t>What is </a:t>
            </a:r>
            <a:r>
              <a:rPr lang="en-US" dirty="0" smtClean="0"/>
              <a:t>the</a:t>
            </a:r>
            <a:r>
              <a:rPr lang="ja-JP" altLang="en-US" dirty="0" smtClean="0">
                <a:latin typeface="Arial"/>
              </a:rPr>
              <a:t>“</a:t>
            </a:r>
            <a:r>
              <a:rPr lang="en-US" dirty="0"/>
              <a:t>United States</a:t>
            </a:r>
            <a:r>
              <a:rPr lang="ja-JP" altLang="en-US" dirty="0">
                <a:latin typeface="Arial"/>
              </a:rPr>
              <a:t>”</a:t>
            </a:r>
            <a:r>
              <a:rPr lang="en-US" dirty="0"/>
              <a:t>?</a:t>
            </a:r>
          </a:p>
        </p:txBody>
      </p:sp>
      <p:sp>
        <p:nvSpPr>
          <p:cNvPr id="274435" name="Rectangle 3"/>
          <p:cNvSpPr>
            <a:spLocks noGrp="1" noChangeArrowheads="1"/>
          </p:cNvSpPr>
          <p:nvPr>
            <p:ph type="body" idx="1"/>
          </p:nvPr>
        </p:nvSpPr>
        <p:spPr>
          <a:xfrm>
            <a:off x="0" y="838200"/>
            <a:ext cx="9144000" cy="6019800"/>
          </a:xfrm>
        </p:spPr>
        <p:txBody>
          <a:bodyPr>
            <a:normAutofit/>
          </a:bodyPr>
          <a:lstStyle/>
          <a:p>
            <a:r>
              <a:rPr lang="en-US" sz="4000" dirty="0"/>
              <a:t>The Southern decision to secede was based on old arguments:</a:t>
            </a:r>
          </a:p>
          <a:p>
            <a:pPr lvl="1"/>
            <a:r>
              <a:rPr lang="en-US" sz="3600" dirty="0"/>
              <a:t>The USA was a </a:t>
            </a:r>
            <a:r>
              <a:rPr lang="ja-JP" altLang="en-US" sz="3600" dirty="0">
                <a:latin typeface="Arial"/>
              </a:rPr>
              <a:t>“</a:t>
            </a:r>
            <a:r>
              <a:rPr lang="en-US" sz="3600" dirty="0"/>
              <a:t>compact </a:t>
            </a:r>
            <a:r>
              <a:rPr lang="en-US" sz="3600" i="1" u="sng" dirty="0"/>
              <a:t>between</a:t>
            </a:r>
            <a:r>
              <a:rPr lang="en-US" sz="3600" dirty="0"/>
              <a:t> states,</a:t>
            </a:r>
            <a:r>
              <a:rPr lang="ja-JP" altLang="en-US" sz="3600" dirty="0">
                <a:latin typeface="Arial"/>
              </a:rPr>
              <a:t>”</a:t>
            </a:r>
            <a:r>
              <a:rPr lang="en-US" sz="3600" dirty="0"/>
              <a:t> not a national </a:t>
            </a:r>
            <a:r>
              <a:rPr lang="en-US" sz="3600" dirty="0" err="1"/>
              <a:t>gov</a:t>
            </a:r>
            <a:r>
              <a:rPr lang="ja-JP" altLang="en-US" sz="3600" dirty="0">
                <a:latin typeface="Arial"/>
              </a:rPr>
              <a:t>’</a:t>
            </a:r>
            <a:r>
              <a:rPr lang="en-US" sz="3600" dirty="0"/>
              <a:t>t </a:t>
            </a:r>
            <a:r>
              <a:rPr lang="ja-JP" altLang="en-US" sz="3600" dirty="0">
                <a:latin typeface="Arial"/>
              </a:rPr>
              <a:t>“</a:t>
            </a:r>
            <a:r>
              <a:rPr lang="en-US" sz="3600" i="1" u="sng" dirty="0"/>
              <a:t>above</a:t>
            </a:r>
            <a:r>
              <a:rPr lang="en-US" sz="3600" dirty="0"/>
              <a:t> the states</a:t>
            </a:r>
            <a:r>
              <a:rPr lang="ja-JP" altLang="en-US" sz="3600" dirty="0">
                <a:latin typeface="Arial"/>
              </a:rPr>
              <a:t>”</a:t>
            </a:r>
            <a:endParaRPr lang="en-US" sz="3600" dirty="0"/>
          </a:p>
          <a:p>
            <a:pPr lvl="1"/>
            <a:r>
              <a:rPr lang="en-US" sz="3600" dirty="0"/>
              <a:t>Therefore, states could leave the Union freely &amp; peacefully</a:t>
            </a:r>
          </a:p>
          <a:p>
            <a:pPr lvl="1"/>
            <a:r>
              <a:rPr lang="en-US" sz="3600" dirty="0"/>
              <a:t>States</a:t>
            </a:r>
            <a:r>
              <a:rPr lang="ja-JP" altLang="en-US" sz="3600" dirty="0">
                <a:latin typeface="Arial"/>
              </a:rPr>
              <a:t>’</a:t>
            </a:r>
            <a:r>
              <a:rPr lang="en-US" sz="3600" dirty="0"/>
              <a:t> rights must be protected as a guarantee of liberty </a:t>
            </a:r>
          </a:p>
        </p:txBody>
      </p:sp>
      <p:sp>
        <p:nvSpPr>
          <p:cNvPr id="274437" name="AutoShape 5"/>
          <p:cNvSpPr>
            <a:spLocks noChangeArrowheads="1"/>
          </p:cNvSpPr>
          <p:nvPr/>
        </p:nvSpPr>
        <p:spPr bwMode="auto">
          <a:xfrm>
            <a:off x="76200" y="3733800"/>
            <a:ext cx="8991600" cy="1905000"/>
          </a:xfrm>
          <a:prstGeom prst="wedgeRectCallout">
            <a:avLst>
              <a:gd name="adj1" fmla="val 4782"/>
              <a:gd name="adj2" fmla="val -140167"/>
            </a:avLst>
          </a:prstGeom>
          <a:solidFill>
            <a:srgbClr val="CCE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fontAlgn="base">
              <a:lnSpc>
                <a:spcPct val="80000"/>
              </a:lnSpc>
              <a:spcBef>
                <a:spcPct val="0"/>
              </a:spcBef>
              <a:spcAft>
                <a:spcPct val="0"/>
              </a:spcAft>
            </a:pPr>
            <a:r>
              <a:rPr lang="en-US" sz="2800" dirty="0" smtClean="0">
                <a:solidFill>
                  <a:srgbClr val="000000"/>
                </a:solidFill>
                <a:latin typeface="Rockwell"/>
                <a:ea typeface="ＭＳ Ｐゴシック" charset="0"/>
                <a:cs typeface="Rockwell"/>
              </a:rPr>
              <a:t>Southerners had threatened secession during a Congressional debate over slavery in 1790, the Missouri Crisis of 1820, the Nullification Crisis of 1832, &amp; the crisis over California in 1850</a:t>
            </a:r>
          </a:p>
        </p:txBody>
      </p:sp>
      <p:sp>
        <p:nvSpPr>
          <p:cNvPr id="274438" name="AutoShape 6"/>
          <p:cNvSpPr>
            <a:spLocks noChangeArrowheads="1"/>
          </p:cNvSpPr>
          <p:nvPr/>
        </p:nvSpPr>
        <p:spPr bwMode="auto">
          <a:xfrm>
            <a:off x="990600" y="2209800"/>
            <a:ext cx="8077200" cy="1524000"/>
          </a:xfrm>
          <a:prstGeom prst="wedgeRectCallout">
            <a:avLst>
              <a:gd name="adj1" fmla="val 14032"/>
              <a:gd name="adj2" fmla="val 214167"/>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fontAlgn="base">
              <a:lnSpc>
                <a:spcPct val="80000"/>
              </a:lnSpc>
              <a:spcBef>
                <a:spcPct val="0"/>
              </a:spcBef>
              <a:spcAft>
                <a:spcPct val="0"/>
              </a:spcAft>
            </a:pPr>
            <a:r>
              <a:rPr lang="en-US" sz="2800" dirty="0" smtClean="0">
                <a:solidFill>
                  <a:srgbClr val="000000"/>
                </a:solidFill>
                <a:latin typeface="Rockwell"/>
                <a:ea typeface="ＭＳ Ｐゴシック" charset="0"/>
                <a:cs typeface="Rockwell"/>
              </a:rPr>
              <a:t>Individuals have the right to own property (slaves) &amp; have the right to have their property returned (Fugitive Slave Law)</a:t>
            </a:r>
          </a:p>
        </p:txBody>
      </p:sp>
    </p:spTree>
    <p:extLst>
      <p:ext uri="{BB962C8B-B14F-4D97-AF65-F5344CB8AC3E}">
        <p14:creationId xmlns:p14="http://schemas.microsoft.com/office/powerpoint/2010/main" val="6029713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74437"/>
                                        </p:tgtEl>
                                        <p:attrNameLst>
                                          <p:attrName>style.visibility</p:attrName>
                                        </p:attrNameLst>
                                      </p:cBhvr>
                                      <p:to>
                                        <p:strVal val="visible"/>
                                      </p:to>
                                    </p:set>
                                    <p:anim calcmode="lin" valueType="num">
                                      <p:cBhvr>
                                        <p:cTn id="7" dur="500" fill="hold"/>
                                        <p:tgtEl>
                                          <p:spTgt spid="274437"/>
                                        </p:tgtEl>
                                        <p:attrNameLst>
                                          <p:attrName>ppt_w</p:attrName>
                                        </p:attrNameLst>
                                      </p:cBhvr>
                                      <p:tavLst>
                                        <p:tav tm="0">
                                          <p:val>
                                            <p:fltVal val="0"/>
                                          </p:val>
                                        </p:tav>
                                        <p:tav tm="100000">
                                          <p:val>
                                            <p:strVal val="#ppt_w"/>
                                          </p:val>
                                        </p:tav>
                                      </p:tavLst>
                                    </p:anim>
                                    <p:anim calcmode="lin" valueType="num">
                                      <p:cBhvr>
                                        <p:cTn id="8" dur="500" fill="hold"/>
                                        <p:tgtEl>
                                          <p:spTgt spid="274437"/>
                                        </p:tgtEl>
                                        <p:attrNameLst>
                                          <p:attrName>ppt_h</p:attrName>
                                        </p:attrNameLst>
                                      </p:cBhvr>
                                      <p:tavLst>
                                        <p:tav tm="0">
                                          <p:val>
                                            <p:fltVal val="0"/>
                                          </p:val>
                                        </p:tav>
                                        <p:tav tm="100000">
                                          <p:val>
                                            <p:strVal val="#ppt_h"/>
                                          </p:val>
                                        </p:tav>
                                      </p:tavLst>
                                    </p:anim>
                                    <p:animEffect transition="in" filter="fade">
                                      <p:cBhvr>
                                        <p:cTn id="9" dur="500"/>
                                        <p:tgtEl>
                                          <p:spTgt spid="27443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274437"/>
                                        </p:tgtEl>
                                        <p:attrNameLst>
                                          <p:attrName>ppt_w</p:attrName>
                                        </p:attrNameLst>
                                      </p:cBhvr>
                                      <p:tavLst>
                                        <p:tav tm="0">
                                          <p:val>
                                            <p:strVal val="ppt_w"/>
                                          </p:val>
                                        </p:tav>
                                        <p:tav tm="100000">
                                          <p:val>
                                            <p:fltVal val="0"/>
                                          </p:val>
                                        </p:tav>
                                      </p:tavLst>
                                    </p:anim>
                                    <p:anim calcmode="lin" valueType="num">
                                      <p:cBhvr>
                                        <p:cTn id="14" dur="500"/>
                                        <p:tgtEl>
                                          <p:spTgt spid="274437"/>
                                        </p:tgtEl>
                                        <p:attrNameLst>
                                          <p:attrName>ppt_h</p:attrName>
                                        </p:attrNameLst>
                                      </p:cBhvr>
                                      <p:tavLst>
                                        <p:tav tm="0">
                                          <p:val>
                                            <p:strVal val="ppt_h"/>
                                          </p:val>
                                        </p:tav>
                                        <p:tav tm="100000">
                                          <p:val>
                                            <p:fltVal val="0"/>
                                          </p:val>
                                        </p:tav>
                                      </p:tavLst>
                                    </p:anim>
                                    <p:animEffect transition="out" filter="fade">
                                      <p:cBhvr>
                                        <p:cTn id="15" dur="500"/>
                                        <p:tgtEl>
                                          <p:spTgt spid="274437"/>
                                        </p:tgtEl>
                                      </p:cBhvr>
                                    </p:animEffect>
                                    <p:set>
                                      <p:cBhvr>
                                        <p:cTn id="16" dur="1" fill="hold">
                                          <p:stCondLst>
                                            <p:cond delay="499"/>
                                          </p:stCondLst>
                                        </p:cTn>
                                        <p:tgtEl>
                                          <p:spTgt spid="274437"/>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74438"/>
                                        </p:tgtEl>
                                        <p:attrNameLst>
                                          <p:attrName>style.visibility</p:attrName>
                                        </p:attrNameLst>
                                      </p:cBhvr>
                                      <p:to>
                                        <p:strVal val="visible"/>
                                      </p:to>
                                    </p:set>
                                    <p:anim calcmode="lin" valueType="num">
                                      <p:cBhvr>
                                        <p:cTn id="21" dur="500" fill="hold"/>
                                        <p:tgtEl>
                                          <p:spTgt spid="274438"/>
                                        </p:tgtEl>
                                        <p:attrNameLst>
                                          <p:attrName>ppt_w</p:attrName>
                                        </p:attrNameLst>
                                      </p:cBhvr>
                                      <p:tavLst>
                                        <p:tav tm="0">
                                          <p:val>
                                            <p:fltVal val="0"/>
                                          </p:val>
                                        </p:tav>
                                        <p:tav tm="100000">
                                          <p:val>
                                            <p:strVal val="#ppt_w"/>
                                          </p:val>
                                        </p:tav>
                                      </p:tavLst>
                                    </p:anim>
                                    <p:anim calcmode="lin" valueType="num">
                                      <p:cBhvr>
                                        <p:cTn id="22" dur="500" fill="hold"/>
                                        <p:tgtEl>
                                          <p:spTgt spid="274438"/>
                                        </p:tgtEl>
                                        <p:attrNameLst>
                                          <p:attrName>ppt_h</p:attrName>
                                        </p:attrNameLst>
                                      </p:cBhvr>
                                      <p:tavLst>
                                        <p:tav tm="0">
                                          <p:val>
                                            <p:fltVal val="0"/>
                                          </p:val>
                                        </p:tav>
                                        <p:tav tm="100000">
                                          <p:val>
                                            <p:strVal val="#ppt_h"/>
                                          </p:val>
                                        </p:tav>
                                      </p:tavLst>
                                    </p:anim>
                                    <p:animEffect transition="in" filter="fade">
                                      <p:cBhvr>
                                        <p:cTn id="23" dur="500"/>
                                        <p:tgtEl>
                                          <p:spTgt spid="274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7" grpId="0" animBg="1"/>
      <p:bldP spid="274437" grpId="1" animBg="1"/>
      <p:bldP spid="2744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0"/>
            <a:ext cx="8229600" cy="1003860"/>
          </a:xfrm>
        </p:spPr>
        <p:txBody>
          <a:bodyPr>
            <a:normAutofit/>
          </a:bodyPr>
          <a:lstStyle/>
          <a:p>
            <a:pPr marL="1117600" indent="-1117600" algn="ctr"/>
            <a:r>
              <a:rPr lang="en-US" b="1" dirty="0"/>
              <a:t>The Secession Crisis</a:t>
            </a:r>
          </a:p>
        </p:txBody>
      </p:sp>
      <p:sp>
        <p:nvSpPr>
          <p:cNvPr id="19459" name="Rectangle 3"/>
          <p:cNvSpPr>
            <a:spLocks noGrp="1" noChangeArrowheads="1"/>
          </p:cNvSpPr>
          <p:nvPr>
            <p:ph type="body" idx="1"/>
          </p:nvPr>
        </p:nvSpPr>
        <p:spPr>
          <a:xfrm>
            <a:off x="0" y="1188242"/>
            <a:ext cx="9144000" cy="5288758"/>
          </a:xfrm>
        </p:spPr>
        <p:txBody>
          <a:bodyPr>
            <a:normAutofit/>
          </a:bodyPr>
          <a:lstStyle/>
          <a:p>
            <a:pPr marL="590550" indent="-590550"/>
            <a:r>
              <a:rPr lang="en-US" dirty="0"/>
              <a:t>The Withdrawal of the South</a:t>
            </a:r>
          </a:p>
          <a:p>
            <a:pPr marL="952500" lvl="1" indent="-495300"/>
            <a:r>
              <a:rPr lang="ja-JP" altLang="en-US" dirty="0">
                <a:latin typeface="Arial"/>
              </a:rPr>
              <a:t>“</a:t>
            </a:r>
            <a:r>
              <a:rPr lang="en-US" b="1" u="sng" dirty="0"/>
              <a:t>fire </a:t>
            </a:r>
            <a:r>
              <a:rPr lang="en-US" b="1" u="sng" dirty="0" smtClean="0"/>
              <a:t>eaters</a:t>
            </a:r>
            <a:r>
              <a:rPr lang="en-US" dirty="0" smtClean="0">
                <a:latin typeface="Arial"/>
              </a:rPr>
              <a:t>”</a:t>
            </a:r>
            <a:r>
              <a:rPr lang="en-US" dirty="0" smtClean="0"/>
              <a:t> </a:t>
            </a:r>
            <a:r>
              <a:rPr lang="en-US" dirty="0"/>
              <a:t>demand withdrawal of southern states from union after 1860 election</a:t>
            </a:r>
          </a:p>
          <a:p>
            <a:pPr marL="952500" lvl="1" indent="-495300"/>
            <a:r>
              <a:rPr lang="en-US" b="1" u="sng" dirty="0"/>
              <a:t>President Buchanan</a:t>
            </a:r>
            <a:r>
              <a:rPr lang="en-US" dirty="0"/>
              <a:t> told Congress that </a:t>
            </a:r>
            <a:r>
              <a:rPr lang="en-US" b="1" u="sng" dirty="0"/>
              <a:t>no state had the right to secede form the Union</a:t>
            </a:r>
            <a:r>
              <a:rPr lang="en-US" dirty="0"/>
              <a:t>, </a:t>
            </a:r>
            <a:r>
              <a:rPr lang="en-US" b="1" i="1" u="sng" dirty="0"/>
              <a:t>but</a:t>
            </a:r>
            <a:r>
              <a:rPr lang="en-US" dirty="0"/>
              <a:t> suggested that </a:t>
            </a:r>
            <a:r>
              <a:rPr lang="en-US" b="1" u="sng" dirty="0"/>
              <a:t>the federal government had no authority to stop a state if it did (!)</a:t>
            </a:r>
          </a:p>
          <a:p>
            <a:pPr marL="952500" lvl="1" indent="-495300"/>
            <a:r>
              <a:rPr lang="en-US" dirty="0"/>
              <a:t>Seceding states immediately seized federal property within their boundaries</a:t>
            </a:r>
          </a:p>
        </p:txBody>
      </p:sp>
    </p:spTree>
    <p:extLst>
      <p:ext uri="{BB962C8B-B14F-4D97-AF65-F5344CB8AC3E}">
        <p14:creationId xmlns:p14="http://schemas.microsoft.com/office/powerpoint/2010/main" val="36439503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t>Secession</a:t>
            </a:r>
          </a:p>
        </p:txBody>
      </p:sp>
      <p:pic>
        <p:nvPicPr>
          <p:cNvPr id="90116" name="Picture 4" descr="DIVI723329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1905000"/>
            <a:ext cx="8001000" cy="4391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96084006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Lincoln’s First Inaugural</a:t>
            </a:r>
            <a:endParaRPr lang="en-US" dirty="0"/>
          </a:p>
        </p:txBody>
      </p:sp>
      <p:sp>
        <p:nvSpPr>
          <p:cNvPr id="3" name="Content Placeholder 2"/>
          <p:cNvSpPr>
            <a:spLocks noGrp="1"/>
          </p:cNvSpPr>
          <p:nvPr>
            <p:ph idx="1"/>
          </p:nvPr>
        </p:nvSpPr>
        <p:spPr/>
        <p:txBody>
          <a:bodyPr/>
          <a:lstStyle/>
          <a:p>
            <a:r>
              <a:rPr lang="en-US" dirty="0" smtClean="0"/>
              <a:t>Assess the goals of Lincoln’s presidency, according to his First Inaugural.</a:t>
            </a:r>
            <a:endParaRPr lang="en-US" dirty="0"/>
          </a:p>
        </p:txBody>
      </p:sp>
    </p:spTree>
    <p:extLst>
      <p:ext uri="{BB962C8B-B14F-4D97-AF65-F5344CB8AC3E}">
        <p14:creationId xmlns:p14="http://schemas.microsoft.com/office/powerpoint/2010/main" val="58450146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315</TotalTime>
  <Words>1400</Words>
  <Application>Microsoft Macintosh PowerPoint</Application>
  <PresentationFormat>On-screen Show (4:3)</PresentationFormat>
  <Paragraphs>186</Paragraphs>
  <Slides>39</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Default Theme</vt:lpstr>
      <vt:lpstr>Document</vt:lpstr>
      <vt:lpstr>Do Now-Respond to the quote on your notes:</vt:lpstr>
      <vt:lpstr>7. Why Fight? The Intertwining Nature of Military, Politics, and Economics in Civil War America</vt:lpstr>
      <vt:lpstr>AP Prompt</vt:lpstr>
      <vt:lpstr>Outline</vt:lpstr>
      <vt:lpstr>Do Now</vt:lpstr>
      <vt:lpstr>What is the“United States”?</vt:lpstr>
      <vt:lpstr>The Secession Crisis</vt:lpstr>
      <vt:lpstr>Secession</vt:lpstr>
      <vt:lpstr>Lincoln’s First Inaugural</vt:lpstr>
      <vt:lpstr>PowerPoint Presentation</vt:lpstr>
      <vt:lpstr>PowerPoint Presentation</vt:lpstr>
      <vt:lpstr>PowerPoint Presentation</vt:lpstr>
      <vt:lpstr>Border States</vt:lpstr>
      <vt:lpstr>Stephens’ Cornerstone Speech</vt:lpstr>
      <vt:lpstr>Secession &amp; the Formation of the Confederate States of America</vt:lpstr>
      <vt:lpstr>PowerPoint Presentation</vt:lpstr>
      <vt:lpstr>The Union Responds</vt:lpstr>
      <vt:lpstr>Political Leadership During the Civil War</vt:lpstr>
      <vt:lpstr>Political Leadership During the Civil War</vt:lpstr>
      <vt:lpstr>Comparing the Union and Confederacy</vt:lpstr>
      <vt:lpstr>PowerPoint Presentation</vt:lpstr>
      <vt:lpstr>Mini-Q</vt:lpstr>
      <vt:lpstr>Document 1</vt:lpstr>
      <vt:lpstr>Document 2</vt:lpstr>
      <vt:lpstr>Document 3</vt:lpstr>
      <vt:lpstr>Document 4</vt:lpstr>
      <vt:lpstr>Document 5</vt:lpstr>
      <vt:lpstr>Document 6</vt:lpstr>
      <vt:lpstr>PowerPoint Presentation</vt:lpstr>
      <vt:lpstr>PowerPoint Presentation</vt:lpstr>
      <vt:lpstr>PowerPoint Presentation</vt:lpstr>
      <vt:lpstr>PowerPoint Presentation</vt:lpstr>
      <vt:lpstr>The Diplomatic Struggle</vt:lpstr>
      <vt:lpstr>PowerPoint Presentation</vt:lpstr>
      <vt:lpstr>PowerPoint Presentation</vt:lpstr>
      <vt:lpstr>1st Battle of Bull Run</vt:lpstr>
      <vt:lpstr>McClellan in the Peninsula</vt:lpstr>
      <vt:lpstr>Peninsula Campaign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26</cp:revision>
  <dcterms:created xsi:type="dcterms:W3CDTF">2019-10-17T16:05:58Z</dcterms:created>
  <dcterms:modified xsi:type="dcterms:W3CDTF">2019-11-07T17:58:25Z</dcterms:modified>
</cp:coreProperties>
</file>