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2"/>
  </p:notesMasterIdLst>
  <p:sldIdLst>
    <p:sldId id="257" r:id="rId2"/>
    <p:sldId id="256" r:id="rId3"/>
    <p:sldId id="258" r:id="rId4"/>
    <p:sldId id="275" r:id="rId5"/>
    <p:sldId id="267" r:id="rId6"/>
    <p:sldId id="268" r:id="rId7"/>
    <p:sldId id="277" r:id="rId8"/>
    <p:sldId id="269" r:id="rId9"/>
    <p:sldId id="270" r:id="rId10"/>
    <p:sldId id="272" r:id="rId11"/>
    <p:sldId id="301" r:id="rId12"/>
    <p:sldId id="276" r:id="rId13"/>
    <p:sldId id="273" r:id="rId14"/>
    <p:sldId id="302" r:id="rId15"/>
    <p:sldId id="274" r:id="rId16"/>
    <p:sldId id="300" r:id="rId17"/>
    <p:sldId id="280" r:id="rId18"/>
    <p:sldId id="278" r:id="rId19"/>
    <p:sldId id="281" r:id="rId20"/>
    <p:sldId id="282" r:id="rId21"/>
    <p:sldId id="283" r:id="rId22"/>
    <p:sldId id="284" r:id="rId23"/>
    <p:sldId id="285" r:id="rId24"/>
    <p:sldId id="286" r:id="rId25"/>
    <p:sldId id="261" r:id="rId26"/>
    <p:sldId id="287" r:id="rId27"/>
    <p:sldId id="288" r:id="rId28"/>
    <p:sldId id="289" r:id="rId29"/>
    <p:sldId id="290" r:id="rId30"/>
    <p:sldId id="291" r:id="rId31"/>
    <p:sldId id="292" r:id="rId32"/>
    <p:sldId id="293" r:id="rId33"/>
    <p:sldId id="303" r:id="rId34"/>
    <p:sldId id="294" r:id="rId35"/>
    <p:sldId id="295" r:id="rId36"/>
    <p:sldId id="296" r:id="rId37"/>
    <p:sldId id="263" r:id="rId38"/>
    <p:sldId id="259" r:id="rId39"/>
    <p:sldId id="299" r:id="rId40"/>
    <p:sldId id="30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F72986-119A-7B44-896D-D4077A2C6DD1}" type="slidenum">
              <a:rPr lang="en-US"/>
              <a:pPr eaLnBrk="1" hangingPunct="1"/>
              <a:t>20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Figure 21.1 Union Party, 1864 </a:t>
            </a:r>
            <a:r>
              <a:rPr lang="en-US">
                <a:latin typeface="Calibri" charset="0"/>
              </a:rPr>
              <a:t>The blue area</a:t>
            </a:r>
          </a:p>
          <a:p>
            <a:pPr eaLnBrk="1" hangingPunct="1">
              <a:spcBef>
                <a:spcPct val="0"/>
              </a:spcBef>
            </a:pPr>
            <a:r>
              <a:rPr lang="en-US">
                <a:latin typeface="Calibri" charset="0"/>
              </a:rPr>
              <a:t>represents the Union party.</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FFCD81-C43C-D249-9AE7-5A56C4A1A4AB}" type="slidenum">
              <a:rPr lang="en-US" sz="1200">
                <a:latin typeface="Calibri" charset="0"/>
              </a:rPr>
              <a:pPr eaLnBrk="1" hangingPunct="1"/>
              <a:t>33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b="1">
                <a:latin typeface="Calibri" charset="0"/>
              </a:rPr>
              <a:t>Map 21.6 Sherman’s March, 1864–1865</a:t>
            </a:r>
            <a:endParaRPr lang="en-US">
              <a:latin typeface="Calibri"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4AAF2-BB15-CA47-A7B9-BF1279C6F4BD}" type="slidenum">
              <a:rPr lang="en-US" sz="1200">
                <a:latin typeface="Calibri" charset="0"/>
              </a:rPr>
              <a:pPr eaLnBrk="1" hangingPunct="1"/>
              <a:t>36</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VWLW60VZ4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embed/N7Mx9HvrDJY?list=PLEFDGtEJhga3l9TSyWK6RiyVgpHooZysG" TargetMode="Externa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CXUbQ4JjXI" TargetMode="Externa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was the general theme and purpose of Lincoln’s First Inaugural Address? Why?</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Peninsula Campaign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63261"/>
              </p:ext>
            </p:extLst>
          </p:nvPr>
        </p:nvGraphicFramePr>
        <p:xfrm>
          <a:off x="0" y="1737080"/>
          <a:ext cx="9144000" cy="4358920"/>
        </p:xfrm>
        <a:graphic>
          <a:graphicData uri="http://schemas.openxmlformats.org/drawingml/2006/table">
            <a:tbl>
              <a:tblPr firstRow="1" bandRow="1">
                <a:tableStyleId>{5C22544A-7EE6-4342-B048-85BDC9FD1C3A}</a:tableStyleId>
              </a:tblPr>
              <a:tblGrid>
                <a:gridCol w="1439333"/>
                <a:gridCol w="762000"/>
                <a:gridCol w="1408141"/>
                <a:gridCol w="1443790"/>
                <a:gridCol w="1042736"/>
                <a:gridCol w="30480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Peninsula Campaign</a:t>
                      </a:r>
                      <a:endParaRPr lang="en-US" dirty="0">
                        <a:effectLst/>
                      </a:endParaRPr>
                    </a:p>
                  </a:txBody>
                  <a:tcPr>
                    <a:solidFill>
                      <a:schemeClr val="accent6">
                        <a:lumMod val="20000"/>
                        <a:lumOff val="80000"/>
                      </a:schemeClr>
                    </a:solidFill>
                  </a:tcPr>
                </a:tc>
                <a:tc>
                  <a:txBody>
                    <a:bodyPr/>
                    <a:lstStyle/>
                    <a:p>
                      <a:pPr algn="ctr"/>
                      <a:r>
                        <a:rPr lang="en-US" dirty="0" smtClean="0">
                          <a:effectLst/>
                        </a:rPr>
                        <a:t>Mar.- July 1862</a:t>
                      </a:r>
                    </a:p>
                  </a:txBody>
                  <a:tcPr>
                    <a:solidFill>
                      <a:schemeClr val="accent6">
                        <a:lumMod val="20000"/>
                        <a:lumOff val="80000"/>
                      </a:schemeClr>
                    </a:solidFill>
                  </a:tcPr>
                </a:tc>
                <a:tc>
                  <a:txBody>
                    <a:bodyPr/>
                    <a:lstStyle/>
                    <a:p>
                      <a:pPr algn="ctr"/>
                      <a:r>
                        <a:rPr lang="en-US" dirty="0" smtClean="0">
                          <a:effectLst/>
                        </a:rPr>
                        <a:t>Johnston &amp; 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McClellan</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CSA</a:t>
                      </a:r>
                      <a:endParaRPr lang="en-US" dirty="0">
                        <a:effectLst/>
                      </a:endParaRPr>
                    </a:p>
                  </a:txBody>
                  <a:tcPr>
                    <a:solidFill>
                      <a:schemeClr val="accent6">
                        <a:lumMod val="20000"/>
                        <a:lumOff val="80000"/>
                      </a:schemeClr>
                    </a:solidFill>
                  </a:tcPr>
                </a:tc>
                <a:tc>
                  <a:txBody>
                    <a:bodyPr/>
                    <a:lstStyle/>
                    <a:p>
                      <a:r>
                        <a:rPr lang="en-US" dirty="0" smtClean="0">
                          <a:effectLst/>
                        </a:rPr>
                        <a:t>McClellan was </a:t>
                      </a:r>
                      <a:r>
                        <a:rPr lang="en-US" baseline="0" dirty="0" smtClean="0">
                          <a:effectLst/>
                        </a:rPr>
                        <a:t>overly cautious</a:t>
                      </a:r>
                    </a:p>
                    <a:p>
                      <a:endParaRPr lang="en-US" baseline="0" dirty="0" smtClean="0">
                        <a:effectLst/>
                      </a:endParaRPr>
                    </a:p>
                    <a:p>
                      <a:r>
                        <a:rPr lang="en-US" b="0" u="none" dirty="0" smtClean="0">
                          <a:effectLst/>
                        </a:rPr>
                        <a:t>Union </a:t>
                      </a:r>
                      <a:r>
                        <a:rPr lang="en-US" b="0" u="none" baseline="0" dirty="0" smtClean="0">
                          <a:effectLst/>
                        </a:rPr>
                        <a:t>failed to seize Richmond; withdrew from the peninsula</a:t>
                      </a:r>
                    </a:p>
                    <a:p>
                      <a:endParaRPr lang="en-US" b="0" u="none" baseline="0" dirty="0" smtClean="0">
                        <a:effectLst/>
                      </a:endParaRPr>
                    </a:p>
                    <a:p>
                      <a:r>
                        <a:rPr lang="en-US" b="0" u="none" baseline="0" dirty="0" smtClean="0">
                          <a:effectLst/>
                        </a:rPr>
                        <a:t>Lincoln temporarily removed McClellan from command</a:t>
                      </a:r>
                      <a:endParaRPr lang="en-US" b="0" u="none"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4840526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3910"/>
            <a:ext cx="9286874" cy="6754090"/>
          </a:xfrm>
          <a:prstGeom prst="rect">
            <a:avLst/>
          </a:prstGeom>
        </p:spPr>
      </p:pic>
    </p:spTree>
    <p:extLst>
      <p:ext uri="{BB962C8B-B14F-4D97-AF65-F5344CB8AC3E}">
        <p14:creationId xmlns:p14="http://schemas.microsoft.com/office/powerpoint/2010/main" val="36683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Frederick Douglass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The Reasons for Our Troubles (FTR 581)</a:t>
            </a:r>
            <a:endParaRPr lang="en-US" dirty="0"/>
          </a:p>
        </p:txBody>
      </p:sp>
    </p:spTree>
    <p:extLst>
      <p:ext uri="{BB962C8B-B14F-4D97-AF65-F5344CB8AC3E}">
        <p14:creationId xmlns:p14="http://schemas.microsoft.com/office/powerpoint/2010/main" val="205641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pic>
        <p:nvPicPr>
          <p:cNvPr id="276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15151" y="1371600"/>
            <a:ext cx="5527345" cy="4848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2057400" y="1752600"/>
            <a:ext cx="1752600" cy="914400"/>
          </a:xfrm>
          <a:prstGeom prst="ellipse">
            <a:avLst/>
          </a:prstGeom>
          <a:solidFill>
            <a:srgbClr val="7097D3">
              <a:alpha val="30196"/>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3407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313791"/>
              </p:ext>
            </p:extLst>
          </p:nvPr>
        </p:nvGraphicFramePr>
        <p:xfrm>
          <a:off x="228600" y="1737080"/>
          <a:ext cx="8686800" cy="4572000"/>
        </p:xfrm>
        <a:graphic>
          <a:graphicData uri="http://schemas.openxmlformats.org/drawingml/2006/table">
            <a:tbl>
              <a:tblPr firstRow="1" bandRow="1">
                <a:tableStyleId>{5C22544A-7EE6-4342-B048-85BDC9FD1C3A}</a:tableStyleId>
              </a:tblPr>
              <a:tblGrid>
                <a:gridCol w="1217246"/>
                <a:gridCol w="874021"/>
                <a:gridCol w="1337733"/>
                <a:gridCol w="1371600"/>
                <a:gridCol w="1086338"/>
                <a:gridCol w="2799862"/>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Battle of Antietam</a:t>
                      </a:r>
                      <a:endParaRPr lang="en-US" dirty="0">
                        <a:effectLst/>
                      </a:endParaRPr>
                    </a:p>
                  </a:txBody>
                  <a:tcPr>
                    <a:solidFill>
                      <a:schemeClr val="accent6">
                        <a:lumMod val="20000"/>
                        <a:lumOff val="80000"/>
                      </a:schemeClr>
                    </a:solidFill>
                  </a:tcPr>
                </a:tc>
                <a:tc>
                  <a:txBody>
                    <a:bodyPr/>
                    <a:lstStyle/>
                    <a:p>
                      <a:pPr algn="ctr"/>
                      <a:r>
                        <a:rPr lang="en-US" dirty="0" smtClean="0">
                          <a:effectLst/>
                        </a:rPr>
                        <a:t>Sept. 1862</a:t>
                      </a:r>
                    </a:p>
                  </a:txBody>
                  <a:tcPr>
                    <a:solidFill>
                      <a:schemeClr val="accent6">
                        <a:lumMod val="20000"/>
                        <a:lumOff val="80000"/>
                      </a:schemeClr>
                    </a:solidFill>
                  </a:tcPr>
                </a:tc>
                <a:tc>
                  <a:txBody>
                    <a:bodyPr/>
                    <a:lstStyle/>
                    <a:p>
                      <a:pPr algn="ctr"/>
                      <a:r>
                        <a:rPr lang="en-US" dirty="0" smtClean="0">
                          <a:effectLst/>
                        </a:rPr>
                        <a:t>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McClellan</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USA</a:t>
                      </a:r>
                      <a:endParaRPr lang="en-US" dirty="0">
                        <a:effectLst/>
                      </a:endParaRPr>
                    </a:p>
                  </a:txBody>
                  <a:tcPr>
                    <a:solidFill>
                      <a:schemeClr val="accent6">
                        <a:lumMod val="20000"/>
                        <a:lumOff val="80000"/>
                      </a:schemeClr>
                    </a:solidFill>
                  </a:tcPr>
                </a:tc>
                <a:tc>
                  <a:txBody>
                    <a:bodyPr/>
                    <a:lstStyle/>
                    <a:p>
                      <a:r>
                        <a:rPr lang="en-US" dirty="0" smtClean="0">
                          <a:effectLst/>
                        </a:rPr>
                        <a:t>Union foiled</a:t>
                      </a:r>
                      <a:r>
                        <a:rPr lang="en-US" baseline="0" dirty="0" smtClean="0">
                          <a:effectLst/>
                        </a:rPr>
                        <a:t> Lee’s invasion of the North</a:t>
                      </a:r>
                      <a:endParaRPr lang="en-US" dirty="0" smtClean="0">
                        <a:effectLst/>
                      </a:endParaRPr>
                    </a:p>
                    <a:p>
                      <a:endParaRPr lang="en-US" baseline="0" dirty="0" smtClean="0">
                        <a:effectLst/>
                      </a:endParaRPr>
                    </a:p>
                    <a:p>
                      <a:r>
                        <a:rPr lang="en-US" b="0" u="none" baseline="0" dirty="0" smtClean="0">
                          <a:effectLst/>
                        </a:rPr>
                        <a:t>Lincoln issued Emancipation Proclamation</a:t>
                      </a:r>
                    </a:p>
                    <a:p>
                      <a:endParaRPr lang="en-US" b="0" u="none" baseline="0" dirty="0" smtClean="0">
                        <a:effectLst/>
                      </a:endParaRPr>
                    </a:p>
                    <a:p>
                      <a:r>
                        <a:rPr lang="en-US" b="0" u="none" baseline="0" dirty="0" smtClean="0">
                          <a:effectLst/>
                        </a:rPr>
                        <a:t>Ended hopes of foreign aid for CSA</a:t>
                      </a:r>
                    </a:p>
                    <a:p>
                      <a:endParaRPr lang="en-US" baseline="0" dirty="0" smtClean="0">
                        <a:effectLst/>
                      </a:endParaRPr>
                    </a:p>
                    <a:p>
                      <a:r>
                        <a:rPr lang="en-US" baseline="0" dirty="0" smtClean="0">
                          <a:effectLst/>
                        </a:rPr>
                        <a:t>McClellan didn’t pursue, so Lincoln permanently revoked McClellan’s command</a:t>
                      </a:r>
                      <a:endParaRPr lang="en-US"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9301738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pic>
        <p:nvPicPr>
          <p:cNvPr id="266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371600"/>
            <a:ext cx="7620000" cy="4844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2430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185" y="205954"/>
            <a:ext cx="8419343" cy="6538792"/>
          </a:xfrm>
          <a:prstGeom prst="rect">
            <a:avLst/>
          </a:prstGeom>
        </p:spPr>
      </p:pic>
    </p:spTree>
    <p:extLst>
      <p:ext uri="{BB962C8B-B14F-4D97-AF65-F5344CB8AC3E}">
        <p14:creationId xmlns:p14="http://schemas.microsoft.com/office/powerpoint/2010/main" val="26756240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778361" y="923925"/>
            <a:ext cx="6137039" cy="219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500"/>
              </a:spcBef>
              <a:spcAft>
                <a:spcPts val="500"/>
              </a:spcAft>
              <a:buFontTx/>
              <a:buChar char="•"/>
              <a:defRPr/>
            </a:pPr>
            <a:r>
              <a:rPr lang="en-US" sz="2000" u="sng" dirty="0">
                <a:solidFill>
                  <a:srgbClr val="FFFFFF"/>
                </a:solidFill>
                <a:latin typeface="Rockwell"/>
                <a:ea typeface="+mn-ea"/>
                <a:cs typeface="Rockwell"/>
              </a:rPr>
              <a:t>Abolitionists </a:t>
            </a:r>
            <a:r>
              <a:rPr lang="en-US" sz="2000" dirty="0">
                <a:solidFill>
                  <a:srgbClr val="FFFFFF"/>
                </a:solidFill>
                <a:latin typeface="Rockwell"/>
                <a:ea typeface="+mn-ea"/>
                <a:cs typeface="Rockwell"/>
              </a:rPr>
              <a:t>pressured Lincoln to free the slaves. </a:t>
            </a:r>
          </a:p>
          <a:p>
            <a:pPr algn="ctr" eaLnBrk="0" hangingPunct="0">
              <a:spcBef>
                <a:spcPts val="500"/>
              </a:spcBef>
              <a:spcAft>
                <a:spcPts val="500"/>
              </a:spcAft>
              <a:buFontTx/>
              <a:buChar char="•"/>
              <a:defRPr/>
            </a:pPr>
            <a:r>
              <a:rPr lang="en-US" sz="2000" dirty="0">
                <a:solidFill>
                  <a:srgbClr val="FFFFFF"/>
                </a:solidFill>
                <a:latin typeface="Rockwell"/>
                <a:ea typeface="+mn-ea"/>
                <a:cs typeface="Rockwell"/>
              </a:rPr>
              <a:t>After the </a:t>
            </a:r>
            <a:r>
              <a:rPr lang="en-US" sz="2000" u="sng" dirty="0">
                <a:solidFill>
                  <a:srgbClr val="FFFFFF"/>
                </a:solidFill>
                <a:latin typeface="Rockwell"/>
                <a:ea typeface="+mn-ea"/>
                <a:cs typeface="Rockwell"/>
              </a:rPr>
              <a:t>Battle of Antietam</a:t>
            </a:r>
            <a:r>
              <a:rPr lang="en-US" sz="2000" dirty="0">
                <a:solidFill>
                  <a:srgbClr val="FFFFFF"/>
                </a:solidFill>
                <a:latin typeface="Rockwell"/>
                <a:ea typeface="+mn-ea"/>
                <a:cs typeface="Rockwell"/>
              </a:rPr>
              <a:t>, he announced that the slaves would be freed. </a:t>
            </a:r>
          </a:p>
          <a:p>
            <a:pPr algn="ctr" eaLnBrk="0" hangingPunct="0">
              <a:spcBef>
                <a:spcPts val="500"/>
              </a:spcBef>
              <a:spcAft>
                <a:spcPts val="500"/>
              </a:spcAft>
              <a:buFontTx/>
              <a:buChar char="•"/>
              <a:defRPr/>
            </a:pPr>
            <a:r>
              <a:rPr lang="en-US" sz="2000" dirty="0">
                <a:solidFill>
                  <a:srgbClr val="FFFFFF"/>
                </a:solidFill>
                <a:latin typeface="Rockwell"/>
                <a:ea typeface="+mn-ea"/>
                <a:cs typeface="Rockwell"/>
              </a:rPr>
              <a:t>Became effective on Jan. 1, 1863, in those states still in </a:t>
            </a:r>
            <a:r>
              <a:rPr lang="en-US" sz="2000" u="sng" dirty="0">
                <a:solidFill>
                  <a:srgbClr val="FFFFFF"/>
                </a:solidFill>
                <a:latin typeface="Rockwell"/>
                <a:ea typeface="+mn-ea"/>
                <a:cs typeface="Rockwell"/>
              </a:rPr>
              <a:t>rebellion</a:t>
            </a:r>
            <a:r>
              <a:rPr lang="en-US" sz="2000" dirty="0">
                <a:solidFill>
                  <a:srgbClr val="FFFFFF"/>
                </a:solidFill>
                <a:latin typeface="Rockwell"/>
                <a:ea typeface="+mn-ea"/>
                <a:cs typeface="Rockwell"/>
              </a:rPr>
              <a:t>. </a:t>
            </a:r>
          </a:p>
        </p:txBody>
      </p:sp>
      <p:sp>
        <p:nvSpPr>
          <p:cNvPr id="36867" name="Text Box 3"/>
          <p:cNvSpPr txBox="1">
            <a:spLocks noChangeArrowheads="1"/>
          </p:cNvSpPr>
          <p:nvPr/>
        </p:nvSpPr>
        <p:spPr bwMode="auto">
          <a:xfrm>
            <a:off x="0" y="3823714"/>
            <a:ext cx="9144000" cy="157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ts val="500"/>
              </a:spcBef>
              <a:spcAft>
                <a:spcPts val="500"/>
              </a:spcAft>
              <a:buFontTx/>
              <a:buChar char="•"/>
            </a:pPr>
            <a:r>
              <a:rPr lang="en-US" sz="2000" u="sng" dirty="0">
                <a:solidFill>
                  <a:srgbClr val="FFFFFF"/>
                </a:solidFill>
                <a:latin typeface="Rockwell"/>
                <a:cs typeface="Rockwell"/>
              </a:rPr>
              <a:t>Emancipation Proclamation</a:t>
            </a:r>
            <a:r>
              <a:rPr lang="en-US" sz="2000" dirty="0">
                <a:solidFill>
                  <a:srgbClr val="FFFFFF"/>
                </a:solidFill>
                <a:latin typeface="Rockwell"/>
                <a:cs typeface="Rockwell"/>
              </a:rPr>
              <a:t> did not end slavery in US</a:t>
            </a:r>
          </a:p>
          <a:p>
            <a:pPr algn="ctr">
              <a:spcBef>
                <a:spcPts val="500"/>
              </a:spcBef>
              <a:spcAft>
                <a:spcPts val="500"/>
              </a:spcAft>
              <a:buFontTx/>
              <a:buChar char="•"/>
            </a:pPr>
            <a:r>
              <a:rPr lang="en-US" sz="2000" dirty="0">
                <a:solidFill>
                  <a:srgbClr val="FFFFFF"/>
                </a:solidFill>
                <a:latin typeface="Rockwell"/>
                <a:cs typeface="Rockwell"/>
              </a:rPr>
              <a:t>Lincoln</a:t>
            </a:r>
            <a:r>
              <a:rPr lang="ja-JP" altLang="en-US" sz="2000" dirty="0">
                <a:solidFill>
                  <a:srgbClr val="FFFFFF"/>
                </a:solidFill>
                <a:latin typeface="Rockwell"/>
                <a:cs typeface="Rockwell"/>
              </a:rPr>
              <a:t>’</a:t>
            </a:r>
            <a:r>
              <a:rPr lang="en-US" sz="2000" dirty="0">
                <a:solidFill>
                  <a:srgbClr val="FFFFFF"/>
                </a:solidFill>
                <a:latin typeface="Rockwell"/>
                <a:cs typeface="Rockwell"/>
              </a:rPr>
              <a:t>s </a:t>
            </a:r>
            <a:r>
              <a:rPr lang="ja-JP" altLang="en-US" sz="2000" u="sng" dirty="0">
                <a:solidFill>
                  <a:srgbClr val="FFFFFF"/>
                </a:solidFill>
                <a:latin typeface="Rockwell"/>
                <a:cs typeface="Rockwell"/>
              </a:rPr>
              <a:t>“</a:t>
            </a:r>
            <a:r>
              <a:rPr lang="en-US" sz="2000" u="sng" dirty="0">
                <a:solidFill>
                  <a:srgbClr val="FFFFFF"/>
                </a:solidFill>
                <a:latin typeface="Rockwell"/>
                <a:cs typeface="Rockwell"/>
              </a:rPr>
              <a:t>first</a:t>
            </a:r>
            <a:r>
              <a:rPr lang="ja-JP" altLang="en-US" sz="2000" u="sng" dirty="0">
                <a:solidFill>
                  <a:srgbClr val="FFFFFF"/>
                </a:solidFill>
                <a:latin typeface="Rockwell"/>
                <a:cs typeface="Rockwell"/>
              </a:rPr>
              <a:t>”</a:t>
            </a:r>
            <a:r>
              <a:rPr lang="en-US" sz="2000" dirty="0">
                <a:solidFill>
                  <a:srgbClr val="FFFFFF"/>
                </a:solidFill>
                <a:latin typeface="Rockwell"/>
                <a:cs typeface="Rockwell"/>
              </a:rPr>
              <a:t> step towards ending slavery.  </a:t>
            </a:r>
          </a:p>
          <a:p>
            <a:pPr algn="ctr">
              <a:spcBef>
                <a:spcPts val="500"/>
              </a:spcBef>
              <a:spcAft>
                <a:spcPts val="500"/>
              </a:spcAft>
              <a:buFontTx/>
              <a:buChar char="•"/>
            </a:pPr>
            <a:r>
              <a:rPr lang="ja-JP" altLang="en-US" sz="2000" dirty="0">
                <a:solidFill>
                  <a:srgbClr val="FFFFFF"/>
                </a:solidFill>
                <a:latin typeface="Rockwell"/>
                <a:cs typeface="Rockwell"/>
              </a:rPr>
              <a:t>“</a:t>
            </a:r>
            <a:r>
              <a:rPr lang="en-US" sz="2000" u="sng" dirty="0">
                <a:solidFill>
                  <a:srgbClr val="FFFFFF"/>
                </a:solidFill>
                <a:latin typeface="Rockwell"/>
                <a:cs typeface="Rockwell"/>
              </a:rPr>
              <a:t>Final step</a:t>
            </a:r>
            <a:r>
              <a:rPr lang="ja-JP" altLang="en-US" sz="2000" dirty="0">
                <a:solidFill>
                  <a:srgbClr val="FFFFFF"/>
                </a:solidFill>
                <a:latin typeface="Rockwell"/>
                <a:cs typeface="Rockwell"/>
              </a:rPr>
              <a:t>”</a:t>
            </a:r>
            <a:r>
              <a:rPr lang="en-US" sz="2000" dirty="0">
                <a:solidFill>
                  <a:srgbClr val="FFFFFF"/>
                </a:solidFill>
                <a:latin typeface="Rockwell"/>
                <a:cs typeface="Rockwell"/>
              </a:rPr>
              <a:t> </a:t>
            </a:r>
            <a:r>
              <a:rPr lang="en-US" sz="2000" u="sng" dirty="0">
                <a:solidFill>
                  <a:srgbClr val="FFFFFF"/>
                </a:solidFill>
                <a:latin typeface="Rockwell"/>
                <a:cs typeface="Rockwell"/>
              </a:rPr>
              <a:t>13th Amendment</a:t>
            </a:r>
            <a:r>
              <a:rPr lang="en-US" sz="2000" dirty="0">
                <a:solidFill>
                  <a:srgbClr val="FFFFFF"/>
                </a:solidFill>
                <a:latin typeface="Rockwell"/>
                <a:cs typeface="Rockwell"/>
              </a:rPr>
              <a:t> to the Constitution on Dec. 1865 would legally and constitutionally abolish slavery</a:t>
            </a:r>
            <a:r>
              <a:rPr lang="en-US" sz="2000" dirty="0" smtClean="0">
                <a:solidFill>
                  <a:srgbClr val="FFFFFF"/>
                </a:solidFill>
                <a:latin typeface="Rockwell"/>
                <a:cs typeface="Rockwell"/>
              </a:rPr>
              <a:t>.</a:t>
            </a:r>
            <a:endParaRPr lang="en-US" sz="2000" dirty="0">
              <a:solidFill>
                <a:srgbClr val="FFFFFF"/>
              </a:solidFill>
              <a:latin typeface="Rockwell"/>
              <a:cs typeface="Rockwell"/>
            </a:endParaRPr>
          </a:p>
        </p:txBody>
      </p:sp>
      <p:sp>
        <p:nvSpPr>
          <p:cNvPr id="28676" name="WordArt 4"/>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400" kern="10" dirty="0">
                <a:ln w="19050">
                  <a:solidFill>
                    <a:schemeClr val="tx1"/>
                  </a:solidFill>
                  <a:round/>
                  <a:headEnd/>
                  <a:tailEnd/>
                </a:ln>
                <a:solidFill>
                  <a:srgbClr val="FFFFFF"/>
                </a:solidFill>
                <a:latin typeface="Rockwell"/>
                <a:ea typeface="Impact"/>
                <a:cs typeface="Rockwell"/>
              </a:rPr>
              <a:t>EMANCIPATION PROCLAMATION</a:t>
            </a:r>
          </a:p>
        </p:txBody>
      </p:sp>
      <p:pic>
        <p:nvPicPr>
          <p:cNvPr id="2867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1" y="990600"/>
            <a:ext cx="2549760" cy="286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54181" y="5657671"/>
            <a:ext cx="9144000" cy="1200329"/>
          </a:xfrm>
          <a:prstGeom prst="rect">
            <a:avLst/>
          </a:prstGeom>
        </p:spPr>
        <p:txBody>
          <a:bodyPr wrap="square">
            <a:spAutoFit/>
          </a:bodyPr>
          <a:lstStyle/>
          <a:p>
            <a:pPr lvl="2"/>
            <a:r>
              <a:rPr lang="en-US" dirty="0">
                <a:latin typeface="Rockwell"/>
                <a:cs typeface="Rockwell"/>
              </a:rPr>
              <a:t>On January 1, 1863, Lincoln said,</a:t>
            </a:r>
          </a:p>
          <a:p>
            <a:pPr lvl="3"/>
            <a:r>
              <a:rPr lang="ja-JP" altLang="en-US" dirty="0">
                <a:latin typeface="Rockwell"/>
                <a:cs typeface="Rockwell"/>
              </a:rPr>
              <a:t>“</a:t>
            </a:r>
            <a:r>
              <a:rPr lang="en-US" dirty="0">
                <a:latin typeface="Rockwell"/>
                <a:cs typeface="Rockwell"/>
              </a:rPr>
              <a:t>the character of the war will be changed.  It will be one of subjugation . . . .The (Old) South is to be destroyed and replaced by new propositions and ideas.</a:t>
            </a:r>
            <a:r>
              <a:rPr lang="ja-JP" altLang="en-US"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31848592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17" dur="500"/>
                                        <p:tgtEl>
                                          <p:spTgt spid="36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867">
                                            <p:txEl>
                                              <p:pRg st="0" end="0"/>
                                            </p:txEl>
                                          </p:spTgt>
                                        </p:tgtEl>
                                        <p:attrNameLst>
                                          <p:attrName>style.visibility</p:attrName>
                                        </p:attrNameLst>
                                      </p:cBhvr>
                                      <p:to>
                                        <p:strVal val="visible"/>
                                      </p:to>
                                    </p:set>
                                    <p:animEffect transition="in" filter="box(in)">
                                      <p:cBhvr>
                                        <p:cTn id="22" dur="500"/>
                                        <p:tgtEl>
                                          <p:spTgt spid="3686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67">
                                            <p:txEl>
                                              <p:pRg st="1" end="1"/>
                                            </p:txEl>
                                          </p:spTgt>
                                        </p:tgtEl>
                                        <p:attrNameLst>
                                          <p:attrName>style.visibility</p:attrName>
                                        </p:attrNameLst>
                                      </p:cBhvr>
                                      <p:to>
                                        <p:strVal val="visible"/>
                                      </p:to>
                                    </p:set>
                                    <p:animEffect transition="in" filter="box(in)">
                                      <p:cBhvr>
                                        <p:cTn id="27" dur="500"/>
                                        <p:tgtEl>
                                          <p:spTgt spid="368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867">
                                            <p:txEl>
                                              <p:pRg st="2" end="2"/>
                                            </p:txEl>
                                          </p:spTgt>
                                        </p:tgtEl>
                                        <p:attrNameLst>
                                          <p:attrName>style.visibility</p:attrName>
                                        </p:attrNameLst>
                                      </p:cBhvr>
                                      <p:to>
                                        <p:strVal val="visible"/>
                                      </p:to>
                                    </p:set>
                                    <p:animEffect transition="in" filter="box(in)">
                                      <p:cBhvr>
                                        <p:cTn id="32" dur="500"/>
                                        <p:tgtEl>
                                          <p:spTgt spid="368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Emancipation Proclamation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4412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Emancipation Proclamation</a:t>
            </a:r>
            <a:endParaRPr lang="en-US" dirty="0"/>
          </a:p>
        </p:txBody>
      </p:sp>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8740" y="1633536"/>
            <a:ext cx="8186520" cy="4310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rot="10800000">
            <a:off x="152399" y="5257800"/>
            <a:ext cx="538591" cy="497579"/>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Left Arrow 5"/>
          <p:cNvSpPr/>
          <p:nvPr/>
        </p:nvSpPr>
        <p:spPr>
          <a:xfrm>
            <a:off x="6629400" y="3657600"/>
            <a:ext cx="1524000" cy="497579"/>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86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Evolution of War Aims: Lincoln’s First Inaugural Address Through His Last</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5</a:t>
            </a:r>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264727" y="852920"/>
            <a:ext cx="2819400" cy="2677656"/>
          </a:xfrm>
          <a:prstGeom prst="rect">
            <a:avLst/>
          </a:prstGeom>
          <a:noFill/>
          <a:ln>
            <a:noFill/>
          </a:ln>
          <a:effectLst>
            <a:outerShdw blurRad="63500" dist="2694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FontTx/>
              <a:buChar char="•"/>
            </a:pPr>
            <a:r>
              <a:rPr lang="en-US" sz="2800" dirty="0">
                <a:solidFill>
                  <a:srgbClr val="FFFFFF"/>
                </a:solidFill>
                <a:latin typeface="Rockwell"/>
                <a:cs typeface="Rockwell"/>
              </a:rPr>
              <a:t> Kept </a:t>
            </a:r>
            <a:r>
              <a:rPr lang="en-US" sz="2800" u="sng" dirty="0">
                <a:solidFill>
                  <a:srgbClr val="FFFFFF"/>
                </a:solidFill>
                <a:latin typeface="Rockwell"/>
                <a:cs typeface="Rockwell"/>
              </a:rPr>
              <a:t>Great Britain</a:t>
            </a:r>
            <a:r>
              <a:rPr lang="en-US" sz="2800" dirty="0">
                <a:solidFill>
                  <a:srgbClr val="FFFFFF"/>
                </a:solidFill>
                <a:latin typeface="Rockwell"/>
                <a:cs typeface="Rockwell"/>
              </a:rPr>
              <a:t> from siding with the </a:t>
            </a:r>
            <a:r>
              <a:rPr lang="en-US" sz="2800" u="sng" dirty="0">
                <a:solidFill>
                  <a:srgbClr val="FFFFFF"/>
                </a:solidFill>
                <a:latin typeface="Rockwell"/>
                <a:cs typeface="Rockwell"/>
              </a:rPr>
              <a:t>South</a:t>
            </a:r>
          </a:p>
          <a:p>
            <a:pPr algn="ctr"/>
            <a:r>
              <a:rPr lang="en-US" sz="2800" dirty="0">
                <a:solidFill>
                  <a:srgbClr val="FFFFFF"/>
                </a:solidFill>
                <a:latin typeface="Rockwell"/>
                <a:cs typeface="Rockwell"/>
              </a:rPr>
              <a:t>and becoming an </a:t>
            </a:r>
            <a:r>
              <a:rPr lang="en-US" sz="2800" u="sng" dirty="0">
                <a:solidFill>
                  <a:srgbClr val="FFFFFF"/>
                </a:solidFill>
                <a:latin typeface="Rockwell"/>
                <a:cs typeface="Rockwell"/>
              </a:rPr>
              <a:t>ally</a:t>
            </a:r>
            <a:r>
              <a:rPr lang="en-US" sz="2800" dirty="0">
                <a:solidFill>
                  <a:srgbClr val="FFFFFF"/>
                </a:solidFill>
                <a:latin typeface="Rockwell"/>
                <a:cs typeface="Rockwell"/>
              </a:rPr>
              <a:t>.</a:t>
            </a:r>
          </a:p>
        </p:txBody>
      </p:sp>
      <p:sp>
        <p:nvSpPr>
          <p:cNvPr id="39939" name="Text Box 3"/>
          <p:cNvSpPr txBox="1">
            <a:spLocks noChangeArrowheads="1"/>
          </p:cNvSpPr>
          <p:nvPr/>
        </p:nvSpPr>
        <p:spPr bwMode="auto">
          <a:xfrm>
            <a:off x="0" y="4270299"/>
            <a:ext cx="9144000" cy="240989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80000"/>
              </a:lnSpc>
              <a:spcBef>
                <a:spcPts val="500"/>
              </a:spcBef>
              <a:spcAft>
                <a:spcPts val="500"/>
              </a:spcAft>
              <a:defRPr/>
            </a:pPr>
            <a:r>
              <a:rPr lang="en-US" sz="3600" u="sng" dirty="0">
                <a:solidFill>
                  <a:srgbClr val="FFFFFF"/>
                </a:solidFill>
                <a:latin typeface="Rockwell"/>
                <a:cs typeface="Rockwell"/>
              </a:rPr>
              <a:t>War was now a war to</a:t>
            </a:r>
            <a:r>
              <a:rPr lang="en-US" sz="2800" dirty="0">
                <a:solidFill>
                  <a:srgbClr val="FFFFFF"/>
                </a:solidFill>
                <a:latin typeface="Rockwell"/>
                <a:cs typeface="Rockwell"/>
              </a:rPr>
              <a:t> </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abolish slavery</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destroy the South </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 preserve the </a:t>
            </a:r>
            <a:r>
              <a:rPr lang="en-US" sz="2800" dirty="0" smtClean="0">
                <a:solidFill>
                  <a:srgbClr val="FFFFFF"/>
                </a:solidFill>
                <a:latin typeface="Rockwell"/>
                <a:cs typeface="Rockwell"/>
              </a:rPr>
              <a:t>Union</a:t>
            </a:r>
          </a:p>
          <a:p>
            <a:pPr algn="ctr" eaLnBrk="0" hangingPunct="0">
              <a:lnSpc>
                <a:spcPct val="65000"/>
              </a:lnSpc>
              <a:spcBef>
                <a:spcPts val="200"/>
              </a:spcBef>
              <a:spcAft>
                <a:spcPts val="500"/>
              </a:spcAft>
              <a:buFontTx/>
              <a:buChar char="•"/>
              <a:defRPr/>
            </a:pPr>
            <a:endParaRPr lang="en-US" sz="2800" dirty="0">
              <a:solidFill>
                <a:srgbClr val="FFFFFF"/>
              </a:solidFill>
              <a:latin typeface="Rockwell"/>
              <a:cs typeface="Rockwell"/>
            </a:endParaRPr>
          </a:p>
          <a:p>
            <a:pPr algn="ctr" eaLnBrk="0" hangingPunct="0">
              <a:lnSpc>
                <a:spcPct val="65000"/>
              </a:lnSpc>
              <a:spcBef>
                <a:spcPts val="200"/>
              </a:spcBef>
              <a:spcAft>
                <a:spcPts val="500"/>
              </a:spcAft>
              <a:buFontTx/>
              <a:buChar char="•"/>
              <a:defRPr/>
            </a:pPr>
            <a:r>
              <a:rPr lang="en-US" sz="2800" dirty="0" smtClean="0">
                <a:solidFill>
                  <a:srgbClr val="FFFFFF"/>
                </a:solidFill>
                <a:latin typeface="Rockwell"/>
                <a:cs typeface="Rockwell"/>
              </a:rPr>
              <a:t>ALSO</a:t>
            </a:r>
            <a:r>
              <a:rPr lang="mr-IN" sz="2800" dirty="0" smtClean="0">
                <a:solidFill>
                  <a:srgbClr val="FFFFFF"/>
                </a:solidFill>
                <a:latin typeface="Rockwell"/>
                <a:cs typeface="Rockwell"/>
              </a:rPr>
              <a:t>…</a:t>
            </a:r>
            <a:r>
              <a:rPr lang="en-US" sz="2800" dirty="0" smtClean="0">
                <a:solidFill>
                  <a:srgbClr val="FFFFFF"/>
                </a:solidFill>
                <a:latin typeface="Rockwell"/>
                <a:cs typeface="Rockwell"/>
              </a:rPr>
              <a:t>no chance of a negotiated settlement</a:t>
            </a:r>
            <a:endParaRPr lang="en-US" sz="2800" dirty="0">
              <a:solidFill>
                <a:srgbClr val="FFFFFF"/>
              </a:solidFill>
              <a:latin typeface="Rockwell"/>
              <a:cs typeface="Rockwell"/>
            </a:endParaRPr>
          </a:p>
        </p:txBody>
      </p:sp>
      <p:sp>
        <p:nvSpPr>
          <p:cNvPr id="30724" name="WordArt 4"/>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800" b="1" kern="10">
                <a:ln w="19050">
                  <a:solidFill>
                    <a:srgbClr val="000000"/>
                  </a:solidFill>
                  <a:round/>
                  <a:headEnd/>
                  <a:tailEnd/>
                </a:ln>
                <a:solidFill>
                  <a:srgbClr val="FFFFFF"/>
                </a:solidFill>
                <a:latin typeface="Rockwell"/>
                <a:ea typeface="Impact"/>
                <a:cs typeface="Rockwell"/>
              </a:rPr>
              <a:t>EMANCIPATION PROCLAMATION</a:t>
            </a:r>
          </a:p>
        </p:txBody>
      </p:sp>
      <p:pic>
        <p:nvPicPr>
          <p:cNvPr id="307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838200"/>
            <a:ext cx="5188527" cy="356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021922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dow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32"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2" autoUpdateAnimBg="0"/>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4800"/>
            <a:ext cx="9144000" cy="914400"/>
          </a:xfrm>
        </p:spPr>
        <p:txBody>
          <a:bodyPr/>
          <a:lstStyle/>
          <a:p>
            <a:r>
              <a:rPr lang="en-US" dirty="0" smtClean="0"/>
              <a:t>Emancipation Controversy</a:t>
            </a:r>
            <a:endParaRPr lang="en-US" dirty="0"/>
          </a:p>
        </p:txBody>
      </p:sp>
      <p:pic>
        <p:nvPicPr>
          <p:cNvPr id="49154" name="Picture 2"/>
          <p:cNvPicPr>
            <a:picLocks noChangeAspect="1" noChangeArrowheads="1"/>
          </p:cNvPicPr>
          <p:nvPr/>
        </p:nvPicPr>
        <p:blipFill rotWithShape="1">
          <a:blip r:embed="rId2" cstate="email">
            <a:lum contrast="30000"/>
            <a:extLst>
              <a:ext uri="{28A0092B-C50C-407E-A947-70E740481C1C}">
                <a14:useLocalDpi xmlns:a14="http://schemas.microsoft.com/office/drawing/2010/main"/>
              </a:ext>
            </a:extLst>
          </a:blip>
          <a:srcRect/>
          <a:stretch/>
        </p:blipFill>
        <p:spPr bwMode="auto">
          <a:xfrm>
            <a:off x="2253018" y="1371600"/>
            <a:ext cx="4528782" cy="50665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30440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The Union and Blacks/Slaves</a:t>
            </a:r>
          </a:p>
        </p:txBody>
      </p:sp>
      <p:sp>
        <p:nvSpPr>
          <p:cNvPr id="18434" name="Rectangle 3"/>
          <p:cNvSpPr>
            <a:spLocks noGrp="1" noRot="1" noChangeArrowheads="1"/>
          </p:cNvSpPr>
          <p:nvPr>
            <p:ph type="body" sz="half" idx="4294967295"/>
          </p:nvPr>
        </p:nvSpPr>
        <p:spPr>
          <a:xfrm>
            <a:off x="0" y="914400"/>
            <a:ext cx="5029200" cy="591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600" dirty="0">
                <a:effectLst/>
              </a:rPr>
              <a:t>The idea of ending slavery was difficult for Lincoln</a:t>
            </a:r>
          </a:p>
          <a:p>
            <a:pPr lvl="1"/>
            <a:r>
              <a:rPr lang="en-US" sz="1600" dirty="0">
                <a:effectLst/>
              </a:rPr>
              <a:t>Border states were slave states, ex. Kentucky</a:t>
            </a:r>
          </a:p>
          <a:p>
            <a:pPr lvl="1"/>
            <a:r>
              <a:rPr lang="en-US" sz="1600" dirty="0">
                <a:effectLst/>
              </a:rPr>
              <a:t>Slavery is constitutional</a:t>
            </a:r>
          </a:p>
          <a:p>
            <a:pPr lvl="1"/>
            <a:r>
              <a:rPr lang="en-US" sz="1600" dirty="0">
                <a:effectLst/>
              </a:rPr>
              <a:t>Racism in the North and among Democrats</a:t>
            </a:r>
          </a:p>
          <a:p>
            <a:pPr lvl="1"/>
            <a:r>
              <a:rPr lang="en-US" sz="1600" dirty="0">
                <a:effectLst/>
              </a:rPr>
              <a:t>Re-election in 1864?</a:t>
            </a:r>
          </a:p>
          <a:p>
            <a:r>
              <a:rPr lang="en-US" sz="1600" b="1" dirty="0">
                <a:effectLst/>
              </a:rPr>
              <a:t>Confiscation Acts (1861, 1862)</a:t>
            </a:r>
          </a:p>
          <a:p>
            <a:pPr lvl="1"/>
            <a:r>
              <a:rPr lang="en-US" sz="1600" dirty="0">
                <a:effectLst/>
              </a:rPr>
              <a:t>Captured fugitive slaves not to be returned to owners and forfeited to the Union army (contraband)</a:t>
            </a:r>
          </a:p>
          <a:p>
            <a:r>
              <a:rPr lang="en-US" sz="1600" b="1" dirty="0">
                <a:effectLst/>
              </a:rPr>
              <a:t>Emancipation Proclamation (January 1, 1863)</a:t>
            </a:r>
          </a:p>
          <a:p>
            <a:pPr lvl="1"/>
            <a:r>
              <a:rPr lang="en-US" sz="1600" dirty="0">
                <a:effectLst/>
              </a:rPr>
              <a:t>“freed” slaves in Confederate states</a:t>
            </a:r>
          </a:p>
          <a:p>
            <a:pPr lvl="1"/>
            <a:r>
              <a:rPr lang="en-US" sz="1600" dirty="0">
                <a:effectLst/>
              </a:rPr>
              <a:t>Slavery became an “official” cause of war</a:t>
            </a:r>
          </a:p>
          <a:p>
            <a:r>
              <a:rPr lang="en-US" sz="1600" b="1" dirty="0">
                <a:effectLst/>
              </a:rPr>
              <a:t>Army of Freedom</a:t>
            </a:r>
            <a:endParaRPr lang="en-US" sz="1600" dirty="0">
              <a:effectLst/>
            </a:endParaRPr>
          </a:p>
          <a:p>
            <a:pPr lvl="1"/>
            <a:r>
              <a:rPr lang="en-US" sz="1600" dirty="0">
                <a:effectLst/>
                <a:hlinkClick r:id="rId2"/>
              </a:rPr>
              <a:t>54th Massachusetts (</a:t>
            </a:r>
            <a:r>
              <a:rPr lang="en-US" sz="1600" i="1" dirty="0">
                <a:effectLst/>
                <a:hlinkClick r:id="rId2"/>
              </a:rPr>
              <a:t>Glory</a:t>
            </a:r>
            <a:r>
              <a:rPr lang="en-US" sz="1600" dirty="0">
                <a:effectLst/>
                <a:hlinkClick r:id="rId2"/>
              </a:rPr>
              <a:t>)</a:t>
            </a:r>
            <a:r>
              <a:rPr lang="en-US" sz="1600" dirty="0">
                <a:effectLst/>
              </a:rPr>
              <a:t> - unequal pay</a:t>
            </a:r>
          </a:p>
          <a:p>
            <a:pPr lvl="1"/>
            <a:r>
              <a:rPr lang="en-US" sz="1600" dirty="0">
                <a:effectLst/>
              </a:rPr>
              <a:t>200,000 participants; 37,000 casualties</a:t>
            </a:r>
          </a:p>
          <a:p>
            <a:r>
              <a:rPr lang="en-US" sz="1600" b="1" dirty="0">
                <a:effectLst/>
              </a:rPr>
              <a:t>Thirteenth Amendment (December 1865)</a:t>
            </a:r>
            <a:endParaRPr lang="en-US" sz="1800" dirty="0">
              <a:effectLst/>
            </a:endParaRPr>
          </a:p>
        </p:txBody>
      </p:sp>
      <p:pic>
        <p:nvPicPr>
          <p:cNvPr id="18435" name="Picture 5" descr="54th"/>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060950" y="990600"/>
            <a:ext cx="4083050" cy="3048000"/>
          </a:xfrm>
        </p:spPr>
      </p:pic>
      <p:sp>
        <p:nvSpPr>
          <p:cNvPr id="18436" name="Rectangle 4"/>
          <p:cNvSpPr>
            <a:spLocks noChangeArrowheads="1"/>
          </p:cNvSpPr>
          <p:nvPr/>
        </p:nvSpPr>
        <p:spPr bwMode="auto">
          <a:xfrm>
            <a:off x="5776774" y="4404146"/>
            <a:ext cx="3367225" cy="24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nSpc>
                <a:spcPct val="90000"/>
              </a:lnSpc>
            </a:pPr>
            <a:r>
              <a:rPr lang="en-US" sz="2400" dirty="0"/>
              <a:t>“If slaves will make good soldiers, our whole theory of slavery is wrong.” - Georgia general</a:t>
            </a:r>
          </a:p>
        </p:txBody>
      </p:sp>
    </p:spTree>
    <p:extLst>
      <p:ext uri="{BB962C8B-B14F-4D97-AF65-F5344CB8AC3E}">
        <p14:creationId xmlns:p14="http://schemas.microsoft.com/office/powerpoint/2010/main" val="53048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rgbClr val="00297C"/>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76200" y="76200"/>
            <a:ext cx="2286000" cy="16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5400" dir="16200000" algn="ctr" rotWithShape="0">
                    <a:schemeClr val="bg1">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90000"/>
              </a:lnSpc>
              <a:spcBef>
                <a:spcPct val="50000"/>
              </a:spcBef>
            </a:pPr>
            <a:r>
              <a:rPr lang="en-US" sz="2800" b="1" dirty="0">
                <a:latin typeface="Rockwell"/>
                <a:cs typeface="Rockwell"/>
              </a:rPr>
              <a:t>African</a:t>
            </a:r>
            <a:br>
              <a:rPr lang="en-US" sz="2800" b="1" dirty="0">
                <a:latin typeface="Rockwell"/>
                <a:cs typeface="Rockwell"/>
              </a:rPr>
            </a:br>
            <a:r>
              <a:rPr lang="en-US" sz="2800" b="1" dirty="0">
                <a:latin typeface="Rockwell"/>
                <a:cs typeface="Rockwell"/>
              </a:rPr>
              <a:t>Americans in Civil War</a:t>
            </a:r>
          </a:p>
        </p:txBody>
      </p:sp>
    </p:spTree>
    <p:extLst>
      <p:ext uri="{BB962C8B-B14F-4D97-AF65-F5344CB8AC3E}">
        <p14:creationId xmlns:p14="http://schemas.microsoft.com/office/powerpoint/2010/main" val="1802476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Gettysburg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433577"/>
              </p:ext>
            </p:extLst>
          </p:nvPr>
        </p:nvGraphicFramePr>
        <p:xfrm>
          <a:off x="0" y="1737080"/>
          <a:ext cx="8915400" cy="4358920"/>
        </p:xfrm>
        <a:graphic>
          <a:graphicData uri="http://schemas.openxmlformats.org/drawingml/2006/table">
            <a:tbl>
              <a:tblPr firstRow="1" bandRow="1">
                <a:tableStyleId>{5C22544A-7EE6-4342-B048-85BDC9FD1C3A}</a:tableStyleId>
              </a:tblPr>
              <a:tblGrid>
                <a:gridCol w="1536376"/>
                <a:gridCol w="798916"/>
                <a:gridCol w="1188131"/>
                <a:gridCol w="1208616"/>
                <a:gridCol w="1211561"/>
                <a:gridCol w="29718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pPr algn="l"/>
                      <a:r>
                        <a:rPr lang="en-US" dirty="0" smtClean="0">
                          <a:effectLst/>
                        </a:rPr>
                        <a:t>Battle of Gettysburg</a:t>
                      </a:r>
                      <a:endParaRPr lang="en-US" dirty="0">
                        <a:effectLst/>
                      </a:endParaRPr>
                    </a:p>
                  </a:txBody>
                  <a:tcPr>
                    <a:solidFill>
                      <a:schemeClr val="accent6">
                        <a:lumMod val="20000"/>
                        <a:lumOff val="80000"/>
                      </a:schemeClr>
                    </a:solidFill>
                  </a:tcPr>
                </a:tc>
                <a:tc>
                  <a:txBody>
                    <a:bodyPr/>
                    <a:lstStyle/>
                    <a:p>
                      <a:pPr algn="ctr"/>
                      <a:r>
                        <a:rPr lang="en-US" dirty="0" smtClean="0">
                          <a:effectLst/>
                        </a:rPr>
                        <a:t>July 1863</a:t>
                      </a:r>
                    </a:p>
                  </a:txBody>
                  <a:tcPr>
                    <a:solidFill>
                      <a:schemeClr val="accent6">
                        <a:lumMod val="20000"/>
                        <a:lumOff val="80000"/>
                      </a:schemeClr>
                    </a:solidFill>
                  </a:tcPr>
                </a:tc>
                <a:tc>
                  <a:txBody>
                    <a:bodyPr/>
                    <a:lstStyle/>
                    <a:p>
                      <a:pPr algn="ctr"/>
                      <a:r>
                        <a:rPr lang="en-US" dirty="0" smtClean="0">
                          <a:effectLst/>
                        </a:rPr>
                        <a:t>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Meade</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USA</a:t>
                      </a:r>
                      <a:endParaRPr lang="en-US" dirty="0">
                        <a:effectLst/>
                      </a:endParaRPr>
                    </a:p>
                  </a:txBody>
                  <a:tcPr>
                    <a:solidFill>
                      <a:schemeClr val="accent6">
                        <a:lumMod val="20000"/>
                        <a:lumOff val="80000"/>
                      </a:schemeClr>
                    </a:solidFill>
                  </a:tcPr>
                </a:tc>
                <a:tc>
                  <a:txBody>
                    <a:bodyPr/>
                    <a:lstStyle/>
                    <a:p>
                      <a:r>
                        <a:rPr lang="en-US" dirty="0" smtClean="0">
                          <a:effectLst/>
                        </a:rPr>
                        <a:t>Union foiled Lee’s 2</a:t>
                      </a:r>
                      <a:r>
                        <a:rPr lang="en-US" baseline="30000" dirty="0" smtClean="0">
                          <a:effectLst/>
                        </a:rPr>
                        <a:t>nd</a:t>
                      </a:r>
                      <a:r>
                        <a:rPr lang="en-US" dirty="0" smtClean="0">
                          <a:effectLst/>
                        </a:rPr>
                        <a:t> invasion of the north</a:t>
                      </a:r>
                    </a:p>
                    <a:p>
                      <a:endParaRPr lang="en-US" dirty="0" smtClean="0">
                        <a:effectLst/>
                      </a:endParaRPr>
                    </a:p>
                    <a:p>
                      <a:r>
                        <a:rPr lang="en-US" dirty="0" smtClean="0">
                          <a:effectLst/>
                        </a:rPr>
                        <a:t>Confederacy could not continue</a:t>
                      </a:r>
                      <a:r>
                        <a:rPr lang="en-US" baseline="0" dirty="0" smtClean="0">
                          <a:effectLst/>
                        </a:rPr>
                        <a:t> to </a:t>
                      </a:r>
                      <a:r>
                        <a:rPr lang="en-US" dirty="0" smtClean="0">
                          <a:effectLst/>
                        </a:rPr>
                        <a:t>replace large losses of soldiers</a:t>
                      </a:r>
                    </a:p>
                    <a:p>
                      <a:r>
                        <a:rPr lang="en-US" dirty="0" smtClean="0">
                          <a:effectLst/>
                        </a:rPr>
                        <a:t/>
                      </a:r>
                      <a:br>
                        <a:rPr lang="en-US" dirty="0" smtClean="0">
                          <a:effectLst/>
                        </a:rPr>
                      </a:br>
                      <a:r>
                        <a:rPr lang="en-US" dirty="0" smtClean="0">
                          <a:effectLst/>
                        </a:rPr>
                        <a:t>HIGH</a:t>
                      </a:r>
                      <a:r>
                        <a:rPr lang="en-US" baseline="0" dirty="0" smtClean="0">
                          <a:effectLst/>
                        </a:rPr>
                        <a:t> POINT OF THE CSA</a:t>
                      </a:r>
                      <a:endParaRPr lang="en-US" dirty="0" smtClean="0">
                        <a:effectLst/>
                      </a:endParaRPr>
                    </a:p>
                    <a:p>
                      <a:endParaRPr lang="en-US" dirty="0" smtClean="0">
                        <a:effectLst/>
                      </a:endParaRPr>
                    </a:p>
                    <a:p>
                      <a:r>
                        <a:rPr lang="en-US" dirty="0" smtClean="0">
                          <a:effectLst/>
                        </a:rPr>
                        <a:t>Lincoln’s Gettysburg Address redefined the meaning of the war</a:t>
                      </a:r>
                      <a:endParaRPr lang="en-US"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4092374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idx="4294967295"/>
          </p:nvPr>
        </p:nvSpPr>
        <p:spPr>
          <a:xfrm>
            <a:off x="304800" y="762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latin typeface="Tahoma" charset="0"/>
              </a:rPr>
              <a:t>Gettysburg Address</a:t>
            </a:r>
          </a:p>
        </p:txBody>
      </p:sp>
      <p:sp>
        <p:nvSpPr>
          <p:cNvPr id="16386" name="Rectangle 3"/>
          <p:cNvSpPr>
            <a:spLocks noGrp="1" noRot="1" noChangeArrowheads="1"/>
          </p:cNvSpPr>
          <p:nvPr>
            <p:ph type="body" idx="4294967295"/>
          </p:nvPr>
        </p:nvSpPr>
        <p:spPr>
          <a:xfrm>
            <a:off x="304800" y="914400"/>
            <a:ext cx="854075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800" dirty="0">
                <a:effectLst/>
              </a:rPr>
              <a:t>Four score and seven years ago our fathers brought forth on this continent a new nation, conceived in liberty, and dedicated to the proposition that all men are created equal.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r>
              <a:rPr lang="en-US" sz="1800" dirty="0">
                <a:effectLst/>
              </a:rPr>
              <a:t>But, in a larger sense, we can not dedicate, we can not consecrate, we can not hallow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freedom—and that government of the people, by the people, for the people, shall not perish from the earth.</a:t>
            </a:r>
          </a:p>
        </p:txBody>
      </p:sp>
    </p:spTree>
    <p:extLst>
      <p:ext uri="{BB962C8B-B14F-4D97-AF65-F5344CB8AC3E}">
        <p14:creationId xmlns:p14="http://schemas.microsoft.com/office/powerpoint/2010/main" val="26374682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hlinkClick r:id="rId2"/>
              </a:rPr>
              <a:t>Gettysburg Address</a:t>
            </a:r>
            <a:endParaRPr lang="en-US" dirty="0"/>
          </a:p>
        </p:txBody>
      </p:sp>
      <p:pic>
        <p:nvPicPr>
          <p:cNvPr id="101378" name="Picture 2" descr="http://www.edwindearborn.com/wp-content/uploads/2013/06/gettysburg-addre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362075"/>
            <a:ext cx="5143500" cy="5114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18043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Siege of Vicksburg</a:t>
            </a:r>
            <a:endParaRPr lang="en-US" dirty="0"/>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9025" y="1338263"/>
            <a:ext cx="442595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09800" y="2286000"/>
            <a:ext cx="1828800" cy="2819400"/>
          </a:xfrm>
          <a:prstGeom prst="ellipse">
            <a:avLst/>
          </a:prstGeom>
          <a:solidFill>
            <a:srgbClr val="7097D3">
              <a:alpha val="30196"/>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7464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Siege of Vicksburg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445584"/>
              </p:ext>
            </p:extLst>
          </p:nvPr>
        </p:nvGraphicFramePr>
        <p:xfrm>
          <a:off x="0" y="1737080"/>
          <a:ext cx="9144000" cy="4358920"/>
        </p:xfrm>
        <a:graphic>
          <a:graphicData uri="http://schemas.openxmlformats.org/drawingml/2006/table">
            <a:tbl>
              <a:tblPr firstRow="1" bandRow="1">
                <a:tableStyleId>{5C22544A-7EE6-4342-B048-85BDC9FD1C3A}</a:tableStyleId>
              </a:tblPr>
              <a:tblGrid>
                <a:gridCol w="1439333"/>
                <a:gridCol w="711594"/>
                <a:gridCol w="1536376"/>
                <a:gridCol w="1167646"/>
                <a:gridCol w="1241051"/>
                <a:gridCol w="30480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Siege of Vicksburg</a:t>
                      </a:r>
                      <a:endParaRPr lang="en-US" dirty="0">
                        <a:effectLst/>
                      </a:endParaRPr>
                    </a:p>
                  </a:txBody>
                  <a:tcPr>
                    <a:solidFill>
                      <a:schemeClr val="accent6">
                        <a:lumMod val="20000"/>
                        <a:lumOff val="80000"/>
                      </a:schemeClr>
                    </a:solidFill>
                  </a:tcPr>
                </a:tc>
                <a:tc>
                  <a:txBody>
                    <a:bodyPr/>
                    <a:lstStyle/>
                    <a:p>
                      <a:pPr algn="ctr"/>
                      <a:r>
                        <a:rPr lang="en-US" dirty="0" smtClean="0">
                          <a:effectLst/>
                        </a:rPr>
                        <a:t>May-July 1863</a:t>
                      </a:r>
                    </a:p>
                  </a:txBody>
                  <a:tcPr>
                    <a:solidFill>
                      <a:schemeClr val="accent6">
                        <a:lumMod val="20000"/>
                        <a:lumOff val="80000"/>
                      </a:schemeClr>
                    </a:solidFill>
                  </a:tcPr>
                </a:tc>
                <a:tc>
                  <a:txBody>
                    <a:bodyPr/>
                    <a:lstStyle/>
                    <a:p>
                      <a:pPr algn="ctr"/>
                      <a:r>
                        <a:rPr lang="en-US" dirty="0" smtClean="0">
                          <a:effectLst/>
                        </a:rPr>
                        <a:t>Pemberton</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Grant</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USA</a:t>
                      </a:r>
                      <a:endParaRPr lang="en-US" dirty="0">
                        <a:effectLst/>
                      </a:endParaRPr>
                    </a:p>
                  </a:txBody>
                  <a:tcPr>
                    <a:solidFill>
                      <a:schemeClr val="accent6">
                        <a:lumMod val="20000"/>
                        <a:lumOff val="80000"/>
                      </a:schemeClr>
                    </a:solidFill>
                  </a:tcPr>
                </a:tc>
                <a:tc>
                  <a:txBody>
                    <a:bodyPr/>
                    <a:lstStyle/>
                    <a:p>
                      <a:r>
                        <a:rPr lang="en-US" dirty="0" smtClean="0">
                          <a:effectLst/>
                        </a:rPr>
                        <a:t>Union gained control of the Mississippi River</a:t>
                      </a:r>
                    </a:p>
                    <a:p>
                      <a:endParaRPr lang="en-US" dirty="0" smtClean="0">
                        <a:effectLst/>
                      </a:endParaRPr>
                    </a:p>
                    <a:p>
                      <a:r>
                        <a:rPr lang="en-US" dirty="0" smtClean="0">
                          <a:effectLst/>
                        </a:rPr>
                        <a:t>Confederacy</a:t>
                      </a:r>
                      <a:r>
                        <a:rPr lang="en-US" baseline="0" dirty="0" smtClean="0">
                          <a:effectLst/>
                        </a:rPr>
                        <a:t> was split in half, east from west</a:t>
                      </a:r>
                      <a:endParaRPr lang="en-US"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541074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Slow Progress of the War</a:t>
            </a:r>
            <a:endParaRPr lang="en-US" dirty="0"/>
          </a:p>
        </p:txBody>
      </p:sp>
      <p:pic>
        <p:nvPicPr>
          <p:cNvPr id="5017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2390" y="1460098"/>
            <a:ext cx="7779222" cy="4788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75465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military actions and events created political change during the Civil War. </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4800"/>
            <a:ext cx="9144000" cy="914400"/>
          </a:xfrm>
        </p:spPr>
        <p:txBody>
          <a:bodyPr/>
          <a:lstStyle/>
          <a:p>
            <a:r>
              <a:rPr lang="en-US" dirty="0" smtClean="0"/>
              <a:t>“Peace” Democrats</a:t>
            </a:r>
            <a:endParaRPr lang="en-US" dirty="0"/>
          </a:p>
        </p:txBody>
      </p:sp>
      <p:sp>
        <p:nvSpPr>
          <p:cNvPr id="4" name="Content Placeholder 4"/>
          <p:cNvSpPr>
            <a:spLocks noGrp="1"/>
          </p:cNvSpPr>
          <p:nvPr>
            <p:ph idx="1"/>
          </p:nvPr>
        </p:nvSpPr>
        <p:spPr>
          <a:xfrm>
            <a:off x="143395" y="1600200"/>
            <a:ext cx="3285605" cy="4876800"/>
          </a:xfrm>
        </p:spPr>
        <p:txBody>
          <a:bodyPr>
            <a:normAutofit fontScale="85000" lnSpcReduction="20000"/>
          </a:bodyPr>
          <a:lstStyle/>
          <a:p>
            <a:pPr lvl="0"/>
            <a:r>
              <a:rPr lang="en-US" sz="3200" dirty="0" smtClean="0">
                <a:solidFill>
                  <a:srgbClr val="FFFFFF"/>
                </a:solidFill>
                <a:latin typeface="Rockwell"/>
                <a:cs typeface="Rockwell"/>
              </a:rPr>
              <a:t>Opposed </a:t>
            </a:r>
            <a:r>
              <a:rPr lang="en-US" sz="3200" dirty="0">
                <a:solidFill>
                  <a:srgbClr val="FFFFFF"/>
                </a:solidFill>
                <a:latin typeface="Rockwell"/>
                <a:cs typeface="Rockwell"/>
              </a:rPr>
              <a:t>emancipation</a:t>
            </a:r>
          </a:p>
          <a:p>
            <a:r>
              <a:rPr lang="en-US" sz="3200" dirty="0" smtClean="0">
                <a:latin typeface="Rockwell"/>
                <a:cs typeface="Rockwell"/>
              </a:rPr>
              <a:t>Wanted immediate end to war</a:t>
            </a:r>
          </a:p>
          <a:p>
            <a:r>
              <a:rPr lang="en-US" sz="3200" dirty="0" smtClean="0">
                <a:latin typeface="Rockwell"/>
                <a:cs typeface="Rockwell"/>
              </a:rPr>
              <a:t>Wanted to restore Confederacy to the Union through negotiation</a:t>
            </a:r>
          </a:p>
          <a:p>
            <a:r>
              <a:rPr lang="en-US" sz="3200" dirty="0" smtClean="0">
                <a:latin typeface="Rockwell"/>
                <a:cs typeface="Rockwell"/>
              </a:rPr>
              <a:t>Nicknamed “Copperheads”</a:t>
            </a:r>
            <a:endParaRPr lang="en-US" sz="3200" dirty="0" smtClean="0">
              <a:latin typeface="Rockwell"/>
              <a:cs typeface="Rockwell"/>
            </a:endParaRPr>
          </a:p>
        </p:txBody>
      </p:sp>
      <p:pic>
        <p:nvPicPr>
          <p:cNvPr id="5" name="Picture 4" descr="pol_cartoon-lampooning Copperhead Dems -1864"/>
          <p:cNvPicPr>
            <a:picLocks noChangeAspect="1" noChangeArrowheads="1"/>
          </p:cNvPicPr>
          <p:nvPr/>
        </p:nvPicPr>
        <p:blipFill>
          <a:blip r:embed="rId2" cstate="email">
            <a:lum bright="-12000" contrast="6000"/>
            <a:extLst>
              <a:ext uri="{28A0092B-C50C-407E-A947-70E740481C1C}">
                <a14:useLocalDpi xmlns:a14="http://schemas.microsoft.com/office/drawing/2010/main"/>
              </a:ext>
            </a:extLst>
          </a:blip>
          <a:srcRect/>
          <a:stretch>
            <a:fillRect/>
          </a:stretch>
        </p:blipFill>
        <p:spPr bwMode="auto">
          <a:xfrm>
            <a:off x="3581400" y="1921016"/>
            <a:ext cx="4953000" cy="3870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884045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McClellan the Peacemaker?</a:t>
            </a:r>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8200" y="1219200"/>
            <a:ext cx="7467600" cy="5044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49819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Election of 1864</a:t>
            </a:r>
            <a:endParaRPr lang="en-US" dirty="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24400" y="1457325"/>
            <a:ext cx="4067175" cy="4714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71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52562"/>
            <a:ext cx="3822907" cy="4719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62000" y="5105400"/>
            <a:ext cx="3276600" cy="954107"/>
          </a:xfrm>
          <a:prstGeom prst="rect">
            <a:avLst/>
          </a:prstGeom>
          <a:solidFill>
            <a:srgbClr val="000000">
              <a:alpha val="30196"/>
            </a:srgbClr>
          </a:solidFill>
        </p:spPr>
        <p:txBody>
          <a:bodyPr wrap="square" rtlCol="0">
            <a:spAutoFit/>
          </a:bodyPr>
          <a:lstStyle/>
          <a:p>
            <a:pPr algn="ctr"/>
            <a:r>
              <a:rPr lang="en-US" sz="2800" dirty="0" smtClean="0">
                <a:solidFill>
                  <a:srgbClr val="FFFFFF"/>
                </a:solidFill>
                <a:effectLst>
                  <a:outerShdw blurRad="38100" dist="38100" dir="2700000" algn="tl">
                    <a:srgbClr val="000000">
                      <a:alpha val="43137"/>
                    </a:srgbClr>
                  </a:outerShdw>
                </a:effectLst>
              </a:rPr>
              <a:t>Abraham Lincoln</a:t>
            </a:r>
          </a:p>
          <a:p>
            <a:pPr algn="ctr"/>
            <a:r>
              <a:rPr lang="en-US" sz="2800" dirty="0" smtClean="0">
                <a:solidFill>
                  <a:srgbClr val="FFFFFF"/>
                </a:solidFill>
                <a:effectLst>
                  <a:outerShdw blurRad="38100" dist="38100" dir="2700000" algn="tl">
                    <a:srgbClr val="000000">
                      <a:alpha val="43137"/>
                    </a:srgbClr>
                  </a:outerShdw>
                </a:effectLst>
              </a:rPr>
              <a:t>Republican</a:t>
            </a:r>
            <a:endParaRPr lang="en-US" sz="2800"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5043296" y="5105400"/>
            <a:ext cx="3491104" cy="954107"/>
          </a:xfrm>
          <a:prstGeom prst="rect">
            <a:avLst/>
          </a:prstGeom>
          <a:solidFill>
            <a:srgbClr val="000000">
              <a:alpha val="30196"/>
            </a:srgbClr>
          </a:solidFill>
        </p:spPr>
        <p:txBody>
          <a:bodyPr wrap="square" rtlCol="0">
            <a:spAutoFit/>
          </a:bodyPr>
          <a:lstStyle/>
          <a:p>
            <a:pPr algn="ctr"/>
            <a:r>
              <a:rPr lang="en-US" sz="2800" dirty="0" smtClean="0">
                <a:solidFill>
                  <a:srgbClr val="FFFFFF"/>
                </a:solidFill>
                <a:effectLst>
                  <a:outerShdw blurRad="38100" dist="38100" dir="2700000" algn="tl">
                    <a:srgbClr val="000000">
                      <a:alpha val="43137"/>
                    </a:srgbClr>
                  </a:outerShdw>
                </a:effectLst>
              </a:rPr>
              <a:t>George McClellan</a:t>
            </a:r>
          </a:p>
          <a:p>
            <a:pPr algn="ctr"/>
            <a:r>
              <a:rPr lang="en-US" sz="2800" dirty="0" smtClean="0">
                <a:solidFill>
                  <a:srgbClr val="FFFFFF"/>
                </a:solidFill>
                <a:effectLst>
                  <a:outerShdw blurRad="38100" dist="38100" dir="2700000" algn="tl">
                    <a:srgbClr val="000000">
                      <a:alpha val="43137"/>
                    </a:srgbClr>
                  </a:outerShdw>
                </a:effectLst>
              </a:rPr>
              <a:t>Democrat</a:t>
            </a:r>
            <a:endParaRPr lang="en-US"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78217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 y="1854200"/>
            <a:ext cx="8636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9623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smtClean="0">
                <a:latin typeface="Rockwell"/>
                <a:cs typeface="Rockwell"/>
              </a:rPr>
              <a:t>Sherman </a:t>
            </a:r>
            <a:r>
              <a:rPr lang="en-US" dirty="0">
                <a:latin typeface="Rockwell"/>
                <a:cs typeface="Rockwell"/>
              </a:rPr>
              <a:t>Scorches Georgia</a:t>
            </a:r>
            <a:br>
              <a:rPr lang="en-US" dirty="0">
                <a:latin typeface="Rockwell"/>
                <a:cs typeface="Rockwell"/>
              </a:rPr>
            </a:br>
            <a:endParaRPr lang="en-US" dirty="0">
              <a:latin typeface="Rockwell"/>
              <a:cs typeface="Rockwell"/>
            </a:endParaRPr>
          </a:p>
        </p:txBody>
      </p:sp>
      <p:sp>
        <p:nvSpPr>
          <p:cNvPr id="58371" name="Content Placeholder 2"/>
          <p:cNvSpPr>
            <a:spLocks noGrp="1"/>
          </p:cNvSpPr>
          <p:nvPr>
            <p:ph idx="1"/>
          </p:nvPr>
        </p:nvSpPr>
        <p:spPr>
          <a:xfrm>
            <a:off x="457200" y="952580"/>
            <a:ext cx="8229600" cy="5173584"/>
          </a:xfrm>
        </p:spPr>
        <p:txBody>
          <a:bodyPr>
            <a:normAutofit fontScale="92500"/>
          </a:bodyPr>
          <a:lstStyle/>
          <a:p>
            <a:pPr lvl="1"/>
            <a:r>
              <a:rPr lang="en-US" sz="3200" dirty="0" smtClean="0">
                <a:latin typeface="Rockwell"/>
                <a:cs typeface="Rockwell"/>
              </a:rPr>
              <a:t>Georgia’s </a:t>
            </a:r>
            <a:r>
              <a:rPr lang="en-US" sz="3200" dirty="0">
                <a:latin typeface="Rockwell"/>
                <a:cs typeface="Rockwell"/>
              </a:rPr>
              <a:t>conquest:</a:t>
            </a:r>
          </a:p>
          <a:p>
            <a:pPr lvl="2"/>
            <a:r>
              <a:rPr lang="en-US" sz="2800" dirty="0">
                <a:latin typeface="Rockwell"/>
                <a:cs typeface="Rockwell"/>
              </a:rPr>
              <a:t>It was entrusted to General William Tecumseh Sherman</a:t>
            </a:r>
          </a:p>
          <a:p>
            <a:pPr lvl="2"/>
            <a:r>
              <a:rPr lang="en-US" sz="2800" dirty="0">
                <a:latin typeface="Rockwell"/>
                <a:cs typeface="Rockwell"/>
              </a:rPr>
              <a:t>He captured Atlanta in September 1864, burned the city in November 1864</a:t>
            </a:r>
          </a:p>
          <a:p>
            <a:pPr lvl="2"/>
            <a:r>
              <a:rPr lang="en-US" sz="2800" dirty="0">
                <a:latin typeface="Rockwell"/>
                <a:cs typeface="Rockwell"/>
              </a:rPr>
              <a:t>Sherman with 6000 troops cut a sixty-mile swath of destruction through Georgia</a:t>
            </a:r>
          </a:p>
          <a:p>
            <a:pPr lvl="2"/>
            <a:r>
              <a:rPr lang="en-US" sz="2800" dirty="0">
                <a:latin typeface="Rockwell"/>
                <a:cs typeface="Rockwell"/>
              </a:rPr>
              <a:t>Major purposes of </a:t>
            </a:r>
            <a:r>
              <a:rPr lang="en-US" sz="2800" b="1" dirty="0">
                <a:latin typeface="Rockwell"/>
                <a:cs typeface="Rockwell"/>
              </a:rPr>
              <a:t>Sherman</a:t>
            </a:r>
            <a:r>
              <a:rPr lang="ja-JP" altLang="en-US" sz="2800" b="1" dirty="0">
                <a:latin typeface="Rockwell"/>
                <a:cs typeface="Rockwell"/>
              </a:rPr>
              <a:t>’</a:t>
            </a:r>
            <a:r>
              <a:rPr lang="en-US" sz="2800" b="1" dirty="0">
                <a:latin typeface="Rockwell"/>
                <a:cs typeface="Rockwell"/>
              </a:rPr>
              <a:t>s march:</a:t>
            </a:r>
          </a:p>
          <a:p>
            <a:pPr lvl="3"/>
            <a:r>
              <a:rPr lang="en-US" sz="2400" dirty="0">
                <a:latin typeface="Rockwell"/>
                <a:cs typeface="Rockwell"/>
              </a:rPr>
              <a:t>destroy supplies destined for the Confederate army</a:t>
            </a:r>
          </a:p>
          <a:p>
            <a:pPr lvl="3"/>
            <a:r>
              <a:rPr lang="en-US" sz="2400" dirty="0">
                <a:latin typeface="Rockwell"/>
                <a:cs typeface="Rockwell"/>
              </a:rPr>
              <a:t>weaken the morale of the men at the front by waging war on their </a:t>
            </a:r>
            <a:r>
              <a:rPr lang="en-US" sz="2400" dirty="0" smtClean="0">
                <a:latin typeface="Rockwell"/>
                <a:cs typeface="Rockwell"/>
              </a:rPr>
              <a:t>homes</a:t>
            </a:r>
            <a:endParaRPr lang="en-US" sz="2400" dirty="0">
              <a:latin typeface="Rockwell"/>
              <a:cs typeface="Rockwell"/>
            </a:endParaRPr>
          </a:p>
        </p:txBody>
      </p:sp>
    </p:spTree>
    <p:extLst>
      <p:ext uri="{BB962C8B-B14F-4D97-AF65-F5344CB8AC3E}">
        <p14:creationId xmlns:p14="http://schemas.microsoft.com/office/powerpoint/2010/main" val="11823490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dirty="0" smtClean="0">
                <a:latin typeface="Rockwell"/>
                <a:cs typeface="Rockwell"/>
              </a:rPr>
              <a:t>Sherman </a:t>
            </a:r>
            <a:r>
              <a:rPr lang="en-US" dirty="0">
                <a:latin typeface="Rockwell"/>
                <a:cs typeface="Rockwell"/>
              </a:rPr>
              <a:t>Scorches Georgia</a:t>
            </a:r>
            <a:br>
              <a:rPr lang="en-US" dirty="0">
                <a:latin typeface="Rockwell"/>
                <a:cs typeface="Rockwell"/>
              </a:rPr>
            </a:br>
            <a:endParaRPr lang="en-US" dirty="0">
              <a:latin typeface="Rockwell"/>
              <a:cs typeface="Rockwell"/>
            </a:endParaRPr>
          </a:p>
        </p:txBody>
      </p:sp>
      <p:sp>
        <p:nvSpPr>
          <p:cNvPr id="59395" name="Content Placeholder 2"/>
          <p:cNvSpPr>
            <a:spLocks noGrp="1"/>
          </p:cNvSpPr>
          <p:nvPr>
            <p:ph idx="1"/>
          </p:nvPr>
        </p:nvSpPr>
        <p:spPr>
          <a:xfrm>
            <a:off x="0" y="1417638"/>
            <a:ext cx="9144000" cy="4708526"/>
          </a:xfrm>
        </p:spPr>
        <p:txBody>
          <a:bodyPr>
            <a:noAutofit/>
          </a:bodyPr>
          <a:lstStyle/>
          <a:p>
            <a:pPr lvl="1"/>
            <a:r>
              <a:rPr lang="en-US" dirty="0">
                <a:latin typeface="Rockwell"/>
                <a:cs typeface="Rockwell"/>
              </a:rPr>
              <a:t>Sherman was a pioneer practitioner of </a:t>
            </a:r>
            <a:r>
              <a:rPr lang="ja-JP" altLang="en-US" dirty="0">
                <a:latin typeface="Rockwell"/>
                <a:cs typeface="Rockwell"/>
              </a:rPr>
              <a:t>“</a:t>
            </a:r>
            <a:r>
              <a:rPr lang="en-US" dirty="0">
                <a:latin typeface="Rockwell"/>
                <a:cs typeface="Rockwell"/>
              </a:rPr>
              <a:t>total war</a:t>
            </a:r>
            <a:r>
              <a:rPr lang="ja-JP" altLang="en-US" dirty="0">
                <a:latin typeface="Rockwell"/>
                <a:cs typeface="Rockwell"/>
              </a:rPr>
              <a:t>”</a:t>
            </a:r>
            <a:r>
              <a:rPr lang="en-US" dirty="0">
                <a:latin typeface="Rockwell"/>
                <a:cs typeface="Rockwell"/>
              </a:rPr>
              <a:t>:</a:t>
            </a:r>
          </a:p>
          <a:p>
            <a:pPr lvl="2"/>
            <a:r>
              <a:rPr lang="en-US" dirty="0">
                <a:latin typeface="Rockwell"/>
                <a:cs typeface="Rockwell"/>
              </a:rPr>
              <a:t>His success in </a:t>
            </a:r>
            <a:r>
              <a:rPr lang="ja-JP" altLang="en-US" dirty="0">
                <a:latin typeface="Rockwell"/>
                <a:cs typeface="Rockwell"/>
              </a:rPr>
              <a:t>“</a:t>
            </a:r>
            <a:r>
              <a:rPr lang="en-US" dirty="0" err="1">
                <a:latin typeface="Rockwell"/>
                <a:cs typeface="Rockwell"/>
              </a:rPr>
              <a:t>Shermanizing</a:t>
            </a:r>
            <a:r>
              <a:rPr lang="ja-JP" altLang="en-US" dirty="0">
                <a:latin typeface="Rockwell"/>
                <a:cs typeface="Rockwell"/>
              </a:rPr>
              <a:t>”</a:t>
            </a:r>
            <a:r>
              <a:rPr lang="en-US" dirty="0">
                <a:latin typeface="Rockwell"/>
                <a:cs typeface="Rockwell"/>
              </a:rPr>
              <a:t> the South was attested by increasing numbers of Confederate desertions</a:t>
            </a:r>
          </a:p>
          <a:p>
            <a:pPr lvl="2"/>
            <a:r>
              <a:rPr lang="en-US" dirty="0">
                <a:latin typeface="Rockwell"/>
                <a:cs typeface="Rockwell"/>
              </a:rPr>
              <a:t>All his methods were brutal</a:t>
            </a:r>
          </a:p>
          <a:p>
            <a:pPr lvl="3"/>
            <a:r>
              <a:rPr lang="en-US" dirty="0">
                <a:latin typeface="Rockwell"/>
                <a:cs typeface="Rockwell"/>
              </a:rPr>
              <a:t>He probably shortened the struggle and hence saved lives</a:t>
            </a:r>
          </a:p>
          <a:p>
            <a:pPr lvl="3"/>
            <a:r>
              <a:rPr lang="en-US" dirty="0">
                <a:latin typeface="Rockwell"/>
                <a:cs typeface="Rockwell"/>
              </a:rPr>
              <a:t>The discipline of his army at times broke down</a:t>
            </a:r>
          </a:p>
          <a:p>
            <a:pPr lvl="2"/>
            <a:r>
              <a:rPr lang="en-US" dirty="0">
                <a:latin typeface="Rockwell"/>
                <a:cs typeface="Rockwell"/>
              </a:rPr>
              <a:t>After seizing Savannah as a Christmas present for Lincoln, his army veered north into South Carolina, where the destruction was even worse:</a:t>
            </a:r>
          </a:p>
          <a:p>
            <a:pPr lvl="3"/>
            <a:r>
              <a:rPr lang="en-US" dirty="0">
                <a:latin typeface="Rockwell"/>
                <a:cs typeface="Rockwell"/>
              </a:rPr>
              <a:t>Sherman</a:t>
            </a:r>
            <a:r>
              <a:rPr lang="ja-JP" altLang="en-US" dirty="0">
                <a:latin typeface="Rockwell"/>
                <a:cs typeface="Rockwell"/>
              </a:rPr>
              <a:t>’</a:t>
            </a:r>
            <a:r>
              <a:rPr lang="en-US" dirty="0">
                <a:latin typeface="Rockwell"/>
                <a:cs typeface="Rockwell"/>
              </a:rPr>
              <a:t>s conquering army rolled deep into North Carolina by the time the war ended</a:t>
            </a:r>
          </a:p>
        </p:txBody>
      </p:sp>
    </p:spTree>
    <p:extLst>
      <p:ext uri="{BB962C8B-B14F-4D97-AF65-F5344CB8AC3E}">
        <p14:creationId xmlns:p14="http://schemas.microsoft.com/office/powerpoint/2010/main" val="4434164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 y="254000"/>
            <a:ext cx="8153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t>Map 21-6 p450</a:t>
            </a:r>
          </a:p>
        </p:txBody>
      </p:sp>
    </p:spTree>
    <p:extLst>
      <p:ext uri="{BB962C8B-B14F-4D97-AF65-F5344CB8AC3E}">
        <p14:creationId xmlns:p14="http://schemas.microsoft.com/office/powerpoint/2010/main" val="20850394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Election of 1864</a:t>
            </a:r>
          </a:p>
        </p:txBody>
      </p:sp>
      <p:sp>
        <p:nvSpPr>
          <p:cNvPr id="20482" name="Rectangle 5"/>
          <p:cNvSpPr>
            <a:spLocks noGrp="1" noRot="1" noChangeArrowheads="1"/>
          </p:cNvSpPr>
          <p:nvPr>
            <p:ph type="body" sz="half" idx="4294967295"/>
          </p:nvPr>
        </p:nvSpPr>
        <p:spPr>
          <a:xfrm>
            <a:off x="0" y="838200"/>
            <a:ext cx="2819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600">
                <a:effectLst/>
              </a:rPr>
              <a:t>Abraham Lincoln (R)</a:t>
            </a:r>
          </a:p>
          <a:p>
            <a:pPr lvl="1">
              <a:lnSpc>
                <a:spcPct val="90000"/>
              </a:lnSpc>
            </a:pPr>
            <a:r>
              <a:rPr lang="en-US" sz="1400">
                <a:effectLst/>
              </a:rPr>
              <a:t>Ran as National Union Party</a:t>
            </a:r>
          </a:p>
          <a:p>
            <a:pPr lvl="1">
              <a:lnSpc>
                <a:spcPct val="90000"/>
              </a:lnSpc>
            </a:pPr>
            <a:r>
              <a:rPr lang="en-US" sz="1400">
                <a:effectLst/>
              </a:rPr>
              <a:t>Andrew Johnson (D) as VP running mate</a:t>
            </a:r>
          </a:p>
          <a:p>
            <a:pPr lvl="1">
              <a:lnSpc>
                <a:spcPct val="90000"/>
              </a:lnSpc>
            </a:pPr>
            <a:r>
              <a:rPr lang="en-US" sz="1400">
                <a:effectLst/>
              </a:rPr>
              <a:t>Fall of Atlanta ensured re-election</a:t>
            </a:r>
          </a:p>
          <a:p>
            <a:pPr>
              <a:lnSpc>
                <a:spcPct val="90000"/>
              </a:lnSpc>
            </a:pPr>
            <a:r>
              <a:rPr lang="en-US" sz="1600">
                <a:effectLst/>
              </a:rPr>
              <a:t>George McClellan (D)</a:t>
            </a:r>
            <a:endParaRPr lang="en-US" sz="2000">
              <a:effectLst/>
            </a:endParaRPr>
          </a:p>
        </p:txBody>
      </p:sp>
      <p:pic>
        <p:nvPicPr>
          <p:cNvPr id="2048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971800" y="685800"/>
            <a:ext cx="6172200" cy="6172200"/>
          </a:xfrm>
        </p:spPr>
      </p:pic>
    </p:spTree>
    <p:extLst>
      <p:ext uri="{BB962C8B-B14F-4D97-AF65-F5344CB8AC3E}">
        <p14:creationId xmlns:p14="http://schemas.microsoft.com/office/powerpoint/2010/main" val="6249787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idx="4294967295"/>
          </p:nvPr>
        </p:nvSpPr>
        <p:spPr>
          <a:xfrm>
            <a:off x="304800" y="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Lincoln’s Politics and Civil War</a:t>
            </a:r>
            <a:endParaRPr lang="en-US">
              <a:effectLst/>
            </a:endParaRPr>
          </a:p>
        </p:txBody>
      </p:sp>
      <p:sp>
        <p:nvSpPr>
          <p:cNvPr id="19458" name="Rectangle 3"/>
          <p:cNvSpPr>
            <a:spLocks noGrp="1" noRot="1" noChangeArrowheads="1"/>
          </p:cNvSpPr>
          <p:nvPr>
            <p:ph type="body" idx="4294967295"/>
          </p:nvPr>
        </p:nvSpPr>
        <p:spPr>
          <a:xfrm>
            <a:off x="0" y="533400"/>
            <a:ext cx="5257800" cy="317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600" dirty="0">
                <a:effectLst/>
              </a:rPr>
              <a:t>Lincoln and Congress</a:t>
            </a:r>
          </a:p>
          <a:p>
            <a:pPr lvl="1"/>
            <a:r>
              <a:rPr lang="en-US" sz="1400" dirty="0">
                <a:effectLst/>
              </a:rPr>
              <a:t>Radical Republicans</a:t>
            </a:r>
          </a:p>
          <a:p>
            <a:pPr lvl="1"/>
            <a:r>
              <a:rPr lang="en-US" sz="1400" dirty="0">
                <a:effectLst/>
              </a:rPr>
              <a:t>Conservative Republicans</a:t>
            </a:r>
            <a:endParaRPr lang="en-US" sz="1600" dirty="0">
              <a:effectLst/>
            </a:endParaRPr>
          </a:p>
          <a:p>
            <a:pPr lvl="1"/>
            <a:r>
              <a:rPr lang="en-US" sz="1400" dirty="0">
                <a:effectLst/>
              </a:rPr>
              <a:t>War Democrats</a:t>
            </a:r>
            <a:endParaRPr lang="en-US" sz="1800" dirty="0">
              <a:effectLst/>
            </a:endParaRPr>
          </a:p>
          <a:p>
            <a:pPr lvl="1"/>
            <a:r>
              <a:rPr lang="en-US" sz="1400" b="1" dirty="0">
                <a:effectLst/>
              </a:rPr>
              <a:t>Copperheads/Peace Democrats</a:t>
            </a:r>
          </a:p>
          <a:p>
            <a:pPr lvl="2"/>
            <a:r>
              <a:rPr lang="en-US" sz="1200" dirty="0">
                <a:effectLst/>
              </a:rPr>
              <a:t>Clement Vallandigham (OH) and Fernando Wood (NY)</a:t>
            </a:r>
          </a:p>
          <a:p>
            <a:r>
              <a:rPr lang="en-US" sz="1600" dirty="0">
                <a:effectLst/>
              </a:rPr>
              <a:t>Constitutional Powers and Rights</a:t>
            </a:r>
          </a:p>
          <a:p>
            <a:pPr lvl="1"/>
            <a:r>
              <a:rPr lang="en-US" sz="1400" dirty="0">
                <a:effectLst/>
              </a:rPr>
              <a:t>Ex parte </a:t>
            </a:r>
            <a:r>
              <a:rPr lang="en-US" sz="1400" dirty="0" err="1">
                <a:effectLst/>
              </a:rPr>
              <a:t>Merryman</a:t>
            </a:r>
            <a:r>
              <a:rPr lang="en-US" sz="1400" dirty="0">
                <a:effectLst/>
              </a:rPr>
              <a:t> (1861)</a:t>
            </a:r>
          </a:p>
          <a:p>
            <a:pPr lvl="2"/>
            <a:r>
              <a:rPr lang="en-US" sz="1200" dirty="0">
                <a:effectLst/>
              </a:rPr>
              <a:t>Suspension of habeas corpus by Lincoln unconstitutional</a:t>
            </a:r>
            <a:endParaRPr lang="en-US" sz="1400" dirty="0">
              <a:effectLst/>
            </a:endParaRPr>
          </a:p>
          <a:p>
            <a:pPr lvl="1"/>
            <a:r>
              <a:rPr lang="en-US" sz="1400" i="1" dirty="0">
                <a:effectLst/>
              </a:rPr>
              <a:t>Ex parte Milligan </a:t>
            </a:r>
            <a:r>
              <a:rPr lang="en-US" sz="1400" dirty="0">
                <a:effectLst/>
              </a:rPr>
              <a:t>(1866)</a:t>
            </a:r>
          </a:p>
          <a:p>
            <a:pPr lvl="2"/>
            <a:r>
              <a:rPr lang="en-US" sz="1200" dirty="0">
                <a:effectLst/>
              </a:rPr>
              <a:t>Civilians cannot be tried in military courts if civil courts still operating</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31813"/>
            <a:ext cx="37338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6473825" y="6489700"/>
            <a:ext cx="267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a:latin typeface="Tahoma" charset="0"/>
              </a:rPr>
              <a:t>Copperhead Propaganda</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11575"/>
            <a:ext cx="44196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4904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2</a:t>
            </a:r>
            <a:r>
              <a:rPr lang="en-US" baseline="30000" dirty="0" smtClean="0"/>
              <a:t>nd</a:t>
            </a:r>
            <a:r>
              <a:rPr lang="en-US" dirty="0" smtClean="0"/>
              <a:t> Inaugural</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75052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Today’s Texts!</a:t>
            </a:r>
          </a:p>
          <a:p>
            <a:pPr lvl="1"/>
            <a:r>
              <a:rPr lang="en-US" dirty="0" smtClean="0"/>
              <a:t>Douglass on Slavery</a:t>
            </a:r>
          </a:p>
          <a:p>
            <a:pPr lvl="1"/>
            <a:r>
              <a:rPr lang="en-US" dirty="0" smtClean="0"/>
              <a:t>Letters from Horace Greeley &amp; Lincoln’s Response</a:t>
            </a:r>
          </a:p>
          <a:p>
            <a:pPr lvl="1"/>
            <a:r>
              <a:rPr lang="en-US" dirty="0" smtClean="0"/>
              <a:t>Emancipation Proclamation &amp; Response</a:t>
            </a:r>
          </a:p>
          <a:p>
            <a:pPr lvl="1"/>
            <a:r>
              <a:rPr lang="en-US" dirty="0" smtClean="0"/>
              <a:t>Gettysburg Address</a:t>
            </a:r>
          </a:p>
          <a:p>
            <a:pPr lvl="1"/>
            <a:r>
              <a:rPr lang="en-US" dirty="0" smtClean="0"/>
              <a:t>Lincoln’s Second Inaugural Address</a:t>
            </a:r>
          </a:p>
          <a:p>
            <a:endParaRPr lang="en-US" dirty="0"/>
          </a:p>
        </p:txBody>
      </p:sp>
    </p:spTree>
    <p:extLst>
      <p:ext uri="{BB962C8B-B14F-4D97-AF65-F5344CB8AC3E}">
        <p14:creationId xmlns:p14="http://schemas.microsoft.com/office/powerpoint/2010/main" val="3424807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military actions and events created political change during the Civil War. </a:t>
            </a:r>
            <a:endParaRPr lang="en-US" dirty="0"/>
          </a:p>
        </p:txBody>
      </p:sp>
    </p:spTree>
    <p:extLst>
      <p:ext uri="{BB962C8B-B14F-4D97-AF65-F5344CB8AC3E}">
        <p14:creationId xmlns:p14="http://schemas.microsoft.com/office/powerpoint/2010/main" val="3798564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0346"/>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143000" y="1905000"/>
            <a:ext cx="3352800" cy="47244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ChangeArrowheads="1"/>
          </p:cNvSpPr>
          <p:nvPr/>
        </p:nvSpPr>
        <p:spPr bwMode="auto">
          <a:xfrm>
            <a:off x="6477000" y="304800"/>
            <a:ext cx="1905000" cy="18288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3" name="Text Box 5"/>
          <p:cNvSpPr txBox="1">
            <a:spLocks noChangeArrowheads="1"/>
          </p:cNvSpPr>
          <p:nvPr/>
        </p:nvSpPr>
        <p:spPr bwMode="auto">
          <a:xfrm>
            <a:off x="1295400" y="8382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800" b="1" u="sng">
                <a:latin typeface="Rockwell"/>
                <a:cs typeface="Rockwell"/>
              </a:rPr>
              <a:t>Western Theater</a:t>
            </a:r>
          </a:p>
        </p:txBody>
      </p:sp>
      <p:sp>
        <p:nvSpPr>
          <p:cNvPr id="32774" name="Text Box 6"/>
          <p:cNvSpPr txBox="1">
            <a:spLocks noChangeArrowheads="1"/>
          </p:cNvSpPr>
          <p:nvPr/>
        </p:nvSpPr>
        <p:spPr bwMode="auto">
          <a:xfrm>
            <a:off x="1371600" y="3048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800" b="1" u="sng" dirty="0">
                <a:latin typeface="Rockwell"/>
                <a:cs typeface="Rockwell"/>
              </a:rPr>
              <a:t>Eastern Theater</a:t>
            </a:r>
          </a:p>
        </p:txBody>
      </p:sp>
      <p:sp>
        <p:nvSpPr>
          <p:cNvPr id="32775" name="Line 7"/>
          <p:cNvSpPr>
            <a:spLocks noChangeShapeType="1"/>
          </p:cNvSpPr>
          <p:nvPr/>
        </p:nvSpPr>
        <p:spPr bwMode="auto">
          <a:xfrm>
            <a:off x="5562600" y="533400"/>
            <a:ext cx="685800"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76" name="Line 8"/>
          <p:cNvSpPr>
            <a:spLocks noChangeShapeType="1"/>
          </p:cNvSpPr>
          <p:nvPr/>
        </p:nvSpPr>
        <p:spPr bwMode="auto">
          <a:xfrm>
            <a:off x="3048000" y="1371600"/>
            <a:ext cx="0" cy="3810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2596328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ox(in)">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box(in)">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box(in)">
                                      <p:cBhvr>
                                        <p:cTn id="22" dur="5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blinds(horizontal)">
                                      <p:cBhvr>
                                        <p:cTn id="27" dur="500"/>
                                        <p:tgtEl>
                                          <p:spTgt spid="327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771"/>
                                        </p:tgtEl>
                                        <p:attrNameLst>
                                          <p:attrName>style.visibility</p:attrName>
                                        </p:attrNameLst>
                                      </p:cBhvr>
                                      <p:to>
                                        <p:strVal val="visible"/>
                                      </p:to>
                                    </p:set>
                                    <p:animEffect transition="in" filter="checkerboard(across)">
                                      <p:cBhvr>
                                        <p:cTn id="3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32773" grpId="0"/>
      <p:bldP spid="32774" grpId="0"/>
      <p:bldP spid="32775" grpId="0" animBg="1"/>
      <p:bldP spid="327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5932"/>
          <p:cNvPicPr>
            <a:picLocks noChangeAspect="1" noChangeArrowheads="1"/>
          </p:cNvPicPr>
          <p:nvPr/>
        </p:nvPicPr>
        <p:blipFill>
          <a:blip r:embed="rId2" cstate="email">
            <a:lum bright="-12000" contrast="18000"/>
            <a:extLst>
              <a:ext uri="{28A0092B-C50C-407E-A947-70E740481C1C}">
                <a14:useLocalDpi xmlns:a14="http://schemas.microsoft.com/office/drawing/2010/main"/>
              </a:ext>
            </a:extLst>
          </a:blip>
          <a:srcRect/>
          <a:stretch>
            <a:fillRect/>
          </a:stretch>
        </p:blipFill>
        <p:spPr bwMode="auto">
          <a:xfrm>
            <a:off x="0" y="4763"/>
            <a:ext cx="9296400" cy="700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a:xfrm>
            <a:off x="838200" y="6629400"/>
            <a:ext cx="7772400" cy="228600"/>
          </a:xfrm>
        </p:spPr>
        <p:txBody>
          <a:bodyPr>
            <a:normAutofit fontScale="90000"/>
          </a:bodyPr>
          <a:lstStyle/>
          <a:p>
            <a:pPr eaLnBrk="1" hangingPunct="1"/>
            <a:r>
              <a:rPr lang="en-US" sz="900">
                <a:latin typeface="Arial" charset="0"/>
              </a:rPr>
              <a:t>Theater/Battles 1862</a:t>
            </a:r>
          </a:p>
        </p:txBody>
      </p:sp>
      <p:sp>
        <p:nvSpPr>
          <p:cNvPr id="18437" name="Rectangle 6" descr="Wide upward diagonal"/>
          <p:cNvSpPr>
            <a:spLocks noChangeArrowheads="1"/>
          </p:cNvSpPr>
          <p:nvPr/>
        </p:nvSpPr>
        <p:spPr bwMode="auto">
          <a:xfrm>
            <a:off x="304800" y="2057400"/>
            <a:ext cx="3352800" cy="4495800"/>
          </a:xfrm>
          <a:prstGeom prst="rect">
            <a:avLst/>
          </a:prstGeom>
          <a:noFill/>
          <a:ln w="76200">
            <a:solidFill>
              <a:schemeClr val="tx1"/>
            </a:solidFill>
            <a:miter lim="800000"/>
            <a:headEnd/>
            <a:tailEnd/>
          </a:ln>
          <a:effectLst/>
          <a:extLst>
            <a:ext uri="{909E8E84-426E-40dd-AFC4-6F175D3DCCD1}">
              <a14:hiddenFill xmlns:a14="http://schemas.microsoft.com/office/drawing/2010/main">
                <a:pattFill prst="wdUpDiag">
                  <a:fgClr>
                    <a:schemeClr val="bg1"/>
                  </a:fgClr>
                  <a:bgClr>
                    <a:srgbClr val="EDDFDF"/>
                  </a:bgClr>
                </a:patt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8" name="Rectangle 7"/>
          <p:cNvSpPr>
            <a:spLocks noChangeArrowheads="1"/>
          </p:cNvSpPr>
          <p:nvPr/>
        </p:nvSpPr>
        <p:spPr bwMode="auto">
          <a:xfrm>
            <a:off x="4648200" y="457200"/>
            <a:ext cx="2667000" cy="1905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41586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idx="4294967295"/>
          </p:nvPr>
        </p:nvSpPr>
        <p:spPr>
          <a:xfrm>
            <a:off x="381000" y="152400"/>
            <a:ext cx="83883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latin typeface="Rockwell"/>
                <a:cs typeface="Rockwell"/>
              </a:rPr>
              <a:t>Turning Points of the Civil War</a:t>
            </a:r>
          </a:p>
        </p:txBody>
      </p:sp>
      <p:sp>
        <p:nvSpPr>
          <p:cNvPr id="15362" name="Rectangle 3"/>
          <p:cNvSpPr>
            <a:spLocks noGrp="1" noRot="1" noChangeArrowheads="1"/>
          </p:cNvSpPr>
          <p:nvPr>
            <p:ph type="body" idx="4294967295"/>
          </p:nvPr>
        </p:nvSpPr>
        <p:spPr>
          <a:xfrm>
            <a:off x="0" y="990600"/>
            <a:ext cx="6223296"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1800" b="1" dirty="0">
                <a:effectLst/>
                <a:latin typeface="Rockwell"/>
                <a:cs typeface="Rockwell"/>
              </a:rPr>
              <a:t>First Battle of Bull Run (July 1861)</a:t>
            </a:r>
            <a:endParaRPr lang="en-US" sz="1800" dirty="0">
              <a:effectLst/>
              <a:latin typeface="Rockwell"/>
              <a:cs typeface="Rockwell"/>
            </a:endParaRPr>
          </a:p>
          <a:p>
            <a:pPr lvl="1">
              <a:lnSpc>
                <a:spcPct val="80000"/>
              </a:lnSpc>
            </a:pPr>
            <a:r>
              <a:rPr lang="en-US" sz="1600" dirty="0">
                <a:effectLst/>
                <a:latin typeface="Rockwell"/>
                <a:cs typeface="Rockwell"/>
              </a:rPr>
              <a:t>First major battle of the war</a:t>
            </a:r>
          </a:p>
          <a:p>
            <a:pPr lvl="1">
              <a:lnSpc>
                <a:spcPct val="80000"/>
              </a:lnSpc>
            </a:pPr>
            <a:r>
              <a:rPr lang="en-US" sz="1600" dirty="0">
                <a:effectLst/>
                <a:latin typeface="Rockwell"/>
                <a:cs typeface="Rockwell"/>
              </a:rPr>
              <a:t>Union significantly defeated by Confederates</a:t>
            </a:r>
          </a:p>
          <a:p>
            <a:pPr lvl="1">
              <a:lnSpc>
                <a:spcPct val="80000"/>
              </a:lnSpc>
            </a:pPr>
            <a:r>
              <a:rPr lang="en-US" sz="1600" dirty="0">
                <a:effectLst/>
                <a:latin typeface="Rockwell"/>
                <a:cs typeface="Rockwell"/>
              </a:rPr>
              <a:t>Myth of quick war leads to realization of long and costly war</a:t>
            </a:r>
          </a:p>
          <a:p>
            <a:pPr>
              <a:lnSpc>
                <a:spcPct val="80000"/>
              </a:lnSpc>
            </a:pPr>
            <a:r>
              <a:rPr lang="en-US" sz="1800" b="1" dirty="0">
                <a:effectLst/>
                <a:latin typeface="Rockwell"/>
                <a:cs typeface="Rockwell"/>
              </a:rPr>
              <a:t>Antietam (September 1862)</a:t>
            </a:r>
            <a:endParaRPr lang="en-US" sz="1800" dirty="0">
              <a:effectLst/>
              <a:latin typeface="Rockwell"/>
              <a:cs typeface="Rockwell"/>
            </a:endParaRPr>
          </a:p>
          <a:p>
            <a:pPr lvl="1">
              <a:lnSpc>
                <a:spcPct val="80000"/>
              </a:lnSpc>
            </a:pPr>
            <a:r>
              <a:rPr lang="en-US" sz="1600" dirty="0">
                <a:effectLst/>
                <a:latin typeface="Rockwell"/>
                <a:cs typeface="Rockwell"/>
              </a:rPr>
              <a:t>Robert E. Lee defeated by George McClellan</a:t>
            </a:r>
          </a:p>
          <a:p>
            <a:pPr lvl="1">
              <a:lnSpc>
                <a:spcPct val="80000"/>
              </a:lnSpc>
            </a:pPr>
            <a:r>
              <a:rPr lang="en-US" sz="1600" dirty="0">
                <a:effectLst/>
                <a:latin typeface="Rockwell"/>
                <a:cs typeface="Rockwell"/>
              </a:rPr>
              <a:t>Bloodiest day in war: 22,000 killed or wounded</a:t>
            </a:r>
          </a:p>
          <a:p>
            <a:pPr lvl="1">
              <a:lnSpc>
                <a:spcPct val="80000"/>
              </a:lnSpc>
            </a:pPr>
            <a:r>
              <a:rPr lang="en-US" sz="1600" dirty="0">
                <a:effectLst/>
                <a:latin typeface="Rockwell"/>
                <a:cs typeface="Rockwell"/>
              </a:rPr>
              <a:t>Lincoln soon issues Emancipation Proclamation</a:t>
            </a:r>
          </a:p>
          <a:p>
            <a:r>
              <a:rPr lang="en-US" sz="1800" b="1" dirty="0">
                <a:effectLst/>
                <a:latin typeface="Rockwell"/>
                <a:cs typeface="Rockwell"/>
              </a:rPr>
              <a:t>Vicksburg (May-July 1863)</a:t>
            </a:r>
            <a:endParaRPr lang="en-US" sz="1800" dirty="0">
              <a:effectLst/>
              <a:latin typeface="Rockwell"/>
              <a:cs typeface="Rockwell"/>
            </a:endParaRPr>
          </a:p>
          <a:p>
            <a:pPr lvl="1"/>
            <a:r>
              <a:rPr lang="en-US" sz="1600" dirty="0">
                <a:effectLst/>
                <a:latin typeface="Rockwell"/>
                <a:cs typeface="Rockwell"/>
              </a:rPr>
              <a:t>Union control of the Mississippi River, cutting the CSA in two</a:t>
            </a:r>
          </a:p>
          <a:p>
            <a:pPr>
              <a:lnSpc>
                <a:spcPct val="80000"/>
              </a:lnSpc>
            </a:pPr>
            <a:r>
              <a:rPr lang="en-US" sz="1800" b="1" dirty="0">
                <a:effectLst/>
                <a:latin typeface="Rockwell"/>
                <a:cs typeface="Rockwell"/>
              </a:rPr>
              <a:t>Gettysburg (July 1863)</a:t>
            </a:r>
            <a:endParaRPr lang="en-US" sz="1800" dirty="0">
              <a:effectLst/>
              <a:latin typeface="Rockwell"/>
              <a:cs typeface="Rockwell"/>
            </a:endParaRPr>
          </a:p>
          <a:p>
            <a:pPr lvl="1">
              <a:lnSpc>
                <a:spcPct val="80000"/>
              </a:lnSpc>
            </a:pPr>
            <a:r>
              <a:rPr lang="en-US" sz="1600" dirty="0">
                <a:effectLst/>
                <a:latin typeface="Rockwell"/>
                <a:cs typeface="Rockwell"/>
              </a:rPr>
              <a:t>CSA’s Lee’s offensive into Pennsylvania to force peace by the Union or earn foreign support</a:t>
            </a:r>
          </a:p>
          <a:p>
            <a:pPr lvl="1">
              <a:lnSpc>
                <a:spcPct val="80000"/>
              </a:lnSpc>
            </a:pPr>
            <a:r>
              <a:rPr lang="en-US" sz="1600" dirty="0">
                <a:effectLst/>
                <a:latin typeface="Rockwell"/>
                <a:cs typeface="Rockwell"/>
              </a:rPr>
              <a:t>Pickett’s Charge and failure and near destruction of CSA military</a:t>
            </a:r>
          </a:p>
          <a:p>
            <a:pPr lvl="1">
              <a:lnSpc>
                <a:spcPct val="80000"/>
              </a:lnSpc>
            </a:pPr>
            <a:r>
              <a:rPr lang="en-US" sz="1600" dirty="0">
                <a:effectLst/>
                <a:latin typeface="Rockwell"/>
                <a:cs typeface="Rockwell"/>
              </a:rPr>
              <a:t>Deadliest battle of the entire war: over 50,000 casualties</a:t>
            </a:r>
          </a:p>
          <a:p>
            <a:pPr lvl="1">
              <a:lnSpc>
                <a:spcPct val="80000"/>
              </a:lnSpc>
            </a:pPr>
            <a:r>
              <a:rPr lang="en-US" sz="1600" dirty="0">
                <a:effectLst/>
                <a:latin typeface="Rockwell"/>
                <a:cs typeface="Rockwell"/>
              </a:rPr>
              <a:t>Widely considered the turning point of the war for a Union victory</a:t>
            </a:r>
            <a:endParaRPr lang="en-US" sz="1100" b="1" dirty="0">
              <a:effectLst/>
              <a:latin typeface="Rockwell"/>
              <a:cs typeface="Rockwell"/>
            </a:endParaRPr>
          </a:p>
          <a:p>
            <a:pPr>
              <a:lnSpc>
                <a:spcPct val="80000"/>
              </a:lnSpc>
            </a:pPr>
            <a:endParaRPr lang="en-US" sz="1600" b="1" dirty="0">
              <a:effectLst/>
              <a:latin typeface="Rockwell"/>
              <a:cs typeface="Rockwell"/>
            </a:endParaRPr>
          </a:p>
        </p:txBody>
      </p:sp>
      <p:pic>
        <p:nvPicPr>
          <p:cNvPr id="15363" name="Picture 5" descr="gettysburg-battle-400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296" y="4322742"/>
            <a:ext cx="3380344" cy="253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90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8500441"/>
              </p:ext>
            </p:extLst>
          </p:nvPr>
        </p:nvGraphicFramePr>
        <p:xfrm>
          <a:off x="0" y="1737080"/>
          <a:ext cx="9144000" cy="4358920"/>
        </p:xfrm>
        <a:graphic>
          <a:graphicData uri="http://schemas.openxmlformats.org/drawingml/2006/table">
            <a:tbl>
              <a:tblPr firstRow="1" bandRow="1">
                <a:tableStyleId>{5C22544A-7EE6-4342-B048-85BDC9FD1C3A}</a:tableStyleId>
              </a:tblPr>
              <a:tblGrid>
                <a:gridCol w="1439333"/>
                <a:gridCol w="762000"/>
                <a:gridCol w="1408141"/>
                <a:gridCol w="1443790"/>
                <a:gridCol w="1042736"/>
                <a:gridCol w="30480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1</a:t>
                      </a:r>
                      <a:r>
                        <a:rPr lang="en-US" baseline="30000" dirty="0" smtClean="0">
                          <a:effectLst/>
                        </a:rPr>
                        <a:t>st</a:t>
                      </a:r>
                      <a:r>
                        <a:rPr lang="en-US" dirty="0" smtClean="0">
                          <a:effectLst/>
                        </a:rPr>
                        <a:t> Battle of Manassas/ 1</a:t>
                      </a:r>
                      <a:r>
                        <a:rPr lang="en-US" baseline="30000" dirty="0" smtClean="0">
                          <a:effectLst/>
                        </a:rPr>
                        <a:t>st</a:t>
                      </a:r>
                      <a:r>
                        <a:rPr lang="en-US" dirty="0" smtClean="0">
                          <a:effectLst/>
                        </a:rPr>
                        <a:t> Battle of Bull Run</a:t>
                      </a:r>
                      <a:endParaRPr lang="en-US" dirty="0">
                        <a:effectLst/>
                      </a:endParaRPr>
                    </a:p>
                  </a:txBody>
                  <a:tcPr>
                    <a:solidFill>
                      <a:schemeClr val="accent6">
                        <a:lumMod val="20000"/>
                        <a:lumOff val="80000"/>
                      </a:schemeClr>
                    </a:solidFill>
                  </a:tcPr>
                </a:tc>
                <a:tc>
                  <a:txBody>
                    <a:bodyPr/>
                    <a:lstStyle/>
                    <a:p>
                      <a:pPr algn="ctr"/>
                      <a:r>
                        <a:rPr lang="en-US" dirty="0" smtClean="0">
                          <a:effectLst/>
                        </a:rPr>
                        <a:t>July</a:t>
                      </a:r>
                      <a:r>
                        <a:rPr lang="en-US" baseline="0" dirty="0" smtClean="0">
                          <a:effectLst/>
                        </a:rPr>
                        <a:t> 1861</a:t>
                      </a:r>
                      <a:endParaRPr lang="en-US" dirty="0" smtClean="0">
                        <a:effectLst/>
                      </a:endParaRPr>
                    </a:p>
                  </a:txBody>
                  <a:tcPr>
                    <a:solidFill>
                      <a:schemeClr val="accent6">
                        <a:lumMod val="20000"/>
                        <a:lumOff val="80000"/>
                      </a:schemeClr>
                    </a:solidFill>
                  </a:tcPr>
                </a:tc>
                <a:tc>
                  <a:txBody>
                    <a:bodyPr/>
                    <a:lstStyle/>
                    <a:p>
                      <a:pPr algn="ctr"/>
                      <a:r>
                        <a:rPr lang="en-US" dirty="0" smtClean="0">
                          <a:effectLst/>
                        </a:rPr>
                        <a:t>Beau-regard</a:t>
                      </a:r>
                      <a:endParaRPr lang="en-US" dirty="0">
                        <a:effectLst/>
                      </a:endParaRPr>
                    </a:p>
                  </a:txBody>
                  <a:tcPr>
                    <a:solidFill>
                      <a:schemeClr val="accent6">
                        <a:lumMod val="20000"/>
                        <a:lumOff val="80000"/>
                      </a:schemeClr>
                    </a:solidFill>
                  </a:tcPr>
                </a:tc>
                <a:tc>
                  <a:txBody>
                    <a:bodyPr/>
                    <a:lstStyle/>
                    <a:p>
                      <a:pPr algn="ctr"/>
                      <a:r>
                        <a:rPr lang="en-US" dirty="0" smtClean="0">
                          <a:effectLst/>
                        </a:rPr>
                        <a:t>McDowell</a:t>
                      </a:r>
                      <a:endParaRPr lang="en-US" dirty="0">
                        <a:effectLst/>
                      </a:endParaRPr>
                    </a:p>
                  </a:txBody>
                  <a:tcPr>
                    <a:solidFill>
                      <a:schemeClr val="accent6">
                        <a:lumMod val="20000"/>
                        <a:lumOff val="80000"/>
                      </a:schemeClr>
                    </a:solidFill>
                  </a:tcPr>
                </a:tc>
                <a:tc>
                  <a:txBody>
                    <a:bodyPr/>
                    <a:lstStyle/>
                    <a:p>
                      <a:pPr algn="ctr"/>
                      <a:r>
                        <a:rPr lang="en-US" dirty="0" smtClean="0">
                          <a:effectLst/>
                        </a:rPr>
                        <a:t>CSA</a:t>
                      </a:r>
                      <a:endParaRPr lang="en-US" dirty="0">
                        <a:effectLst/>
                      </a:endParaRPr>
                    </a:p>
                  </a:txBody>
                  <a:tcPr>
                    <a:solidFill>
                      <a:schemeClr val="accent6">
                        <a:lumMod val="20000"/>
                        <a:lumOff val="80000"/>
                      </a:schemeClr>
                    </a:solidFill>
                  </a:tcPr>
                </a:tc>
                <a:tc>
                  <a:txBody>
                    <a:bodyPr/>
                    <a:lstStyle/>
                    <a:p>
                      <a:r>
                        <a:rPr lang="en-US" dirty="0" smtClean="0">
                          <a:effectLst/>
                        </a:rPr>
                        <a:t>Shattered hopes</a:t>
                      </a:r>
                      <a:r>
                        <a:rPr lang="en-US" baseline="0" dirty="0" smtClean="0">
                          <a:effectLst/>
                        </a:rPr>
                        <a:t> of a quick Union victory</a:t>
                      </a:r>
                      <a:endParaRPr lang="en-US" dirty="0">
                        <a:effectLst/>
                      </a:endParaRPr>
                    </a:p>
                  </a:txBody>
                  <a:tcPr>
                    <a:solidFill>
                      <a:schemeClr val="accent6">
                        <a:lumMod val="20000"/>
                        <a:lumOff val="80000"/>
                      </a:schemeClr>
                    </a:solidFill>
                  </a:tcPr>
                </a:tc>
              </a:tr>
            </a:tbl>
          </a:graphicData>
        </a:graphic>
      </p:graphicFrame>
      <p:sp>
        <p:nvSpPr>
          <p:cNvPr id="6" name="Title 1"/>
          <p:cNvSpPr>
            <a:spLocks noGrp="1"/>
          </p:cNvSpPr>
          <p:nvPr>
            <p:ph type="title"/>
          </p:nvPr>
        </p:nvSpPr>
        <p:spPr>
          <a:xfrm>
            <a:off x="457200" y="304800"/>
            <a:ext cx="8229600" cy="914400"/>
          </a:xfrm>
        </p:spPr>
        <p:txBody>
          <a:bodyPr/>
          <a:lstStyle/>
          <a:p>
            <a:r>
              <a:rPr lang="en-US" dirty="0" smtClean="0"/>
              <a:t>1</a:t>
            </a:r>
            <a:r>
              <a:rPr lang="en-US" baseline="30000" dirty="0" smtClean="0"/>
              <a:t>st</a:t>
            </a:r>
            <a:r>
              <a:rPr lang="en-US" dirty="0" smtClean="0"/>
              <a:t> Battle of Bull Run</a:t>
            </a:r>
            <a:endParaRPr lang="en-US" dirty="0"/>
          </a:p>
        </p:txBody>
      </p:sp>
    </p:spTree>
    <p:extLst>
      <p:ext uri="{BB962C8B-B14F-4D97-AF65-F5344CB8AC3E}">
        <p14:creationId xmlns:p14="http://schemas.microsoft.com/office/powerpoint/2010/main" val="1538158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McClellan in the Peninsula</a:t>
            </a:r>
            <a:endParaRPr 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647825"/>
            <a:ext cx="3581400" cy="4578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Content Placeholder 4"/>
          <p:cNvSpPr>
            <a:spLocks noGrp="1"/>
          </p:cNvSpPr>
          <p:nvPr>
            <p:ph idx="1"/>
          </p:nvPr>
        </p:nvSpPr>
        <p:spPr>
          <a:xfrm>
            <a:off x="4876800" y="2057400"/>
            <a:ext cx="3352800" cy="3810000"/>
          </a:xfrm>
        </p:spPr>
        <p:txBody>
          <a:bodyPr>
            <a:normAutofit fontScale="92500" lnSpcReduction="10000"/>
          </a:bodyPr>
          <a:lstStyle/>
          <a:p>
            <a:pPr marL="0" indent="0" algn="ctr">
              <a:buNone/>
            </a:pPr>
            <a:r>
              <a:rPr lang="en-US" sz="3600" i="1" dirty="0" smtClean="0">
                <a:latin typeface="+mn-lt"/>
              </a:rPr>
              <a:t>“Make </a:t>
            </a:r>
            <a:r>
              <a:rPr lang="en-US" sz="3600" i="1" dirty="0">
                <a:latin typeface="+mn-lt"/>
              </a:rPr>
              <a:t>no movement until the preparations are as complete as circumstances </a:t>
            </a:r>
            <a:r>
              <a:rPr lang="en-US" sz="3600" i="1" dirty="0" smtClean="0">
                <a:latin typeface="+mn-lt"/>
              </a:rPr>
              <a:t>permit.”</a:t>
            </a:r>
            <a:endParaRPr lang="en-US" sz="3600" i="1" dirty="0">
              <a:latin typeface="+mn-lt"/>
            </a:endParaRPr>
          </a:p>
        </p:txBody>
      </p:sp>
    </p:spTree>
    <p:extLst>
      <p:ext uri="{BB962C8B-B14F-4D97-AF65-F5344CB8AC3E}">
        <p14:creationId xmlns:p14="http://schemas.microsoft.com/office/powerpoint/2010/main" val="30035146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1261</TotalTime>
  <Words>1439</Words>
  <Application>Microsoft Macintosh PowerPoint</Application>
  <PresentationFormat>On-screen Show (4:3)</PresentationFormat>
  <Paragraphs>233</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Theme</vt:lpstr>
      <vt:lpstr>Do Now</vt:lpstr>
      <vt:lpstr>The Evolution of War Aims: Lincoln’s First Inaugural Address Through His Last</vt:lpstr>
      <vt:lpstr>AP Prompt</vt:lpstr>
      <vt:lpstr>Outline</vt:lpstr>
      <vt:lpstr>PowerPoint Presentation</vt:lpstr>
      <vt:lpstr>Theater/Battles 1862</vt:lpstr>
      <vt:lpstr>Turning Points of the Civil War</vt:lpstr>
      <vt:lpstr>1st Battle of Bull Run</vt:lpstr>
      <vt:lpstr>McClellan in the Peninsula</vt:lpstr>
      <vt:lpstr>Peninsula Campaign</vt:lpstr>
      <vt:lpstr>PowerPoint Presentation</vt:lpstr>
      <vt:lpstr>Frederick Douglass</vt:lpstr>
      <vt:lpstr>Battle of Antietam</vt:lpstr>
      <vt:lpstr>Battle of Antietam</vt:lpstr>
      <vt:lpstr>Battle of Antietam</vt:lpstr>
      <vt:lpstr>PowerPoint Presentation</vt:lpstr>
      <vt:lpstr>PowerPoint Presentation</vt:lpstr>
      <vt:lpstr>Emancipation Proclamation</vt:lpstr>
      <vt:lpstr>Emancipation Proclamation</vt:lpstr>
      <vt:lpstr>PowerPoint Presentation</vt:lpstr>
      <vt:lpstr>Emancipation Controversy</vt:lpstr>
      <vt:lpstr>The Union and Blacks/Slaves</vt:lpstr>
      <vt:lpstr>PowerPoint Presentation</vt:lpstr>
      <vt:lpstr>Battle of Gettysburg</vt:lpstr>
      <vt:lpstr>Gettysburg Address</vt:lpstr>
      <vt:lpstr>Gettysburg Address</vt:lpstr>
      <vt:lpstr>Siege of Vicksburg</vt:lpstr>
      <vt:lpstr>Siege of Vicksburg</vt:lpstr>
      <vt:lpstr>Slow Progress of the War</vt:lpstr>
      <vt:lpstr>“Peace” Democrats</vt:lpstr>
      <vt:lpstr>McClellan the Peacemaker?</vt:lpstr>
      <vt:lpstr>Election of 1864</vt:lpstr>
      <vt:lpstr>PowerPoint Presentation</vt:lpstr>
      <vt:lpstr>Sherman Scorches Georgia </vt:lpstr>
      <vt:lpstr>Sherman Scorches Georgia </vt:lpstr>
      <vt:lpstr>PowerPoint Presentation</vt:lpstr>
      <vt:lpstr>Election of 1864</vt:lpstr>
      <vt:lpstr>Lincoln’s Politics and Civil War</vt:lpstr>
      <vt:lpstr>Lincoln’s 2nd Inaugural</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57</cp:revision>
  <dcterms:created xsi:type="dcterms:W3CDTF">2018-05-15T21:37:39Z</dcterms:created>
  <dcterms:modified xsi:type="dcterms:W3CDTF">2018-11-06T21:37:22Z</dcterms:modified>
</cp:coreProperties>
</file>