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9"/>
  </p:notesMasterIdLst>
  <p:sldIdLst>
    <p:sldId id="257" r:id="rId2"/>
    <p:sldId id="256" r:id="rId3"/>
    <p:sldId id="258" r:id="rId4"/>
    <p:sldId id="279" r:id="rId5"/>
    <p:sldId id="282"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80" r:id="rId19"/>
    <p:sldId id="281" r:id="rId20"/>
    <p:sldId id="273" r:id="rId21"/>
    <p:sldId id="274" r:id="rId22"/>
    <p:sldId id="275" r:id="rId23"/>
    <p:sldId id="276" r:id="rId24"/>
    <p:sldId id="277" r:id="rId25"/>
    <p:sldId id="283" r:id="rId26"/>
    <p:sldId id="284" r:id="rId27"/>
    <p:sldId id="28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6" d="100"/>
          <a:sy n="36" d="100"/>
        </p:scale>
        <p:origin x="-5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E01E0-179D-264E-A5FA-905DD0AF8E90}" type="datetimeFigureOut">
              <a:rPr lang="en-US" smtClean="0"/>
              <a:t>11/14/19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27570-2FB5-7C4F-A787-4A717B38297E}" type="slidenum">
              <a:rPr lang="en-US" smtClean="0"/>
              <a:t>‹#›</a:t>
            </a:fld>
            <a:endParaRPr lang="en-US"/>
          </a:p>
        </p:txBody>
      </p:sp>
    </p:spTree>
    <p:extLst>
      <p:ext uri="{BB962C8B-B14F-4D97-AF65-F5344CB8AC3E}">
        <p14:creationId xmlns:p14="http://schemas.microsoft.com/office/powerpoint/2010/main" val="3148188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body" idx="1"/>
          </p:nvPr>
        </p:nvSpPr>
        <p:spPr>
          <a:noFill/>
          <a:ln/>
        </p:spPr>
        <p:txBody>
          <a:bodyPr/>
          <a:lstStyle/>
          <a:p>
            <a:r>
              <a:rPr lang="en-US"/>
              <a:t>gave free land to western settlers</a:t>
            </a:r>
          </a:p>
          <a:p>
            <a:r>
              <a:rPr lang="en-US"/>
              <a:t>created new colleges</a:t>
            </a:r>
          </a:p>
        </p:txBody>
      </p:sp>
      <p:sp>
        <p:nvSpPr>
          <p:cNvPr id="24064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11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sz="1100">
              <a:latin typeface="Calibri" charset="0"/>
            </a:endParaRPr>
          </a:p>
        </p:txBody>
      </p:sp>
      <p:sp>
        <p:nvSpPr>
          <p:cNvPr id="55298" name="Shape 117"/>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a:t>‘The years of war tried our devotion to the Union; the time of peace may test the sincerity of our faith in democracy.’</a:t>
            </a:r>
          </a:p>
          <a:p>
            <a:pPr marL="457200" lvl="1" indent="0" algn="ctr">
              <a:buNone/>
            </a:pPr>
            <a:r>
              <a:rPr lang="en-US" dirty="0"/>
              <a:t>Herman Melville, 1866</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4467543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sz="5400" dirty="0" smtClean="0">
                <a:latin typeface="Rockwell"/>
                <a:ea typeface="+mj-ea"/>
                <a:cs typeface="Rockwell"/>
              </a:rPr>
              <a:t>Economic Effects</a:t>
            </a:r>
          </a:p>
        </p:txBody>
      </p:sp>
      <p:sp>
        <p:nvSpPr>
          <p:cNvPr id="50179" name="Content Placeholder 2"/>
          <p:cNvSpPr>
            <a:spLocks noGrp="1"/>
          </p:cNvSpPr>
          <p:nvPr>
            <p:ph idx="1"/>
          </p:nvPr>
        </p:nvSpPr>
        <p:spPr>
          <a:xfrm>
            <a:off x="152400" y="1295400"/>
            <a:ext cx="8763000" cy="5181600"/>
          </a:xfrm>
        </p:spPr>
        <p:txBody>
          <a:bodyPr>
            <a:normAutofit fontScale="92500" lnSpcReduction="10000"/>
          </a:bodyPr>
          <a:lstStyle/>
          <a:p>
            <a:pPr eaLnBrk="1" hangingPunct="1"/>
            <a:r>
              <a:rPr lang="en-US" dirty="0">
                <a:latin typeface="Rockwell"/>
                <a:cs typeface="Rockwell"/>
              </a:rPr>
              <a:t>North financed the war ($2.6 BILLION) by the sale of government bonds.  Still not enough:</a:t>
            </a:r>
          </a:p>
          <a:p>
            <a:pPr lvl="1" eaLnBrk="1" hangingPunct="1"/>
            <a:r>
              <a:rPr lang="en-US" dirty="0">
                <a:latin typeface="Rockwell"/>
                <a:cs typeface="Rockwell"/>
              </a:rPr>
              <a:t>Raising tariffs (Morrill Tariff); adding excise taxes; and instituting the first income tax</a:t>
            </a:r>
          </a:p>
          <a:p>
            <a:pPr lvl="1" eaLnBrk="1" hangingPunct="1"/>
            <a:r>
              <a:rPr lang="en-US" dirty="0">
                <a:latin typeface="Rockwell"/>
                <a:cs typeface="Rockwell"/>
              </a:rPr>
              <a:t>Greenbacks:  issued by U.S. Treasury but not redeemable for gold; led to inflation</a:t>
            </a:r>
          </a:p>
          <a:p>
            <a:pPr eaLnBrk="1" hangingPunct="1"/>
            <a:r>
              <a:rPr lang="en-US" dirty="0">
                <a:latin typeface="Rockwell"/>
                <a:cs typeface="Rockwell"/>
              </a:rPr>
              <a:t>Modernizing northern economy:  no real significant change; CON:  </a:t>
            </a:r>
            <a:r>
              <a:rPr lang="en-US" dirty="0" smtClean="0">
                <a:latin typeface="Rockwell"/>
                <a:cs typeface="Rockwell"/>
              </a:rPr>
              <a:t>workers’ </a:t>
            </a:r>
            <a:r>
              <a:rPr lang="en-US" dirty="0">
                <a:latin typeface="Rockwell"/>
                <a:cs typeface="Rockwell"/>
              </a:rPr>
              <a:t>wages did not keep up w/ inflation; PRO:  modernized and consolidated the industries</a:t>
            </a:r>
          </a:p>
          <a:p>
            <a:pPr lvl="1" eaLnBrk="1" hangingPunct="1"/>
            <a:endParaRPr lang="en-US" dirty="0">
              <a:latin typeface="Rockwell"/>
              <a:cs typeface="Rockwell"/>
            </a:endParaRPr>
          </a:p>
        </p:txBody>
      </p:sp>
    </p:spTree>
    <p:extLst>
      <p:ext uri="{BB962C8B-B14F-4D97-AF65-F5344CB8AC3E}">
        <p14:creationId xmlns:p14="http://schemas.microsoft.com/office/powerpoint/2010/main" val="35913851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rtlCol="0">
            <a:normAutofit/>
          </a:bodyPr>
          <a:lstStyle/>
          <a:p>
            <a:pPr eaLnBrk="1" fontAlgn="auto" hangingPunct="1">
              <a:spcAft>
                <a:spcPts val="0"/>
              </a:spcAft>
              <a:defRPr/>
            </a:pPr>
            <a:r>
              <a:rPr lang="en-US" sz="4800" dirty="0" smtClean="0">
                <a:latin typeface="Rockwell"/>
                <a:ea typeface="+mj-ea"/>
                <a:cs typeface="Rockwell"/>
              </a:rPr>
              <a:t>Social Effects</a:t>
            </a:r>
          </a:p>
        </p:txBody>
      </p:sp>
      <p:sp>
        <p:nvSpPr>
          <p:cNvPr id="52227" name="Content Placeholder 2"/>
          <p:cNvSpPr>
            <a:spLocks noGrp="1"/>
          </p:cNvSpPr>
          <p:nvPr>
            <p:ph idx="1"/>
          </p:nvPr>
        </p:nvSpPr>
        <p:spPr>
          <a:xfrm>
            <a:off x="152400" y="1295400"/>
            <a:ext cx="8763000" cy="5334000"/>
          </a:xfrm>
        </p:spPr>
        <p:txBody>
          <a:bodyPr/>
          <a:lstStyle/>
          <a:p>
            <a:pPr eaLnBrk="1" hangingPunct="1"/>
            <a:r>
              <a:rPr lang="en-US">
                <a:latin typeface="Rockwell"/>
                <a:cs typeface="Rockwell"/>
              </a:rPr>
              <a:t>Women:</a:t>
            </a:r>
          </a:p>
          <a:p>
            <a:pPr lvl="1" eaLnBrk="1" hangingPunct="1"/>
            <a:r>
              <a:rPr lang="en-US">
                <a:latin typeface="Rockwell"/>
                <a:cs typeface="Rockwell"/>
              </a:rPr>
              <a:t>Filled in for men who were off fighting (fields, factories, offices, stores, gov) in North &amp; South</a:t>
            </a:r>
          </a:p>
          <a:p>
            <a:pPr lvl="1" eaLnBrk="1" hangingPunct="1"/>
            <a:r>
              <a:rPr lang="en-US">
                <a:latin typeface="Rockwell"/>
                <a:cs typeface="Rockwell"/>
              </a:rPr>
              <a:t>Served as military nurses</a:t>
            </a:r>
          </a:p>
          <a:p>
            <a:pPr eaLnBrk="1" hangingPunct="1"/>
            <a:r>
              <a:rPr lang="en-US">
                <a:latin typeface="Rockwell"/>
                <a:cs typeface="Rockwell"/>
              </a:rPr>
              <a:t>Effects:  </a:t>
            </a:r>
          </a:p>
          <a:p>
            <a:pPr lvl="1" eaLnBrk="1" hangingPunct="1"/>
            <a:r>
              <a:rPr lang="en-US">
                <a:latin typeface="Rockwell"/>
                <a:cs typeface="Rockwell"/>
              </a:rPr>
              <a:t>Field of nursing opened to women</a:t>
            </a:r>
          </a:p>
          <a:p>
            <a:pPr lvl="1" eaLnBrk="1" hangingPunct="1"/>
            <a:r>
              <a:rPr lang="en-US">
                <a:latin typeface="Rockwell"/>
                <a:cs typeface="Rockwell"/>
              </a:rPr>
              <a:t>Opened the door for equal voting rights</a:t>
            </a:r>
          </a:p>
        </p:txBody>
      </p:sp>
    </p:spTree>
    <p:extLst>
      <p:ext uri="{BB962C8B-B14F-4D97-AF65-F5344CB8AC3E}">
        <p14:creationId xmlns:p14="http://schemas.microsoft.com/office/powerpoint/2010/main" val="42890287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rtlCol="0">
            <a:normAutofit/>
          </a:bodyPr>
          <a:lstStyle/>
          <a:p>
            <a:pPr eaLnBrk="1" fontAlgn="auto" hangingPunct="1">
              <a:spcAft>
                <a:spcPts val="0"/>
              </a:spcAft>
              <a:defRPr/>
            </a:pPr>
            <a:r>
              <a:rPr lang="en-US" sz="4800" dirty="0" smtClean="0">
                <a:latin typeface="Rockwell"/>
                <a:ea typeface="+mj-ea"/>
                <a:cs typeface="Rockwell"/>
              </a:rPr>
              <a:t>Social Effects</a:t>
            </a:r>
          </a:p>
        </p:txBody>
      </p:sp>
      <p:sp>
        <p:nvSpPr>
          <p:cNvPr id="53251" name="Content Placeholder 2"/>
          <p:cNvSpPr>
            <a:spLocks noGrp="1"/>
          </p:cNvSpPr>
          <p:nvPr>
            <p:ph idx="1"/>
          </p:nvPr>
        </p:nvSpPr>
        <p:spPr>
          <a:xfrm>
            <a:off x="228600" y="1295400"/>
            <a:ext cx="8686800" cy="5257800"/>
          </a:xfrm>
        </p:spPr>
        <p:txBody>
          <a:bodyPr/>
          <a:lstStyle/>
          <a:p>
            <a:pPr eaLnBrk="1" hangingPunct="1"/>
            <a:r>
              <a:rPr lang="en-US" dirty="0">
                <a:latin typeface="Rockwell"/>
                <a:cs typeface="Rockwell"/>
              </a:rPr>
              <a:t>Biggest group impacted:  former slaves (3.5 in South, 500K in border states) </a:t>
            </a:r>
          </a:p>
          <a:p>
            <a:pPr lvl="1" eaLnBrk="1" hangingPunct="1"/>
            <a:r>
              <a:rPr lang="en-US" dirty="0">
                <a:latin typeface="Rockwell"/>
                <a:cs typeface="Rockwell"/>
              </a:rPr>
              <a:t>13</a:t>
            </a:r>
            <a:r>
              <a:rPr lang="en-US" baseline="30000" dirty="0">
                <a:latin typeface="Rockwell"/>
                <a:cs typeface="Rockwell"/>
              </a:rPr>
              <a:t>th</a:t>
            </a:r>
            <a:r>
              <a:rPr lang="en-US" dirty="0">
                <a:latin typeface="Rockwell"/>
                <a:cs typeface="Rockwell"/>
              </a:rPr>
              <a:t> Amendment banned slavery</a:t>
            </a:r>
          </a:p>
          <a:p>
            <a:pPr eaLnBrk="1" hangingPunct="1"/>
            <a:r>
              <a:rPr lang="en-US" dirty="0">
                <a:latin typeface="Rockwell"/>
                <a:cs typeface="Rockwell"/>
              </a:rPr>
              <a:t>Tragic human loss as result of war:</a:t>
            </a:r>
          </a:p>
          <a:p>
            <a:pPr lvl="1" eaLnBrk="1" hangingPunct="1"/>
            <a:r>
              <a:rPr lang="en-US" dirty="0">
                <a:latin typeface="Rockwell"/>
                <a:cs typeface="Rockwell"/>
              </a:rPr>
              <a:t>620K men died </a:t>
            </a:r>
          </a:p>
          <a:p>
            <a:pPr lvl="1" eaLnBrk="1" hangingPunct="1"/>
            <a:r>
              <a:rPr lang="en-US" dirty="0">
                <a:latin typeface="Rockwell"/>
                <a:cs typeface="Rockwell"/>
              </a:rPr>
              <a:t>$15 billion in war costs &amp; damaged property</a:t>
            </a:r>
          </a:p>
          <a:p>
            <a:pPr lvl="1" eaLnBrk="1" hangingPunct="1"/>
            <a:r>
              <a:rPr lang="en-US" dirty="0">
                <a:latin typeface="Rockwell"/>
                <a:cs typeface="Rockwell"/>
              </a:rPr>
              <a:t>Destroyed slavery and southern economy</a:t>
            </a:r>
          </a:p>
          <a:p>
            <a:pPr eaLnBrk="1" hangingPunct="1"/>
            <a:r>
              <a:rPr lang="en-US" dirty="0">
                <a:latin typeface="Rockwell"/>
                <a:cs typeface="Rockwell"/>
              </a:rPr>
              <a:t>Catalyst for transformation to modern industrial society</a:t>
            </a:r>
          </a:p>
        </p:txBody>
      </p:sp>
    </p:spTree>
    <p:extLst>
      <p:ext uri="{BB962C8B-B14F-4D97-AF65-F5344CB8AC3E}">
        <p14:creationId xmlns:p14="http://schemas.microsoft.com/office/powerpoint/2010/main" val="36654057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normAutofit fontScale="90000"/>
          </a:bodyPr>
          <a:lstStyle/>
          <a:p>
            <a:r>
              <a:rPr lang="en-US" dirty="0" smtClean="0">
                <a:latin typeface="Rockwell"/>
                <a:cs typeface="Rockwell"/>
              </a:rPr>
              <a:t>The </a:t>
            </a:r>
            <a:r>
              <a:rPr lang="en-US" dirty="0">
                <a:latin typeface="Rockwell"/>
                <a:cs typeface="Rockwell"/>
              </a:rPr>
              <a:t>Aftermath of the </a:t>
            </a:r>
            <a:r>
              <a:rPr lang="en-US" dirty="0" smtClean="0">
                <a:latin typeface="Rockwell"/>
                <a:cs typeface="Rockwell"/>
              </a:rPr>
              <a:t>Nightmare</a:t>
            </a:r>
            <a:endParaRPr lang="en-US" dirty="0">
              <a:latin typeface="Rockwell"/>
              <a:cs typeface="Rockwell"/>
            </a:endParaRPr>
          </a:p>
        </p:txBody>
      </p:sp>
      <p:sp>
        <p:nvSpPr>
          <p:cNvPr id="3" name="Content Placeholder 2"/>
          <p:cNvSpPr>
            <a:spLocks noGrp="1"/>
          </p:cNvSpPr>
          <p:nvPr>
            <p:ph idx="1"/>
          </p:nvPr>
        </p:nvSpPr>
        <p:spPr>
          <a:xfrm>
            <a:off x="0" y="1600200"/>
            <a:ext cx="8686800" cy="4525963"/>
          </a:xfrm>
        </p:spPr>
        <p:txBody>
          <a:bodyPr/>
          <a:lstStyle/>
          <a:p>
            <a:pPr lvl="2"/>
            <a:r>
              <a:rPr lang="en-US" dirty="0">
                <a:latin typeface="Rockwell"/>
                <a:cs typeface="Rockwell"/>
              </a:rPr>
              <a:t>The extreme </a:t>
            </a:r>
            <a:r>
              <a:rPr lang="en-US" dirty="0" smtClean="0">
                <a:latin typeface="Rockwell"/>
                <a:cs typeface="Rockwell"/>
              </a:rPr>
              <a:t>states’ </a:t>
            </a:r>
            <a:r>
              <a:rPr lang="en-US" dirty="0">
                <a:latin typeface="Rockwell"/>
                <a:cs typeface="Rockwell"/>
              </a:rPr>
              <a:t>righters were crushed</a:t>
            </a:r>
          </a:p>
          <a:p>
            <a:pPr lvl="2"/>
            <a:r>
              <a:rPr lang="en-US" dirty="0">
                <a:latin typeface="Rockwell"/>
                <a:cs typeface="Rockwell"/>
              </a:rPr>
              <a:t>The national government, tested in the fiery furnace of war, emerged unbroken</a:t>
            </a:r>
          </a:p>
          <a:p>
            <a:pPr lvl="2"/>
            <a:r>
              <a:rPr lang="en-US" dirty="0">
                <a:latin typeface="Rockwell"/>
                <a:cs typeface="Rockwell"/>
              </a:rPr>
              <a:t>Nullification and secessions were laid to rest</a:t>
            </a:r>
          </a:p>
          <a:p>
            <a:pPr lvl="2"/>
            <a:r>
              <a:rPr lang="en-US" dirty="0">
                <a:latin typeface="Rockwell"/>
                <a:cs typeface="Rockwell"/>
              </a:rPr>
              <a:t>The Civil War was the supreme test of American democracy</a:t>
            </a:r>
          </a:p>
          <a:p>
            <a:pPr lvl="2"/>
            <a:r>
              <a:rPr lang="en-US" dirty="0">
                <a:latin typeface="Rockwell"/>
                <a:cs typeface="Rockwell"/>
              </a:rPr>
              <a:t>The preservation of democratic ideals was subconsciously one of the major objectives of the North</a:t>
            </a:r>
          </a:p>
          <a:p>
            <a:pPr lvl="2">
              <a:buFont typeface="Arial" charset="0"/>
              <a:buNone/>
            </a:pPr>
            <a:endParaRPr lang="en-US" dirty="0">
              <a:latin typeface="Rockwell"/>
              <a:cs typeface="Rockwell"/>
            </a:endParaRPr>
          </a:p>
        </p:txBody>
      </p:sp>
    </p:spTree>
    <p:extLst>
      <p:ext uri="{BB962C8B-B14F-4D97-AF65-F5344CB8AC3E}">
        <p14:creationId xmlns:p14="http://schemas.microsoft.com/office/powerpoint/2010/main" val="34821313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Settled?</a:t>
            </a:r>
            <a:endParaRPr lang="en-US" dirty="0"/>
          </a:p>
        </p:txBody>
      </p:sp>
      <p:sp>
        <p:nvSpPr>
          <p:cNvPr id="3" name="Content Placeholder 2"/>
          <p:cNvSpPr>
            <a:spLocks noGrp="1"/>
          </p:cNvSpPr>
          <p:nvPr>
            <p:ph idx="1"/>
          </p:nvPr>
        </p:nvSpPr>
        <p:spPr/>
        <p:txBody>
          <a:bodyPr/>
          <a:lstStyle/>
          <a:p>
            <a:r>
              <a:rPr lang="en-US" dirty="0" smtClean="0"/>
              <a:t>Slavery</a:t>
            </a:r>
          </a:p>
          <a:p>
            <a:r>
              <a:rPr lang="en-US" dirty="0" smtClean="0"/>
              <a:t>Secession</a:t>
            </a:r>
          </a:p>
          <a:p>
            <a:r>
              <a:rPr lang="en-US" dirty="0" smtClean="0"/>
              <a:t>State v. Federal Supremacy</a:t>
            </a:r>
          </a:p>
          <a:p>
            <a:endParaRPr lang="en-US" dirty="0"/>
          </a:p>
        </p:txBody>
      </p:sp>
    </p:spTree>
    <p:extLst>
      <p:ext uri="{BB962C8B-B14F-4D97-AF65-F5344CB8AC3E}">
        <p14:creationId xmlns:p14="http://schemas.microsoft.com/office/powerpoint/2010/main" val="635110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Wasn’t Settled?</a:t>
            </a:r>
            <a:endParaRPr lang="en-US" dirty="0"/>
          </a:p>
        </p:txBody>
      </p:sp>
      <p:sp>
        <p:nvSpPr>
          <p:cNvPr id="3" name="Content Placeholder 2"/>
          <p:cNvSpPr>
            <a:spLocks noGrp="1"/>
          </p:cNvSpPr>
          <p:nvPr>
            <p:ph idx="1"/>
          </p:nvPr>
        </p:nvSpPr>
        <p:spPr/>
        <p:txBody>
          <a:bodyPr/>
          <a:lstStyle/>
          <a:p>
            <a:r>
              <a:rPr lang="en-US" dirty="0" smtClean="0"/>
              <a:t>Extent of States’ Rights</a:t>
            </a:r>
          </a:p>
          <a:p>
            <a:r>
              <a:rPr lang="en-US" dirty="0" smtClean="0"/>
              <a:t>Civil Rights</a:t>
            </a:r>
          </a:p>
          <a:p>
            <a:r>
              <a:rPr lang="en-US" dirty="0" smtClean="0"/>
              <a:t>Civil Liberties During Wartime</a:t>
            </a:r>
          </a:p>
          <a:p>
            <a:r>
              <a:rPr lang="en-US" dirty="0" smtClean="0"/>
              <a:t>Reach of the Federal Government</a:t>
            </a:r>
          </a:p>
          <a:p>
            <a:endParaRPr lang="en-US" dirty="0"/>
          </a:p>
        </p:txBody>
      </p:sp>
    </p:spTree>
    <p:extLst>
      <p:ext uri="{BB962C8B-B14F-4D97-AF65-F5344CB8AC3E}">
        <p14:creationId xmlns:p14="http://schemas.microsoft.com/office/powerpoint/2010/main" val="2497918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400" y="1796313"/>
            <a:ext cx="1145640" cy="1707541"/>
          </a:xfrm>
          <a:prstGeom prst="rect">
            <a:avLst/>
          </a:prstGeom>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1785244"/>
            <a:ext cx="1143000" cy="1713060"/>
          </a:xfrm>
          <a:prstGeom prst="rect">
            <a:avLst/>
          </a:prstGeom>
        </p:spPr>
      </p:pic>
      <p:sp>
        <p:nvSpPr>
          <p:cNvPr id="16" name="Rectangle 15"/>
          <p:cNvSpPr/>
          <p:nvPr/>
        </p:nvSpPr>
        <p:spPr>
          <a:xfrm>
            <a:off x="168440" y="3503194"/>
            <a:ext cx="2940168"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Radicals</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sp>
        <p:nvSpPr>
          <p:cNvPr id="2" name="Title 1"/>
          <p:cNvSpPr>
            <a:spLocks noGrp="1"/>
          </p:cNvSpPr>
          <p:nvPr>
            <p:ph type="title"/>
          </p:nvPr>
        </p:nvSpPr>
        <p:spPr>
          <a:xfrm>
            <a:off x="0" y="274638"/>
            <a:ext cx="9144000" cy="1143000"/>
          </a:xfrm>
        </p:spPr>
        <p:txBody>
          <a:bodyPr>
            <a:normAutofit/>
          </a:bodyPr>
          <a:lstStyle/>
          <a:p>
            <a:r>
              <a:rPr lang="en-US" sz="3600" dirty="0" smtClean="0">
                <a:latin typeface="Rockwell"/>
                <a:cs typeface="Rockwell"/>
              </a:rPr>
              <a:t>Political Spectrum of Reconstruction</a:t>
            </a:r>
            <a:endParaRPr lang="en-US" sz="3600" dirty="0">
              <a:latin typeface="Rockwell"/>
              <a:cs typeface="Rockwell"/>
            </a:endParaRPr>
          </a:p>
        </p:txBody>
      </p:sp>
      <p:sp>
        <p:nvSpPr>
          <p:cNvPr id="3" name="Left-Right Arrow 2"/>
          <p:cNvSpPr/>
          <p:nvPr/>
        </p:nvSpPr>
        <p:spPr>
          <a:xfrm>
            <a:off x="228600" y="4800600"/>
            <a:ext cx="8686800" cy="1905000"/>
          </a:xfrm>
          <a:prstGeom prst="leftRightArrow">
            <a:avLst/>
          </a:prstGeom>
          <a:gradFill flip="none" rotWithShape="1">
            <a:gsLst>
              <a:gs pos="0">
                <a:schemeClr val="accent1">
                  <a:lumMod val="50000"/>
                </a:schemeClr>
              </a:gs>
              <a:gs pos="100000">
                <a:srgbClr val="C0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Garamond" panose="02020404030301010803" pitchFamily="18" charset="0"/>
            </a:endParaRPr>
          </a:p>
        </p:txBody>
      </p:sp>
      <p:sp>
        <p:nvSpPr>
          <p:cNvPr id="4" name="Rectangle 3"/>
          <p:cNvSpPr/>
          <p:nvPr/>
        </p:nvSpPr>
        <p:spPr>
          <a:xfrm>
            <a:off x="1219200" y="5291435"/>
            <a:ext cx="2362200" cy="830997"/>
          </a:xfrm>
          <a:prstGeom prst="rect">
            <a:avLst/>
          </a:prstGeom>
        </p:spPr>
        <p:txBody>
          <a:bodyPr wrap="square">
            <a:spAutoFit/>
          </a:bodyPr>
          <a:lstStyle/>
          <a:p>
            <a:pPr algn="ctr"/>
            <a:r>
              <a:rPr lang="en-US" sz="1600" dirty="0">
                <a:solidFill>
                  <a:prstClr val="white"/>
                </a:solidFill>
                <a:latin typeface="Rockwell"/>
                <a:cs typeface="Rockwell"/>
              </a:rPr>
              <a:t>Federal Supremacy</a:t>
            </a:r>
          </a:p>
          <a:p>
            <a:pPr algn="ctr"/>
            <a:r>
              <a:rPr lang="en-US" sz="1600" dirty="0">
                <a:solidFill>
                  <a:prstClr val="white"/>
                </a:solidFill>
                <a:latin typeface="Rockwell"/>
                <a:cs typeface="Rockwell"/>
              </a:rPr>
              <a:t>Black Civil Rights</a:t>
            </a:r>
          </a:p>
          <a:p>
            <a:pPr algn="ctr"/>
            <a:r>
              <a:rPr lang="en-US" sz="1600" dirty="0">
                <a:solidFill>
                  <a:prstClr val="white"/>
                </a:solidFill>
                <a:latin typeface="Rockwell"/>
                <a:cs typeface="Rockwell"/>
              </a:rPr>
              <a:t>Military Occupation</a:t>
            </a:r>
          </a:p>
        </p:txBody>
      </p:sp>
      <p:sp>
        <p:nvSpPr>
          <p:cNvPr id="5" name="Rectangle 4"/>
          <p:cNvSpPr/>
          <p:nvPr/>
        </p:nvSpPr>
        <p:spPr>
          <a:xfrm>
            <a:off x="5181600" y="5291435"/>
            <a:ext cx="3124200" cy="1107996"/>
          </a:xfrm>
          <a:prstGeom prst="rect">
            <a:avLst/>
          </a:prstGeom>
        </p:spPr>
        <p:txBody>
          <a:bodyPr wrap="square">
            <a:spAutoFit/>
          </a:bodyPr>
          <a:lstStyle/>
          <a:p>
            <a:pPr algn="ctr"/>
            <a:r>
              <a:rPr lang="en-US" sz="1600" dirty="0" smtClean="0">
                <a:solidFill>
                  <a:prstClr val="white"/>
                </a:solidFill>
                <a:latin typeface="Rockwell"/>
                <a:cs typeface="Rockwell"/>
              </a:rPr>
              <a:t>States’ Rights</a:t>
            </a:r>
            <a:endParaRPr lang="en-US" sz="1600" dirty="0">
              <a:solidFill>
                <a:prstClr val="white"/>
              </a:solidFill>
              <a:latin typeface="Rockwell"/>
              <a:cs typeface="Rockwell"/>
            </a:endParaRPr>
          </a:p>
          <a:p>
            <a:pPr algn="ctr"/>
            <a:r>
              <a:rPr lang="en-US" sz="1600" dirty="0" smtClean="0">
                <a:solidFill>
                  <a:prstClr val="white"/>
                </a:solidFill>
                <a:latin typeface="Rockwell"/>
                <a:cs typeface="Rockwell"/>
              </a:rPr>
              <a:t>Blacks as Second-Class Citizens</a:t>
            </a:r>
            <a:endParaRPr lang="en-US" sz="1600" dirty="0">
              <a:solidFill>
                <a:prstClr val="white"/>
              </a:solidFill>
              <a:latin typeface="Rockwell"/>
              <a:cs typeface="Rockwell"/>
            </a:endParaRPr>
          </a:p>
          <a:p>
            <a:pPr algn="ctr"/>
            <a:r>
              <a:rPr lang="en-US" sz="1600" dirty="0" smtClean="0">
                <a:solidFill>
                  <a:prstClr val="white"/>
                </a:solidFill>
                <a:latin typeface="Rockwell"/>
                <a:cs typeface="Rockwell"/>
              </a:rPr>
              <a:t>Home Rule</a:t>
            </a:r>
            <a:endParaRPr lang="en-US" sz="1600" dirty="0">
              <a:solidFill>
                <a:prstClr val="white"/>
              </a:solidFill>
              <a:latin typeface="Rockwell"/>
              <a:cs typeface="Rockwell"/>
            </a:endParaRPr>
          </a:p>
        </p:txBody>
      </p:sp>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3402" y="3886200"/>
            <a:ext cx="1941460" cy="145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89240" y="3814488"/>
            <a:ext cx="1480320" cy="144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790134"/>
            <a:ext cx="1025046" cy="1717321"/>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48000" y="1796313"/>
            <a:ext cx="1074344" cy="1701991"/>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400800" y="1790134"/>
            <a:ext cx="1459929" cy="1703249"/>
          </a:xfrm>
          <a:prstGeom prst="rect">
            <a:avLst/>
          </a:prstGeom>
        </p:spPr>
      </p:pic>
      <p:sp>
        <p:nvSpPr>
          <p:cNvPr id="12" name="Rectangle 11"/>
          <p:cNvSpPr/>
          <p:nvPr/>
        </p:nvSpPr>
        <p:spPr>
          <a:xfrm>
            <a:off x="3194862" y="3503194"/>
            <a:ext cx="1174732"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Moderates</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pic>
        <p:nvPicPr>
          <p:cNvPr id="15" name="Picture 1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14800" y="1793151"/>
            <a:ext cx="1145640" cy="1710043"/>
          </a:xfrm>
          <a:prstGeom prst="rect">
            <a:avLst/>
          </a:prstGeom>
        </p:spPr>
      </p:pic>
      <p:sp>
        <p:nvSpPr>
          <p:cNvPr id="17" name="Rectangle 16"/>
          <p:cNvSpPr/>
          <p:nvPr/>
        </p:nvSpPr>
        <p:spPr>
          <a:xfrm>
            <a:off x="5398979" y="3503936"/>
            <a:ext cx="1230421"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Unionists</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sp>
        <p:nvSpPr>
          <p:cNvPr id="18" name="Rectangle 17"/>
          <p:cNvSpPr/>
          <p:nvPr/>
        </p:nvSpPr>
        <p:spPr>
          <a:xfrm>
            <a:off x="6485179" y="3507455"/>
            <a:ext cx="1356419"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Redeemers</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sp>
        <p:nvSpPr>
          <p:cNvPr id="19" name="Rectangle 18"/>
          <p:cNvSpPr/>
          <p:nvPr/>
        </p:nvSpPr>
        <p:spPr>
          <a:xfrm>
            <a:off x="8077200" y="3516868"/>
            <a:ext cx="693026"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KKK</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pic>
        <p:nvPicPr>
          <p:cNvPr id="21" name="Picture 20"/>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969345" y="1790134"/>
            <a:ext cx="1174655" cy="1703249"/>
          </a:xfrm>
          <a:prstGeom prst="rect">
            <a:avLst/>
          </a:prstGeom>
        </p:spPr>
      </p:pic>
      <p:pic>
        <p:nvPicPr>
          <p:cNvPr id="20" name="Picture 1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257800" y="1790134"/>
            <a:ext cx="1141746" cy="1703249"/>
          </a:xfrm>
          <a:prstGeom prst="rect">
            <a:avLst/>
          </a:prstGeom>
        </p:spPr>
      </p:pic>
      <p:cxnSp>
        <p:nvCxnSpPr>
          <p:cNvPr id="22" name="Straight Connector 21"/>
          <p:cNvCxnSpPr/>
          <p:nvPr/>
        </p:nvCxnSpPr>
        <p:spPr>
          <a:xfrm>
            <a:off x="0" y="179315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3503194"/>
            <a:ext cx="9144000" cy="136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5765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solidFill>
                <a:srgbClr val="000000"/>
              </a:solidFill>
              <a:latin typeface="Arial" charset="0"/>
            </a:endParaRPr>
          </a:p>
        </p:txBody>
      </p:sp>
      <p:sp>
        <p:nvSpPr>
          <p:cNvPr id="7171" name="Text Box 3"/>
          <p:cNvSpPr txBox="1">
            <a:spLocks noChangeArrowheads="1"/>
          </p:cNvSpPr>
          <p:nvPr/>
        </p:nvSpPr>
        <p:spPr bwMode="auto">
          <a:xfrm>
            <a:off x="304800" y="228600"/>
            <a:ext cx="8382000" cy="823913"/>
          </a:xfrm>
          <a:prstGeom prst="rect">
            <a:avLst/>
          </a:prstGeom>
          <a:noFill/>
          <a:ln>
            <a:noFill/>
          </a:ln>
          <a:effectLst>
            <a:outerShdw blurRad="63500" dist="17961" dir="2700000" algn="ctr" rotWithShape="0">
              <a:srgbClr val="D30A05">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800" b="1">
                <a:latin typeface="Rockwell"/>
                <a:cs typeface="Rockwell"/>
              </a:rPr>
              <a:t>Key Questions</a:t>
            </a:r>
          </a:p>
        </p:txBody>
      </p:sp>
      <p:sp>
        <p:nvSpPr>
          <p:cNvPr id="113668" name="Rectangle 4"/>
          <p:cNvSpPr>
            <a:spLocks noChangeArrowheads="1"/>
          </p:cNvSpPr>
          <p:nvPr/>
        </p:nvSpPr>
        <p:spPr bwMode="auto">
          <a:xfrm>
            <a:off x="609600" y="1524000"/>
            <a:ext cx="2514600" cy="2057400"/>
          </a:xfrm>
          <a:prstGeom prst="rect">
            <a:avLst/>
          </a:prstGeom>
          <a:solidFill>
            <a:srgbClr val="D30A05"/>
          </a:solidFill>
          <a:ln>
            <a:noFill/>
          </a:ln>
          <a:effectLst>
            <a:prstShdw prst="shdw17" dist="17961" dir="2700000">
              <a:srgbClr val="D30A05">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eaLnBrk="1" hangingPunct="1"/>
            <a:r>
              <a:rPr lang="en-US" sz="2100" b="1" dirty="0">
                <a:effectLst>
                  <a:outerShdw blurRad="38100" dist="38100" dir="2700000" algn="tl">
                    <a:srgbClr val="000000"/>
                  </a:outerShdw>
                </a:effectLst>
                <a:latin typeface="Rockwell"/>
                <a:cs typeface="Rockwell"/>
              </a:rPr>
              <a:t>1. How do we</a:t>
            </a:r>
            <a:br>
              <a:rPr lang="en-US" sz="2100" b="1" dirty="0">
                <a:effectLst>
                  <a:outerShdw blurRad="38100" dist="38100" dir="2700000" algn="tl">
                    <a:srgbClr val="000000"/>
                  </a:outerShdw>
                </a:effectLst>
                <a:latin typeface="Rockwell"/>
                <a:cs typeface="Rockwell"/>
              </a:rPr>
            </a:br>
            <a:r>
              <a:rPr lang="en-US" sz="2100" b="1" dirty="0">
                <a:effectLst>
                  <a:outerShdw blurRad="38100" dist="38100" dir="2700000" algn="tl">
                    <a:srgbClr val="000000"/>
                  </a:outerShdw>
                </a:effectLst>
                <a:latin typeface="Rockwell"/>
                <a:cs typeface="Rockwell"/>
              </a:rPr>
              <a:t>bring the South</a:t>
            </a:r>
            <a:br>
              <a:rPr lang="en-US" sz="2100" b="1" dirty="0">
                <a:effectLst>
                  <a:outerShdw blurRad="38100" dist="38100" dir="2700000" algn="tl">
                    <a:srgbClr val="000000"/>
                  </a:outerShdw>
                </a:effectLst>
                <a:latin typeface="Rockwell"/>
                <a:cs typeface="Rockwell"/>
              </a:rPr>
            </a:br>
            <a:r>
              <a:rPr lang="en-US" sz="2100" b="1" dirty="0">
                <a:effectLst>
                  <a:outerShdw blurRad="38100" dist="38100" dir="2700000" algn="tl">
                    <a:srgbClr val="000000"/>
                  </a:outerShdw>
                </a:effectLst>
                <a:latin typeface="Rockwell"/>
                <a:cs typeface="Rockwell"/>
              </a:rPr>
              <a:t>back into the </a:t>
            </a:r>
            <a:br>
              <a:rPr lang="en-US" sz="2100" b="1" dirty="0">
                <a:effectLst>
                  <a:outerShdw blurRad="38100" dist="38100" dir="2700000" algn="tl">
                    <a:srgbClr val="000000"/>
                  </a:outerShdw>
                </a:effectLst>
                <a:latin typeface="Rockwell"/>
                <a:cs typeface="Rockwell"/>
              </a:rPr>
            </a:br>
            <a:r>
              <a:rPr lang="en-US" sz="2100" b="1" dirty="0">
                <a:effectLst>
                  <a:outerShdw blurRad="38100" dist="38100" dir="2700000" algn="tl">
                    <a:srgbClr val="000000"/>
                  </a:outerShdw>
                </a:effectLst>
                <a:latin typeface="Rockwell"/>
                <a:cs typeface="Rockwell"/>
              </a:rPr>
              <a:t>Union?</a:t>
            </a:r>
          </a:p>
        </p:txBody>
      </p:sp>
      <p:sp>
        <p:nvSpPr>
          <p:cNvPr id="113669" name="Rectangle 5"/>
          <p:cNvSpPr>
            <a:spLocks noChangeArrowheads="1"/>
          </p:cNvSpPr>
          <p:nvPr/>
        </p:nvSpPr>
        <p:spPr bwMode="auto">
          <a:xfrm>
            <a:off x="1752600" y="4038600"/>
            <a:ext cx="2514600" cy="2057400"/>
          </a:xfrm>
          <a:prstGeom prst="rect">
            <a:avLst/>
          </a:prstGeom>
          <a:solidFill>
            <a:srgbClr val="D30A05"/>
          </a:solidFill>
          <a:ln>
            <a:noFill/>
          </a:ln>
          <a:effectLst>
            <a:prstShdw prst="shdw17" dist="17961" dir="2700000">
              <a:srgbClr val="D30A05">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eaLnBrk="1" hangingPunct="1"/>
            <a:r>
              <a:rPr lang="en-US" sz="2100" b="1">
                <a:effectLst>
                  <a:outerShdw blurRad="38100" dist="38100" dir="2700000" algn="tl">
                    <a:srgbClr val="000000"/>
                  </a:outerShdw>
                </a:effectLst>
                <a:latin typeface="Rockwell"/>
                <a:cs typeface="Rockwell"/>
              </a:rPr>
              <a:t>2. How do we </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rebuild the </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South after its</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destruction </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during the war?</a:t>
            </a:r>
          </a:p>
        </p:txBody>
      </p:sp>
      <p:sp>
        <p:nvSpPr>
          <p:cNvPr id="113670" name="Rectangle 6"/>
          <p:cNvSpPr>
            <a:spLocks noChangeArrowheads="1"/>
          </p:cNvSpPr>
          <p:nvPr/>
        </p:nvSpPr>
        <p:spPr bwMode="auto">
          <a:xfrm>
            <a:off x="5029200" y="4038600"/>
            <a:ext cx="2514600" cy="2057400"/>
          </a:xfrm>
          <a:prstGeom prst="rect">
            <a:avLst/>
          </a:prstGeom>
          <a:solidFill>
            <a:srgbClr val="D30A05"/>
          </a:solidFill>
          <a:ln>
            <a:noFill/>
          </a:ln>
          <a:effectLst>
            <a:prstShdw prst="shdw17" dist="17961" dir="2700000">
              <a:srgbClr val="D30A05">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eaLnBrk="1" hangingPunct="1"/>
            <a:r>
              <a:rPr lang="en-US" sz="2100" b="1">
                <a:effectLst>
                  <a:outerShdw blurRad="38100" dist="38100" dir="2700000" algn="tl">
                    <a:srgbClr val="000000"/>
                  </a:outerShdw>
                </a:effectLst>
                <a:latin typeface="Rockwell"/>
                <a:cs typeface="Rockwell"/>
              </a:rPr>
              <a:t>3. How do we</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integrate and</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protect newly-</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emancipated</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black freedmen?</a:t>
            </a:r>
          </a:p>
        </p:txBody>
      </p:sp>
      <p:sp>
        <p:nvSpPr>
          <p:cNvPr id="113671" name="Rectangle 7"/>
          <p:cNvSpPr>
            <a:spLocks noChangeArrowheads="1"/>
          </p:cNvSpPr>
          <p:nvPr/>
        </p:nvSpPr>
        <p:spPr bwMode="auto">
          <a:xfrm>
            <a:off x="6019800" y="1524000"/>
            <a:ext cx="2514600" cy="2057400"/>
          </a:xfrm>
          <a:prstGeom prst="rect">
            <a:avLst/>
          </a:prstGeom>
          <a:solidFill>
            <a:srgbClr val="D30A05"/>
          </a:solidFill>
          <a:ln>
            <a:noFill/>
          </a:ln>
          <a:effectLst>
            <a:prstShdw prst="shdw17" dist="17961" dir="2700000">
              <a:srgbClr val="D30A05">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eaLnBrk="1" hangingPunct="1"/>
            <a:r>
              <a:rPr lang="en-US" sz="2100" b="1">
                <a:effectLst>
                  <a:outerShdw blurRad="38100" dist="38100" dir="2700000" algn="tl">
                    <a:srgbClr val="000000"/>
                  </a:outerShdw>
                </a:effectLst>
                <a:latin typeface="Rockwell"/>
                <a:cs typeface="Rockwell"/>
              </a:rPr>
              <a:t>4. What branch</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of government</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should control</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the process of</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Reconstruction?</a:t>
            </a:r>
          </a:p>
        </p:txBody>
      </p:sp>
      <p:sp>
        <p:nvSpPr>
          <p:cNvPr id="113672" name="Line 8"/>
          <p:cNvSpPr>
            <a:spLocks noChangeShapeType="1"/>
          </p:cNvSpPr>
          <p:nvPr/>
        </p:nvSpPr>
        <p:spPr bwMode="auto">
          <a:xfrm flipH="1">
            <a:off x="2057400" y="1066800"/>
            <a:ext cx="990600" cy="381000"/>
          </a:xfrm>
          <a:prstGeom prst="line">
            <a:avLst/>
          </a:prstGeom>
          <a:noFill/>
          <a:ln w="28575">
            <a:solidFill>
              <a:srgbClr val="D30A05"/>
            </a:solidFill>
            <a:round/>
            <a:headEnd/>
            <a:tailEnd type="triangle" w="med" len="med"/>
          </a:ln>
          <a:effectLst>
            <a:prstShdw prst="shdw17" dist="17961" dir="2700000">
              <a:srgbClr val="7F0603">
                <a:alpha val="74998"/>
              </a:srgbClr>
            </a:prstShdw>
          </a:effectLst>
          <a:extLst>
            <a:ext uri="{909E8E84-426E-40dd-AFC4-6F175D3DCCD1}">
              <a14:hiddenFill xmlns:a14="http://schemas.microsoft.com/office/drawing/2010/main">
                <a:noFill/>
              </a14:hiddenFill>
            </a:ext>
          </a:extLst>
        </p:spPr>
        <p:txBody>
          <a:bodyPr/>
          <a:lstStyle/>
          <a:p>
            <a:endParaRPr lang="en-US"/>
          </a:p>
        </p:txBody>
      </p:sp>
      <p:sp>
        <p:nvSpPr>
          <p:cNvPr id="113673" name="Line 9"/>
          <p:cNvSpPr>
            <a:spLocks noChangeShapeType="1"/>
          </p:cNvSpPr>
          <p:nvPr/>
        </p:nvSpPr>
        <p:spPr bwMode="auto">
          <a:xfrm flipH="1">
            <a:off x="3276600" y="1219200"/>
            <a:ext cx="762000" cy="2743200"/>
          </a:xfrm>
          <a:prstGeom prst="line">
            <a:avLst/>
          </a:prstGeom>
          <a:noFill/>
          <a:ln w="28575">
            <a:solidFill>
              <a:srgbClr val="D30A05"/>
            </a:solidFill>
            <a:round/>
            <a:headEnd/>
            <a:tailEnd type="triangle" w="med" len="med"/>
          </a:ln>
          <a:effectLst>
            <a:prstShdw prst="shdw17" dist="17961" dir="2700000">
              <a:srgbClr val="7F0603">
                <a:alpha val="74998"/>
              </a:srgbClr>
            </a:prstShdw>
          </a:effectLst>
          <a:extLst>
            <a:ext uri="{909E8E84-426E-40dd-AFC4-6F175D3DCCD1}">
              <a14:hiddenFill xmlns:a14="http://schemas.microsoft.com/office/drawing/2010/main">
                <a:noFill/>
              </a14:hiddenFill>
            </a:ext>
          </a:extLst>
        </p:spPr>
        <p:txBody>
          <a:bodyPr/>
          <a:lstStyle/>
          <a:p>
            <a:endParaRPr lang="en-US"/>
          </a:p>
        </p:txBody>
      </p:sp>
      <p:sp>
        <p:nvSpPr>
          <p:cNvPr id="113674" name="Line 10"/>
          <p:cNvSpPr>
            <a:spLocks noChangeShapeType="1"/>
          </p:cNvSpPr>
          <p:nvPr/>
        </p:nvSpPr>
        <p:spPr bwMode="auto">
          <a:xfrm>
            <a:off x="4953000" y="1219200"/>
            <a:ext cx="914400" cy="2743200"/>
          </a:xfrm>
          <a:prstGeom prst="line">
            <a:avLst/>
          </a:prstGeom>
          <a:noFill/>
          <a:ln w="28575">
            <a:solidFill>
              <a:srgbClr val="D30A05"/>
            </a:solidFill>
            <a:round/>
            <a:headEnd/>
            <a:tailEnd type="triangle" w="med" len="med"/>
          </a:ln>
          <a:effectLst>
            <a:prstShdw prst="shdw17" dist="17961" dir="2700000">
              <a:srgbClr val="7F0603">
                <a:alpha val="74998"/>
              </a:srgbClr>
            </a:prstShdw>
          </a:effectLst>
          <a:extLst>
            <a:ext uri="{909E8E84-426E-40dd-AFC4-6F175D3DCCD1}">
              <a14:hiddenFill xmlns:a14="http://schemas.microsoft.com/office/drawing/2010/main">
                <a:noFill/>
              </a14:hiddenFill>
            </a:ext>
          </a:extLst>
        </p:spPr>
        <p:txBody>
          <a:bodyPr/>
          <a:lstStyle/>
          <a:p>
            <a:endParaRPr lang="en-US"/>
          </a:p>
        </p:txBody>
      </p:sp>
      <p:sp>
        <p:nvSpPr>
          <p:cNvPr id="113675" name="Line 11"/>
          <p:cNvSpPr>
            <a:spLocks noChangeShapeType="1"/>
          </p:cNvSpPr>
          <p:nvPr/>
        </p:nvSpPr>
        <p:spPr bwMode="auto">
          <a:xfrm>
            <a:off x="6019800" y="990600"/>
            <a:ext cx="914400" cy="457200"/>
          </a:xfrm>
          <a:prstGeom prst="line">
            <a:avLst/>
          </a:prstGeom>
          <a:noFill/>
          <a:ln w="28575">
            <a:solidFill>
              <a:srgbClr val="D30A05"/>
            </a:solidFill>
            <a:round/>
            <a:headEnd/>
            <a:tailEnd type="triangle" w="med" len="med"/>
          </a:ln>
          <a:effectLst>
            <a:prstShdw prst="shdw17" dist="17961" dir="2700000">
              <a:srgbClr val="7F0603">
                <a:alpha val="74998"/>
              </a:srgbClr>
            </a:prstShdw>
          </a:effectLst>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87587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2876416" presetClass="entr" presetSubtype="0" fill="hold" grpId="0" nodeType="clickEffect">
                                  <p:stCondLst>
                                    <p:cond delay="0"/>
                                  </p:stCondLst>
                                  <p:childTnLst>
                                    <p:set>
                                      <p:cBhvr>
                                        <p:cTn id="6" dur="1" fill="hold">
                                          <p:stCondLst>
                                            <p:cond delay="499"/>
                                          </p:stCondLst>
                                        </p:cTn>
                                        <p:tgtEl>
                                          <p:spTgt spid="113668"/>
                                        </p:tgtEl>
                                        <p:attrNameLst>
                                          <p:attrName>style.visibility</p:attrName>
                                        </p:attrNameLst>
                                      </p:cBhvr>
                                      <p:to>
                                        <p:strVal val="visible"/>
                                      </p:to>
                                    </p:set>
                                  </p:childTnLst>
                                </p:cTn>
                              </p:par>
                            </p:childTnLst>
                          </p:cTn>
                        </p:par>
                        <p:par>
                          <p:cTn id="7" fill="hold" nodeType="afterGroup">
                            <p:stCondLst>
                              <p:cond delay="500"/>
                            </p:stCondLst>
                            <p:childTnLst>
                              <p:par>
                                <p:cTn id="8" presetID="102876416" presetClass="entr" presetSubtype="0" fill="hold" grpId="0" nodeType="afterEffect">
                                  <p:stCondLst>
                                    <p:cond delay="0"/>
                                  </p:stCondLst>
                                  <p:childTnLst>
                                    <p:set>
                                      <p:cBhvr>
                                        <p:cTn id="9" dur="1" fill="hold">
                                          <p:stCondLst>
                                            <p:cond delay="499"/>
                                          </p:stCondLst>
                                        </p:cTn>
                                        <p:tgtEl>
                                          <p:spTgt spid="11367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113669"/>
                                        </p:tgtEl>
                                        <p:attrNameLst>
                                          <p:attrName>style.visibility</p:attrName>
                                        </p:attrNameLst>
                                      </p:cBhvr>
                                      <p:to>
                                        <p:strVal val="visible"/>
                                      </p:to>
                                    </p:set>
                                    <p:anim calcmode="lin" valueType="num">
                                      <p:cBhvr additive="base">
                                        <p:cTn id="14" dur="500"/>
                                        <p:tgtEl>
                                          <p:spTgt spid="113669"/>
                                        </p:tgtEl>
                                        <p:attrNameLst>
                                          <p:attrName>ppt_y</p:attrName>
                                        </p:attrNameLst>
                                      </p:cBhvr>
                                      <p:tavLst>
                                        <p:tav tm="0">
                                          <p:val>
                                            <p:strVal val="#ppt_y-#ppt_h*1.125000"/>
                                          </p:val>
                                        </p:tav>
                                        <p:tav tm="100000">
                                          <p:val>
                                            <p:strVal val="#ppt_y"/>
                                          </p:val>
                                        </p:tav>
                                      </p:tavLst>
                                    </p:anim>
                                    <p:animEffect transition="in" filter="wipe(down)">
                                      <p:cBhvr>
                                        <p:cTn id="15" dur="500"/>
                                        <p:tgtEl>
                                          <p:spTgt spid="113669"/>
                                        </p:tgtEl>
                                      </p:cBhvr>
                                    </p:animEffect>
                                  </p:childTnLst>
                                </p:cTn>
                              </p:par>
                            </p:childTnLst>
                          </p:cTn>
                        </p:par>
                        <p:par>
                          <p:cTn id="16" fill="hold" nodeType="afterGroup">
                            <p:stCondLst>
                              <p:cond delay="500"/>
                            </p:stCondLst>
                            <p:childTnLst>
                              <p:par>
                                <p:cTn id="17" presetID="12" presetClass="entr" presetSubtype="1" fill="hold" grpId="0" nodeType="afterEffect">
                                  <p:stCondLst>
                                    <p:cond delay="0"/>
                                  </p:stCondLst>
                                  <p:childTnLst>
                                    <p:set>
                                      <p:cBhvr>
                                        <p:cTn id="18" dur="1" fill="hold">
                                          <p:stCondLst>
                                            <p:cond delay="0"/>
                                          </p:stCondLst>
                                        </p:cTn>
                                        <p:tgtEl>
                                          <p:spTgt spid="113673"/>
                                        </p:tgtEl>
                                        <p:attrNameLst>
                                          <p:attrName>style.visibility</p:attrName>
                                        </p:attrNameLst>
                                      </p:cBhvr>
                                      <p:to>
                                        <p:strVal val="visible"/>
                                      </p:to>
                                    </p:set>
                                    <p:anim calcmode="lin" valueType="num">
                                      <p:cBhvr additive="base">
                                        <p:cTn id="19" dur="500"/>
                                        <p:tgtEl>
                                          <p:spTgt spid="113673"/>
                                        </p:tgtEl>
                                        <p:attrNameLst>
                                          <p:attrName>ppt_y</p:attrName>
                                        </p:attrNameLst>
                                      </p:cBhvr>
                                      <p:tavLst>
                                        <p:tav tm="0">
                                          <p:val>
                                            <p:strVal val="#ppt_y-#ppt_h*1.125000"/>
                                          </p:val>
                                        </p:tav>
                                        <p:tav tm="100000">
                                          <p:val>
                                            <p:strVal val="#ppt_y"/>
                                          </p:val>
                                        </p:tav>
                                      </p:tavLst>
                                    </p:anim>
                                    <p:animEffect transition="in" filter="wipe(down)">
                                      <p:cBhvr>
                                        <p:cTn id="20" dur="500"/>
                                        <p:tgtEl>
                                          <p:spTgt spid="1136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3670"/>
                                        </p:tgtEl>
                                        <p:attrNameLst>
                                          <p:attrName>style.visibility</p:attrName>
                                        </p:attrNameLst>
                                      </p:cBhvr>
                                      <p:to>
                                        <p:strVal val="visible"/>
                                      </p:to>
                                    </p:set>
                                    <p:animEffect transition="in" filter="dissolve">
                                      <p:cBhvr>
                                        <p:cTn id="25" dur="500"/>
                                        <p:tgtEl>
                                          <p:spTgt spid="113670"/>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13674"/>
                                        </p:tgtEl>
                                        <p:attrNameLst>
                                          <p:attrName>style.visibility</p:attrName>
                                        </p:attrNameLst>
                                      </p:cBhvr>
                                      <p:to>
                                        <p:strVal val="visible"/>
                                      </p:to>
                                    </p:set>
                                    <p:animEffect transition="in" filter="dissolve">
                                      <p:cBhvr>
                                        <p:cTn id="29" dur="500"/>
                                        <p:tgtEl>
                                          <p:spTgt spid="11367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3" presetClass="entr" presetSubtype="32" fill="hold" grpId="0" nodeType="clickEffect">
                                  <p:stCondLst>
                                    <p:cond delay="0"/>
                                  </p:stCondLst>
                                  <p:childTnLst>
                                    <p:set>
                                      <p:cBhvr>
                                        <p:cTn id="33" dur="1" fill="hold">
                                          <p:stCondLst>
                                            <p:cond delay="0"/>
                                          </p:stCondLst>
                                        </p:cTn>
                                        <p:tgtEl>
                                          <p:spTgt spid="113671"/>
                                        </p:tgtEl>
                                        <p:attrNameLst>
                                          <p:attrName>style.visibility</p:attrName>
                                        </p:attrNameLst>
                                      </p:cBhvr>
                                      <p:to>
                                        <p:strVal val="visible"/>
                                      </p:to>
                                    </p:set>
                                    <p:animEffect transition="in" filter="plus(out)">
                                      <p:cBhvr>
                                        <p:cTn id="34" dur="500"/>
                                        <p:tgtEl>
                                          <p:spTgt spid="113671"/>
                                        </p:tgtEl>
                                      </p:cBhvr>
                                    </p:animEffect>
                                  </p:childTnLst>
                                </p:cTn>
                              </p:par>
                            </p:childTnLst>
                          </p:cTn>
                        </p:par>
                        <p:par>
                          <p:cTn id="35" fill="hold" nodeType="afterGroup">
                            <p:stCondLst>
                              <p:cond delay="500"/>
                            </p:stCondLst>
                            <p:childTnLst>
                              <p:par>
                                <p:cTn id="36" presetID="13" presetClass="entr" presetSubtype="32" fill="hold" grpId="0" nodeType="afterEffect">
                                  <p:stCondLst>
                                    <p:cond delay="0"/>
                                  </p:stCondLst>
                                  <p:childTnLst>
                                    <p:set>
                                      <p:cBhvr>
                                        <p:cTn id="37" dur="1" fill="hold">
                                          <p:stCondLst>
                                            <p:cond delay="0"/>
                                          </p:stCondLst>
                                        </p:cTn>
                                        <p:tgtEl>
                                          <p:spTgt spid="113675"/>
                                        </p:tgtEl>
                                        <p:attrNameLst>
                                          <p:attrName>style.visibility</p:attrName>
                                        </p:attrNameLst>
                                      </p:cBhvr>
                                      <p:to>
                                        <p:strVal val="visible"/>
                                      </p:to>
                                    </p:set>
                                    <p:animEffect transition="in" filter="plus(out)">
                                      <p:cBhvr>
                                        <p:cTn id="38" dur="500"/>
                                        <p:tgtEl>
                                          <p:spTgt spid="11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autoUpdateAnimBg="0"/>
      <p:bldP spid="113669" grpId="0" animBg="1" autoUpdateAnimBg="0"/>
      <p:bldP spid="113670" grpId="0" animBg="1" autoUpdateAnimBg="0"/>
      <p:bldP spid="113671" grpId="0" animBg="1" autoUpdateAnimBg="0"/>
      <p:bldP spid="113672" grpId="0" animBg="1"/>
      <p:bldP spid="113673" grpId="0" animBg="1"/>
      <p:bldP spid="113674" grpId="0" animBg="1"/>
      <p:bldP spid="1136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Carl Schurz’s Report on Southern Defiance</a:t>
            </a:r>
            <a:endParaRPr lang="en-US" dirty="0"/>
          </a:p>
        </p:txBody>
      </p:sp>
      <p:sp>
        <p:nvSpPr>
          <p:cNvPr id="3" name="Content Placeholder 2"/>
          <p:cNvSpPr>
            <a:spLocks noGrp="1"/>
          </p:cNvSpPr>
          <p:nvPr>
            <p:ph idx="1"/>
          </p:nvPr>
        </p:nvSpPr>
        <p:spPr/>
        <p:txBody>
          <a:bodyPr/>
          <a:lstStyle/>
          <a:p>
            <a:r>
              <a:rPr lang="en-US" dirty="0"/>
              <a:t>What does </a:t>
            </a:r>
            <a:r>
              <a:rPr lang="en-US" dirty="0" err="1"/>
              <a:t>Shurz</a:t>
            </a:r>
            <a:r>
              <a:rPr lang="en-US" dirty="0"/>
              <a:t> warn about Southern loyalty and response to the end of the Civil War? </a:t>
            </a:r>
          </a:p>
        </p:txBody>
      </p:sp>
    </p:spTree>
    <p:extLst>
      <p:ext uri="{BB962C8B-B14F-4D97-AF65-F5344CB8AC3E}">
        <p14:creationId xmlns:p14="http://schemas.microsoft.com/office/powerpoint/2010/main" val="9019462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Convention of Freedmen-Virginia</a:t>
            </a:r>
            <a:endParaRPr lang="en-US" dirty="0"/>
          </a:p>
        </p:txBody>
      </p:sp>
      <p:sp>
        <p:nvSpPr>
          <p:cNvPr id="3" name="Content Placeholder 2"/>
          <p:cNvSpPr>
            <a:spLocks noGrp="1"/>
          </p:cNvSpPr>
          <p:nvPr>
            <p:ph idx="1"/>
          </p:nvPr>
        </p:nvSpPr>
        <p:spPr/>
        <p:txBody>
          <a:bodyPr>
            <a:normAutofit/>
          </a:bodyPr>
          <a:lstStyle/>
          <a:p>
            <a:r>
              <a:rPr lang="en-US" dirty="0"/>
              <a:t>What is the initial complaint of these freed slaves</a:t>
            </a:r>
            <a:r>
              <a:rPr lang="en-US" dirty="0" smtClean="0"/>
              <a:t>?</a:t>
            </a:r>
            <a:endParaRPr lang="en-US" dirty="0"/>
          </a:p>
          <a:p>
            <a:r>
              <a:rPr lang="en-US" dirty="0"/>
              <a:t>What similarity does paragraph 2 hold to </a:t>
            </a:r>
            <a:r>
              <a:rPr lang="en-US" dirty="0" err="1"/>
              <a:t>Shurz’s</a:t>
            </a:r>
            <a:r>
              <a:rPr lang="en-US" dirty="0"/>
              <a:t> argument above?</a:t>
            </a:r>
          </a:p>
          <a:p>
            <a:r>
              <a:rPr lang="en-US" dirty="0" smtClean="0"/>
              <a:t>What </a:t>
            </a:r>
            <a:r>
              <a:rPr lang="en-US" dirty="0"/>
              <a:t>solutions does the convention propose? </a:t>
            </a:r>
          </a:p>
        </p:txBody>
      </p:sp>
    </p:spTree>
    <p:extLst>
      <p:ext uri="{BB962C8B-B14F-4D97-AF65-F5344CB8AC3E}">
        <p14:creationId xmlns:p14="http://schemas.microsoft.com/office/powerpoint/2010/main" val="33572122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3144"/>
            <a:ext cx="7772400" cy="2322286"/>
          </a:xfrm>
        </p:spPr>
        <p:txBody>
          <a:bodyPr>
            <a:normAutofit/>
          </a:bodyPr>
          <a:lstStyle/>
          <a:p>
            <a:r>
              <a:rPr lang="en-US" dirty="0" smtClean="0"/>
              <a:t>9. Reconstruction: Goals, Strategies, and Political Conflict</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2046782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04800" y="15240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latin typeface="Rockwell"/>
                <a:cs typeface="Rockwell"/>
              </a:rPr>
              <a:t>Reconstruction, Phase 1</a:t>
            </a:r>
            <a:br>
              <a:rPr lang="en-US" sz="3600">
                <a:effectLst/>
                <a:latin typeface="Rockwell"/>
                <a:cs typeface="Rockwell"/>
              </a:rPr>
            </a:br>
            <a:r>
              <a:rPr lang="en-US" sz="3600">
                <a:effectLst/>
                <a:latin typeface="Rockwell"/>
                <a:cs typeface="Rockwell"/>
              </a:rPr>
              <a:t>Lincoln’s Plan</a:t>
            </a:r>
          </a:p>
        </p:txBody>
      </p:sp>
      <p:sp>
        <p:nvSpPr>
          <p:cNvPr id="7171" name="Rectangle 3"/>
          <p:cNvSpPr>
            <a:spLocks noGrp="1" noChangeArrowheads="1"/>
          </p:cNvSpPr>
          <p:nvPr>
            <p:ph type="body" sz="half" idx="4294967295"/>
          </p:nvPr>
        </p:nvSpPr>
        <p:spPr>
          <a:xfrm>
            <a:off x="-1" y="1295400"/>
            <a:ext cx="5587674"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2000" dirty="0">
                <a:effectLst/>
                <a:latin typeface="Rockwell"/>
                <a:cs typeface="Rockwell"/>
              </a:rPr>
              <a:t>Proclamation of Amnesty and Reconstruction (1863)</a:t>
            </a:r>
          </a:p>
          <a:p>
            <a:pPr lvl="1"/>
            <a:r>
              <a:rPr lang="en-US" sz="2000" dirty="0">
                <a:effectLst/>
                <a:latin typeface="Rockwell"/>
                <a:cs typeface="Rockwell"/>
              </a:rPr>
              <a:t>Full presidential pardons for </a:t>
            </a:r>
          </a:p>
          <a:p>
            <a:pPr lvl="2"/>
            <a:r>
              <a:rPr lang="en-US" sz="1800" dirty="0">
                <a:effectLst/>
                <a:latin typeface="Rockwell"/>
                <a:cs typeface="Rockwell"/>
              </a:rPr>
              <a:t>1. Oath of allegiance, </a:t>
            </a:r>
          </a:p>
          <a:p>
            <a:pPr lvl="2"/>
            <a:r>
              <a:rPr lang="en-US" sz="1800" dirty="0">
                <a:effectLst/>
                <a:latin typeface="Rockwell"/>
                <a:cs typeface="Rockwell"/>
              </a:rPr>
              <a:t>2. Accept end of slavery</a:t>
            </a:r>
          </a:p>
          <a:p>
            <a:pPr lvl="1"/>
            <a:r>
              <a:rPr lang="en-US" sz="2000" dirty="0">
                <a:effectLst/>
                <a:latin typeface="Rockwell"/>
                <a:cs typeface="Rockwell"/>
              </a:rPr>
              <a:t>Ten Percent Plan</a:t>
            </a:r>
          </a:p>
          <a:p>
            <a:pPr lvl="2"/>
            <a:r>
              <a:rPr lang="en-US" sz="1800" dirty="0">
                <a:effectLst/>
                <a:latin typeface="Rockwell"/>
                <a:cs typeface="Rockwell"/>
              </a:rPr>
              <a:t>Confederate state reestablished once 10% of voters affirmed allegiance and loyalty</a:t>
            </a:r>
          </a:p>
          <a:p>
            <a:r>
              <a:rPr lang="en-US" sz="2000" dirty="0">
                <a:effectLst/>
                <a:latin typeface="Rockwell"/>
                <a:cs typeface="Rockwell"/>
              </a:rPr>
              <a:t>Wade-Davis Bill (1864)</a:t>
            </a:r>
            <a:endParaRPr lang="en-US" sz="2400" dirty="0">
              <a:effectLst/>
              <a:latin typeface="Rockwell"/>
              <a:cs typeface="Rockwell"/>
            </a:endParaRPr>
          </a:p>
          <a:p>
            <a:r>
              <a:rPr lang="en-US" sz="2000" dirty="0">
                <a:effectLst/>
                <a:latin typeface="Rockwell"/>
                <a:cs typeface="Rockwell"/>
              </a:rPr>
              <a:t>Second Inaugural Address</a:t>
            </a:r>
          </a:p>
          <a:p>
            <a:pPr lvl="1"/>
            <a:r>
              <a:rPr lang="en-US" sz="2000" dirty="0">
                <a:effectLst/>
                <a:latin typeface="Rockwell"/>
                <a:cs typeface="Rockwell"/>
              </a:rPr>
              <a:t>“with malice toward none; with charity for all”</a:t>
            </a:r>
          </a:p>
          <a:p>
            <a:r>
              <a:rPr lang="en-US" sz="2000" dirty="0">
                <a:effectLst/>
                <a:latin typeface="Rockwell"/>
                <a:cs typeface="Rockwell"/>
              </a:rPr>
              <a:t>Lincoln’s Assassination</a:t>
            </a:r>
          </a:p>
          <a:p>
            <a:pPr lvl="1"/>
            <a:r>
              <a:rPr lang="en-US" sz="2000" dirty="0">
                <a:effectLst/>
                <a:latin typeface="Rockwell"/>
                <a:cs typeface="Rockwell"/>
              </a:rPr>
              <a:t>April 14, 1865</a:t>
            </a:r>
            <a:endParaRPr lang="en-US" sz="1800" dirty="0">
              <a:effectLst/>
              <a:latin typeface="Rockwell"/>
              <a:cs typeface="Rockwell"/>
            </a:endParaRPr>
          </a:p>
        </p:txBody>
      </p:sp>
      <p:pic>
        <p:nvPicPr>
          <p:cNvPr id="7172" name="Picture 5" descr="LincolnSecond"/>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587673" y="3193143"/>
            <a:ext cx="4402829" cy="3664856"/>
          </a:xfrm>
        </p:spPr>
      </p:pic>
    </p:spTree>
    <p:extLst>
      <p:ext uri="{BB962C8B-B14F-4D97-AF65-F5344CB8AC3E}">
        <p14:creationId xmlns:p14="http://schemas.microsoft.com/office/powerpoint/2010/main" val="23610557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04800" y="76200"/>
            <a:ext cx="854075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b="1" dirty="0">
                <a:effectLst/>
                <a:latin typeface="Rockwell"/>
                <a:cs typeface="Rockwell"/>
              </a:rPr>
              <a:t>Freedmen’s Bureau</a:t>
            </a:r>
            <a:endParaRPr lang="en-US" dirty="0">
              <a:effectLst/>
              <a:latin typeface="Rockwell"/>
              <a:cs typeface="Rockwell"/>
            </a:endParaRPr>
          </a:p>
        </p:txBody>
      </p:sp>
      <p:sp>
        <p:nvSpPr>
          <p:cNvPr id="8195" name="Rectangle 5"/>
          <p:cNvSpPr>
            <a:spLocks noGrp="1" noChangeArrowheads="1"/>
          </p:cNvSpPr>
          <p:nvPr>
            <p:ph type="body" sz="half" idx="4294967295"/>
          </p:nvPr>
        </p:nvSpPr>
        <p:spPr>
          <a:xfrm>
            <a:off x="4191001" y="685800"/>
            <a:ext cx="4953000" cy="6110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sz="2800" dirty="0">
                <a:effectLst/>
                <a:latin typeface="Rockwell"/>
                <a:cs typeface="Rockwell"/>
              </a:rPr>
              <a:t>Bureau of Refugees, Freedmen, and Abandoned Lands in March 1865</a:t>
            </a:r>
          </a:p>
          <a:p>
            <a:pPr>
              <a:lnSpc>
                <a:spcPct val="90000"/>
              </a:lnSpc>
            </a:pPr>
            <a:r>
              <a:rPr lang="en-US" sz="2800" dirty="0">
                <a:effectLst/>
                <a:latin typeface="Rockwell"/>
                <a:cs typeface="Rockwell"/>
              </a:rPr>
              <a:t>Food, shelter, medicine for freed blacks and displaced whites</a:t>
            </a:r>
          </a:p>
          <a:p>
            <a:pPr>
              <a:lnSpc>
                <a:spcPct val="90000"/>
              </a:lnSpc>
            </a:pPr>
            <a:r>
              <a:rPr lang="en-US" sz="2800" dirty="0">
                <a:effectLst/>
                <a:latin typeface="Rockwell"/>
                <a:cs typeface="Rockwell"/>
              </a:rPr>
              <a:t>Education of blacks and colleges</a:t>
            </a:r>
          </a:p>
          <a:p>
            <a:pPr>
              <a:lnSpc>
                <a:spcPct val="90000"/>
              </a:lnSpc>
            </a:pPr>
            <a:r>
              <a:rPr lang="en-US" sz="2800" dirty="0">
                <a:effectLst/>
                <a:latin typeface="Rockwell"/>
                <a:cs typeface="Rockwell"/>
              </a:rPr>
              <a:t>Viciously attacked and ridiculed by Northern racists and bitter Southerners</a:t>
            </a:r>
          </a:p>
        </p:txBody>
      </p:sp>
      <p:pic>
        <p:nvPicPr>
          <p:cNvPr id="8196"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t="13" b="13"/>
          <a:stretch>
            <a:fillRect/>
          </a:stretch>
        </p:blipFill>
        <p:spPr>
          <a:xfrm>
            <a:off x="0" y="685800"/>
            <a:ext cx="4191000" cy="2800350"/>
          </a:xfrm>
        </p:spPr>
      </p:pic>
      <p:pic>
        <p:nvPicPr>
          <p:cNvPr id="8197" name="Picture 7"/>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3489326"/>
            <a:ext cx="4191000" cy="3306762"/>
          </a:xfrm>
        </p:spPr>
      </p:pic>
    </p:spTree>
    <p:extLst>
      <p:ext uri="{BB962C8B-B14F-4D97-AF65-F5344CB8AC3E}">
        <p14:creationId xmlns:p14="http://schemas.microsoft.com/office/powerpoint/2010/main" val="828579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http://w4.nkcsd.k12.mo.us/~kcofer/k2_bran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08388"/>
            <a:ext cx="8415338"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5"/>
          <p:cNvSpPr>
            <a:spLocks noChangeArrowheads="1"/>
          </p:cNvSpPr>
          <p:nvPr/>
        </p:nvSpPr>
        <p:spPr bwMode="auto">
          <a:xfrm>
            <a:off x="76200" y="76200"/>
            <a:ext cx="4800600" cy="1524000"/>
          </a:xfrm>
          <a:prstGeom prst="wedgeRectCallout">
            <a:avLst>
              <a:gd name="adj1" fmla="val -12954"/>
              <a:gd name="adj2" fmla="val 268602"/>
            </a:avLst>
          </a:prstGeom>
          <a:solidFill>
            <a:srgbClr val="FFCC99"/>
          </a:solidFill>
          <a:ln w="12700">
            <a:solidFill>
              <a:schemeClr val="tx1"/>
            </a:solidFill>
            <a:miter lim="800000"/>
            <a:headEnd/>
            <a:tailEnd/>
          </a:ln>
        </p:spPr>
        <p:txBody>
          <a:bodyPr/>
          <a:lstStyle/>
          <a:p>
            <a:pPr algn="ctr" eaLnBrk="1" hangingPunct="1">
              <a:lnSpc>
                <a:spcPct val="80000"/>
              </a:lnSpc>
            </a:pPr>
            <a:r>
              <a:rPr lang="en-US" sz="2400" dirty="0">
                <a:solidFill>
                  <a:srgbClr val="000000"/>
                </a:solidFill>
                <a:latin typeface="Rockwell"/>
                <a:cs typeface="Rockwell"/>
              </a:rPr>
              <a:t>“Radical Republicans” in Congress rejected Lincoln’s plan because it was too lenient on ex-Confederates</a:t>
            </a:r>
            <a:endParaRPr kumimoji="1" lang="en-US" sz="2400" i="1" dirty="0">
              <a:solidFill>
                <a:srgbClr val="000000"/>
              </a:solidFill>
              <a:latin typeface="Rockwell"/>
              <a:cs typeface="Rockwell"/>
            </a:endParaRPr>
          </a:p>
        </p:txBody>
      </p:sp>
      <p:sp>
        <p:nvSpPr>
          <p:cNvPr id="2" name="Rectangle 1"/>
          <p:cNvSpPr>
            <a:spLocks noChangeArrowheads="1"/>
          </p:cNvSpPr>
          <p:nvPr/>
        </p:nvSpPr>
        <p:spPr bwMode="auto">
          <a:xfrm>
            <a:off x="1196975" y="5240338"/>
            <a:ext cx="7185025" cy="991041"/>
          </a:xfrm>
          <a:prstGeom prst="rect">
            <a:avLst/>
          </a:prstGeom>
          <a:solidFill>
            <a:srgbClr val="FFFFCC"/>
          </a:solidFill>
          <a:ln w="9525">
            <a:solidFill>
              <a:schemeClr val="tx1"/>
            </a:solidFill>
            <a:miter lim="800000"/>
            <a:headEnd/>
            <a:tailEnd/>
          </a:ln>
        </p:spPr>
        <p:txBody>
          <a:bodyPr>
            <a:spAutoFit/>
          </a:bodyPr>
          <a:lstStyle/>
          <a:p>
            <a:pPr algn="ctr" eaLnBrk="1" hangingPunct="1">
              <a:lnSpc>
                <a:spcPct val="80000"/>
              </a:lnSpc>
            </a:pPr>
            <a:r>
              <a:rPr lang="en-US" sz="2400">
                <a:solidFill>
                  <a:srgbClr val="000000"/>
                </a:solidFill>
                <a:latin typeface="Rockwell"/>
                <a:cs typeface="Rockwell"/>
              </a:rPr>
              <a:t>When the Civil War ended and Lincoln was assassinated, the government did not have </a:t>
            </a:r>
            <a:br>
              <a:rPr lang="en-US" sz="2400">
                <a:solidFill>
                  <a:srgbClr val="000000"/>
                </a:solidFill>
                <a:latin typeface="Rockwell"/>
                <a:cs typeface="Rockwell"/>
              </a:rPr>
            </a:br>
            <a:r>
              <a:rPr lang="en-US" sz="2400">
                <a:solidFill>
                  <a:srgbClr val="000000"/>
                </a:solidFill>
                <a:latin typeface="Rockwell"/>
                <a:cs typeface="Rockwell"/>
              </a:rPr>
              <a:t>a Reconstruction Plan in place</a:t>
            </a:r>
          </a:p>
        </p:txBody>
      </p:sp>
      <p:pic>
        <p:nvPicPr>
          <p:cNvPr id="11269" name="Picture 2" descr="House of Representatives"/>
          <p:cNvPicPr>
            <a:picLocks noChangeAspect="1" noChangeArrowheads="1"/>
          </p:cNvPicPr>
          <p:nvPr/>
        </p:nvPicPr>
        <p:blipFill>
          <a:blip r:embed="rId3">
            <a:extLst>
              <a:ext uri="{28A0092B-C50C-407E-A947-70E740481C1C}">
                <a14:useLocalDpi xmlns:a14="http://schemas.microsoft.com/office/drawing/2010/main" val="0"/>
              </a:ext>
            </a:extLst>
          </a:blip>
          <a:srcRect l="16127" t="23306" r="17102" b="10161"/>
          <a:stretch>
            <a:fillRect/>
          </a:stretch>
        </p:blipFill>
        <p:spPr bwMode="auto">
          <a:xfrm>
            <a:off x="4979988" y="304800"/>
            <a:ext cx="396875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p:cNvSpPr>
            <a:spLocks noChangeArrowheads="1"/>
          </p:cNvSpPr>
          <p:nvPr/>
        </p:nvSpPr>
        <p:spPr bwMode="auto">
          <a:xfrm>
            <a:off x="76200" y="1752600"/>
            <a:ext cx="4800600" cy="2819400"/>
          </a:xfrm>
          <a:prstGeom prst="wedgeRectCallout">
            <a:avLst>
              <a:gd name="adj1" fmla="val -7565"/>
              <a:gd name="adj2" fmla="val 37375"/>
            </a:avLst>
          </a:prstGeom>
          <a:solidFill>
            <a:srgbClr val="CCFF99"/>
          </a:solidFill>
          <a:ln w="12700">
            <a:solidFill>
              <a:schemeClr val="tx1"/>
            </a:solidFill>
            <a:miter lim="800000"/>
            <a:headEnd/>
            <a:tailEnd/>
          </a:ln>
        </p:spPr>
        <p:txBody>
          <a:bodyPr/>
          <a:lstStyle/>
          <a:p>
            <a:pPr algn="ctr" eaLnBrk="1" hangingPunct="1">
              <a:lnSpc>
                <a:spcPct val="80000"/>
              </a:lnSpc>
            </a:pPr>
            <a:r>
              <a:rPr lang="en-US" sz="2400">
                <a:solidFill>
                  <a:srgbClr val="000000"/>
                </a:solidFill>
                <a:latin typeface="Rockwell"/>
                <a:cs typeface="Rockwell"/>
              </a:rPr>
              <a:t>They favored a plan that protected blacks, required 50% of state citizens to swear a loyalty oath, and banned ex-Confederate leaders from serving in gov’t</a:t>
            </a:r>
          </a:p>
          <a:p>
            <a:pPr algn="ctr" eaLnBrk="1" hangingPunct="1">
              <a:lnSpc>
                <a:spcPct val="80000"/>
              </a:lnSpc>
            </a:pPr>
            <a:r>
              <a:rPr kumimoji="1" lang="en-US" sz="2400" i="1">
                <a:solidFill>
                  <a:srgbClr val="000000"/>
                </a:solidFill>
                <a:latin typeface="Rockwell"/>
                <a:cs typeface="Rockwell"/>
              </a:rPr>
              <a:t>(Wade-Davis Bill)</a:t>
            </a:r>
          </a:p>
        </p:txBody>
      </p:sp>
    </p:spTree>
    <p:extLst>
      <p:ext uri="{BB962C8B-B14F-4D97-AF65-F5344CB8AC3E}">
        <p14:creationId xmlns:p14="http://schemas.microsoft.com/office/powerpoint/2010/main" val="1342115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solidFill>
                <a:srgbClr val="000000"/>
              </a:solidFill>
              <a:latin typeface="Arial" charset="0"/>
            </a:endParaRPr>
          </a:p>
        </p:txBody>
      </p:sp>
      <p:sp>
        <p:nvSpPr>
          <p:cNvPr id="13315" name="Text Box 3"/>
          <p:cNvSpPr txBox="1">
            <a:spLocks noChangeArrowheads="1"/>
          </p:cNvSpPr>
          <p:nvPr/>
        </p:nvSpPr>
        <p:spPr bwMode="auto">
          <a:xfrm>
            <a:off x="457200" y="349250"/>
            <a:ext cx="8382000" cy="793750"/>
          </a:xfrm>
          <a:prstGeom prst="rect">
            <a:avLst/>
          </a:prstGeom>
          <a:noFill/>
          <a:ln>
            <a:noFill/>
          </a:ln>
          <a:effectLst>
            <a:outerShdw blurRad="63500" dist="17961" dir="2700000" algn="ctr" rotWithShape="0">
              <a:srgbClr val="D30A05">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600" b="1">
                <a:latin typeface="Rockwell"/>
                <a:cs typeface="Rockwell"/>
              </a:rPr>
              <a:t>President Andrew Johnson</a:t>
            </a:r>
          </a:p>
        </p:txBody>
      </p:sp>
      <p:pic>
        <p:nvPicPr>
          <p:cNvPr id="13316" name="Picture 9" descr="johnson2"/>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57200" y="1371600"/>
            <a:ext cx="3579813" cy="46482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29706" name="Text Box 10"/>
          <p:cNvSpPr txBox="1">
            <a:spLocks noChangeArrowheads="1"/>
          </p:cNvSpPr>
          <p:nvPr/>
        </p:nvSpPr>
        <p:spPr bwMode="auto">
          <a:xfrm>
            <a:off x="4343400" y="1447800"/>
            <a:ext cx="4495800" cy="329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Clr>
                <a:srgbClr val="D30A05"/>
              </a:buClr>
              <a:buFont typeface="Wingdings" charset="0"/>
              <a:buChar char="«"/>
            </a:pPr>
            <a:r>
              <a:rPr lang="en-US" sz="2800" dirty="0">
                <a:latin typeface="Rockwell"/>
                <a:cs typeface="Rockwell"/>
              </a:rPr>
              <a:t>Jacksonian Democrat.</a:t>
            </a:r>
          </a:p>
          <a:p>
            <a:pPr eaLnBrk="1" hangingPunct="1">
              <a:spcBef>
                <a:spcPct val="50000"/>
              </a:spcBef>
              <a:buClr>
                <a:srgbClr val="D30A05"/>
              </a:buClr>
              <a:buFont typeface="Wingdings" charset="0"/>
              <a:buChar char="«"/>
            </a:pPr>
            <a:r>
              <a:rPr lang="en-US" sz="2800" dirty="0">
                <a:latin typeface="Rockwell"/>
                <a:cs typeface="Rockwell"/>
              </a:rPr>
              <a:t>Anti-Aristocrat.</a:t>
            </a:r>
          </a:p>
          <a:p>
            <a:pPr eaLnBrk="1" hangingPunct="1">
              <a:spcBef>
                <a:spcPct val="50000"/>
              </a:spcBef>
              <a:buClr>
                <a:srgbClr val="D30A05"/>
              </a:buClr>
              <a:buFont typeface="Wingdings" charset="0"/>
              <a:buChar char="«"/>
            </a:pPr>
            <a:r>
              <a:rPr lang="en-US" sz="2800" dirty="0">
                <a:latin typeface="Rockwell"/>
                <a:cs typeface="Rockwell"/>
              </a:rPr>
              <a:t>White Supremacist.</a:t>
            </a:r>
          </a:p>
          <a:p>
            <a:pPr eaLnBrk="1" hangingPunct="1">
              <a:spcBef>
                <a:spcPct val="50000"/>
              </a:spcBef>
              <a:buClr>
                <a:srgbClr val="D30A05"/>
              </a:buClr>
              <a:buFont typeface="Wingdings" charset="0"/>
              <a:buChar char="«"/>
            </a:pPr>
            <a:r>
              <a:rPr lang="en-US" sz="2800" dirty="0">
                <a:latin typeface="Rockwell"/>
                <a:cs typeface="Rockwell"/>
              </a:rPr>
              <a:t>Agreed with Lincoln</a:t>
            </a:r>
            <a:br>
              <a:rPr lang="en-US" sz="2800" dirty="0">
                <a:latin typeface="Rockwell"/>
                <a:cs typeface="Rockwell"/>
              </a:rPr>
            </a:br>
            <a:r>
              <a:rPr lang="en-US" sz="2800" dirty="0">
                <a:latin typeface="Rockwell"/>
                <a:cs typeface="Rockwell"/>
              </a:rPr>
              <a:t>that states had never</a:t>
            </a:r>
            <a:br>
              <a:rPr lang="en-US" sz="2800" dirty="0">
                <a:latin typeface="Rockwell"/>
                <a:cs typeface="Rockwell"/>
              </a:rPr>
            </a:br>
            <a:r>
              <a:rPr lang="en-US" sz="2800" dirty="0">
                <a:latin typeface="Rockwell"/>
                <a:cs typeface="Rockwell"/>
              </a:rPr>
              <a:t>legally left the Union.</a:t>
            </a:r>
            <a:endParaRPr lang="en-US" sz="2800" dirty="0">
              <a:latin typeface="Rockwell"/>
              <a:cs typeface="Rockwell"/>
              <a:sym typeface="Wingdings" charset="0"/>
            </a:endParaRPr>
          </a:p>
        </p:txBody>
      </p:sp>
      <p:sp>
        <p:nvSpPr>
          <p:cNvPr id="29709" name="Text Box 13"/>
          <p:cNvSpPr txBox="1">
            <a:spLocks noChangeArrowheads="1"/>
          </p:cNvSpPr>
          <p:nvPr/>
        </p:nvSpPr>
        <p:spPr bwMode="auto">
          <a:xfrm>
            <a:off x="4572000" y="5137150"/>
            <a:ext cx="42672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i="1">
                <a:latin typeface="Rockwell"/>
                <a:cs typeface="Rockwell"/>
              </a:rPr>
              <a:t>Damn the negroes!  I am fighting these traitorous aristocrats, their masters!</a:t>
            </a:r>
          </a:p>
        </p:txBody>
      </p:sp>
    </p:spTree>
    <p:extLst>
      <p:ext uri="{BB962C8B-B14F-4D97-AF65-F5344CB8AC3E}">
        <p14:creationId xmlns:p14="http://schemas.microsoft.com/office/powerpoint/2010/main" val="2193991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6">
                                            <p:txEl>
                                              <p:pRg st="0" end="0"/>
                                            </p:txEl>
                                          </p:spTgt>
                                        </p:tgtEl>
                                        <p:attrNameLst>
                                          <p:attrName>style.visibility</p:attrName>
                                        </p:attrNameLst>
                                      </p:cBhvr>
                                      <p:to>
                                        <p:strVal val="visible"/>
                                      </p:to>
                                    </p:set>
                                    <p:animEffect transition="in" filter="dissolve">
                                      <p:cBhvr>
                                        <p:cTn id="7" dur="500"/>
                                        <p:tgtEl>
                                          <p:spTgt spid="297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06">
                                            <p:txEl>
                                              <p:pRg st="1" end="1"/>
                                            </p:txEl>
                                          </p:spTgt>
                                        </p:tgtEl>
                                        <p:attrNameLst>
                                          <p:attrName>style.visibility</p:attrName>
                                        </p:attrNameLst>
                                      </p:cBhvr>
                                      <p:to>
                                        <p:strVal val="visible"/>
                                      </p:to>
                                    </p:set>
                                    <p:animEffect transition="in" filter="dissolve">
                                      <p:cBhvr>
                                        <p:cTn id="12" dur="500"/>
                                        <p:tgtEl>
                                          <p:spTgt spid="297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706">
                                            <p:txEl>
                                              <p:pRg st="2" end="2"/>
                                            </p:txEl>
                                          </p:spTgt>
                                        </p:tgtEl>
                                        <p:attrNameLst>
                                          <p:attrName>style.visibility</p:attrName>
                                        </p:attrNameLst>
                                      </p:cBhvr>
                                      <p:to>
                                        <p:strVal val="visible"/>
                                      </p:to>
                                    </p:set>
                                    <p:animEffect transition="in" filter="dissolve">
                                      <p:cBhvr>
                                        <p:cTn id="17" dur="500"/>
                                        <p:tgtEl>
                                          <p:spTgt spid="297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9706">
                                            <p:txEl>
                                              <p:pRg st="3" end="3"/>
                                            </p:txEl>
                                          </p:spTgt>
                                        </p:tgtEl>
                                        <p:attrNameLst>
                                          <p:attrName>style.visibility</p:attrName>
                                        </p:attrNameLst>
                                      </p:cBhvr>
                                      <p:to>
                                        <p:strVal val="visible"/>
                                      </p:to>
                                    </p:set>
                                    <p:animEffect transition="in" filter="dissolve">
                                      <p:cBhvr>
                                        <p:cTn id="22" dur="500"/>
                                        <p:tgtEl>
                                          <p:spTgt spid="297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9"/>
                                        </p:tgtEl>
                                        <p:attrNameLst>
                                          <p:attrName>style.visibility</p:attrName>
                                        </p:attrNameLst>
                                      </p:cBhvr>
                                      <p:to>
                                        <p:strVal val="visible"/>
                                      </p:to>
                                    </p:set>
                                    <p:animEffect transition="in" filter="dissolve">
                                      <p:cBhvr>
                                        <p:cTn id="27" dur="500"/>
                                        <p:tgtEl>
                                          <p:spTgt spid="29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latin typeface="Rockwell"/>
                <a:cs typeface="Rockwell"/>
              </a:rPr>
              <a:t>Reconstruction, Phase 2</a:t>
            </a:r>
            <a:br>
              <a:rPr lang="en-US">
                <a:effectLst/>
                <a:latin typeface="Rockwell"/>
                <a:cs typeface="Rockwell"/>
              </a:rPr>
            </a:br>
            <a:r>
              <a:rPr lang="en-US">
                <a:effectLst/>
                <a:latin typeface="Rockwell"/>
                <a:cs typeface="Rockwell"/>
              </a:rPr>
              <a:t>Andrew Johnson’s Plan</a:t>
            </a:r>
          </a:p>
        </p:txBody>
      </p:sp>
      <p:sp>
        <p:nvSpPr>
          <p:cNvPr id="10243" name="Rectangle 3"/>
          <p:cNvSpPr>
            <a:spLocks noGrp="1" noChangeArrowheads="1"/>
          </p:cNvSpPr>
          <p:nvPr>
            <p:ph type="body" sz="half" idx="4294967295"/>
          </p:nvPr>
        </p:nvSpPr>
        <p:spPr>
          <a:xfrm>
            <a:off x="0" y="1295400"/>
            <a:ext cx="44196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pPr>
            <a:r>
              <a:rPr lang="en-US" sz="2000" dirty="0">
                <a:effectLst/>
                <a:latin typeface="Rockwell"/>
                <a:cs typeface="Rockwell"/>
              </a:rPr>
              <a:t>Reconstruction Plan</a:t>
            </a:r>
          </a:p>
          <a:p>
            <a:pPr lvl="1">
              <a:lnSpc>
                <a:spcPct val="90000"/>
              </a:lnSpc>
            </a:pPr>
            <a:r>
              <a:rPr lang="en-US" sz="1800" dirty="0">
                <a:effectLst/>
                <a:latin typeface="Rockwell"/>
                <a:cs typeface="Rockwell"/>
              </a:rPr>
              <a:t>Pardons for loyalty oath</a:t>
            </a:r>
          </a:p>
          <a:p>
            <a:pPr lvl="1">
              <a:lnSpc>
                <a:spcPct val="90000"/>
              </a:lnSpc>
            </a:pPr>
            <a:r>
              <a:rPr lang="en-US" sz="1800" dirty="0">
                <a:effectLst/>
                <a:latin typeface="Rockwell"/>
                <a:cs typeface="Rockwell"/>
              </a:rPr>
              <a:t>No pardons for Confederate leaders and owned $20,000 taxable property</a:t>
            </a:r>
          </a:p>
          <a:p>
            <a:pPr lvl="1">
              <a:lnSpc>
                <a:spcPct val="90000"/>
              </a:lnSpc>
            </a:pPr>
            <a:r>
              <a:rPr lang="en-US" sz="1800" dirty="0">
                <a:effectLst/>
                <a:latin typeface="Rockwell"/>
                <a:cs typeface="Rockwell"/>
              </a:rPr>
              <a:t>Admitted Confederate states with appointed governors who established voting procedures for state legislatures</a:t>
            </a:r>
          </a:p>
          <a:p>
            <a:pPr lvl="1">
              <a:lnSpc>
                <a:spcPct val="90000"/>
              </a:lnSpc>
            </a:pPr>
            <a:r>
              <a:rPr lang="en-US" sz="1800" dirty="0">
                <a:effectLst/>
                <a:latin typeface="Rockwell"/>
                <a:cs typeface="Rockwell"/>
              </a:rPr>
              <a:t>States must abolish slavery and secession clauses from state constitutions</a:t>
            </a:r>
          </a:p>
          <a:p>
            <a:pPr>
              <a:lnSpc>
                <a:spcPct val="90000"/>
              </a:lnSpc>
            </a:pPr>
            <a:r>
              <a:rPr lang="en-US" sz="2000" dirty="0">
                <a:effectLst/>
                <a:latin typeface="Rockwell"/>
                <a:cs typeface="Rockwell"/>
              </a:rPr>
              <a:t>Effects</a:t>
            </a:r>
          </a:p>
          <a:p>
            <a:pPr lvl="1">
              <a:lnSpc>
                <a:spcPct val="90000"/>
              </a:lnSpc>
            </a:pPr>
            <a:r>
              <a:rPr lang="en-US" sz="1800" dirty="0">
                <a:effectLst/>
                <a:latin typeface="Rockwell"/>
                <a:cs typeface="Rockwell"/>
              </a:rPr>
              <a:t>Former confederates elected to office</a:t>
            </a:r>
          </a:p>
          <a:p>
            <a:pPr lvl="1">
              <a:lnSpc>
                <a:spcPct val="90000"/>
              </a:lnSpc>
            </a:pPr>
            <a:r>
              <a:rPr lang="en-US" sz="1800" dirty="0">
                <a:effectLst/>
                <a:latin typeface="Rockwell"/>
                <a:cs typeface="Rockwell"/>
              </a:rPr>
              <a:t>Black codes enacted</a:t>
            </a:r>
          </a:p>
          <a:p>
            <a:pPr>
              <a:lnSpc>
                <a:spcPct val="90000"/>
              </a:lnSpc>
            </a:pPr>
            <a:r>
              <a:rPr lang="en-US" sz="2000" dirty="0">
                <a:effectLst/>
                <a:latin typeface="Rockwell"/>
                <a:cs typeface="Rockwell"/>
              </a:rPr>
              <a:t>Vetoes</a:t>
            </a:r>
          </a:p>
          <a:p>
            <a:pPr lvl="1">
              <a:lnSpc>
                <a:spcPct val="90000"/>
              </a:lnSpc>
            </a:pPr>
            <a:r>
              <a:rPr lang="en-US" sz="1800" dirty="0">
                <a:effectLst/>
                <a:latin typeface="Rockwell"/>
                <a:cs typeface="Rockwell"/>
              </a:rPr>
              <a:t>Civil Rights Act of 1866</a:t>
            </a:r>
          </a:p>
          <a:p>
            <a:pPr lvl="1">
              <a:lnSpc>
                <a:spcPct val="90000"/>
              </a:lnSpc>
            </a:pPr>
            <a:r>
              <a:rPr lang="en-US" sz="1800" dirty="0">
                <a:effectLst/>
                <a:latin typeface="Rockwell"/>
                <a:cs typeface="Rockwell"/>
              </a:rPr>
              <a:t>Freedmen’s Bureau extension</a:t>
            </a:r>
          </a:p>
        </p:txBody>
      </p:sp>
      <p:pic>
        <p:nvPicPr>
          <p:cNvPr id="10244" name="Picture 4" descr="1866lesliebudgetfu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95400"/>
            <a:ext cx="47244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4495800" y="6324600"/>
            <a:ext cx="464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200" i="1" dirty="0">
                <a:latin typeface="Rockwell"/>
                <a:cs typeface="Rockwell"/>
              </a:rPr>
              <a:t>Awkward Collision on the Grand Trunk Columbia R.R. </a:t>
            </a:r>
          </a:p>
          <a:p>
            <a:r>
              <a:rPr lang="en-US" sz="1200" dirty="0">
                <a:latin typeface="Rockwell"/>
                <a:cs typeface="Rockwell"/>
              </a:rPr>
              <a:t>November, 1866</a:t>
            </a:r>
          </a:p>
        </p:txBody>
      </p:sp>
    </p:spTree>
    <p:extLst>
      <p:ext uri="{BB962C8B-B14F-4D97-AF65-F5344CB8AC3E}">
        <p14:creationId xmlns:p14="http://schemas.microsoft.com/office/powerpoint/2010/main" val="39855283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68C05700-9E1E-D442-8EF0-2E1B71124302}"/>
              </a:ext>
            </a:extLst>
          </p:cNvPr>
          <p:cNvSpPr>
            <a:spLocks noGrp="1" noRot="1" noChangeArrowheads="1"/>
          </p:cNvSpPr>
          <p:nvPr>
            <p:ph type="title" idx="4294967295"/>
          </p:nvPr>
        </p:nvSpPr>
        <p:spPr>
          <a:xfrm>
            <a:off x="0" y="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a:effectLst/>
              </a:rPr>
              <a:t>Joint Committee on Reconstruction</a:t>
            </a:r>
          </a:p>
        </p:txBody>
      </p:sp>
      <p:sp>
        <p:nvSpPr>
          <p:cNvPr id="14339" name="Rectangle 3">
            <a:extLst>
              <a:ext uri="{FF2B5EF4-FFF2-40B4-BE49-F238E27FC236}">
                <a16:creationId xmlns:a16="http://schemas.microsoft.com/office/drawing/2014/main" xmlns="" id="{DBD67089-3492-2A4C-869C-E8741D672D1C}"/>
              </a:ext>
            </a:extLst>
          </p:cNvPr>
          <p:cNvSpPr>
            <a:spLocks noGrp="1" noRot="1" noChangeArrowheads="1"/>
          </p:cNvSpPr>
          <p:nvPr>
            <p:ph type="body" sz="half" idx="4294967295"/>
          </p:nvPr>
        </p:nvSpPr>
        <p:spPr>
          <a:xfrm>
            <a:off x="0" y="1066800"/>
            <a:ext cx="47244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effectLst/>
              </a:rPr>
              <a:t>Joint committee of 15 members from the House and Senate</a:t>
            </a:r>
          </a:p>
          <a:p>
            <a:r>
              <a:rPr lang="en-US" altLang="en-US" sz="2400">
                <a:effectLst/>
              </a:rPr>
              <a:t>"inquire into the condition of the States which formed the Confederate States of America, and report whether they, or any of them, are entitled to be represented in either house of Congress.“</a:t>
            </a:r>
          </a:p>
          <a:p>
            <a:r>
              <a:rPr lang="en-US" altLang="en-US" sz="2400">
                <a:effectLst/>
              </a:rPr>
              <a:t>Recommendations:</a:t>
            </a:r>
          </a:p>
          <a:p>
            <a:pPr lvl="1"/>
            <a:r>
              <a:rPr lang="en-US" altLang="en-US" sz="2000">
                <a:effectLst/>
              </a:rPr>
              <a:t>Fourteenth Amendment</a:t>
            </a:r>
          </a:p>
          <a:p>
            <a:pPr lvl="1"/>
            <a:r>
              <a:rPr lang="en-US" altLang="en-US" sz="2000">
                <a:effectLst/>
              </a:rPr>
              <a:t>Reconstruction Acts</a:t>
            </a:r>
          </a:p>
          <a:p>
            <a:endParaRPr lang="en-US" altLang="en-US" sz="1800">
              <a:effectLst/>
            </a:endParaRPr>
          </a:p>
        </p:txBody>
      </p:sp>
      <p:pic>
        <p:nvPicPr>
          <p:cNvPr id="14340" name="Picture 4" descr="Image result for joint committee on reconstruction">
            <a:extLst>
              <a:ext uri="{FF2B5EF4-FFF2-40B4-BE49-F238E27FC236}">
                <a16:creationId xmlns:a16="http://schemas.microsoft.com/office/drawing/2014/main" xmlns="" id="{266FCAD6-BA97-2749-A777-80FB87E3E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63" y="871538"/>
            <a:ext cx="4310062"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2">
            <a:extLst>
              <a:ext uri="{FF2B5EF4-FFF2-40B4-BE49-F238E27FC236}">
                <a16:creationId xmlns:a16="http://schemas.microsoft.com/office/drawing/2014/main" xmlns="" id="{D64CBFD8-B7A1-AD41-ADB0-E391BC4B01A7}"/>
              </a:ext>
            </a:extLst>
          </p:cNvPr>
          <p:cNvSpPr txBox="1">
            <a:spLocks noChangeArrowheads="1"/>
          </p:cNvSpPr>
          <p:nvPr/>
        </p:nvSpPr>
        <p:spPr bwMode="auto">
          <a:xfrm>
            <a:off x="5743575" y="5224463"/>
            <a:ext cx="3295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Clr>
                <a:schemeClr val="folHlink"/>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latin typeface="Tahoma" panose="020B0604030504040204" pitchFamily="34" charset="0"/>
              </a:rPr>
              <a:t>Rep. Thaddeus Stevens (R-PA)</a:t>
            </a:r>
          </a:p>
        </p:txBody>
      </p:sp>
    </p:spTree>
    <p:extLst>
      <p:ext uri="{BB962C8B-B14F-4D97-AF65-F5344CB8AC3E}">
        <p14:creationId xmlns:p14="http://schemas.microsoft.com/office/powerpoint/2010/main" val="17225698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F0E69D0C-A06E-8543-9837-C2034CA752F9}"/>
              </a:ext>
            </a:extLst>
          </p:cNvPr>
          <p:cNvSpPr>
            <a:spLocks noGrp="1" noRot="1" noChangeArrowheads="1"/>
          </p:cNvSpPr>
          <p:nvPr>
            <p:ph type="title"/>
          </p:nvPr>
        </p:nvSpPr>
        <p:spPr>
          <a:xfrm>
            <a:off x="0" y="0"/>
            <a:ext cx="9144000" cy="762000"/>
          </a:xfrm>
        </p:spPr>
        <p:txBody>
          <a:bodyPr/>
          <a:lstStyle/>
          <a:p>
            <a:pPr>
              <a:defRPr/>
            </a:pPr>
            <a:r>
              <a:rPr lang="en-US" altLang="en-US" dirty="0"/>
              <a:t>Black Codes</a:t>
            </a:r>
          </a:p>
        </p:txBody>
      </p:sp>
      <p:sp>
        <p:nvSpPr>
          <p:cNvPr id="5" name="Content Placeholder 4">
            <a:extLst>
              <a:ext uri="{FF2B5EF4-FFF2-40B4-BE49-F238E27FC236}">
                <a16:creationId xmlns:a16="http://schemas.microsoft.com/office/drawing/2014/main" xmlns="" id="{53DA20E8-4FDA-CA4B-9A5D-93968043874F}"/>
              </a:ext>
            </a:extLst>
          </p:cNvPr>
          <p:cNvSpPr>
            <a:spLocks noGrp="1"/>
          </p:cNvSpPr>
          <p:nvPr>
            <p:ph sz="half" idx="2"/>
          </p:nvPr>
        </p:nvSpPr>
        <p:spPr>
          <a:xfrm>
            <a:off x="0" y="914400"/>
            <a:ext cx="4800600" cy="5943600"/>
          </a:xfrm>
        </p:spPr>
        <p:txBody>
          <a:bodyPr>
            <a:normAutofit fontScale="92500" lnSpcReduction="10000"/>
          </a:bodyPr>
          <a:lstStyle/>
          <a:p>
            <a:pPr>
              <a:defRPr/>
            </a:pPr>
            <a:r>
              <a:rPr lang="en-US" sz="2400" dirty="0"/>
              <a:t>Based on previous slave codes</a:t>
            </a:r>
          </a:p>
          <a:p>
            <a:pPr>
              <a:defRPr/>
            </a:pPr>
            <a:r>
              <a:rPr lang="en-US" sz="2400" dirty="0"/>
              <a:t>Designed primarily to limit economic opportunity for blacks</a:t>
            </a:r>
          </a:p>
          <a:p>
            <a:pPr>
              <a:defRPr/>
            </a:pPr>
            <a:r>
              <a:rPr lang="en-US" sz="2400" dirty="0"/>
              <a:t>Provisions</a:t>
            </a:r>
          </a:p>
          <a:p>
            <a:pPr lvl="1">
              <a:defRPr/>
            </a:pPr>
            <a:r>
              <a:rPr lang="en-US" sz="2000" dirty="0"/>
              <a:t>Sign annual labor contracts</a:t>
            </a:r>
          </a:p>
          <a:p>
            <a:pPr lvl="1">
              <a:defRPr/>
            </a:pPr>
            <a:r>
              <a:rPr lang="en-US" sz="2000" dirty="0"/>
              <a:t>Only allowed occupations of farmer or servant unless paid a tax</a:t>
            </a:r>
          </a:p>
          <a:p>
            <a:pPr lvl="1">
              <a:defRPr/>
            </a:pPr>
            <a:r>
              <a:rPr lang="en-US" sz="2000" dirty="0"/>
              <a:t>Restricted movement; vagrancy</a:t>
            </a:r>
          </a:p>
          <a:p>
            <a:pPr lvl="1">
              <a:defRPr/>
            </a:pPr>
            <a:r>
              <a:rPr lang="en-US" sz="2000" dirty="0"/>
              <a:t>Limited types of property to own</a:t>
            </a:r>
          </a:p>
          <a:p>
            <a:pPr>
              <a:defRPr/>
            </a:pPr>
            <a:r>
              <a:rPr lang="en-US" sz="2400" dirty="0"/>
              <a:t>Civil Rights Act of 1866</a:t>
            </a:r>
          </a:p>
          <a:p>
            <a:pPr lvl="1">
              <a:defRPr/>
            </a:pPr>
            <a:r>
              <a:rPr lang="en-US" sz="2000" dirty="0"/>
              <a:t>Congress overturns black codes</a:t>
            </a:r>
          </a:p>
          <a:p>
            <a:pPr lvl="1">
              <a:defRPr/>
            </a:pPr>
            <a:r>
              <a:rPr lang="en-US" sz="2000" dirty="0"/>
              <a:t>Johnson vetoes the bill</a:t>
            </a:r>
          </a:p>
          <a:p>
            <a:pPr lvl="2">
              <a:defRPr/>
            </a:pPr>
            <a:r>
              <a:rPr lang="en-US" sz="2000" dirty="0"/>
              <a:t>Congress overrode it</a:t>
            </a:r>
          </a:p>
        </p:txBody>
      </p:sp>
      <p:pic>
        <p:nvPicPr>
          <p:cNvPr id="17412" name="Picture 7" descr="Image result for black codes">
            <a:extLst>
              <a:ext uri="{FF2B5EF4-FFF2-40B4-BE49-F238E27FC236}">
                <a16:creationId xmlns:a16="http://schemas.microsoft.com/office/drawing/2014/main" xmlns="" id="{56C28195-AFF2-B342-8DB0-1F0C887B7B01}"/>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775200" y="944563"/>
            <a:ext cx="4213225" cy="41608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5176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7BDF9-DD16-CB49-885D-E1DAA41C9D64}"/>
              </a:ext>
            </a:extLst>
          </p:cNvPr>
          <p:cNvSpPr>
            <a:spLocks noGrp="1"/>
          </p:cNvSpPr>
          <p:nvPr>
            <p:ph type="title"/>
          </p:nvPr>
        </p:nvSpPr>
        <p:spPr>
          <a:xfrm>
            <a:off x="0" y="0"/>
            <a:ext cx="9144000" cy="762000"/>
          </a:xfrm>
        </p:spPr>
        <p:txBody>
          <a:bodyPr/>
          <a:lstStyle/>
          <a:p>
            <a:pPr>
              <a:defRPr/>
            </a:pPr>
            <a:r>
              <a:rPr lang="en-US" dirty="0"/>
              <a:t>Mid-Term Elections of 1866</a:t>
            </a:r>
          </a:p>
        </p:txBody>
      </p:sp>
      <p:sp>
        <p:nvSpPr>
          <p:cNvPr id="4" name="Content Placeholder 3">
            <a:extLst>
              <a:ext uri="{FF2B5EF4-FFF2-40B4-BE49-F238E27FC236}">
                <a16:creationId xmlns:a16="http://schemas.microsoft.com/office/drawing/2014/main" xmlns="" id="{C9A49E71-95FA-734C-BC9E-7C92370B3336}"/>
              </a:ext>
            </a:extLst>
          </p:cNvPr>
          <p:cNvSpPr>
            <a:spLocks noGrp="1"/>
          </p:cNvSpPr>
          <p:nvPr>
            <p:ph sz="half" idx="2"/>
          </p:nvPr>
        </p:nvSpPr>
        <p:spPr>
          <a:xfrm>
            <a:off x="0" y="990600"/>
            <a:ext cx="4648200" cy="5867400"/>
          </a:xfrm>
        </p:spPr>
        <p:txBody>
          <a:bodyPr>
            <a:normAutofit lnSpcReduction="10000"/>
          </a:bodyPr>
          <a:lstStyle/>
          <a:p>
            <a:pPr>
              <a:defRPr/>
            </a:pPr>
            <a:r>
              <a:rPr lang="en-US" sz="2800" dirty="0"/>
              <a:t>Radical Republicans launch massive electoral campaign in response to Johnson’s vetoes</a:t>
            </a:r>
          </a:p>
          <a:p>
            <a:pPr>
              <a:defRPr/>
            </a:pPr>
            <a:r>
              <a:rPr lang="en-US" sz="2800" dirty="0"/>
              <a:t>Johnson’s Swing Around the Circle</a:t>
            </a:r>
          </a:p>
          <a:p>
            <a:pPr>
              <a:defRPr/>
            </a:pPr>
            <a:r>
              <a:rPr lang="en-US" sz="2800" dirty="0"/>
              <a:t>Republican Supermajorities in both houses</a:t>
            </a:r>
          </a:p>
          <a:p>
            <a:pPr lvl="1">
              <a:defRPr/>
            </a:pPr>
            <a:r>
              <a:rPr lang="en-US" sz="2400" dirty="0"/>
              <a:t>175 in House</a:t>
            </a:r>
          </a:p>
          <a:p>
            <a:pPr lvl="2">
              <a:defRPr/>
            </a:pPr>
            <a:r>
              <a:rPr lang="en-US" sz="2000" dirty="0"/>
              <a:t>Need 113 for majority</a:t>
            </a:r>
          </a:p>
          <a:p>
            <a:pPr lvl="1">
              <a:defRPr/>
            </a:pPr>
            <a:r>
              <a:rPr lang="en-US" sz="2400" dirty="0"/>
              <a:t>39 in Senate</a:t>
            </a:r>
          </a:p>
          <a:p>
            <a:pPr lvl="2">
              <a:defRPr/>
            </a:pPr>
            <a:r>
              <a:rPr lang="en-US" sz="2000" dirty="0"/>
              <a:t>Need 34 for majority</a:t>
            </a:r>
          </a:p>
        </p:txBody>
      </p:sp>
      <p:pic>
        <p:nvPicPr>
          <p:cNvPr id="18436" name="Picture 2" descr="Image result for election of 1866">
            <a:extLst>
              <a:ext uri="{FF2B5EF4-FFF2-40B4-BE49-F238E27FC236}">
                <a16:creationId xmlns:a16="http://schemas.microsoft.com/office/drawing/2014/main" xmlns="" id="{F9874996-F9A4-F640-920D-E5F52376E2B8}"/>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876800" y="3506788"/>
            <a:ext cx="4038600" cy="3233737"/>
          </a:xfrm>
          <a:noFill/>
          <a:extLst>
            <a:ext uri="{909E8E84-426E-40dd-AFC4-6F175D3DCCD1}">
              <a14:hiddenFill xmlns:a14="http://schemas.microsoft.com/office/drawing/2010/main">
                <a:solidFill>
                  <a:srgbClr val="FFFFFF"/>
                </a:solidFill>
              </a14:hiddenFill>
            </a:ext>
          </a:extLst>
        </p:spPr>
      </p:pic>
      <p:pic>
        <p:nvPicPr>
          <p:cNvPr id="18437" name="Picture 8" descr="swing">
            <a:extLst>
              <a:ext uri="{FF2B5EF4-FFF2-40B4-BE49-F238E27FC236}">
                <a16:creationId xmlns:a16="http://schemas.microsoft.com/office/drawing/2014/main" xmlns="" id="{E5E0796D-DA82-C247-B43A-054FF54016AD}"/>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l="2307" t="2888" r="1947" b="24773"/>
          <a:stretch>
            <a:fillRect/>
          </a:stretch>
        </p:blipFill>
        <p:spPr bwMode="auto">
          <a:xfrm>
            <a:off x="4648200" y="792163"/>
            <a:ext cx="44958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059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smtClean="0"/>
              <a:t>Evaluate </a:t>
            </a:r>
            <a:r>
              <a:rPr lang="en-US" dirty="0"/>
              <a:t>the extent to which Presidential Reconstruction demonstrated change in American politics</a:t>
            </a:r>
          </a:p>
          <a:p>
            <a:pPr algn="ctr"/>
            <a:endParaRPr lang="en-US" dirty="0">
              <a:cs typeface="Rockwell"/>
            </a:endParaRPr>
          </a:p>
          <a:p>
            <a:pPr marL="0" indent="0">
              <a:buNone/>
            </a:pPr>
            <a:endParaRPr lang="en-US" dirty="0"/>
          </a:p>
          <a:p>
            <a:endParaRPr lang="en-US" dirty="0"/>
          </a:p>
        </p:txBody>
      </p:sp>
    </p:spTree>
    <p:extLst>
      <p:ext uri="{BB962C8B-B14F-4D97-AF65-F5344CB8AC3E}">
        <p14:creationId xmlns:p14="http://schemas.microsoft.com/office/powerpoint/2010/main" val="8184395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Lincoln’s 2</a:t>
            </a:r>
            <a:r>
              <a:rPr lang="en-US" baseline="30000" dirty="0" smtClean="0"/>
              <a:t>nd</a:t>
            </a:r>
            <a:r>
              <a:rPr lang="en-US" dirty="0" smtClean="0"/>
              <a:t> Inaugural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348782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609600" y="239713"/>
            <a:ext cx="7924800" cy="1485535"/>
          </a:xfrm>
          <a:prstGeom prst="rect">
            <a:avLst/>
          </a:prstGeom>
          <a:solidFill>
            <a:srgbClr val="CCCCFF"/>
          </a:solidFill>
          <a:ln w="9525">
            <a:solidFill>
              <a:schemeClr val="tx1"/>
            </a:solidFill>
            <a:miter lim="800000"/>
            <a:headEnd/>
            <a:tailEnd/>
          </a:ln>
        </p:spPr>
        <p:txBody>
          <a:bodyPr>
            <a:spAutoFit/>
          </a:bodyPr>
          <a:lstStyle/>
          <a:p>
            <a:pPr algn="ctr" eaLnBrk="1" hangingPunct="1">
              <a:lnSpc>
                <a:spcPct val="80000"/>
              </a:lnSpc>
            </a:pPr>
            <a:r>
              <a:rPr lang="en-US" sz="2800" dirty="0">
                <a:solidFill>
                  <a:schemeClr val="bg1"/>
                </a:solidFill>
                <a:latin typeface="Rockwell"/>
                <a:cs typeface="Rockwell"/>
              </a:rPr>
              <a:t>As the Civil War was ending, President Lincoln promised a Reconstruction Plan for the Union with </a:t>
            </a:r>
            <a:r>
              <a:rPr lang="en-US" sz="2800" i="1" dirty="0">
                <a:solidFill>
                  <a:schemeClr val="bg1"/>
                </a:solidFill>
                <a:latin typeface="Rockwell"/>
                <a:cs typeface="Rockwell"/>
              </a:rPr>
              <a:t>“</a:t>
            </a:r>
            <a:r>
              <a:rPr kumimoji="1" lang="en-US" sz="2800" i="1" dirty="0">
                <a:solidFill>
                  <a:schemeClr val="bg1"/>
                </a:solidFill>
                <a:latin typeface="Rockwell"/>
                <a:cs typeface="Rockwell"/>
              </a:rPr>
              <a:t>malice towards none and charity for all”</a:t>
            </a:r>
          </a:p>
        </p:txBody>
      </p:sp>
      <p:pic>
        <p:nvPicPr>
          <p:cNvPr id="8" name="Picture 9" descr="http://w4.nkcsd.k12.mo.us/~kcofer/k2_bran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667250"/>
            <a:ext cx="48006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4267200" y="1746250"/>
            <a:ext cx="4800600" cy="1485535"/>
          </a:xfrm>
          <a:prstGeom prst="rect">
            <a:avLst/>
          </a:prstGeom>
          <a:solidFill>
            <a:srgbClr val="FFCCFF"/>
          </a:solidFill>
          <a:ln w="9525">
            <a:solidFill>
              <a:schemeClr val="tx1"/>
            </a:solidFill>
            <a:miter lim="800000"/>
            <a:headEnd/>
            <a:tailEnd/>
          </a:ln>
        </p:spPr>
        <p:txBody>
          <a:bodyPr>
            <a:spAutoFit/>
          </a:bodyPr>
          <a:lstStyle/>
          <a:p>
            <a:pPr algn="ctr" eaLnBrk="1" hangingPunct="1">
              <a:lnSpc>
                <a:spcPct val="80000"/>
              </a:lnSpc>
            </a:pPr>
            <a:r>
              <a:rPr lang="en-US" sz="2800">
                <a:solidFill>
                  <a:schemeClr val="bg1"/>
                </a:solidFill>
                <a:latin typeface="Rockwell"/>
                <a:cs typeface="Rockwell"/>
              </a:rPr>
              <a:t>But, the Constitution gave no guidelines on how to readmit states to the Union </a:t>
            </a:r>
            <a:endParaRPr kumimoji="1" lang="en-US" sz="2800" i="1">
              <a:solidFill>
                <a:schemeClr val="bg1"/>
              </a:solidFill>
              <a:latin typeface="Rockwell"/>
              <a:cs typeface="Rockwell"/>
            </a:endParaRPr>
          </a:p>
        </p:txBody>
      </p:sp>
      <p:sp>
        <p:nvSpPr>
          <p:cNvPr id="10" name="Rectangle 9"/>
          <p:cNvSpPr>
            <a:spLocks noChangeArrowheads="1"/>
          </p:cNvSpPr>
          <p:nvPr/>
        </p:nvSpPr>
        <p:spPr bwMode="auto">
          <a:xfrm>
            <a:off x="4267200" y="3143250"/>
            <a:ext cx="4800600" cy="1485535"/>
          </a:xfrm>
          <a:prstGeom prst="rect">
            <a:avLst/>
          </a:prstGeom>
          <a:solidFill>
            <a:srgbClr val="CCFF99"/>
          </a:solidFill>
          <a:ln w="9525">
            <a:solidFill>
              <a:schemeClr val="tx1"/>
            </a:solidFill>
            <a:miter lim="800000"/>
            <a:headEnd/>
            <a:tailEnd/>
          </a:ln>
        </p:spPr>
        <p:txBody>
          <a:bodyPr>
            <a:spAutoFit/>
          </a:bodyPr>
          <a:lstStyle/>
          <a:p>
            <a:pPr algn="ctr" eaLnBrk="1" hangingPunct="1">
              <a:lnSpc>
                <a:spcPct val="80000"/>
              </a:lnSpc>
            </a:pPr>
            <a:r>
              <a:rPr lang="en-US" sz="2800">
                <a:solidFill>
                  <a:schemeClr val="bg1"/>
                </a:solidFill>
                <a:latin typeface="Rockwell"/>
                <a:cs typeface="Rockwell"/>
              </a:rPr>
              <a:t>The President and Congress disagreed over how to </a:t>
            </a:r>
            <a:br>
              <a:rPr lang="en-US" sz="2800">
                <a:solidFill>
                  <a:schemeClr val="bg1"/>
                </a:solidFill>
                <a:latin typeface="Rockwell"/>
                <a:cs typeface="Rockwell"/>
              </a:rPr>
            </a:br>
            <a:r>
              <a:rPr lang="en-US" sz="2800">
                <a:solidFill>
                  <a:schemeClr val="bg1"/>
                </a:solidFill>
                <a:latin typeface="Rockwell"/>
                <a:cs typeface="Rockwell"/>
              </a:rPr>
              <a:t>treat the Southern states</a:t>
            </a:r>
            <a:endParaRPr kumimoji="1" lang="en-US" sz="2800" i="1">
              <a:solidFill>
                <a:schemeClr val="bg1"/>
              </a:solidFill>
              <a:latin typeface="Rockwell"/>
              <a:cs typeface="Rockwell"/>
            </a:endParaRPr>
          </a:p>
        </p:txBody>
      </p:sp>
      <p:pic>
        <p:nvPicPr>
          <p:cNvPr id="9222" name="Picture 2" descr="http://keyboardmilitia.com/wp-content/uploads/2010/08/Abraham_Lincoln.jpg"/>
          <p:cNvPicPr>
            <a:picLocks noChangeAspect="1" noChangeArrowheads="1"/>
          </p:cNvPicPr>
          <p:nvPr/>
        </p:nvPicPr>
        <p:blipFill>
          <a:blip r:embed="rId3">
            <a:extLst>
              <a:ext uri="{28A0092B-C50C-407E-A947-70E740481C1C}">
                <a14:useLocalDpi xmlns:a14="http://schemas.microsoft.com/office/drawing/2010/main" val="0"/>
              </a:ext>
            </a:extLst>
          </a:blip>
          <a:srcRect r="9435"/>
          <a:stretch>
            <a:fillRect/>
          </a:stretch>
        </p:blipFill>
        <p:spPr bwMode="auto">
          <a:xfrm>
            <a:off x="76200" y="1676400"/>
            <a:ext cx="40386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10"/>
          <p:cNvSpPr txBox="1">
            <a:spLocks noChangeArrowheads="1"/>
          </p:cNvSpPr>
          <p:nvPr/>
        </p:nvSpPr>
        <p:spPr bwMode="auto">
          <a:xfrm>
            <a:off x="0" y="6096000"/>
            <a:ext cx="4114800" cy="99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defRPr>
            </a:lvl1pPr>
            <a:lvl2pPr>
              <a:defRPr sz="4000">
                <a:solidFill>
                  <a:schemeClr val="tx1"/>
                </a:solidFill>
                <a:latin typeface="Arial" charset="0"/>
                <a:ea typeface="ＭＳ Ｐゴシック" charset="0"/>
              </a:defRPr>
            </a:lvl2pPr>
            <a:lvl3pPr>
              <a:defRPr sz="4000">
                <a:solidFill>
                  <a:schemeClr val="tx1"/>
                </a:solidFill>
                <a:latin typeface="Arial" charset="0"/>
                <a:ea typeface="ＭＳ Ｐゴシック" charset="0"/>
              </a:defRPr>
            </a:lvl3pPr>
            <a:lvl4pPr>
              <a:defRPr sz="4000">
                <a:solidFill>
                  <a:schemeClr val="tx1"/>
                </a:solidFill>
                <a:latin typeface="Arial" charset="0"/>
                <a:ea typeface="ＭＳ Ｐゴシック" charset="0"/>
              </a:defRPr>
            </a:lvl4pPr>
            <a:lvl5pPr>
              <a:defRPr sz="4000">
                <a:solidFill>
                  <a:schemeClr val="tx1"/>
                </a:solidFill>
                <a:latin typeface="Arial" charset="0"/>
                <a:ea typeface="ＭＳ Ｐゴシック" charset="0"/>
              </a:defRPr>
            </a:lvl5pPr>
            <a:lvl6pPr eaLnBrk="0" hangingPunct="0">
              <a:defRPr sz="4000">
                <a:solidFill>
                  <a:schemeClr val="tx1"/>
                </a:solidFill>
                <a:latin typeface="Arial" charset="0"/>
                <a:ea typeface="ＭＳ Ｐゴシック" charset="0"/>
              </a:defRPr>
            </a:lvl6pPr>
            <a:lvl7pPr eaLnBrk="0" hangingPunct="0">
              <a:defRPr sz="4000">
                <a:solidFill>
                  <a:schemeClr val="tx1"/>
                </a:solidFill>
                <a:latin typeface="Arial" charset="0"/>
                <a:ea typeface="ＭＳ Ｐゴシック" charset="0"/>
              </a:defRPr>
            </a:lvl7pPr>
            <a:lvl8pPr eaLnBrk="0" hangingPunct="0">
              <a:defRPr sz="4000">
                <a:solidFill>
                  <a:schemeClr val="tx1"/>
                </a:solidFill>
                <a:latin typeface="Arial" charset="0"/>
                <a:ea typeface="ＭＳ Ｐゴシック" charset="0"/>
              </a:defRPr>
            </a:lvl8pPr>
            <a:lvl9pPr eaLnBrk="0" hangingPunct="0">
              <a:defRPr sz="4000">
                <a:solidFill>
                  <a:schemeClr val="tx1"/>
                </a:solidFill>
                <a:latin typeface="Arial" charset="0"/>
                <a:ea typeface="ＭＳ Ｐゴシック" charset="0"/>
              </a:defRPr>
            </a:lvl9pPr>
          </a:lstStyle>
          <a:p>
            <a:pPr algn="ctr" eaLnBrk="1" hangingPunct="1">
              <a:lnSpc>
                <a:spcPct val="80000"/>
              </a:lnSpc>
            </a:pPr>
            <a:r>
              <a:rPr lang="en-US" sz="2400">
                <a:latin typeface="Rockwell"/>
                <a:cs typeface="Rockwell"/>
              </a:rPr>
              <a:t>Abraham Lincoln’s </a:t>
            </a:r>
            <a:br>
              <a:rPr lang="en-US" sz="2400">
                <a:latin typeface="Rockwell"/>
                <a:cs typeface="Rockwell"/>
              </a:rPr>
            </a:br>
            <a:r>
              <a:rPr lang="en-US" sz="2400">
                <a:latin typeface="Rockwell"/>
                <a:cs typeface="Rockwell"/>
              </a:rPr>
              <a:t>Second Inaugural Address</a:t>
            </a:r>
          </a:p>
        </p:txBody>
      </p:sp>
    </p:spTree>
    <p:extLst>
      <p:ext uri="{BB962C8B-B14F-4D97-AF65-F5344CB8AC3E}">
        <p14:creationId xmlns:p14="http://schemas.microsoft.com/office/powerpoint/2010/main" val="1542172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US" sz="5400" b="1" dirty="0">
                <a:latin typeface="Rockwell"/>
                <a:cs typeface="Rockwell"/>
              </a:rPr>
              <a:t>Thirteenth Amendment</a:t>
            </a:r>
          </a:p>
        </p:txBody>
      </p:sp>
      <p:sp>
        <p:nvSpPr>
          <p:cNvPr id="31747" name="Content Placeholder 2"/>
          <p:cNvSpPr>
            <a:spLocks noGrp="1"/>
          </p:cNvSpPr>
          <p:nvPr>
            <p:ph idx="1"/>
          </p:nvPr>
        </p:nvSpPr>
        <p:spPr>
          <a:xfrm>
            <a:off x="228600" y="1580861"/>
            <a:ext cx="8686800" cy="4525963"/>
          </a:xfrm>
        </p:spPr>
        <p:txBody>
          <a:bodyPr>
            <a:normAutofit lnSpcReduction="10000"/>
          </a:bodyPr>
          <a:lstStyle/>
          <a:p>
            <a:pPr eaLnBrk="1" hangingPunct="1"/>
            <a:r>
              <a:rPr lang="en-US" dirty="0">
                <a:latin typeface="Rockwell"/>
                <a:cs typeface="Rockwell"/>
              </a:rPr>
              <a:t>Standing in the way of full emancipation was the U.S. Constitution</a:t>
            </a:r>
          </a:p>
          <a:p>
            <a:pPr eaLnBrk="1" hangingPunct="1"/>
            <a:r>
              <a:rPr lang="en-US" dirty="0">
                <a:latin typeface="Rockwell"/>
                <a:cs typeface="Rockwell"/>
              </a:rPr>
              <a:t>Process was started on passing an amendment (passed after </a:t>
            </a:r>
            <a:r>
              <a:rPr lang="en-US" dirty="0" smtClean="0">
                <a:latin typeface="Rockwell"/>
                <a:cs typeface="Rockwell"/>
              </a:rPr>
              <a:t>Lincoln’s </a:t>
            </a:r>
            <a:r>
              <a:rPr lang="en-US" dirty="0">
                <a:latin typeface="Rockwell"/>
                <a:cs typeface="Rockwell"/>
              </a:rPr>
              <a:t>death)</a:t>
            </a:r>
          </a:p>
          <a:p>
            <a:pPr eaLnBrk="1" hangingPunct="1"/>
            <a:r>
              <a:rPr lang="en-US" dirty="0">
                <a:latin typeface="Rockwell"/>
                <a:cs typeface="Rockwell"/>
              </a:rPr>
              <a:t>Simply stated:  </a:t>
            </a:r>
            <a:r>
              <a:rPr lang="ja-JP" altLang="en-US" sz="2400" i="1" dirty="0">
                <a:latin typeface="Rockwell"/>
                <a:cs typeface="Rockwell"/>
              </a:rPr>
              <a:t>“</a:t>
            </a:r>
            <a:r>
              <a:rPr lang="en-US" sz="2400" i="1" dirty="0">
                <a:latin typeface="Rockwell"/>
                <a:cs typeface="Rockwell"/>
              </a:rPr>
              <a:t>Neither slavery nor involuntary servitude, except as punishment for crime whereof the party shall have been duly convicted, shall exist within the United States, or any place subject to their jurisdiction.</a:t>
            </a:r>
            <a:r>
              <a:rPr lang="ja-JP" altLang="en-US" sz="2400" i="1" dirty="0">
                <a:latin typeface="Rockwell"/>
                <a:cs typeface="Rockwell"/>
              </a:rPr>
              <a:t>”</a:t>
            </a:r>
            <a:endParaRPr lang="en-US" dirty="0">
              <a:latin typeface="Rockwell"/>
              <a:cs typeface="Rockwell"/>
            </a:endParaRPr>
          </a:p>
        </p:txBody>
      </p:sp>
    </p:spTree>
    <p:extLst>
      <p:ext uri="{BB962C8B-B14F-4D97-AF65-F5344CB8AC3E}">
        <p14:creationId xmlns:p14="http://schemas.microsoft.com/office/powerpoint/2010/main" val="41285017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53442954"/>
              </p:ext>
            </p:extLst>
          </p:nvPr>
        </p:nvGraphicFramePr>
        <p:xfrm>
          <a:off x="0" y="0"/>
          <a:ext cx="8606899" cy="9563222"/>
        </p:xfrm>
        <a:graphic>
          <a:graphicData uri="http://schemas.openxmlformats.org/presentationml/2006/ole">
            <mc:AlternateContent xmlns:mc="http://schemas.openxmlformats.org/markup-compatibility/2006">
              <mc:Choice xmlns:v="urn:schemas-microsoft-com:vml" Requires="v">
                <p:oleObj spid="_x0000_s1034" name="Document" r:id="rId3" imgW="7188200" imgH="7988300" progId="Word.Document.12">
                  <p:embed/>
                </p:oleObj>
              </mc:Choice>
              <mc:Fallback>
                <p:oleObj name="Document" r:id="rId3" imgW="7188200" imgH="7988300" progId="Word.Document.12">
                  <p:embed/>
                  <p:pic>
                    <p:nvPicPr>
                      <p:cNvPr id="0" name=""/>
                      <p:cNvPicPr/>
                      <p:nvPr/>
                    </p:nvPicPr>
                    <p:blipFill>
                      <a:blip r:embed="rId4"/>
                      <a:stretch>
                        <a:fillRect/>
                      </a:stretch>
                    </p:blipFill>
                    <p:spPr>
                      <a:xfrm>
                        <a:off x="0" y="0"/>
                        <a:ext cx="8606899" cy="9563222"/>
                      </a:xfrm>
                      <a:prstGeom prst="rect">
                        <a:avLst/>
                      </a:prstGeom>
                    </p:spPr>
                  </p:pic>
                </p:oleObj>
              </mc:Fallback>
            </mc:AlternateContent>
          </a:graphicData>
        </a:graphic>
      </p:graphicFrame>
    </p:spTree>
    <p:extLst>
      <p:ext uri="{BB962C8B-B14F-4D97-AF65-F5344CB8AC3E}">
        <p14:creationId xmlns:p14="http://schemas.microsoft.com/office/powerpoint/2010/main" val="38625052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396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39620" name="Rectangle 4"/>
          <p:cNvSpPr>
            <a:spLocks noGrp="1" noChangeArrowheads="1"/>
          </p:cNvSpPr>
          <p:nvPr>
            <p:ph type="title"/>
          </p:nvPr>
        </p:nvSpPr>
        <p:spPr>
          <a:xfrm>
            <a:off x="914400" y="0"/>
            <a:ext cx="8001000" cy="1143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latin typeface="Rockwell"/>
                <a:cs typeface="Rockwell"/>
              </a:rPr>
              <a:t>Effects of the War</a:t>
            </a:r>
          </a:p>
        </p:txBody>
      </p:sp>
      <p:sp>
        <p:nvSpPr>
          <p:cNvPr id="239621" name="Rectangle 5"/>
          <p:cNvSpPr>
            <a:spLocks noGrp="1" noChangeArrowheads="1"/>
          </p:cNvSpPr>
          <p:nvPr>
            <p:ph type="body" idx="1"/>
          </p:nvPr>
        </p:nvSpPr>
        <p:spPr>
          <a:xfrm>
            <a:off x="0" y="838200"/>
            <a:ext cx="9144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5000"/>
              </a:lnSpc>
              <a:spcBef>
                <a:spcPct val="10000"/>
              </a:spcBef>
            </a:pPr>
            <a:r>
              <a:rPr lang="en-US" sz="3600" u="sng" dirty="0">
                <a:solidFill>
                  <a:srgbClr val="FFFFFF"/>
                </a:solidFill>
                <a:latin typeface="Rockwell"/>
                <a:cs typeface="Rockwell"/>
              </a:rPr>
              <a:t>Political changes</a:t>
            </a:r>
            <a:r>
              <a:rPr lang="en-US" sz="3600" dirty="0">
                <a:solidFill>
                  <a:srgbClr val="FFFFFF"/>
                </a:solidFill>
                <a:latin typeface="Rockwell"/>
                <a:cs typeface="Rockwell"/>
              </a:rPr>
              <a:t>:</a:t>
            </a:r>
          </a:p>
          <a:p>
            <a:pPr lvl="1">
              <a:lnSpc>
                <a:spcPct val="95000"/>
              </a:lnSpc>
              <a:spcBef>
                <a:spcPct val="10000"/>
              </a:spcBef>
            </a:pPr>
            <a:r>
              <a:rPr lang="en-US" sz="3200" dirty="0">
                <a:solidFill>
                  <a:srgbClr val="FFFFFF"/>
                </a:solidFill>
                <a:latin typeface="Rockwell"/>
                <a:cs typeface="Rockwell"/>
              </a:rPr>
              <a:t>The Civil War established that the national </a:t>
            </a:r>
            <a:r>
              <a:rPr lang="en-US" sz="3200" dirty="0" smtClean="0">
                <a:solidFill>
                  <a:srgbClr val="FFFFFF"/>
                </a:solidFill>
                <a:latin typeface="Rockwell"/>
                <a:cs typeface="Rockwell"/>
              </a:rPr>
              <a:t>gov’t </a:t>
            </a:r>
            <a:r>
              <a:rPr lang="en-US" sz="3200" dirty="0">
                <a:solidFill>
                  <a:srgbClr val="FFFFFF"/>
                </a:solidFill>
                <a:latin typeface="Rockwell"/>
                <a:cs typeface="Rockwell"/>
              </a:rPr>
              <a:t>is supreme over the states </a:t>
            </a:r>
          </a:p>
          <a:p>
            <a:pPr lvl="1">
              <a:lnSpc>
                <a:spcPct val="95000"/>
              </a:lnSpc>
              <a:spcBef>
                <a:spcPct val="10000"/>
              </a:spcBef>
            </a:pPr>
            <a:r>
              <a:rPr lang="en-US" sz="3200" dirty="0">
                <a:solidFill>
                  <a:srgbClr val="FFFFFF"/>
                </a:solidFill>
                <a:latin typeface="Rockwell"/>
                <a:cs typeface="Rockwell"/>
              </a:rPr>
              <a:t>With no Southern opposition, Republicans passed new laws:  Homestead Act (1862), Morrill Act (1862), a protective tariff, land grants to RR companies, &amp; a national banking </a:t>
            </a:r>
            <a:r>
              <a:rPr lang="en-US" sz="3200" dirty="0" smtClean="0">
                <a:solidFill>
                  <a:srgbClr val="FFFFFF"/>
                </a:solidFill>
                <a:latin typeface="Rockwell"/>
                <a:cs typeface="Rockwell"/>
              </a:rPr>
              <a:t>system</a:t>
            </a:r>
          </a:p>
          <a:p>
            <a:pPr lvl="1">
              <a:lnSpc>
                <a:spcPct val="95000"/>
              </a:lnSpc>
              <a:spcBef>
                <a:spcPct val="10000"/>
              </a:spcBef>
            </a:pPr>
            <a:r>
              <a:rPr lang="en-US" sz="3200" dirty="0">
                <a:latin typeface="Rockwell"/>
                <a:cs typeface="Rockwell"/>
              </a:rPr>
              <a:t>Long-term effects:  balance of power shifted between the North and South</a:t>
            </a:r>
          </a:p>
          <a:p>
            <a:pPr lvl="1">
              <a:lnSpc>
                <a:spcPct val="95000"/>
              </a:lnSpc>
              <a:spcBef>
                <a:spcPct val="10000"/>
              </a:spcBef>
            </a:pPr>
            <a:endParaRPr lang="en-US" sz="3200" dirty="0">
              <a:solidFill>
                <a:srgbClr val="FFFFFF"/>
              </a:solidFill>
              <a:latin typeface="Rockwell"/>
              <a:cs typeface="Rockwell"/>
            </a:endParaRPr>
          </a:p>
        </p:txBody>
      </p:sp>
    </p:spTree>
    <p:extLst>
      <p:ext uri="{BB962C8B-B14F-4D97-AF65-F5344CB8AC3E}">
        <p14:creationId xmlns:p14="http://schemas.microsoft.com/office/powerpoint/2010/main" val="9997890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hape 119"/>
          <p:cNvSpPr txBox="1">
            <a:spLocks noGrp="1"/>
          </p:cNvSpPr>
          <p:nvPr>
            <p:ph type="title"/>
          </p:nvPr>
        </p:nvSpPr>
        <p:spPr>
          <a:xfrm>
            <a:off x="4233863" y="233363"/>
            <a:ext cx="4581525" cy="404812"/>
          </a:xfrm>
        </p:spPr>
        <p:txBody>
          <a:bodyPr tIns="45700" bIns="45700">
            <a:normAutofit fontScale="90000"/>
          </a:bodyPr>
          <a:lstStyle/>
          <a:p>
            <a:pPr eaLnBrk="1" hangingPunct="1">
              <a:spcBef>
                <a:spcPct val="0"/>
              </a:spcBef>
              <a:buClr>
                <a:srgbClr val="000000"/>
              </a:buClr>
              <a:buSzPct val="25000"/>
              <a:buFont typeface="Calibri" charset="0"/>
              <a:buNone/>
            </a:pPr>
            <a:r>
              <a:rPr lang="en-US" sz="3600" u="sng" dirty="0">
                <a:latin typeface="Rockwell"/>
                <a:cs typeface="Rockwell"/>
                <a:sym typeface="Calibri" charset="0"/>
              </a:rPr>
              <a:t>North/West: Political Effects</a:t>
            </a:r>
          </a:p>
        </p:txBody>
      </p:sp>
      <p:sp>
        <p:nvSpPr>
          <p:cNvPr id="120" name="Shape 120"/>
          <p:cNvSpPr txBox="1">
            <a:spLocks noGrp="1"/>
          </p:cNvSpPr>
          <p:nvPr>
            <p:ph type="body" idx="1"/>
          </p:nvPr>
        </p:nvSpPr>
        <p:spPr>
          <a:xfrm>
            <a:off x="0" y="38100"/>
            <a:ext cx="4495800" cy="5087938"/>
          </a:xfrm>
        </p:spPr>
        <p:txBody>
          <a:bodyPr tIns="45700" bIns="45700">
            <a:noAutofit/>
          </a:bodyPr>
          <a:lstStyle/>
          <a:p>
            <a:pPr eaLnBrk="1" fontAlgn="auto" hangingPunct="1">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Republican Congress pushed through their agenda unopposed</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Homestead Act of 1862</a:t>
            </a:r>
          </a:p>
          <a:p>
            <a:pPr lvl="2"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Any one could claim up to 160 acres of land and buy it for a cheap price after living/farming it for 5 years</a:t>
            </a:r>
          </a:p>
          <a:p>
            <a:pPr lvl="1" eaLnBrk="1" fontAlgn="auto" hangingPunct="1">
              <a:spcBef>
                <a:spcPts val="320"/>
              </a:spcBef>
              <a:spcAft>
                <a:spcPts val="0"/>
              </a:spcAft>
              <a:buClr>
                <a:schemeClr val="dk1"/>
              </a:buClr>
              <a:buSzPct val="59375"/>
              <a:buFont typeface="Arial"/>
              <a:buChar char="●"/>
              <a:defRPr/>
            </a:pPr>
            <a:r>
              <a:rPr lang="en-US" sz="1500" dirty="0" err="1">
                <a:solidFill>
                  <a:srgbClr val="FFFFFF"/>
                </a:solidFill>
                <a:latin typeface="Rockwell"/>
                <a:ea typeface="Calibri"/>
                <a:cs typeface="Rockwell"/>
                <a:sym typeface="Calibri"/>
              </a:rPr>
              <a:t>Morill</a:t>
            </a:r>
            <a:r>
              <a:rPr lang="en-US" sz="1500" dirty="0">
                <a:solidFill>
                  <a:srgbClr val="FFFFFF"/>
                </a:solidFill>
                <a:latin typeface="Rockwell"/>
                <a:ea typeface="Calibri"/>
                <a:cs typeface="Rockwell"/>
                <a:sym typeface="Calibri"/>
              </a:rPr>
              <a:t> Land Grant of 1862</a:t>
            </a:r>
          </a:p>
          <a:p>
            <a:pPr lvl="2"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Set public land aside for public education (Land-Grant Colleges)</a:t>
            </a:r>
          </a:p>
          <a:p>
            <a:pPr lvl="1" eaLnBrk="1" fontAlgn="auto" hangingPunct="1">
              <a:spcBef>
                <a:spcPts val="320"/>
              </a:spcBef>
              <a:spcAft>
                <a:spcPts val="0"/>
              </a:spcAft>
              <a:buClr>
                <a:schemeClr val="dk1"/>
              </a:buClr>
              <a:buSzPct val="59375"/>
              <a:buFont typeface="Arial"/>
              <a:buChar char="●"/>
              <a:defRPr/>
            </a:pPr>
            <a:r>
              <a:rPr lang="en-US" sz="1500" dirty="0" smtClean="0">
                <a:solidFill>
                  <a:srgbClr val="FFFFFF"/>
                </a:solidFill>
                <a:latin typeface="Rockwell"/>
                <a:ea typeface="Calibri"/>
                <a:cs typeface="Rockwell"/>
                <a:sym typeface="Calibri"/>
              </a:rPr>
              <a:t>Tariff </a:t>
            </a:r>
            <a:r>
              <a:rPr lang="en-US" sz="1500" dirty="0">
                <a:solidFill>
                  <a:srgbClr val="FFFFFF"/>
                </a:solidFill>
                <a:latin typeface="Rockwell"/>
                <a:ea typeface="Calibri"/>
                <a:cs typeface="Rockwell"/>
                <a:sym typeface="Calibri"/>
              </a:rPr>
              <a:t>Bills</a:t>
            </a:r>
          </a:p>
          <a:p>
            <a:pPr lvl="2"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Without the South to resist the North jacked up tariffs to protect America’s growing industry</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Construction began on the Transcontinental Railroad</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National Bank Act</a:t>
            </a:r>
          </a:p>
          <a:p>
            <a:pPr lvl="2"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Banks could join national banking system</a:t>
            </a:r>
          </a:p>
          <a:p>
            <a:pPr lvl="3"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Could then buy gov’t bonds and issue paper currency</a:t>
            </a:r>
          </a:p>
          <a:p>
            <a:pPr lvl="2"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Created first national banking system since Jackson killed the Bank of the US in 1836</a:t>
            </a:r>
          </a:p>
          <a:p>
            <a:pPr indent="-241300" eaLnBrk="1" fontAlgn="auto" hangingPunct="1">
              <a:spcBef>
                <a:spcPts val="560"/>
              </a:spcBef>
              <a:spcAft>
                <a:spcPts val="0"/>
              </a:spcAft>
              <a:buClr>
                <a:schemeClr val="dk1"/>
              </a:buClr>
              <a:buFont typeface="Calibri"/>
              <a:buNone/>
              <a:defRPr/>
            </a:pPr>
            <a:endParaRPr sz="1500" dirty="0">
              <a:solidFill>
                <a:srgbClr val="FFFFFF"/>
              </a:solidFill>
              <a:latin typeface="Rockwell"/>
              <a:ea typeface="Calibri"/>
              <a:cs typeface="Rockwell"/>
              <a:sym typeface="Calibri"/>
            </a:endParaRPr>
          </a:p>
        </p:txBody>
      </p:sp>
      <p:sp>
        <p:nvSpPr>
          <p:cNvPr id="121" name="Shape 121"/>
          <p:cNvSpPr txBox="1">
            <a:spLocks noGrp="1"/>
          </p:cNvSpPr>
          <p:nvPr>
            <p:ph type="body" idx="2"/>
          </p:nvPr>
        </p:nvSpPr>
        <p:spPr>
          <a:xfrm>
            <a:off x="4648200" y="1022350"/>
            <a:ext cx="4495800" cy="4525963"/>
          </a:xfrm>
        </p:spPr>
        <p:txBody>
          <a:bodyPr tIns="45700" bIns="45700">
            <a:noAutofit/>
          </a:bodyPr>
          <a:lstStyle/>
          <a:p>
            <a:pPr eaLnBrk="1" fontAlgn="auto" hangingPunct="1">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Infringement on Civil Liberties</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“supervised” voting</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Writ of Habeas Corpus</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Freedom of Speech</a:t>
            </a:r>
          </a:p>
          <a:p>
            <a:pPr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Abolishment of Slavery</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Confiscation Acts: Union army could confiscate any Confederate property including slaves (essentially freed slaves when the Union army took over)</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Emancipation Proclamation: freed all slaves in CSA territory</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13</a:t>
            </a:r>
            <a:r>
              <a:rPr lang="en-US" sz="1500" baseline="30000" dirty="0">
                <a:solidFill>
                  <a:srgbClr val="FFFFFF"/>
                </a:solidFill>
                <a:latin typeface="Rockwell"/>
                <a:ea typeface="Calibri"/>
                <a:cs typeface="Rockwell"/>
                <a:sym typeface="Calibri"/>
              </a:rPr>
              <a:t>th</a:t>
            </a:r>
            <a:r>
              <a:rPr lang="en-US" sz="1500" dirty="0">
                <a:solidFill>
                  <a:srgbClr val="FFFFFF"/>
                </a:solidFill>
                <a:latin typeface="Rockwell"/>
                <a:ea typeface="Calibri"/>
                <a:cs typeface="Rockwell"/>
                <a:sym typeface="Calibri"/>
              </a:rPr>
              <a:t> Amendment: banned slavery</a:t>
            </a:r>
          </a:p>
          <a:p>
            <a:pPr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Massive Expansion of Federal Power</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Aggressively enforce laws</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Protect Civil Rights</a:t>
            </a:r>
          </a:p>
          <a:p>
            <a:pPr lvl="2"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14</a:t>
            </a:r>
            <a:r>
              <a:rPr lang="en-US" sz="1500" baseline="30000" dirty="0">
                <a:solidFill>
                  <a:srgbClr val="FFFFFF"/>
                </a:solidFill>
                <a:latin typeface="Rockwell"/>
                <a:ea typeface="Calibri"/>
                <a:cs typeface="Rockwell"/>
                <a:sym typeface="Calibri"/>
              </a:rPr>
              <a:t>th</a:t>
            </a:r>
            <a:r>
              <a:rPr lang="en-US" sz="1500" dirty="0">
                <a:solidFill>
                  <a:srgbClr val="FFFFFF"/>
                </a:solidFill>
                <a:latin typeface="Rockwell"/>
                <a:ea typeface="Calibri"/>
                <a:cs typeface="Rockwell"/>
                <a:sym typeface="Calibri"/>
              </a:rPr>
              <a:t> Amendment granted citizenship to all African-Americans</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1</a:t>
            </a:r>
            <a:r>
              <a:rPr lang="en-US" sz="1500" baseline="30000" dirty="0">
                <a:solidFill>
                  <a:srgbClr val="FFFFFF"/>
                </a:solidFill>
                <a:latin typeface="Rockwell"/>
                <a:ea typeface="Calibri"/>
                <a:cs typeface="Rockwell"/>
                <a:sym typeface="Calibri"/>
              </a:rPr>
              <a:t>st</a:t>
            </a:r>
            <a:r>
              <a:rPr lang="en-US" sz="1500" dirty="0">
                <a:solidFill>
                  <a:srgbClr val="FFFFFF"/>
                </a:solidFill>
                <a:latin typeface="Rockwell"/>
                <a:ea typeface="Calibri"/>
                <a:cs typeface="Rockwell"/>
                <a:sym typeface="Calibri"/>
              </a:rPr>
              <a:t> Social Welfare program (Freedmen’s Bureau)</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Print currency</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Conscription</a:t>
            </a:r>
          </a:p>
          <a:p>
            <a:pPr lvl="1" indent="-196850" eaLnBrk="1" fontAlgn="auto" hangingPunct="1">
              <a:spcBef>
                <a:spcPts val="480"/>
              </a:spcBef>
              <a:spcAft>
                <a:spcPts val="0"/>
              </a:spcAft>
              <a:buClr>
                <a:schemeClr val="dk1"/>
              </a:buClr>
              <a:buFont typeface="Calibri"/>
              <a:buNone/>
              <a:defRPr/>
            </a:pPr>
            <a:endParaRPr sz="1500" dirty="0">
              <a:solidFill>
                <a:srgbClr val="FFFFFF"/>
              </a:solidFill>
              <a:latin typeface="Rockwell"/>
              <a:ea typeface="Calibri"/>
              <a:cs typeface="Rockwell"/>
              <a:sym typeface="Calibri"/>
            </a:endParaRPr>
          </a:p>
        </p:txBody>
      </p:sp>
    </p:spTree>
    <p:extLst>
      <p:ext uri="{BB962C8B-B14F-4D97-AF65-F5344CB8AC3E}">
        <p14:creationId xmlns:p14="http://schemas.microsoft.com/office/powerpoint/2010/main" val="13709882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691</TotalTime>
  <Words>1259</Words>
  <Application>Microsoft Macintosh PowerPoint</Application>
  <PresentationFormat>On-screen Show (4:3)</PresentationFormat>
  <Paragraphs>180</Paragraphs>
  <Slides>27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Theme</vt:lpstr>
      <vt:lpstr>Document</vt:lpstr>
      <vt:lpstr>Do Now</vt:lpstr>
      <vt:lpstr>9. Reconstruction: Goals, Strategies, and Political Conflict</vt:lpstr>
      <vt:lpstr>AP Prompt</vt:lpstr>
      <vt:lpstr>Lincoln’s 2nd Inaugural</vt:lpstr>
      <vt:lpstr>PowerPoint Presentation</vt:lpstr>
      <vt:lpstr>Thirteenth Amendment</vt:lpstr>
      <vt:lpstr>PowerPoint Presentation</vt:lpstr>
      <vt:lpstr>Effects of the War</vt:lpstr>
      <vt:lpstr>North/West: Political Effects</vt:lpstr>
      <vt:lpstr>Economic Effects</vt:lpstr>
      <vt:lpstr>Social Effects</vt:lpstr>
      <vt:lpstr>Social Effects</vt:lpstr>
      <vt:lpstr>The Aftermath of the Nightmare</vt:lpstr>
      <vt:lpstr>What Was Settled?</vt:lpstr>
      <vt:lpstr>What Wasn’t Settled?</vt:lpstr>
      <vt:lpstr>Political Spectrum of Reconstruction</vt:lpstr>
      <vt:lpstr>PowerPoint Presentation</vt:lpstr>
      <vt:lpstr>Carl Schurz’s Report on Southern Defiance</vt:lpstr>
      <vt:lpstr>Convention of Freedmen-Virginia</vt:lpstr>
      <vt:lpstr>Reconstruction, Phase 1 Lincoln’s Plan</vt:lpstr>
      <vt:lpstr>Freedmen’s Bureau</vt:lpstr>
      <vt:lpstr>PowerPoint Presentation</vt:lpstr>
      <vt:lpstr>PowerPoint Presentation</vt:lpstr>
      <vt:lpstr>Reconstruction, Phase 2 Andrew Johnson’s Plan</vt:lpstr>
      <vt:lpstr>Joint Committee on Reconstruction</vt:lpstr>
      <vt:lpstr>Black Codes</vt:lpstr>
      <vt:lpstr>Mid-Term Elections of 1866</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18</cp:revision>
  <dcterms:created xsi:type="dcterms:W3CDTF">2019-10-17T16:05:58Z</dcterms:created>
  <dcterms:modified xsi:type="dcterms:W3CDTF">2019-11-14T18:06:40Z</dcterms:modified>
</cp:coreProperties>
</file>