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56" r:id="rId3"/>
    <p:sldId id="373" r:id="rId4"/>
    <p:sldId id="346" r:id="rId5"/>
    <p:sldId id="333" r:id="rId6"/>
    <p:sldId id="372" r:id="rId7"/>
    <p:sldId id="365" r:id="rId8"/>
    <p:sldId id="387" r:id="rId9"/>
    <p:sldId id="383" r:id="rId10"/>
    <p:sldId id="344" r:id="rId11"/>
    <p:sldId id="359" r:id="rId12"/>
    <p:sldId id="382" r:id="rId13"/>
    <p:sldId id="360" r:id="rId14"/>
    <p:sldId id="375" r:id="rId15"/>
    <p:sldId id="345" r:id="rId16"/>
    <p:sldId id="376" r:id="rId17"/>
    <p:sldId id="377" r:id="rId18"/>
    <p:sldId id="386" r:id="rId19"/>
    <p:sldId id="260" r:id="rId20"/>
    <p:sldId id="347" r:id="rId21"/>
    <p:sldId id="384" r:id="rId22"/>
    <p:sldId id="38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7373"/>
    <a:srgbClr val="EFC511"/>
    <a:srgbClr val="F1A60F"/>
    <a:srgbClr val="9EB1E6"/>
    <a:srgbClr val="B2B2B2"/>
    <a:srgbClr val="EE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94" autoAdjust="0"/>
    <p:restoredTop sz="94660"/>
  </p:normalViewPr>
  <p:slideViewPr>
    <p:cSldViewPr snapToGrid="0">
      <p:cViewPr varScale="1">
        <p:scale>
          <a:sx n="49" d="100"/>
          <a:sy n="49" d="100"/>
        </p:scale>
        <p:origin x="-120" y="-6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1753F-E2CC-459A-A9E3-AEE6C619190D}" type="datetimeFigureOut">
              <a:rPr lang="en-US" smtClean="0"/>
              <a:t>11/4/16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EF9A5-F406-4E7B-87B9-A25F57623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92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/>
              <a:t>11/4/16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48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/>
              <a:t>11/4/16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14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/>
              <a:t>11/4/16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70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71DEB-B1C5-43EA-8EA3-61D600D444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126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6F5FCFE-019C-4471-A0D6-85DAC61495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6470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5E64B-D946-4552-A847-D2C4CEEB61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63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/>
              <a:t>11/4/16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14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/>
              <a:t>11/4/16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/>
              <a:t>11/4/16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60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/>
              <a:t>11/4/16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90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/>
              <a:t>11/4/16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28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/>
              <a:t>11/4/16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57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/>
              <a:t>11/4/16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4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/>
              <a:t>11/4/16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25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224E6-A689-469D-94A5-2EBCAA737ECE}" type="datetimeFigureOut">
              <a:rPr lang="en-US" smtClean="0"/>
              <a:t>11/4/16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6F2FA-14AC-402A-B3A1-8668EF3FB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1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3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668" y="1045029"/>
            <a:ext cx="4578250" cy="5601574"/>
          </a:xfrm>
        </p:spPr>
        <p:txBody>
          <a:bodyPr>
            <a:noAutofit/>
          </a:bodyPr>
          <a:lstStyle/>
          <a:p>
            <a:pPr marL="457200" indent="-457200" algn="l">
              <a:buFontTx/>
              <a:buChar char="-"/>
            </a:pPr>
            <a:r>
              <a:rPr lang="en-US" sz="3200" dirty="0" smtClean="0">
                <a:solidFill>
                  <a:schemeClr val="bg1"/>
                </a:solidFill>
              </a:rPr>
              <a:t>Literary Abolitionists</a:t>
            </a:r>
          </a:p>
          <a:p>
            <a:pPr marL="457200" indent="-457200" algn="l">
              <a:buFontTx/>
              <a:buChar char="-"/>
            </a:pPr>
            <a:r>
              <a:rPr lang="en-US" sz="3200" dirty="0" smtClean="0">
                <a:solidFill>
                  <a:schemeClr val="bg1"/>
                </a:solidFill>
              </a:rPr>
              <a:t>Bleeding Kansas</a:t>
            </a:r>
          </a:p>
          <a:p>
            <a:pPr marL="457200" indent="-457200" algn="l">
              <a:buFontTx/>
              <a:buChar char="-"/>
            </a:pPr>
            <a:r>
              <a:rPr lang="en-US" sz="3200" dirty="0" smtClean="0">
                <a:solidFill>
                  <a:schemeClr val="bg1"/>
                </a:solidFill>
              </a:rPr>
              <a:t>Increased Political Division</a:t>
            </a:r>
          </a:p>
          <a:p>
            <a:pPr marL="914400" lvl="1" indent="-457200" algn="l"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</a:rPr>
              <a:t>The New Republicans</a:t>
            </a:r>
          </a:p>
          <a:p>
            <a:pPr marL="914400" lvl="1" indent="-457200" algn="l"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</a:rPr>
              <a:t>Elections of 1856</a:t>
            </a:r>
          </a:p>
          <a:p>
            <a:pPr marL="914400" lvl="1" indent="-457200" algn="l"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</a:rPr>
              <a:t>Dred Scott</a:t>
            </a:r>
          </a:p>
          <a:p>
            <a:pPr marL="457200" indent="-457200" algn="l">
              <a:buFontTx/>
              <a:buChar char="-"/>
            </a:pPr>
            <a:r>
              <a:rPr lang="en-US" sz="3200" dirty="0" smtClean="0">
                <a:solidFill>
                  <a:schemeClr val="bg1"/>
                </a:solidFill>
              </a:rPr>
              <a:t>The Introduction of Lincoln</a:t>
            </a:r>
          </a:p>
          <a:p>
            <a:pPr marL="457200" indent="-457200" algn="l">
              <a:buFontTx/>
              <a:buChar char="-"/>
            </a:pPr>
            <a:r>
              <a:rPr lang="en-US" sz="3200" dirty="0" smtClean="0">
                <a:solidFill>
                  <a:schemeClr val="bg1"/>
                </a:solidFill>
              </a:rPr>
              <a:t>The election of 1860</a:t>
            </a:r>
          </a:p>
          <a:p>
            <a:pPr marL="457200" indent="-457200" algn="l">
              <a:buFontTx/>
              <a:buChar char="-"/>
            </a:pPr>
            <a:r>
              <a:rPr lang="en-US" sz="3200" dirty="0" smtClean="0">
                <a:solidFill>
                  <a:schemeClr val="bg1"/>
                </a:solidFill>
              </a:rPr>
              <a:t>Secession of the South</a:t>
            </a:r>
          </a:p>
          <a:p>
            <a:pPr marL="457200" indent="-457200" algn="l">
              <a:buFontTx/>
              <a:buChar char="-"/>
            </a:pPr>
            <a:endParaRPr lang="en-US" sz="3000" dirty="0" smtClean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1668" y="90152"/>
            <a:ext cx="11951594" cy="95487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Overview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http://www.mtholyoke.edu/~paul20i/classweb/AFP2008/manifestdestiny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0" name="Picture 2" descr="http://housedivided.dickinson.edu/sites/blogdivided/files/2008/06/natmap12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428" y="1862850"/>
            <a:ext cx="6729779" cy="478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532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97" y="-137151"/>
            <a:ext cx="11937251" cy="1325563"/>
          </a:xfrm>
        </p:spPr>
        <p:txBody>
          <a:bodyPr/>
          <a:lstStyle/>
          <a:p>
            <a:pPr algn="ctr"/>
            <a:r>
              <a:rPr lang="en-US" altLang="en-US" b="1" dirty="0" smtClean="0">
                <a:solidFill>
                  <a:schemeClr val="bg1"/>
                </a:solidFill>
              </a:rPr>
              <a:t>The Birth of the Republican Party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5797" y="1188412"/>
            <a:ext cx="5747121" cy="5849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en-US" sz="2400" u="sng" dirty="0" smtClean="0">
                <a:solidFill>
                  <a:schemeClr val="bg1"/>
                </a:solidFill>
              </a:rPr>
              <a:t>New </a:t>
            </a:r>
            <a:r>
              <a:rPr lang="en-US" altLang="en-US" sz="2400" u="sng" dirty="0">
                <a:solidFill>
                  <a:schemeClr val="bg1"/>
                </a:solidFill>
              </a:rPr>
              <a:t>parties emerge due to rifts over </a:t>
            </a:r>
            <a:r>
              <a:rPr lang="en-US" altLang="en-US" sz="2400" u="sng" dirty="0" smtClean="0">
                <a:solidFill>
                  <a:schemeClr val="bg1"/>
                </a:solidFill>
              </a:rPr>
              <a:t>slavery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solidFill>
                  <a:schemeClr val="bg1"/>
                </a:solidFill>
              </a:rPr>
              <a:t>Whigs </a:t>
            </a:r>
            <a:r>
              <a:rPr lang="en-US" altLang="en-US" sz="2400" dirty="0">
                <a:solidFill>
                  <a:schemeClr val="bg1"/>
                </a:solidFill>
              </a:rPr>
              <a:t>are </a:t>
            </a:r>
            <a:r>
              <a:rPr lang="en-US" altLang="en-US" sz="2400" dirty="0" smtClean="0">
                <a:solidFill>
                  <a:schemeClr val="bg1"/>
                </a:solidFill>
              </a:rPr>
              <a:t>weak </a:t>
            </a:r>
            <a:r>
              <a:rPr lang="en-US" sz="2400" dirty="0">
                <a:solidFill>
                  <a:schemeClr val="bg1"/>
                </a:solidFill>
              </a:rPr>
              <a:t>(losing members over the issue of slavery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chemeClr val="bg1"/>
                </a:solidFill>
              </a:rPr>
              <a:t>– lost 1852 election and Democrat </a:t>
            </a:r>
            <a:r>
              <a:rPr lang="en-US" altLang="en-US" sz="2400" b="1" dirty="0">
                <a:solidFill>
                  <a:schemeClr val="bg1"/>
                </a:solidFill>
              </a:rPr>
              <a:t>Franklin Pierce </a:t>
            </a:r>
            <a:r>
              <a:rPr lang="en-US" altLang="en-US" sz="2400" dirty="0" smtClean="0">
                <a:solidFill>
                  <a:schemeClr val="bg1"/>
                </a:solidFill>
              </a:rPr>
              <a:t>wins.</a:t>
            </a:r>
          </a:p>
          <a:p>
            <a:pPr>
              <a:lnSpc>
                <a:spcPct val="80000"/>
              </a:lnSpc>
            </a:pPr>
            <a:r>
              <a:rPr lang="en-US" altLang="en-US" sz="2400" b="1" dirty="0" smtClean="0">
                <a:solidFill>
                  <a:schemeClr val="bg1"/>
                </a:solidFill>
              </a:rPr>
              <a:t>Know-Nothing </a:t>
            </a:r>
            <a:r>
              <a:rPr lang="en-US" altLang="en-US" sz="2400" b="1" dirty="0">
                <a:solidFill>
                  <a:schemeClr val="bg1"/>
                </a:solidFill>
              </a:rPr>
              <a:t>Party</a:t>
            </a:r>
            <a:r>
              <a:rPr lang="en-US" altLang="en-US" sz="2400" dirty="0">
                <a:solidFill>
                  <a:schemeClr val="bg1"/>
                </a:solidFill>
              </a:rPr>
              <a:t> – pro native-born Americans (nativism) </a:t>
            </a:r>
            <a:r>
              <a:rPr lang="en-US" altLang="en-US" sz="2400" dirty="0" smtClean="0">
                <a:solidFill>
                  <a:schemeClr val="bg1"/>
                </a:solidFill>
              </a:rPr>
              <a:t>- </a:t>
            </a:r>
            <a:r>
              <a:rPr lang="en-US" sz="2400" dirty="0" smtClean="0">
                <a:solidFill>
                  <a:schemeClr val="bg1"/>
                </a:solidFill>
              </a:rPr>
              <a:t>split </a:t>
            </a:r>
            <a:r>
              <a:rPr lang="en-US" sz="2400" dirty="0">
                <a:solidFill>
                  <a:schemeClr val="bg1"/>
                </a:solidFill>
              </a:rPr>
              <a:t>over the slavery issue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b="1" dirty="0">
                <a:solidFill>
                  <a:schemeClr val="bg1"/>
                </a:solidFill>
              </a:rPr>
              <a:t>Free-Soil Party</a:t>
            </a:r>
            <a:r>
              <a:rPr lang="en-US" altLang="en-US" sz="2400" dirty="0">
                <a:solidFill>
                  <a:schemeClr val="bg1"/>
                </a:solidFill>
              </a:rPr>
              <a:t> – anti-extension of </a:t>
            </a:r>
            <a:r>
              <a:rPr lang="en-US" altLang="en-US" sz="2400" dirty="0" smtClean="0">
                <a:solidFill>
                  <a:schemeClr val="bg1"/>
                </a:solidFill>
              </a:rPr>
              <a:t>slavery into the territories </a:t>
            </a:r>
            <a:r>
              <a:rPr lang="en-US" altLang="en-US" sz="2400" dirty="0">
                <a:solidFill>
                  <a:schemeClr val="bg1"/>
                </a:solidFill>
              </a:rPr>
              <a:t>and pro white </a:t>
            </a:r>
            <a:r>
              <a:rPr lang="en-US" altLang="en-US" sz="2400" dirty="0" smtClean="0">
                <a:solidFill>
                  <a:schemeClr val="bg1"/>
                </a:solidFill>
              </a:rPr>
              <a:t>laborer.</a:t>
            </a:r>
            <a:endParaRPr lang="en-US" altLang="en-US" sz="2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400" b="1" dirty="0" smtClean="0">
                <a:solidFill>
                  <a:schemeClr val="bg1"/>
                </a:solidFill>
              </a:rPr>
              <a:t>Republican </a:t>
            </a:r>
            <a:r>
              <a:rPr lang="en-US" altLang="en-US" sz="2400" b="1" dirty="0">
                <a:solidFill>
                  <a:schemeClr val="bg1"/>
                </a:solidFill>
              </a:rPr>
              <a:t>Party – </a:t>
            </a:r>
            <a:r>
              <a:rPr lang="en-US" altLang="en-US" sz="2400" dirty="0">
                <a:solidFill>
                  <a:schemeClr val="bg1"/>
                </a:solidFill>
              </a:rPr>
              <a:t>created in opposition to the K-N Act and opposed the extension of slavery (wanted the Missouri Compromise back) and were pro North (Tariffs and industry</a:t>
            </a:r>
            <a:r>
              <a:rPr lang="en-US" altLang="en-US" sz="2400" dirty="0" smtClean="0">
                <a:solidFill>
                  <a:schemeClr val="bg1"/>
                </a:solidFill>
              </a:rPr>
              <a:t>).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</a:rPr>
              <a:t>A combination of ex-Whigs, antislavery Democrats, and </a:t>
            </a:r>
            <a:r>
              <a:rPr lang="en-US" dirty="0" smtClean="0">
                <a:solidFill>
                  <a:schemeClr val="bg1"/>
                </a:solidFill>
              </a:rPr>
              <a:t>Free-</a:t>
            </a:r>
            <a:r>
              <a:rPr lang="en-US" dirty="0" err="1" smtClean="0">
                <a:solidFill>
                  <a:schemeClr val="bg1"/>
                </a:solidFill>
              </a:rPr>
              <a:t>Soilers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Picture 8" descr="450px-ElectoralCollege1852-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75457" y="886225"/>
            <a:ext cx="4797696" cy="299856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5" descr="know%20nothing%20fla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01229" y="3984712"/>
            <a:ext cx="4470827" cy="27101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144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90" y="881744"/>
            <a:ext cx="5559316" cy="5976256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Franklin </a:t>
            </a:r>
            <a:r>
              <a:rPr lang="en-US" sz="2400" dirty="0">
                <a:solidFill>
                  <a:schemeClr val="bg1"/>
                </a:solidFill>
              </a:rPr>
              <a:t>Pierce </a:t>
            </a:r>
            <a:r>
              <a:rPr lang="en-US" sz="2400" dirty="0" smtClean="0">
                <a:solidFill>
                  <a:schemeClr val="bg1"/>
                </a:solidFill>
              </a:rPr>
              <a:t>– not popular due to </a:t>
            </a:r>
            <a:r>
              <a:rPr lang="en-US" sz="2400" dirty="0">
                <a:solidFill>
                  <a:schemeClr val="bg1"/>
                </a:solidFill>
              </a:rPr>
              <a:t>“Bleeding </a:t>
            </a:r>
            <a:r>
              <a:rPr lang="en-US" sz="2400" dirty="0" smtClean="0">
                <a:solidFill>
                  <a:schemeClr val="bg1"/>
                </a:solidFill>
              </a:rPr>
              <a:t>Kansas.”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Democrats - </a:t>
            </a:r>
            <a:r>
              <a:rPr lang="en-US" dirty="0">
                <a:solidFill>
                  <a:schemeClr val="bg1"/>
                </a:solidFill>
              </a:rPr>
              <a:t>nominate James Buchanan.  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Republicans - nominated </a:t>
            </a:r>
            <a:r>
              <a:rPr lang="en-US" dirty="0">
                <a:solidFill>
                  <a:schemeClr val="bg1"/>
                </a:solidFill>
              </a:rPr>
              <a:t>John C </a:t>
            </a:r>
            <a:r>
              <a:rPr lang="en-US" dirty="0" smtClean="0">
                <a:solidFill>
                  <a:schemeClr val="bg1"/>
                </a:solidFill>
              </a:rPr>
              <a:t>Fremont 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Whig Party and Know-Nothing Party </a:t>
            </a:r>
            <a:r>
              <a:rPr lang="en-US" dirty="0" smtClean="0">
                <a:solidFill>
                  <a:schemeClr val="bg1"/>
                </a:solidFill>
              </a:rPr>
              <a:t>alliance - </a:t>
            </a:r>
            <a:r>
              <a:rPr lang="en-US" dirty="0">
                <a:solidFill>
                  <a:schemeClr val="bg1"/>
                </a:solidFill>
              </a:rPr>
              <a:t>nominated Millard </a:t>
            </a:r>
            <a:r>
              <a:rPr lang="en-US" dirty="0" smtClean="0">
                <a:solidFill>
                  <a:schemeClr val="bg1"/>
                </a:solidFill>
              </a:rPr>
              <a:t>Fillmore.</a:t>
            </a:r>
          </a:p>
          <a:p>
            <a:pPr marL="228600" lvl="1">
              <a:spcBef>
                <a:spcPts val="100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Buchanan wins </a:t>
            </a:r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altLang="en-US" dirty="0">
                <a:solidFill>
                  <a:schemeClr val="bg1"/>
                </a:solidFill>
              </a:rPr>
              <a:t>who won with only 45% of the popular vote (3rd party ticket election).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Buchanan - timid </a:t>
            </a:r>
            <a:r>
              <a:rPr lang="en-US" sz="2400" dirty="0">
                <a:solidFill>
                  <a:schemeClr val="bg1"/>
                </a:solidFill>
              </a:rPr>
              <a:t>and </a:t>
            </a:r>
            <a:r>
              <a:rPr lang="en-US" sz="2400" dirty="0" smtClean="0">
                <a:solidFill>
                  <a:schemeClr val="bg1"/>
                </a:solidFill>
              </a:rPr>
              <a:t>indecisive…would be </a:t>
            </a:r>
            <a:r>
              <a:rPr lang="en-US" sz="2400" dirty="0">
                <a:solidFill>
                  <a:schemeClr val="bg1"/>
                </a:solidFill>
              </a:rPr>
              <a:t>one of the weakest Presidents </a:t>
            </a:r>
            <a:r>
              <a:rPr lang="en-US" sz="2400" dirty="0" smtClean="0">
                <a:solidFill>
                  <a:schemeClr val="bg1"/>
                </a:solidFill>
              </a:rPr>
              <a:t>(not good in a time of national </a:t>
            </a:r>
            <a:r>
              <a:rPr lang="en-US" sz="2400" dirty="0">
                <a:solidFill>
                  <a:schemeClr val="bg1"/>
                </a:solidFill>
              </a:rPr>
              <a:t>crisis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solidFill>
                  <a:schemeClr val="bg1"/>
                </a:solidFill>
              </a:rPr>
              <a:t>Rep’s </a:t>
            </a:r>
            <a:r>
              <a:rPr lang="en-US" altLang="en-US" sz="2400" dirty="0">
                <a:solidFill>
                  <a:schemeClr val="bg1"/>
                </a:solidFill>
              </a:rPr>
              <a:t>stick around, Know-nothings decline – nation is still split N and S.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8790" y="26260"/>
            <a:ext cx="11925836" cy="103144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The Election of 1856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148" name="Picture 4" descr="http://upload.wikimedia.org/wikipedia/commons/a/a1/ElectoralCollege1856-Lar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106" y="3307975"/>
            <a:ext cx="6307707" cy="338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upload.wikimedia.org/wikipedia/commons/9/98/JamesBuchanan_cro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941" y="187625"/>
            <a:ext cx="2327378" cy="295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344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hecoonenwiki.pbworks.com/f/1326681694/APUSH%20ch18%20forcing%20slavery%20down%20the%20throat%20of%20a%20freesoi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22" y="188258"/>
            <a:ext cx="9951830" cy="641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21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287" y="968188"/>
            <a:ext cx="6327195" cy="5889812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</a:t>
            </a:r>
            <a:r>
              <a:rPr lang="en-US" sz="2400" dirty="0" smtClean="0">
                <a:solidFill>
                  <a:schemeClr val="bg1"/>
                </a:solidFill>
              </a:rPr>
              <a:t>roslavery </a:t>
            </a:r>
            <a:r>
              <a:rPr lang="en-US" sz="2400" dirty="0">
                <a:solidFill>
                  <a:schemeClr val="bg1"/>
                </a:solidFill>
              </a:rPr>
              <a:t>government </a:t>
            </a:r>
            <a:r>
              <a:rPr lang="en-US" sz="2400" dirty="0" smtClean="0">
                <a:solidFill>
                  <a:schemeClr val="bg1"/>
                </a:solidFill>
              </a:rPr>
              <a:t>(in Lecompton</a:t>
            </a:r>
            <a:r>
              <a:rPr lang="en-US" sz="2400" dirty="0">
                <a:solidFill>
                  <a:schemeClr val="bg1"/>
                </a:solidFill>
              </a:rPr>
              <a:t>) </a:t>
            </a:r>
            <a:r>
              <a:rPr lang="en-US" sz="2400" dirty="0" smtClean="0">
                <a:solidFill>
                  <a:schemeClr val="bg1"/>
                </a:solidFill>
              </a:rPr>
              <a:t>- wrote </a:t>
            </a:r>
            <a:r>
              <a:rPr lang="en-US" sz="2400" dirty="0">
                <a:solidFill>
                  <a:schemeClr val="bg1"/>
                </a:solidFill>
              </a:rPr>
              <a:t>a constitution that protected slavery.  </a:t>
            </a:r>
            <a:endParaRPr lang="en-US" sz="2400" dirty="0" smtClean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V</a:t>
            </a:r>
            <a:r>
              <a:rPr lang="en-US" dirty="0" smtClean="0">
                <a:solidFill>
                  <a:schemeClr val="bg1"/>
                </a:solidFill>
              </a:rPr>
              <a:t>oted down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by </a:t>
            </a:r>
            <a:r>
              <a:rPr lang="en-US" dirty="0">
                <a:solidFill>
                  <a:schemeClr val="bg1"/>
                </a:solidFill>
              </a:rPr>
              <a:t>Free-</a:t>
            </a:r>
            <a:r>
              <a:rPr lang="en-US" dirty="0" err="1">
                <a:solidFill>
                  <a:schemeClr val="bg1"/>
                </a:solidFill>
              </a:rPr>
              <a:t>soilers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(greatly outnumbered </a:t>
            </a:r>
            <a:r>
              <a:rPr lang="en-US" dirty="0">
                <a:solidFill>
                  <a:schemeClr val="bg1"/>
                </a:solidFill>
              </a:rPr>
              <a:t>slave </a:t>
            </a:r>
            <a:r>
              <a:rPr lang="en-US" dirty="0" smtClean="0">
                <a:solidFill>
                  <a:schemeClr val="bg1"/>
                </a:solidFill>
              </a:rPr>
              <a:t>supporters).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Pres. Buchanan - supported Lecompton Constitution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Stephen Douglas angry! – pro popular </a:t>
            </a:r>
            <a:r>
              <a:rPr lang="en-US" sz="2400" dirty="0">
                <a:solidFill>
                  <a:schemeClr val="bg1"/>
                </a:solidFill>
              </a:rPr>
              <a:t>sovereignty. 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Douglas - convinced </a:t>
            </a:r>
            <a:r>
              <a:rPr lang="en-US" sz="2400" dirty="0">
                <a:solidFill>
                  <a:schemeClr val="bg1"/>
                </a:solidFill>
              </a:rPr>
              <a:t>Congress </a:t>
            </a:r>
            <a:r>
              <a:rPr lang="en-US" sz="2400" dirty="0" smtClean="0">
                <a:solidFill>
                  <a:schemeClr val="bg1"/>
                </a:solidFill>
              </a:rPr>
              <a:t>to </a:t>
            </a:r>
            <a:r>
              <a:rPr lang="en-US" sz="2400" dirty="0">
                <a:solidFill>
                  <a:schemeClr val="bg1"/>
                </a:solidFill>
              </a:rPr>
              <a:t>authorize another </a:t>
            </a:r>
            <a:r>
              <a:rPr lang="en-US" sz="2400" b="1" dirty="0" smtClean="0">
                <a:solidFill>
                  <a:schemeClr val="bg1"/>
                </a:solidFill>
              </a:rPr>
              <a:t>referendum</a:t>
            </a:r>
            <a:r>
              <a:rPr lang="en-US" sz="2400" dirty="0" smtClean="0">
                <a:solidFill>
                  <a:schemeClr val="bg1"/>
                </a:solidFill>
              </a:rPr>
              <a:t> (population vote) </a:t>
            </a:r>
            <a:r>
              <a:rPr lang="en-US" sz="2400" dirty="0">
                <a:solidFill>
                  <a:schemeClr val="bg1"/>
                </a:solidFill>
              </a:rPr>
              <a:t>on </a:t>
            </a:r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dirty="0">
                <a:solidFill>
                  <a:schemeClr val="bg1"/>
                </a:solidFill>
              </a:rPr>
              <a:t>Lecompton </a:t>
            </a:r>
            <a:r>
              <a:rPr lang="en-US" sz="2400" dirty="0" smtClean="0">
                <a:solidFill>
                  <a:schemeClr val="bg1"/>
                </a:solidFill>
              </a:rPr>
              <a:t>Constitution - voted </a:t>
            </a:r>
            <a:r>
              <a:rPr lang="en-US" sz="2400" dirty="0">
                <a:solidFill>
                  <a:schemeClr val="bg1"/>
                </a:solidFill>
              </a:rPr>
              <a:t>down again.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Northern Democrats </a:t>
            </a:r>
            <a:r>
              <a:rPr lang="en-US" dirty="0" smtClean="0">
                <a:solidFill>
                  <a:schemeClr val="bg1"/>
                </a:solidFill>
              </a:rPr>
              <a:t>- Douglas is a hero!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Southern Democrats </a:t>
            </a:r>
            <a:r>
              <a:rPr lang="en-US" dirty="0" smtClean="0">
                <a:solidFill>
                  <a:schemeClr val="bg1"/>
                </a:solidFill>
              </a:rPr>
              <a:t>- Douglas is a traitor!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Kansas was eventually admitted as a </a:t>
            </a:r>
            <a:r>
              <a:rPr lang="en-US" dirty="0" smtClean="0">
                <a:solidFill>
                  <a:schemeClr val="bg1"/>
                </a:solidFill>
              </a:rPr>
              <a:t>free </a:t>
            </a:r>
            <a:r>
              <a:rPr lang="en-US" dirty="0">
                <a:solidFill>
                  <a:schemeClr val="bg1"/>
                </a:solidFill>
              </a:rPr>
              <a:t>state in 1861.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-1371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bg1"/>
                </a:solidFill>
              </a:rPr>
              <a:t>Back In Kansas - The Lecompton Constitution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://www.kshs.org/ksmemory/km90318cropp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466" y="1492623"/>
            <a:ext cx="5590970" cy="396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958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8229600" cy="98107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4800" b="1" dirty="0" smtClean="0">
                <a:solidFill>
                  <a:schemeClr val="bg1"/>
                </a:solidFill>
              </a:rPr>
              <a:t>Dred Scott v. Sanford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21024" y="816429"/>
            <a:ext cx="11887199" cy="6041571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200" u="sng" dirty="0">
                <a:solidFill>
                  <a:schemeClr val="bg1"/>
                </a:solidFill>
              </a:rPr>
              <a:t>Background on the Scotts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200" dirty="0">
                <a:solidFill>
                  <a:schemeClr val="bg1"/>
                </a:solidFill>
              </a:rPr>
              <a:t>Born a slave in </a:t>
            </a:r>
            <a:r>
              <a:rPr lang="en-US" altLang="en-US" sz="2200" dirty="0" smtClean="0">
                <a:solidFill>
                  <a:schemeClr val="bg1"/>
                </a:solidFill>
              </a:rPr>
              <a:t>VA.</a:t>
            </a:r>
            <a:endParaRPr lang="en-US" altLang="en-US" sz="2200" dirty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200" dirty="0">
                <a:solidFill>
                  <a:schemeClr val="bg1"/>
                </a:solidFill>
              </a:rPr>
              <a:t>Taken to Illinois and Wisconsin </a:t>
            </a:r>
            <a:r>
              <a:rPr lang="en-US" altLang="en-US" sz="2200" dirty="0" smtClean="0">
                <a:solidFill>
                  <a:schemeClr val="bg1"/>
                </a:solidFill>
              </a:rPr>
              <a:t>territory.</a:t>
            </a:r>
            <a:endParaRPr lang="en-US" altLang="en-US" sz="2200" dirty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200" dirty="0">
                <a:solidFill>
                  <a:schemeClr val="bg1"/>
                </a:solidFill>
              </a:rPr>
              <a:t>Returned to St. </a:t>
            </a:r>
            <a:r>
              <a:rPr lang="en-US" altLang="en-US" sz="2200" dirty="0" smtClean="0">
                <a:solidFill>
                  <a:schemeClr val="bg1"/>
                </a:solidFill>
              </a:rPr>
              <a:t>Louis.</a:t>
            </a:r>
            <a:endParaRPr lang="en-US" altLang="en-US" sz="2200" dirty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200" dirty="0">
                <a:solidFill>
                  <a:schemeClr val="bg1"/>
                </a:solidFill>
              </a:rPr>
              <a:t>Sued for his freedom when his master </a:t>
            </a:r>
            <a:r>
              <a:rPr lang="en-US" altLang="en-US" sz="2200" dirty="0" smtClean="0">
                <a:solidFill>
                  <a:schemeClr val="bg1"/>
                </a:solidFill>
              </a:rPr>
              <a:t>died.</a:t>
            </a:r>
          </a:p>
          <a:p>
            <a:pPr lvl="1">
              <a:defRPr/>
            </a:pPr>
            <a:r>
              <a:rPr lang="en-US" altLang="en-US" sz="2200" dirty="0">
                <a:solidFill>
                  <a:schemeClr val="bg1"/>
                </a:solidFill>
              </a:rPr>
              <a:t>Could freedom granted in a free state be taken away by returning to a slave state</a:t>
            </a:r>
            <a:r>
              <a:rPr lang="en-US" altLang="en-US" sz="2200" dirty="0" smtClean="0">
                <a:solidFill>
                  <a:schemeClr val="bg1"/>
                </a:solidFill>
              </a:rPr>
              <a:t>?</a:t>
            </a:r>
            <a:endParaRPr lang="en-US" altLang="en-US" sz="22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200" u="sng" dirty="0" smtClean="0">
                <a:solidFill>
                  <a:schemeClr val="bg1"/>
                </a:solidFill>
              </a:rPr>
              <a:t>Ruling</a:t>
            </a:r>
            <a:endParaRPr lang="en-US" altLang="en-US" sz="2200" u="sng" dirty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200" dirty="0">
                <a:solidFill>
                  <a:schemeClr val="bg1"/>
                </a:solidFill>
              </a:rPr>
              <a:t>Scott lacked legal standing because he was a slave and did not have </a:t>
            </a:r>
            <a:r>
              <a:rPr lang="en-US" altLang="en-US" sz="2200" dirty="0" smtClean="0">
                <a:solidFill>
                  <a:schemeClr val="bg1"/>
                </a:solidFill>
              </a:rPr>
              <a:t>citizenship – therefore can’t sue anyone.</a:t>
            </a:r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Slaves </a:t>
            </a:r>
            <a:r>
              <a:rPr lang="en-US" sz="2200" dirty="0">
                <a:solidFill>
                  <a:schemeClr val="bg1"/>
                </a:solidFill>
              </a:rPr>
              <a:t>were property, and the 5</a:t>
            </a:r>
            <a:r>
              <a:rPr lang="en-US" sz="2200" baseline="30000" dirty="0">
                <a:solidFill>
                  <a:schemeClr val="bg1"/>
                </a:solidFill>
              </a:rPr>
              <a:t>th</a:t>
            </a:r>
            <a:r>
              <a:rPr lang="en-US" sz="2200" dirty="0">
                <a:solidFill>
                  <a:schemeClr val="bg1"/>
                </a:solidFill>
              </a:rPr>
              <a:t> amendment states that Congress can’t take property without due </a:t>
            </a:r>
            <a:r>
              <a:rPr lang="en-US" sz="2200" dirty="0" smtClean="0">
                <a:solidFill>
                  <a:schemeClr val="bg1"/>
                </a:solidFill>
              </a:rPr>
              <a:t>process.</a:t>
            </a:r>
            <a:endParaRPr lang="en-US" sz="2200" dirty="0">
              <a:solidFill>
                <a:schemeClr val="bg1"/>
              </a:solidFill>
            </a:endParaRP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Congress had no authority to deprive persons of their slave property anywhere, whether a state was “free” or “</a:t>
            </a:r>
            <a:r>
              <a:rPr lang="en-US" sz="2200" dirty="0" smtClean="0">
                <a:solidFill>
                  <a:schemeClr val="bg1"/>
                </a:solidFill>
              </a:rPr>
              <a:t>slave.”</a:t>
            </a:r>
            <a:endParaRPr lang="en-US" altLang="en-US" sz="22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altLang="en-US" sz="2200" u="sng" dirty="0" smtClean="0">
                <a:solidFill>
                  <a:schemeClr val="bg1"/>
                </a:solidFill>
              </a:rPr>
              <a:t>Summary</a:t>
            </a:r>
          </a:p>
          <a:p>
            <a:pPr lvl="1">
              <a:defRPr/>
            </a:pPr>
            <a:r>
              <a:rPr lang="en-US" sz="2200" dirty="0" smtClean="0">
                <a:solidFill>
                  <a:schemeClr val="bg1"/>
                </a:solidFill>
              </a:rPr>
              <a:t>States </a:t>
            </a:r>
            <a:r>
              <a:rPr lang="en-US" sz="2200" dirty="0">
                <a:solidFill>
                  <a:schemeClr val="bg1"/>
                </a:solidFill>
              </a:rPr>
              <a:t>could prohibit slavery, but the federal government had no authority on the issue</a:t>
            </a:r>
            <a:r>
              <a:rPr lang="en-US" sz="2200" dirty="0" smtClean="0">
                <a:solidFill>
                  <a:schemeClr val="bg1"/>
                </a:solidFill>
              </a:rPr>
              <a:t>.</a:t>
            </a:r>
          </a:p>
          <a:p>
            <a:pPr lvl="1">
              <a:defRPr/>
            </a:pPr>
            <a:r>
              <a:rPr lang="en-US" altLang="en-US" sz="2200" dirty="0">
                <a:solidFill>
                  <a:schemeClr val="bg1"/>
                </a:solidFill>
              </a:rPr>
              <a:t>Missouri Compromise had deprived citizens of their right to own slaves and was therefore </a:t>
            </a:r>
            <a:r>
              <a:rPr lang="en-US" altLang="en-US" sz="2200" dirty="0" smtClean="0">
                <a:solidFill>
                  <a:schemeClr val="bg1"/>
                </a:solidFill>
              </a:rPr>
              <a:t>unconstitutional.</a:t>
            </a:r>
            <a:endParaRPr lang="en-US" altLang="en-US" sz="2200"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en-US" altLang="en-US" sz="2200" dirty="0">
                <a:solidFill>
                  <a:schemeClr val="bg1"/>
                </a:solidFill>
              </a:rPr>
              <a:t>C</a:t>
            </a:r>
            <a:r>
              <a:rPr lang="en-US" altLang="en-US" sz="2200" dirty="0" smtClean="0">
                <a:solidFill>
                  <a:schemeClr val="bg1"/>
                </a:solidFill>
              </a:rPr>
              <a:t>hallenged </a:t>
            </a:r>
            <a:r>
              <a:rPr lang="en-US" altLang="en-US" sz="2200" dirty="0">
                <a:solidFill>
                  <a:schemeClr val="bg1"/>
                </a:solidFill>
              </a:rPr>
              <a:t>popular </a:t>
            </a:r>
            <a:r>
              <a:rPr lang="en-US" altLang="en-US" sz="2200" dirty="0" smtClean="0">
                <a:solidFill>
                  <a:schemeClr val="bg1"/>
                </a:solidFill>
              </a:rPr>
              <a:t>sovereignty.</a:t>
            </a:r>
            <a:endParaRPr lang="en-US" sz="2200" dirty="0">
              <a:solidFill>
                <a:schemeClr val="bg1"/>
              </a:solidFill>
            </a:endParaRPr>
          </a:p>
          <a:p>
            <a:pPr lvl="1">
              <a:defRPr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806656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7151"/>
            <a:ext cx="10515600" cy="1325563"/>
          </a:xfrm>
        </p:spPr>
        <p:txBody>
          <a:bodyPr/>
          <a:lstStyle/>
          <a:p>
            <a:pPr algn="ctr"/>
            <a:r>
              <a:rPr lang="en-US" altLang="en-US" b="1" dirty="0" smtClean="0">
                <a:solidFill>
                  <a:schemeClr val="bg1"/>
                </a:solidFill>
              </a:rPr>
              <a:t>Dred Scott Continued.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811" y="1188412"/>
            <a:ext cx="5378824" cy="552261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</a:t>
            </a:r>
            <a:r>
              <a:rPr lang="en-US" sz="2400" dirty="0" smtClean="0">
                <a:solidFill>
                  <a:schemeClr val="bg1"/>
                </a:solidFill>
              </a:rPr>
              <a:t>ourt </a:t>
            </a:r>
            <a:r>
              <a:rPr lang="en-US" sz="2400" dirty="0">
                <a:solidFill>
                  <a:schemeClr val="bg1"/>
                </a:solidFill>
              </a:rPr>
              <a:t>ruling -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immediate explosion of the sectional debate. 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Southerners happy! – promotes unlimited </a:t>
            </a:r>
            <a:r>
              <a:rPr lang="en-US" sz="2400" dirty="0">
                <a:solidFill>
                  <a:schemeClr val="bg1"/>
                </a:solidFill>
              </a:rPr>
              <a:t>expansion of slavery in the </a:t>
            </a:r>
            <a:r>
              <a:rPr lang="en-US" sz="2400" dirty="0" smtClean="0">
                <a:solidFill>
                  <a:schemeClr val="bg1"/>
                </a:solidFill>
              </a:rPr>
              <a:t>territories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Buchanan </a:t>
            </a:r>
            <a:r>
              <a:rPr lang="en-US" sz="2400" dirty="0">
                <a:solidFill>
                  <a:schemeClr val="bg1"/>
                </a:solidFill>
              </a:rPr>
              <a:t>timidly endorsed the Dred Scott </a:t>
            </a:r>
            <a:r>
              <a:rPr lang="en-US" sz="2400" dirty="0" smtClean="0">
                <a:solidFill>
                  <a:schemeClr val="bg1"/>
                </a:solidFill>
              </a:rPr>
              <a:t>decision - also </a:t>
            </a:r>
            <a:r>
              <a:rPr lang="en-US" sz="2400" dirty="0">
                <a:solidFill>
                  <a:schemeClr val="bg1"/>
                </a:solidFill>
              </a:rPr>
              <a:t>trying to resolve controversy in Kansas. 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Continuing </a:t>
            </a:r>
            <a:r>
              <a:rPr lang="en-US" sz="2400" dirty="0">
                <a:solidFill>
                  <a:schemeClr val="bg1"/>
                </a:solidFill>
              </a:rPr>
              <a:t>fights over control of the </a:t>
            </a:r>
            <a:r>
              <a:rPr lang="en-US" sz="2400" dirty="0" smtClean="0">
                <a:solidFill>
                  <a:schemeClr val="bg1"/>
                </a:solidFill>
              </a:rPr>
              <a:t>territorial </a:t>
            </a:r>
            <a:r>
              <a:rPr lang="en-US" sz="2400" dirty="0">
                <a:solidFill>
                  <a:schemeClr val="bg1"/>
                </a:solidFill>
              </a:rPr>
              <a:t>government </a:t>
            </a:r>
            <a:r>
              <a:rPr lang="en-US" sz="2400" dirty="0" smtClean="0">
                <a:solidFill>
                  <a:schemeClr val="bg1"/>
                </a:solidFill>
              </a:rPr>
              <a:t>had left </a:t>
            </a:r>
            <a:r>
              <a:rPr lang="en-US" sz="2400" dirty="0">
                <a:solidFill>
                  <a:schemeClr val="bg1"/>
                </a:solidFill>
              </a:rPr>
              <a:t>no clear majority for </a:t>
            </a:r>
            <a:r>
              <a:rPr lang="en-US" sz="2400" dirty="0" smtClean="0">
                <a:solidFill>
                  <a:schemeClr val="bg1"/>
                </a:solidFill>
              </a:rPr>
              <a:t>or against </a:t>
            </a:r>
            <a:r>
              <a:rPr lang="en-US" sz="2400" dirty="0">
                <a:solidFill>
                  <a:schemeClr val="bg1"/>
                </a:solidFill>
              </a:rPr>
              <a:t>slavery. 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The Kansas controversy </a:t>
            </a:r>
            <a:r>
              <a:rPr lang="en-US" sz="2400" dirty="0">
                <a:solidFill>
                  <a:schemeClr val="bg1"/>
                </a:solidFill>
              </a:rPr>
              <a:t>would </a:t>
            </a:r>
            <a:r>
              <a:rPr lang="en-US" sz="2400" dirty="0" smtClean="0">
                <a:solidFill>
                  <a:schemeClr val="bg1"/>
                </a:solidFill>
              </a:rPr>
              <a:t>also add </a:t>
            </a:r>
            <a:r>
              <a:rPr lang="en-US" sz="2400" dirty="0">
                <a:solidFill>
                  <a:schemeClr val="bg1"/>
                </a:solidFill>
              </a:rPr>
              <a:t>to the sectional crisis</a:t>
            </a:r>
            <a:r>
              <a:rPr lang="en-US" sz="2400" dirty="0" smtClean="0">
                <a:solidFill>
                  <a:schemeClr val="bg1"/>
                </a:solidFill>
              </a:rPr>
              <a:t>…</a:t>
            </a:r>
          </a:p>
          <a:p>
            <a:endParaRPr lang="en-US" sz="2400" dirty="0"/>
          </a:p>
          <a:p>
            <a:endParaRPr lang="en-US" sz="2400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/>
          </a:p>
          <a:p>
            <a:endParaRPr lang="en-US" sz="2200" dirty="0" smtClean="0"/>
          </a:p>
        </p:txBody>
      </p:sp>
      <p:pic>
        <p:nvPicPr>
          <p:cNvPr id="4" name="Picture 8" descr="4dred10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090200"/>
            <a:ext cx="4661647" cy="531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990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8229600" cy="9810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b="1" dirty="0" smtClean="0">
                <a:solidFill>
                  <a:schemeClr val="bg1"/>
                </a:solidFill>
              </a:rPr>
              <a:t>Lincoln-Douglas Debates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2295" y="1088570"/>
            <a:ext cx="7854025" cy="5723579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2200" dirty="0">
                <a:solidFill>
                  <a:schemeClr val="bg1"/>
                </a:solidFill>
              </a:rPr>
              <a:t>During this </a:t>
            </a:r>
            <a:r>
              <a:rPr lang="en-US" sz="2200" dirty="0" smtClean="0">
                <a:solidFill>
                  <a:schemeClr val="bg1"/>
                </a:solidFill>
              </a:rPr>
              <a:t>crisis…Congressional </a:t>
            </a:r>
            <a:r>
              <a:rPr lang="en-US" sz="2200" dirty="0">
                <a:solidFill>
                  <a:schemeClr val="bg1"/>
                </a:solidFill>
              </a:rPr>
              <a:t>elections of 1858. </a:t>
            </a:r>
            <a:endParaRPr lang="en-US" altLang="en-US" sz="22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200" dirty="0" smtClean="0">
                <a:solidFill>
                  <a:schemeClr val="bg1"/>
                </a:solidFill>
              </a:rPr>
              <a:t>One important Race: Illinois </a:t>
            </a:r>
            <a:r>
              <a:rPr lang="en-US" altLang="en-US" sz="2200" dirty="0">
                <a:solidFill>
                  <a:schemeClr val="bg1"/>
                </a:solidFill>
              </a:rPr>
              <a:t>Senate </a:t>
            </a:r>
            <a:r>
              <a:rPr lang="en-US" altLang="en-US" sz="2200" dirty="0" smtClean="0">
                <a:solidFill>
                  <a:schemeClr val="bg1"/>
                </a:solidFill>
              </a:rPr>
              <a:t>Race.</a:t>
            </a:r>
            <a:endParaRPr lang="en-US" altLang="en-US" sz="2200" dirty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200" dirty="0">
                <a:solidFill>
                  <a:schemeClr val="bg1"/>
                </a:solidFill>
              </a:rPr>
              <a:t>Held 7 debates around the </a:t>
            </a:r>
            <a:r>
              <a:rPr lang="en-US" altLang="en-US" sz="2200" dirty="0" smtClean="0">
                <a:solidFill>
                  <a:schemeClr val="bg1"/>
                </a:solidFill>
              </a:rPr>
              <a:t>state.</a:t>
            </a:r>
            <a:endParaRPr lang="en-US" altLang="en-US" sz="22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200" dirty="0">
                <a:solidFill>
                  <a:schemeClr val="bg1"/>
                </a:solidFill>
              </a:rPr>
              <a:t>Difference between </a:t>
            </a:r>
            <a:r>
              <a:rPr lang="en-US" altLang="en-US" sz="2200" dirty="0" smtClean="0">
                <a:solidFill>
                  <a:schemeClr val="bg1"/>
                </a:solidFill>
              </a:rPr>
              <a:t>candidates.</a:t>
            </a:r>
            <a:endParaRPr lang="en-US" altLang="en-US" sz="2200" dirty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200" dirty="0" smtClean="0">
                <a:solidFill>
                  <a:schemeClr val="bg1"/>
                </a:solidFill>
              </a:rPr>
              <a:t>Democrat S. Douglas – experienced and </a:t>
            </a:r>
            <a:r>
              <a:rPr lang="en-US" altLang="en-US" sz="2200" dirty="0">
                <a:solidFill>
                  <a:schemeClr val="bg1"/>
                </a:solidFill>
              </a:rPr>
              <a:t>p</a:t>
            </a:r>
            <a:r>
              <a:rPr lang="en-US" altLang="en-US" sz="2200" dirty="0" smtClean="0">
                <a:solidFill>
                  <a:schemeClr val="bg1"/>
                </a:solidFill>
              </a:rPr>
              <a:t>oised </a:t>
            </a:r>
            <a:r>
              <a:rPr lang="en-US" altLang="en-US" sz="2200" dirty="0">
                <a:solidFill>
                  <a:schemeClr val="bg1"/>
                </a:solidFill>
              </a:rPr>
              <a:t>for a run for </a:t>
            </a:r>
            <a:r>
              <a:rPr lang="en-US" altLang="en-US" sz="2200" dirty="0" smtClean="0">
                <a:solidFill>
                  <a:schemeClr val="bg1"/>
                </a:solidFill>
              </a:rPr>
              <a:t>President.</a:t>
            </a:r>
            <a:endParaRPr lang="en-US" altLang="en-US" sz="2200" dirty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200" dirty="0" smtClean="0">
                <a:solidFill>
                  <a:schemeClr val="bg1"/>
                </a:solidFill>
              </a:rPr>
              <a:t>Republican A. Lincoln – newbie and </a:t>
            </a:r>
            <a:r>
              <a:rPr lang="en-US" altLang="en-US" sz="2200" dirty="0">
                <a:solidFill>
                  <a:schemeClr val="bg1"/>
                </a:solidFill>
              </a:rPr>
              <a:t>o</a:t>
            </a:r>
            <a:r>
              <a:rPr lang="en-US" altLang="en-US" sz="2200" dirty="0" smtClean="0">
                <a:solidFill>
                  <a:schemeClr val="bg1"/>
                </a:solidFill>
              </a:rPr>
              <a:t>ne </a:t>
            </a:r>
            <a:r>
              <a:rPr lang="en-US" altLang="en-US" sz="2200" dirty="0">
                <a:solidFill>
                  <a:schemeClr val="bg1"/>
                </a:solidFill>
              </a:rPr>
              <a:t>time </a:t>
            </a:r>
            <a:r>
              <a:rPr lang="en-US" altLang="en-US" sz="2200" dirty="0" smtClean="0">
                <a:solidFill>
                  <a:schemeClr val="bg1"/>
                </a:solidFill>
              </a:rPr>
              <a:t>congressman.</a:t>
            </a:r>
            <a:endParaRPr lang="en-US" altLang="en-US" sz="22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200" dirty="0">
                <a:solidFill>
                  <a:schemeClr val="bg1"/>
                </a:solidFill>
              </a:rPr>
              <a:t>Views on </a:t>
            </a:r>
            <a:r>
              <a:rPr lang="en-US" altLang="en-US" sz="2200" dirty="0" smtClean="0">
                <a:solidFill>
                  <a:schemeClr val="bg1"/>
                </a:solidFill>
              </a:rPr>
              <a:t>slavery.</a:t>
            </a:r>
            <a:endParaRPr lang="en-US" altLang="en-US" sz="2200" dirty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200" dirty="0">
                <a:solidFill>
                  <a:schemeClr val="bg1"/>
                </a:solidFill>
              </a:rPr>
              <a:t>Douglas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sz="2200" dirty="0">
                <a:solidFill>
                  <a:schemeClr val="bg1"/>
                </a:solidFill>
              </a:rPr>
              <a:t>Popular </a:t>
            </a:r>
            <a:r>
              <a:rPr lang="en-US" altLang="en-US" sz="2200" dirty="0" smtClean="0">
                <a:solidFill>
                  <a:schemeClr val="bg1"/>
                </a:solidFill>
              </a:rPr>
              <a:t>sovereignty – let states choose.</a:t>
            </a:r>
            <a:endParaRPr lang="en-US" altLang="en-US" sz="2200" dirty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200" dirty="0">
                <a:solidFill>
                  <a:schemeClr val="bg1"/>
                </a:solidFill>
              </a:rPr>
              <a:t>Lincoln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sz="2200" dirty="0" smtClean="0">
                <a:solidFill>
                  <a:schemeClr val="bg1"/>
                </a:solidFill>
              </a:rPr>
              <a:t>Did </a:t>
            </a:r>
            <a:r>
              <a:rPr lang="en-US" altLang="en-US" sz="2200" dirty="0">
                <a:solidFill>
                  <a:schemeClr val="bg1"/>
                </a:solidFill>
              </a:rPr>
              <a:t>not think the two races could live together as </a:t>
            </a:r>
            <a:r>
              <a:rPr lang="en-US" altLang="en-US" sz="2200" dirty="0" smtClean="0">
                <a:solidFill>
                  <a:schemeClr val="bg1"/>
                </a:solidFill>
              </a:rPr>
              <a:t>equals.</a:t>
            </a:r>
            <a:endParaRPr lang="en-US" altLang="en-US" sz="2200" dirty="0">
              <a:solidFill>
                <a:schemeClr val="bg1"/>
              </a:solidFill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sz="2200" dirty="0">
                <a:solidFill>
                  <a:schemeClr val="bg1"/>
                </a:solidFill>
              </a:rPr>
              <a:t>Opposed expansion of </a:t>
            </a:r>
            <a:r>
              <a:rPr lang="en-US" altLang="en-US" sz="2200" dirty="0" smtClean="0">
                <a:solidFill>
                  <a:schemeClr val="bg1"/>
                </a:solidFill>
              </a:rPr>
              <a:t>slavery – but not an abolitionist.</a:t>
            </a:r>
            <a:endParaRPr lang="en-US" altLang="en-US" sz="2200" dirty="0">
              <a:solidFill>
                <a:schemeClr val="bg1"/>
              </a:solidFill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sz="2200" dirty="0">
                <a:solidFill>
                  <a:schemeClr val="bg1"/>
                </a:solidFill>
              </a:rPr>
              <a:t>Thought it would die a natural death</a:t>
            </a:r>
          </a:p>
        </p:txBody>
      </p:sp>
      <p:pic>
        <p:nvPicPr>
          <p:cNvPr id="15362" name="Picture 2" descr="https://encrypted-tbn1.gstatic.com/images?q=tbn:ANd9GcT--crdJk3tgDq2GfKA5m_SBu-frgviqfiVcbzCGluxMTvSy-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095" y="816511"/>
            <a:ext cx="4103610" cy="338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cdn.history.com/sites/2/2013/11/Lincoln-Douglas-Debates-Hero-AB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320" y="3505200"/>
            <a:ext cx="4113385" cy="307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861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4800" b="1" dirty="0" smtClean="0">
                <a:solidFill>
                  <a:schemeClr val="bg1"/>
                </a:solidFill>
              </a:rPr>
              <a:t>The Freeport Doctrine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4813" y="1325563"/>
            <a:ext cx="4719916" cy="4800601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chemeClr val="bg1"/>
                </a:solidFill>
              </a:rPr>
              <a:t>In the Second Debate…</a:t>
            </a:r>
            <a:endParaRPr lang="en-US" altLang="en-US" dirty="0">
              <a:solidFill>
                <a:schemeClr val="bg1"/>
              </a:solidFill>
            </a:endParaRPr>
          </a:p>
          <a:p>
            <a:pPr lvl="1" eaLnBrk="1" hangingPunct="1"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Lincoln asked how Douglas could reconcile popular sovereignty with Dred Scott </a:t>
            </a:r>
            <a:r>
              <a:rPr lang="en-US" altLang="en-US" sz="2800" dirty="0" smtClean="0">
                <a:solidFill>
                  <a:schemeClr val="bg1"/>
                </a:solidFill>
              </a:rPr>
              <a:t>ruling.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lvl="1" eaLnBrk="1" hangingPunct="1">
              <a:defRPr/>
            </a:pPr>
            <a:r>
              <a:rPr lang="en-US" altLang="en-US" sz="2800" dirty="0" smtClean="0">
                <a:solidFill>
                  <a:schemeClr val="bg1"/>
                </a:solidFill>
              </a:rPr>
              <a:t>His answer: 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Freeport </a:t>
            </a:r>
            <a:r>
              <a:rPr lang="en-US" altLang="en-US" sz="2800" b="1" dirty="0">
                <a:solidFill>
                  <a:schemeClr val="bg1"/>
                </a:solidFill>
              </a:rPr>
              <a:t>Doctrine</a:t>
            </a:r>
            <a:r>
              <a:rPr lang="en-US" altLang="en-US" sz="2800" dirty="0">
                <a:solidFill>
                  <a:schemeClr val="bg1"/>
                </a:solidFill>
              </a:rPr>
              <a:t> – Slavery could not exist anywhere without support from the local police, regardless of what the SC </a:t>
            </a:r>
            <a:r>
              <a:rPr lang="en-US" altLang="en-US" sz="2800" dirty="0" smtClean="0">
                <a:solidFill>
                  <a:schemeClr val="bg1"/>
                </a:solidFill>
              </a:rPr>
              <a:t>says.</a:t>
            </a:r>
            <a:endParaRPr lang="en-US" altLang="en-US" sz="2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</a:rPr>
              <a:t>Douglas won the Senate </a:t>
            </a:r>
            <a:r>
              <a:rPr lang="en-US" altLang="en-US" dirty="0" smtClean="0">
                <a:solidFill>
                  <a:schemeClr val="bg1"/>
                </a:solidFill>
              </a:rPr>
              <a:t>seat – Lincoln </a:t>
            </a:r>
            <a:r>
              <a:rPr lang="en-US" dirty="0" smtClean="0">
                <a:solidFill>
                  <a:schemeClr val="bg1"/>
                </a:solidFill>
              </a:rPr>
              <a:t>had </a:t>
            </a:r>
            <a:r>
              <a:rPr lang="en-US" dirty="0">
                <a:solidFill>
                  <a:schemeClr val="bg1"/>
                </a:solidFill>
              </a:rPr>
              <a:t>made himself nationally prominent.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</p:txBody>
      </p:sp>
      <p:pic>
        <p:nvPicPr>
          <p:cNvPr id="23556" name="Picture 7" descr="Map of Illinois showing debate si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438" y="268942"/>
            <a:ext cx="2742680" cy="413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incoln-Douglasdebate - 1"/>
          <p:cNvPicPr>
            <a:picLocks noChangeAspect="1" noChangeArrowheads="1"/>
          </p:cNvPicPr>
          <p:nvPr/>
        </p:nvPicPr>
        <p:blipFill>
          <a:blip r:embed="rId3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729" y="3617260"/>
            <a:ext cx="5202642" cy="2985434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Lincoln-Douglasdebate syamp"/>
          <p:cNvPicPr>
            <a:picLocks noChangeAspect="1" noChangeArrowheads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95400"/>
            <a:ext cx="3200400" cy="209391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796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0" y="-76200"/>
            <a:ext cx="10261600" cy="838200"/>
          </a:xfrm>
        </p:spPr>
        <p:txBody>
          <a:bodyPr/>
          <a:lstStyle/>
          <a:p>
            <a:pPr algn="ctr"/>
            <a:r>
              <a:rPr lang="en-US" b="1"/>
              <a:t>Lincoln-Douglas Debates</a:t>
            </a:r>
          </a:p>
        </p:txBody>
      </p:sp>
      <p:sp>
        <p:nvSpPr>
          <p:cNvPr id="43011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016000" y="1676401"/>
            <a:ext cx="5376333" cy="41132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LINCOLN said…</a:t>
            </a:r>
          </a:p>
          <a:p>
            <a:pPr lvl="1">
              <a:lnSpc>
                <a:spcPct val="90000"/>
              </a:lnSpc>
            </a:pPr>
            <a:r>
              <a:rPr lang="en-US" sz="2000" b="1">
                <a:cs typeface="Arial" charset="0"/>
              </a:rPr>
              <a:t>A house divided against itself cannot stand</a:t>
            </a:r>
            <a:r>
              <a:rPr lang="en-US" sz="2000"/>
              <a:t> </a:t>
            </a:r>
          </a:p>
          <a:p>
            <a:pPr lvl="1">
              <a:lnSpc>
                <a:spcPct val="90000"/>
              </a:lnSpc>
            </a:pPr>
            <a:r>
              <a:rPr lang="en-US" sz="2000" b="1">
                <a:cs typeface="Arial" charset="0"/>
              </a:rPr>
              <a:t>I believe this government cannot endure, permanently half </a:t>
            </a:r>
            <a:r>
              <a:rPr lang="en-US" sz="2000" b="1" i="1">
                <a:cs typeface="Arial" charset="0"/>
              </a:rPr>
              <a:t>slave</a:t>
            </a:r>
            <a:r>
              <a:rPr lang="en-US" sz="2000" b="1">
                <a:cs typeface="Arial" charset="0"/>
              </a:rPr>
              <a:t> and half </a:t>
            </a:r>
            <a:r>
              <a:rPr lang="en-US" sz="2000" b="1" i="1">
                <a:cs typeface="Arial" charset="0"/>
              </a:rPr>
              <a:t>free</a:t>
            </a:r>
            <a:r>
              <a:rPr lang="en-US" sz="2000" b="1">
                <a:cs typeface="Arial" charset="0"/>
              </a:rPr>
              <a:t>.</a:t>
            </a:r>
            <a:r>
              <a:rPr lang="en-US" sz="2000"/>
              <a:t> </a:t>
            </a:r>
          </a:p>
          <a:p>
            <a:pPr lvl="1">
              <a:lnSpc>
                <a:spcPct val="90000"/>
              </a:lnSpc>
            </a:pPr>
            <a:r>
              <a:rPr lang="en-US" sz="2000" b="1">
                <a:cs typeface="Arial" charset="0"/>
              </a:rPr>
              <a:t>It will become </a:t>
            </a:r>
            <a:r>
              <a:rPr lang="en-US" sz="2000" b="1" i="1">
                <a:cs typeface="Arial" charset="0"/>
              </a:rPr>
              <a:t>all</a:t>
            </a:r>
            <a:r>
              <a:rPr lang="en-US" sz="2000" b="1">
                <a:cs typeface="Arial" charset="0"/>
              </a:rPr>
              <a:t> one thing or </a:t>
            </a:r>
            <a:r>
              <a:rPr lang="en-US" sz="2000" b="1" i="1">
                <a:cs typeface="Arial" charset="0"/>
              </a:rPr>
              <a:t>all</a:t>
            </a:r>
            <a:r>
              <a:rPr lang="en-US" sz="2000" b="1">
                <a:cs typeface="Arial" charset="0"/>
              </a:rPr>
              <a:t> the other. </a:t>
            </a:r>
          </a:p>
          <a:p>
            <a:pPr lvl="1">
              <a:lnSpc>
                <a:spcPct val="90000"/>
              </a:lnSpc>
            </a:pPr>
            <a:r>
              <a:rPr lang="en-US" sz="2000" b="1">
                <a:cs typeface="Arial" charset="0"/>
              </a:rPr>
              <a:t>Slavery is a</a:t>
            </a:r>
            <a:r>
              <a:rPr lang="en-US" sz="1800" b="1">
                <a:cs typeface="Arial" charset="0"/>
              </a:rPr>
              <a:t> MORAL ISSUE    </a:t>
            </a:r>
            <a:r>
              <a:rPr lang="en-US" sz="2000" b="1">
                <a:cs typeface="Arial" charset="0"/>
              </a:rPr>
              <a:t>It is either right… or it is wrong.</a:t>
            </a:r>
          </a:p>
          <a:p>
            <a:pPr lvl="1">
              <a:lnSpc>
                <a:spcPct val="90000"/>
              </a:lnSpc>
            </a:pPr>
            <a:endParaRPr lang="en-US" sz="2000" b="1"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endParaRPr lang="en-US" sz="1200" b="1">
              <a:latin typeface="Arial" charset="0"/>
              <a:cs typeface="Arial" charset="0"/>
            </a:endParaRPr>
          </a:p>
        </p:txBody>
      </p:sp>
      <p:sp>
        <p:nvSpPr>
          <p:cNvPr id="43017" name="Rectangle 1033"/>
          <p:cNvSpPr>
            <a:spLocks noGrp="1" noChangeArrowheads="1"/>
          </p:cNvSpPr>
          <p:nvPr>
            <p:ph type="body" sz="half" idx="2"/>
          </p:nvPr>
        </p:nvSpPr>
        <p:spPr>
          <a:xfrm>
            <a:off x="6807201" y="1752601"/>
            <a:ext cx="5077884" cy="4113213"/>
          </a:xfrm>
        </p:spPr>
        <p:txBody>
          <a:bodyPr/>
          <a:lstStyle/>
          <a:p>
            <a:r>
              <a:rPr lang="en-US" b="1" dirty="0"/>
              <a:t>DOUGLAS said…</a:t>
            </a:r>
          </a:p>
          <a:p>
            <a:pPr lvl="1"/>
            <a:r>
              <a:rPr lang="en-US" sz="2000" b="1" dirty="0"/>
              <a:t>In the Dred Scott Decision, the Supreme Court had decided the issue of slavery forever</a:t>
            </a:r>
          </a:p>
          <a:p>
            <a:pPr lvl="1"/>
            <a:r>
              <a:rPr lang="en-US" sz="2000" b="1" dirty="0"/>
              <a:t>Slavery was </a:t>
            </a:r>
            <a:r>
              <a:rPr lang="en-US" sz="2000" b="1" dirty="0" smtClean="0"/>
              <a:t>legal, if and when citizens voted to support it.</a:t>
            </a:r>
            <a:endParaRPr lang="en-US" sz="2000" b="1" dirty="0"/>
          </a:p>
          <a:p>
            <a:pPr lvl="1"/>
            <a:endParaRPr lang="en-US" sz="2000" b="1" dirty="0"/>
          </a:p>
        </p:txBody>
      </p:sp>
      <p:pic>
        <p:nvPicPr>
          <p:cNvPr id="43014" name="Picture 1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78388"/>
            <a:ext cx="4064000" cy="205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772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89" y="-136190"/>
            <a:ext cx="11925836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Harper’ Ferry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" y="823573"/>
            <a:ext cx="6884894" cy="5886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</a:rPr>
              <a:t>1859 - 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John </a:t>
            </a:r>
            <a:r>
              <a:rPr lang="en-US" altLang="en-US" sz="2400" b="1" dirty="0">
                <a:solidFill>
                  <a:schemeClr val="bg1"/>
                </a:solidFill>
              </a:rPr>
              <a:t>Brown </a:t>
            </a:r>
            <a:r>
              <a:rPr lang="en-US" altLang="en-US" sz="2400" dirty="0">
                <a:solidFill>
                  <a:schemeClr val="bg1"/>
                </a:solidFill>
              </a:rPr>
              <a:t>leads an attack on</a:t>
            </a:r>
            <a:r>
              <a:rPr lang="en-US" altLang="en-US" sz="2400" b="1" dirty="0">
                <a:solidFill>
                  <a:schemeClr val="bg1"/>
                </a:solidFill>
              </a:rPr>
              <a:t> Harpers Ferry </a:t>
            </a:r>
            <a:r>
              <a:rPr lang="en-US" altLang="en-US" sz="2400" dirty="0">
                <a:solidFill>
                  <a:schemeClr val="bg1"/>
                </a:solidFill>
              </a:rPr>
              <a:t>(arsenal – give guns to slaves to start an uprising</a:t>
            </a:r>
            <a:r>
              <a:rPr lang="en-US" altLang="en-US" sz="2400" dirty="0" smtClean="0">
                <a:solidFill>
                  <a:schemeClr val="bg1"/>
                </a:solidFill>
              </a:rPr>
              <a:t>).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His goal: lead </a:t>
            </a:r>
            <a:r>
              <a:rPr lang="en-US" dirty="0">
                <a:solidFill>
                  <a:schemeClr val="bg1"/>
                </a:solidFill>
              </a:rPr>
              <a:t>a slave uprising in the </a:t>
            </a:r>
            <a:r>
              <a:rPr lang="en-US" dirty="0" smtClean="0">
                <a:solidFill>
                  <a:schemeClr val="bg1"/>
                </a:solidFill>
              </a:rPr>
              <a:t>South (using </a:t>
            </a:r>
            <a:r>
              <a:rPr lang="en-US" dirty="0">
                <a:solidFill>
                  <a:schemeClr val="bg1"/>
                </a:solidFill>
              </a:rPr>
              <a:t>the weapons seized to arm </a:t>
            </a:r>
            <a:r>
              <a:rPr lang="en-US" dirty="0" smtClean="0">
                <a:solidFill>
                  <a:schemeClr val="bg1"/>
                </a:solidFill>
              </a:rPr>
              <a:t>slaves) – No slaves came and US troops/local </a:t>
            </a:r>
            <a:r>
              <a:rPr lang="en-US" dirty="0">
                <a:solidFill>
                  <a:schemeClr val="bg1"/>
                </a:solidFill>
              </a:rPr>
              <a:t>militia arrived quickly.  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Brown surrendered - was </a:t>
            </a:r>
            <a:r>
              <a:rPr lang="en-US" dirty="0">
                <a:solidFill>
                  <a:schemeClr val="bg1"/>
                </a:solidFill>
              </a:rPr>
              <a:t>executed </a:t>
            </a:r>
            <a:r>
              <a:rPr lang="en-US" dirty="0" smtClean="0">
                <a:solidFill>
                  <a:schemeClr val="bg1"/>
                </a:solidFill>
              </a:rPr>
              <a:t>(hanged) along with </a:t>
            </a:r>
            <a:r>
              <a:rPr lang="en-US" dirty="0">
                <a:solidFill>
                  <a:schemeClr val="bg1"/>
                </a:solidFill>
              </a:rPr>
              <a:t>his supporters </a:t>
            </a:r>
            <a:r>
              <a:rPr lang="en-US" dirty="0" smtClean="0">
                <a:solidFill>
                  <a:schemeClr val="bg1"/>
                </a:solidFill>
              </a:rPr>
              <a:t>shortly </a:t>
            </a:r>
            <a:r>
              <a:rPr lang="en-US" dirty="0">
                <a:solidFill>
                  <a:schemeClr val="bg1"/>
                </a:solidFill>
              </a:rPr>
              <a:t>after trial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Brown became a martyr for the abolitionist movement!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This promoted the ideas that: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</a:t>
            </a:r>
            <a:r>
              <a:rPr lang="en-US" dirty="0" smtClean="0">
                <a:solidFill>
                  <a:schemeClr val="bg1"/>
                </a:solidFill>
              </a:rPr>
              <a:t>hite </a:t>
            </a:r>
            <a:r>
              <a:rPr lang="en-US" dirty="0">
                <a:solidFill>
                  <a:schemeClr val="bg1"/>
                </a:solidFill>
              </a:rPr>
              <a:t>southerners that they could not live safely in the Union.  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bolitionist </a:t>
            </a:r>
            <a:r>
              <a:rPr lang="en-US" dirty="0">
                <a:solidFill>
                  <a:schemeClr val="bg1"/>
                </a:solidFill>
              </a:rPr>
              <a:t>forces were willing to </a:t>
            </a:r>
            <a:r>
              <a:rPr lang="en-US" dirty="0" smtClean="0">
                <a:solidFill>
                  <a:schemeClr val="bg1"/>
                </a:solidFill>
              </a:rPr>
              <a:t>violently </a:t>
            </a:r>
            <a:r>
              <a:rPr lang="en-US" dirty="0">
                <a:solidFill>
                  <a:schemeClr val="bg1"/>
                </a:solidFill>
              </a:rPr>
              <a:t>overthrow </a:t>
            </a:r>
            <a:r>
              <a:rPr lang="en-US" dirty="0" smtClean="0">
                <a:solidFill>
                  <a:schemeClr val="bg1"/>
                </a:solidFill>
              </a:rPr>
              <a:t>their </a:t>
            </a:r>
            <a:r>
              <a:rPr lang="en-US" dirty="0">
                <a:solidFill>
                  <a:schemeClr val="bg1"/>
                </a:solidFill>
              </a:rPr>
              <a:t>way of life.  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he perception that the Republican </a:t>
            </a:r>
            <a:r>
              <a:rPr lang="en-US" dirty="0">
                <a:solidFill>
                  <a:schemeClr val="bg1"/>
                </a:solidFill>
              </a:rPr>
              <a:t>party </a:t>
            </a:r>
            <a:r>
              <a:rPr lang="en-US" dirty="0" smtClean="0">
                <a:solidFill>
                  <a:schemeClr val="bg1"/>
                </a:solidFill>
              </a:rPr>
              <a:t>had </a:t>
            </a:r>
            <a:r>
              <a:rPr lang="en-US" dirty="0">
                <a:solidFill>
                  <a:schemeClr val="bg1"/>
                </a:solidFill>
              </a:rPr>
              <a:t>supported this </a:t>
            </a:r>
            <a:r>
              <a:rPr lang="en-US" dirty="0" smtClean="0">
                <a:solidFill>
                  <a:schemeClr val="bg1"/>
                </a:solidFill>
              </a:rPr>
              <a:t>raid (not true). </a:t>
            </a:r>
          </a:p>
          <a:p>
            <a:pPr marL="457200" lvl="1" indent="0">
              <a:buNone/>
            </a:pPr>
            <a:endParaRPr lang="en-US" sz="2100" dirty="0"/>
          </a:p>
        </p:txBody>
      </p:sp>
      <p:pic>
        <p:nvPicPr>
          <p:cNvPr id="4" name="Picture 6" descr="John Brown Holds Hostage at Bay with Rifl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58953" y="662208"/>
            <a:ext cx="4072165" cy="3054930"/>
          </a:xfrm>
          <a:prstGeom prst="rect">
            <a:avLst/>
          </a:prstGeom>
          <a:noFill/>
          <a:ln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Content Placeholder 4" descr="John Brown- John Steuert Curry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8237" y="4025998"/>
            <a:ext cx="4593810" cy="2684086"/>
          </a:xfrm>
          <a:prstGeom prst="rect">
            <a:avLst/>
          </a:prstGeom>
          <a:noFill/>
          <a:ln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728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89" y="997669"/>
            <a:ext cx="6514059" cy="5868127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Outrage over the intensified Fugitive Slave Act sweeps the North! – led to abolitionist literature.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Uncle’s Tom Cabin </a:t>
            </a:r>
            <a:r>
              <a:rPr lang="en-US" sz="2400" dirty="0" smtClean="0">
                <a:solidFill>
                  <a:schemeClr val="bg1"/>
                </a:solidFill>
              </a:rPr>
              <a:t>(written by </a:t>
            </a:r>
            <a:r>
              <a:rPr lang="en-US" sz="2400" b="1" dirty="0" smtClean="0">
                <a:solidFill>
                  <a:schemeClr val="bg1"/>
                </a:solidFill>
              </a:rPr>
              <a:t>Harriet Beecher Stowe</a:t>
            </a:r>
            <a:r>
              <a:rPr lang="en-US" sz="2400" dirty="0" smtClean="0">
                <a:solidFill>
                  <a:schemeClr val="bg1"/>
                </a:solidFill>
              </a:rPr>
              <a:t>) – a novel telling the story of a friendly and loveable slave Tom and an escaped slave trying to save her son for the slave trade market.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Uses themes of the </a:t>
            </a:r>
            <a:r>
              <a:rPr lang="en-US" b="1" dirty="0" smtClean="0">
                <a:solidFill>
                  <a:schemeClr val="bg1"/>
                </a:solidFill>
              </a:rPr>
              <a:t>Second Great Awakening </a:t>
            </a:r>
            <a:r>
              <a:rPr lang="en-US" dirty="0" smtClean="0">
                <a:solidFill>
                  <a:schemeClr val="bg1"/>
                </a:solidFill>
              </a:rPr>
              <a:t>and emotion language – a huge seller (MAKES SLAVERY A MORAL ISSUE NOT AN ECONOMIC ISSUE)!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The Impending Crisis of the South </a:t>
            </a:r>
            <a:r>
              <a:rPr lang="en-US" sz="2400" dirty="0" smtClean="0">
                <a:solidFill>
                  <a:schemeClr val="bg1"/>
                </a:solidFill>
              </a:rPr>
              <a:t>(by Hinton Helper) – used statistics and data to prove that non-slave owning whites were hurt the most by slavery.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Uses rational and logic to justify the end of slavery.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8789" y="-90153"/>
            <a:ext cx="11925836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Abolitionist Literature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8" descr="cwp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4227" y="971977"/>
            <a:ext cx="4397478" cy="565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592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88" y="-93995"/>
            <a:ext cx="11925836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The Election of 1860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8788" y="1231568"/>
            <a:ext cx="7018988" cy="5315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28788" y="1080772"/>
            <a:ext cx="623167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The Democratic Party </a:t>
            </a:r>
            <a:r>
              <a:rPr lang="en-US" sz="2400" dirty="0" smtClean="0">
                <a:solidFill>
                  <a:schemeClr val="bg1"/>
                </a:solidFill>
              </a:rPr>
              <a:t>- ripped </a:t>
            </a:r>
            <a:r>
              <a:rPr lang="en-US" sz="2400" dirty="0">
                <a:solidFill>
                  <a:schemeClr val="bg1"/>
                </a:solidFill>
              </a:rPr>
              <a:t>in </a:t>
            </a:r>
            <a:r>
              <a:rPr lang="en-US" sz="2400" dirty="0" smtClean="0">
                <a:solidFill>
                  <a:schemeClr val="bg1"/>
                </a:solidFill>
              </a:rPr>
              <a:t>two…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Southerners </a:t>
            </a:r>
            <a:r>
              <a:rPr lang="en-US" sz="2400" dirty="0">
                <a:solidFill>
                  <a:schemeClr val="bg1"/>
                </a:solidFill>
              </a:rPr>
              <a:t>who wanted slavery </a:t>
            </a:r>
            <a:r>
              <a:rPr lang="en-US" sz="2400" dirty="0" smtClean="0">
                <a:solidFill>
                  <a:schemeClr val="bg1"/>
                </a:solidFill>
              </a:rPr>
              <a:t>- John Breckinridge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</a:t>
            </a:r>
            <a:r>
              <a:rPr lang="en-US" sz="2400" dirty="0" smtClean="0">
                <a:solidFill>
                  <a:schemeClr val="bg1"/>
                </a:solidFill>
              </a:rPr>
              <a:t>oderate </a:t>
            </a:r>
            <a:r>
              <a:rPr lang="en-US" sz="2400" dirty="0">
                <a:solidFill>
                  <a:schemeClr val="bg1"/>
                </a:solidFill>
              </a:rPr>
              <a:t>Northerners </a:t>
            </a:r>
            <a:r>
              <a:rPr lang="en-US" sz="2400" dirty="0" smtClean="0">
                <a:solidFill>
                  <a:schemeClr val="bg1"/>
                </a:solidFill>
              </a:rPr>
              <a:t>- </a:t>
            </a:r>
            <a:r>
              <a:rPr lang="en-US" sz="2400" dirty="0">
                <a:solidFill>
                  <a:schemeClr val="bg1"/>
                </a:solidFill>
              </a:rPr>
              <a:t>Stephen </a:t>
            </a:r>
            <a:r>
              <a:rPr lang="en-US" sz="2400" dirty="0" smtClean="0">
                <a:solidFill>
                  <a:schemeClr val="bg1"/>
                </a:solidFill>
              </a:rPr>
              <a:t>Douglas.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Republicans - </a:t>
            </a:r>
            <a:r>
              <a:rPr lang="en-US" sz="2400" dirty="0">
                <a:solidFill>
                  <a:schemeClr val="bg1"/>
                </a:solidFill>
              </a:rPr>
              <a:t>Abraham </a:t>
            </a:r>
            <a:r>
              <a:rPr lang="en-US" sz="2400" dirty="0" smtClean="0">
                <a:solidFill>
                  <a:schemeClr val="bg1"/>
                </a:solidFill>
              </a:rPr>
              <a:t>Lincoln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dirty="0">
                <a:solidFill>
                  <a:schemeClr val="bg1"/>
                </a:solidFill>
              </a:rPr>
              <a:t>Constitutional Union </a:t>
            </a:r>
            <a:r>
              <a:rPr lang="en-US" sz="2400" dirty="0" smtClean="0">
                <a:solidFill>
                  <a:schemeClr val="bg1"/>
                </a:solidFill>
              </a:rPr>
              <a:t>party - John </a:t>
            </a:r>
            <a:r>
              <a:rPr lang="en-US" sz="2400" dirty="0">
                <a:solidFill>
                  <a:schemeClr val="bg1"/>
                </a:solidFill>
              </a:rPr>
              <a:t>Bell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Lincoln wins </a:t>
            </a:r>
            <a:r>
              <a:rPr lang="en-US" sz="2400" dirty="0" smtClean="0">
                <a:solidFill>
                  <a:schemeClr val="bg1"/>
                </a:solidFill>
              </a:rPr>
              <a:t>– only received 39</a:t>
            </a:r>
            <a:r>
              <a:rPr lang="en-US" sz="2400" dirty="0">
                <a:solidFill>
                  <a:schemeClr val="bg1"/>
                </a:solidFill>
              </a:rPr>
              <a:t>% of the </a:t>
            </a:r>
            <a:r>
              <a:rPr lang="en-US" sz="2400" dirty="0" smtClean="0">
                <a:solidFill>
                  <a:schemeClr val="bg1"/>
                </a:solidFill>
              </a:rPr>
              <a:t>popular vote</a:t>
            </a:r>
            <a:r>
              <a:rPr lang="en-US" sz="2400" dirty="0">
                <a:solidFill>
                  <a:schemeClr val="bg1"/>
                </a:solidFill>
              </a:rPr>
              <a:t>!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</a:t>
            </a:r>
            <a:r>
              <a:rPr lang="en-US" sz="2400" dirty="0" smtClean="0">
                <a:solidFill>
                  <a:schemeClr val="bg1"/>
                </a:solidFill>
              </a:rPr>
              <a:t>ragmented </a:t>
            </a:r>
            <a:r>
              <a:rPr lang="en-US" sz="2400" dirty="0">
                <a:solidFill>
                  <a:schemeClr val="bg1"/>
                </a:solidFill>
              </a:rPr>
              <a:t>election </a:t>
            </a:r>
            <a:r>
              <a:rPr lang="en-US" sz="2400" dirty="0" smtClean="0">
                <a:solidFill>
                  <a:schemeClr val="bg1"/>
                </a:solidFill>
              </a:rPr>
              <a:t>(four candidates running) – wins the majority </a:t>
            </a:r>
            <a:r>
              <a:rPr lang="en-US" sz="2400" dirty="0">
                <a:solidFill>
                  <a:schemeClr val="bg1"/>
                </a:solidFill>
              </a:rPr>
              <a:t>of electoral votes.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The Southern response - immediately </a:t>
            </a:r>
            <a:r>
              <a:rPr lang="en-US" sz="2400" dirty="0">
                <a:solidFill>
                  <a:schemeClr val="bg1"/>
                </a:solidFill>
              </a:rPr>
              <a:t>demanded an end </a:t>
            </a:r>
            <a:r>
              <a:rPr lang="en-US" sz="2400" dirty="0" smtClean="0">
                <a:solidFill>
                  <a:schemeClr val="bg1"/>
                </a:solidFill>
              </a:rPr>
              <a:t>to </a:t>
            </a:r>
            <a:r>
              <a:rPr lang="en-US" sz="2400" dirty="0">
                <a:solidFill>
                  <a:schemeClr val="bg1"/>
                </a:solidFill>
              </a:rPr>
              <a:t>the Union.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South </a:t>
            </a:r>
            <a:r>
              <a:rPr lang="en-US" sz="2400" dirty="0">
                <a:solidFill>
                  <a:schemeClr val="bg1"/>
                </a:solidFill>
              </a:rPr>
              <a:t>Carolina </a:t>
            </a:r>
            <a:r>
              <a:rPr lang="en-US" sz="2400" dirty="0" smtClean="0">
                <a:solidFill>
                  <a:schemeClr val="bg1"/>
                </a:solidFill>
              </a:rPr>
              <a:t>called </a:t>
            </a:r>
            <a:r>
              <a:rPr lang="en-US" sz="2400" dirty="0">
                <a:solidFill>
                  <a:schemeClr val="bg1"/>
                </a:solidFill>
              </a:rPr>
              <a:t>a special convention to </a:t>
            </a:r>
            <a:r>
              <a:rPr lang="en-US" sz="2400" dirty="0" smtClean="0">
                <a:solidFill>
                  <a:schemeClr val="bg1"/>
                </a:solidFill>
              </a:rPr>
              <a:t>discuss secession….</a:t>
            </a: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4" name="Picture 7" descr="304690_m_14_04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6294" y="890378"/>
            <a:ext cx="5311588" cy="5692985"/>
          </a:xfrm>
          <a:prstGeom prst="rect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0090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graphics8.nytimes.com/images/2010/12/16/opinion/disunion_goodheart_dec17_cartoon/disunion_goodheart_dec17_cartoon-blog4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933" y="3368712"/>
            <a:ext cx="4491692" cy="333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89" y="-136190"/>
            <a:ext cx="11925836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Southern Secession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8788" y="851030"/>
            <a:ext cx="5685335" cy="6006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Secession </a:t>
            </a:r>
            <a:r>
              <a:rPr lang="en-US" altLang="en-US" sz="2400" dirty="0" smtClean="0">
                <a:solidFill>
                  <a:schemeClr val="bg1"/>
                </a:solidFill>
              </a:rPr>
              <a:t>Convention held - “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Republic </a:t>
            </a:r>
            <a:r>
              <a:rPr lang="en-US" altLang="en-US" sz="2400" b="1" dirty="0">
                <a:solidFill>
                  <a:schemeClr val="bg1"/>
                </a:solidFill>
              </a:rPr>
              <a:t>of South Carolina</a:t>
            </a:r>
            <a:r>
              <a:rPr lang="en-US" altLang="en-US" sz="2400" dirty="0" smtClean="0">
                <a:solidFill>
                  <a:schemeClr val="bg1"/>
                </a:solidFill>
              </a:rPr>
              <a:t>” is declared on Dec 20</a:t>
            </a:r>
            <a:r>
              <a:rPr lang="en-US" altLang="en-US" sz="2400" baseline="30000" dirty="0" smtClean="0">
                <a:solidFill>
                  <a:schemeClr val="bg1"/>
                </a:solidFill>
              </a:rPr>
              <a:t>th</a:t>
            </a:r>
            <a:r>
              <a:rPr lang="en-US" altLang="en-US" sz="2400" dirty="0" smtClean="0">
                <a:solidFill>
                  <a:schemeClr val="bg1"/>
                </a:solidFill>
              </a:rPr>
              <a:t>, 1860.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Question: Can a state </a:t>
            </a:r>
            <a:r>
              <a:rPr lang="en-US" altLang="en-US" sz="2400" dirty="0" smtClean="0">
                <a:solidFill>
                  <a:schemeClr val="bg1"/>
                </a:solidFill>
              </a:rPr>
              <a:t>legally secede</a:t>
            </a:r>
            <a:r>
              <a:rPr lang="en-US" altLang="en-US" sz="2400" dirty="0">
                <a:solidFill>
                  <a:schemeClr val="bg1"/>
                </a:solidFill>
              </a:rPr>
              <a:t>?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Response: 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b="1" dirty="0">
                <a:solidFill>
                  <a:schemeClr val="bg1"/>
                </a:solidFill>
              </a:rPr>
              <a:t>Buchanan’s response </a:t>
            </a:r>
            <a:r>
              <a:rPr lang="en-US" altLang="en-US" b="1" dirty="0" smtClean="0">
                <a:solidFill>
                  <a:schemeClr val="bg1"/>
                </a:solidFill>
              </a:rPr>
              <a:t>- </a:t>
            </a:r>
            <a:r>
              <a:rPr lang="en-US" altLang="en-US" sz="2400" dirty="0" smtClean="0">
                <a:solidFill>
                  <a:schemeClr val="bg1"/>
                </a:solidFill>
              </a:rPr>
              <a:t>Believed the south couldn’t constitutionally succeed, but…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Lame Duck president and surrounded by pro-slavery advisors – therefore ineffectual.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en-US" altLang="en-US" dirty="0" smtClean="0">
                <a:solidFill>
                  <a:schemeClr val="bg1"/>
                </a:solidFill>
              </a:rPr>
              <a:t>Last attempt at compromise</a:t>
            </a:r>
            <a:r>
              <a:rPr lang="en-US" altLang="en-US" b="1" dirty="0" smtClean="0">
                <a:solidFill>
                  <a:schemeClr val="bg1"/>
                </a:solidFill>
              </a:rPr>
              <a:t>…Crittenden Compromise- </a:t>
            </a:r>
            <a:r>
              <a:rPr lang="en-US" altLang="en-US" dirty="0" smtClean="0">
                <a:solidFill>
                  <a:schemeClr val="bg1"/>
                </a:solidFill>
              </a:rPr>
              <a:t>Guaranteed protection south below 36-30 and allow expansion above the line (by popular sovereignty).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Lincoln rejects it!</a:t>
            </a:r>
          </a:p>
        </p:txBody>
      </p:sp>
      <p:pic>
        <p:nvPicPr>
          <p:cNvPr id="10244" name="Picture 4" descr="http://graphics8.nytimes.com/images/2010/12/17/opinion/disunion_dec20_secession3/disunion_dec20_secession3-blog4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124" y="851030"/>
            <a:ext cx="4329954" cy="284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531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89" y="-136190"/>
            <a:ext cx="11925836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Southern Secession Continued…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8789" y="851030"/>
            <a:ext cx="4207445" cy="6006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</a:rPr>
              <a:t>By Feb 1861 - 6 other states had seceded (</a:t>
            </a:r>
            <a:r>
              <a:rPr lang="en-US" sz="2400" dirty="0" err="1" smtClean="0">
                <a:solidFill>
                  <a:schemeClr val="bg1"/>
                </a:solidFill>
              </a:rPr>
              <a:t>Fl</a:t>
            </a:r>
            <a:r>
              <a:rPr lang="en-US" sz="2400" dirty="0" smtClean="0">
                <a:solidFill>
                  <a:schemeClr val="bg1"/>
                </a:solidFill>
              </a:rPr>
              <a:t>, Ga, </a:t>
            </a:r>
            <a:r>
              <a:rPr lang="en-US" sz="2400" dirty="0" err="1" smtClean="0">
                <a:solidFill>
                  <a:schemeClr val="bg1"/>
                </a:solidFill>
              </a:rPr>
              <a:t>Ms</a:t>
            </a:r>
            <a:r>
              <a:rPr lang="en-US" sz="2400" dirty="0" smtClean="0">
                <a:solidFill>
                  <a:schemeClr val="bg1"/>
                </a:solidFill>
              </a:rPr>
              <a:t>, Al, La, </a:t>
            </a:r>
            <a:r>
              <a:rPr lang="en-US" sz="2400" dirty="0" err="1" smtClean="0">
                <a:solidFill>
                  <a:schemeClr val="bg1"/>
                </a:solidFill>
              </a:rPr>
              <a:t>Tx</a:t>
            </a:r>
            <a:r>
              <a:rPr lang="en-US" sz="2400" dirty="0" smtClean="0">
                <a:solidFill>
                  <a:schemeClr val="bg1"/>
                </a:solidFill>
              </a:rPr>
              <a:t>). 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Seized all federal property within their boundaries - Forts, arsenals, govt. offices, etc.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Formed </a:t>
            </a:r>
            <a:r>
              <a:rPr lang="en-US" sz="2400" b="1" dirty="0" smtClean="0">
                <a:solidFill>
                  <a:schemeClr val="bg1"/>
                </a:solidFill>
              </a:rPr>
              <a:t>Confederate States of America </a:t>
            </a:r>
            <a:r>
              <a:rPr lang="en-US" sz="2400" dirty="0" smtClean="0">
                <a:solidFill>
                  <a:schemeClr val="bg1"/>
                </a:solidFill>
              </a:rPr>
              <a:t>( </a:t>
            </a:r>
            <a:r>
              <a:rPr lang="en-US" sz="2400" b="1" dirty="0" smtClean="0">
                <a:solidFill>
                  <a:schemeClr val="bg1"/>
                </a:solidFill>
              </a:rPr>
              <a:t>Jefferson Davis </a:t>
            </a:r>
            <a:r>
              <a:rPr lang="en-US" sz="2400" dirty="0" smtClean="0">
                <a:solidFill>
                  <a:schemeClr val="bg1"/>
                </a:solidFill>
              </a:rPr>
              <a:t>elected as President). 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Montgomery, Al - capital (later moved to Richmond, VA).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March 1861 – Lincoln enters the oval office…NOW WHAT!?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Stay Tuned!</a:t>
            </a:r>
          </a:p>
          <a:p>
            <a:endParaRPr lang="en-US" sz="2000" dirty="0"/>
          </a:p>
          <a:p>
            <a:endParaRPr lang="en-US" sz="2500" dirty="0"/>
          </a:p>
        </p:txBody>
      </p:sp>
      <p:pic>
        <p:nvPicPr>
          <p:cNvPr id="18434" name="Picture 2" descr="http://hd.housedivided.dickinson.edu/files/images/HD_InaugurationLincoln1860z.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235" y="2949388"/>
            <a:ext cx="5038017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66858" y="851030"/>
            <a:ext cx="4765038" cy="3236876"/>
          </a:xfrm>
          <a:prstGeom prst="rect">
            <a:avLst/>
          </a:prstGeom>
          <a:noFill/>
          <a:ln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90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chemeClr val="bg1"/>
                </a:solidFill>
              </a:rPr>
              <a:t>Uncle Tom’s Cabin</a:t>
            </a: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203282" y="986187"/>
            <a:ext cx="1008371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sz="2400" dirty="0">
                <a:solidFill>
                  <a:schemeClr val="bg1"/>
                </a:solidFill>
              </a:rPr>
              <a:t>"So you're the little woman who wrote the book that made this great war!" </a:t>
            </a:r>
          </a:p>
          <a:p>
            <a:r>
              <a:rPr lang="en-US" altLang="en-US" sz="2400" dirty="0">
                <a:solidFill>
                  <a:schemeClr val="bg1"/>
                </a:solidFill>
              </a:rPr>
              <a:t>- Abraham Lincoln</a:t>
            </a:r>
          </a:p>
        </p:txBody>
      </p:sp>
      <p:pic>
        <p:nvPicPr>
          <p:cNvPr id="5122" name="Picture 2" descr="http://andrewengelhardt.typepad.com/.a/6a0120a867abc5970b0147e077c0ae970b-32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57617"/>
            <a:ext cx="30480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lcweb2.loc.gov/diglib/media/loc.award.rpbaasm.1302/130201v.tif/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037" y="1562554"/>
            <a:ext cx="3209925" cy="456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ps.pearsoncustom.com/wps/media/objects/2428/2487068/images/Resources/p1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82" y="3525364"/>
            <a:ext cx="5241200" cy="315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hbstow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1507" y="1684088"/>
            <a:ext cx="2487852" cy="31470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167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90" y="995082"/>
            <a:ext cx="5653445" cy="586291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</a:rPr>
              <a:t>Stephen </a:t>
            </a:r>
            <a:r>
              <a:rPr lang="en-US" sz="2400" dirty="0" smtClean="0">
                <a:solidFill>
                  <a:schemeClr val="bg1"/>
                </a:solidFill>
              </a:rPr>
              <a:t>Douglas (Illinois senator) - wanted </a:t>
            </a:r>
            <a:r>
              <a:rPr lang="en-US" sz="2400" dirty="0">
                <a:solidFill>
                  <a:schemeClr val="bg1"/>
                </a:solidFill>
              </a:rPr>
              <a:t>the railroad to go thru Chicago.  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1854 - introduced </a:t>
            </a:r>
            <a:r>
              <a:rPr lang="en-US" sz="2400" dirty="0">
                <a:solidFill>
                  <a:schemeClr val="bg1"/>
                </a:solidFill>
              </a:rPr>
              <a:t>a bill to organize a </a:t>
            </a:r>
            <a:r>
              <a:rPr lang="en-US" sz="2400" dirty="0" smtClean="0">
                <a:solidFill>
                  <a:schemeClr val="bg1"/>
                </a:solidFill>
              </a:rPr>
              <a:t>territory (Split a large chuck into two pieces – Kansas and Nebraska). 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Nebraska territory - railroad </a:t>
            </a:r>
            <a:r>
              <a:rPr lang="en-US" sz="2400" dirty="0">
                <a:solidFill>
                  <a:schemeClr val="bg1"/>
                </a:solidFill>
              </a:rPr>
              <a:t>could run through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altLang="en-US" sz="24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South </a:t>
            </a:r>
            <a:r>
              <a:rPr lang="en-US" sz="2400" dirty="0">
                <a:solidFill>
                  <a:schemeClr val="bg1"/>
                </a:solidFill>
              </a:rPr>
              <a:t>would oppose the </a:t>
            </a:r>
            <a:r>
              <a:rPr lang="en-US" sz="2400" dirty="0" smtClean="0">
                <a:solidFill>
                  <a:schemeClr val="bg1"/>
                </a:solidFill>
              </a:rPr>
              <a:t>bill – so…included </a:t>
            </a:r>
            <a:r>
              <a:rPr lang="en-US" sz="2400" dirty="0">
                <a:solidFill>
                  <a:schemeClr val="bg1"/>
                </a:solidFill>
              </a:rPr>
              <a:t>a provision to let the new territory decide for itself the status of </a:t>
            </a:r>
            <a:r>
              <a:rPr lang="en-US" sz="2400" dirty="0" smtClean="0">
                <a:solidFill>
                  <a:schemeClr val="bg1"/>
                </a:solidFill>
              </a:rPr>
              <a:t>slavery (</a:t>
            </a:r>
            <a:r>
              <a:rPr lang="en-US" altLang="en-US" sz="2400" b="1" dirty="0">
                <a:solidFill>
                  <a:schemeClr val="bg1"/>
                </a:solidFill>
              </a:rPr>
              <a:t>popular 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sovereignty)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altLang="en-US" sz="2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solidFill>
                  <a:schemeClr val="bg1"/>
                </a:solidFill>
              </a:rPr>
              <a:t>Ended </a:t>
            </a:r>
            <a:r>
              <a:rPr lang="en-US" altLang="en-US" sz="2400" dirty="0">
                <a:solidFill>
                  <a:schemeClr val="bg1"/>
                </a:solidFill>
              </a:rPr>
              <a:t>the Missouri Compromise </a:t>
            </a:r>
            <a:r>
              <a:rPr lang="en-US" altLang="en-US" sz="2400" dirty="0" smtClean="0">
                <a:solidFill>
                  <a:schemeClr val="bg1"/>
                </a:solidFill>
              </a:rPr>
              <a:t>(Nebraska above the 36-30 </a:t>
            </a:r>
            <a:r>
              <a:rPr lang="en-US" altLang="en-US" sz="2400" dirty="0">
                <a:solidFill>
                  <a:schemeClr val="bg1"/>
                </a:solidFill>
              </a:rPr>
              <a:t>split).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>
                <a:solidFill>
                  <a:schemeClr val="bg1"/>
                </a:solidFill>
              </a:rPr>
              <a:t>South </a:t>
            </a:r>
            <a:r>
              <a:rPr lang="en-US" altLang="en-US" dirty="0">
                <a:solidFill>
                  <a:schemeClr val="bg1"/>
                </a:solidFill>
              </a:rPr>
              <a:t>was happy and the </a:t>
            </a:r>
            <a:r>
              <a:rPr lang="en-US" altLang="en-US" dirty="0" smtClean="0">
                <a:solidFill>
                  <a:schemeClr val="bg1"/>
                </a:solidFill>
              </a:rPr>
              <a:t>northern abolitionists were </a:t>
            </a:r>
            <a:r>
              <a:rPr lang="en-US" altLang="en-US" dirty="0">
                <a:solidFill>
                  <a:schemeClr val="bg1"/>
                </a:solidFill>
              </a:rPr>
              <a:t>upset – slavery is now allowed to </a:t>
            </a:r>
            <a:r>
              <a:rPr lang="en-US" altLang="en-US" dirty="0" smtClean="0">
                <a:solidFill>
                  <a:schemeClr val="bg1"/>
                </a:solidFill>
              </a:rPr>
              <a:t>grow!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solidFill>
                  <a:schemeClr val="bg1"/>
                </a:solidFill>
              </a:rPr>
              <a:t>Violence and conflict to come!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8789" y="-90153"/>
            <a:ext cx="11925836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 Review: The Kansas-Nebraska Act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4" descr="EF6C054F-AA88-459C-0B2ECD6ED4E8B1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5547" y="1438835"/>
            <a:ext cx="6359634" cy="521745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048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7151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Kansas Votes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6" y="900954"/>
            <a:ext cx="5668598" cy="5735482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Huge migration to Kansas after the act passed!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1855 - elections held.</a:t>
            </a:r>
            <a:endParaRPr lang="en-US" sz="2400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Missourians (slave state) – illegally voted in Kansas (nicknamed </a:t>
            </a:r>
            <a:r>
              <a:rPr lang="en-US" b="1" dirty="0">
                <a:solidFill>
                  <a:schemeClr val="bg1"/>
                </a:solidFill>
              </a:rPr>
              <a:t>“border ruffians”</a:t>
            </a:r>
            <a:r>
              <a:rPr lang="en-US" dirty="0">
                <a:solidFill>
                  <a:schemeClr val="bg1"/>
                </a:solidFill>
              </a:rPr>
              <a:t>).  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1500 </a:t>
            </a:r>
            <a:r>
              <a:rPr lang="en-US" dirty="0">
                <a:solidFill>
                  <a:schemeClr val="bg1"/>
                </a:solidFill>
              </a:rPr>
              <a:t>legal voters in Kansas at the time.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6000 </a:t>
            </a:r>
            <a:r>
              <a:rPr lang="en-US" dirty="0">
                <a:solidFill>
                  <a:schemeClr val="bg1"/>
                </a:solidFill>
              </a:rPr>
              <a:t>votes in the election.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This </a:t>
            </a:r>
            <a:r>
              <a:rPr lang="en-US" dirty="0">
                <a:solidFill>
                  <a:schemeClr val="bg1"/>
                </a:solidFill>
              </a:rPr>
              <a:t>resulted in </a:t>
            </a:r>
            <a:r>
              <a:rPr lang="en-US" dirty="0" smtClean="0">
                <a:solidFill>
                  <a:schemeClr val="bg1"/>
                </a:solidFill>
              </a:rPr>
              <a:t>a pro-slavery </a:t>
            </a:r>
            <a:r>
              <a:rPr lang="en-US" dirty="0">
                <a:solidFill>
                  <a:schemeClr val="bg1"/>
                </a:solidFill>
              </a:rPr>
              <a:t>government </a:t>
            </a:r>
            <a:r>
              <a:rPr lang="en-US" dirty="0" smtClean="0">
                <a:solidFill>
                  <a:schemeClr val="bg1"/>
                </a:solidFill>
              </a:rPr>
              <a:t>being </a:t>
            </a:r>
            <a:r>
              <a:rPr lang="en-US" dirty="0">
                <a:solidFill>
                  <a:schemeClr val="bg1"/>
                </a:solidFill>
              </a:rPr>
              <a:t>elected in Kansas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Abolitionists </a:t>
            </a:r>
            <a:r>
              <a:rPr lang="en-US" altLang="en-US" sz="2400" dirty="0">
                <a:solidFill>
                  <a:schemeClr val="bg1"/>
                </a:solidFill>
              </a:rPr>
              <a:t>who protested the corrupt election set up their </a:t>
            </a:r>
            <a:r>
              <a:rPr lang="en-US" altLang="en-US" sz="2400" dirty="0" smtClean="0">
                <a:solidFill>
                  <a:schemeClr val="bg1"/>
                </a:solidFill>
              </a:rPr>
              <a:t>own government </a:t>
            </a:r>
            <a:r>
              <a:rPr lang="en-US" altLang="en-US" sz="2400" dirty="0">
                <a:solidFill>
                  <a:schemeClr val="bg1"/>
                </a:solidFill>
              </a:rPr>
              <a:t>in Topeka.</a:t>
            </a:r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  <p:sp>
        <p:nvSpPr>
          <p:cNvPr id="4" name="AutoShape 2" descr="data:image/jpeg;base64,/9j/4AAQSkZJRgABAQAAAQABAAD/2wCEAAkGBxQTEhUUEhQVFhQXGB8aGBcYFxocHRwYGB8aGBYcGhwYHCggHh0lHR0dITEhJSkrLi4uGCAzODMsNygtLisBCgoKDg0OGhAQGywkHyQsLCwsLCwsLCwsLCwsLCwsLCwsLCwsLCwsLCwsLCwsLCwsLCwsLCwsLCwsLCwsLCwsLP/AABEIAK4BIgMBIgACEQEDEQH/xAAbAAABBQEBAAAAAAAAAAAAAAAFAQIDBAYAB//EAEwQAAIBAgQDBQUFBQUFBAsAAAECEQMhAAQSMQVBURMiYXHwBjKBkaEUQrHB0SNSYnLhFTNTkvEkQ4KTskRzwtIHFiU0VGODlKLD0//EABkBAAMBAQEAAAAAAAAAAAAAAAABAgMEBf/EAC0RAAICAQMCAwgCAwAAAAAAAAABAhEDEiExE0EEUXEFFSJCUmGRoRQyI8Hw/9oADAMBAAIRAxEAPwD0srb8z/TDKim8bH1b4/jiUJ0woUmfPn5Y6TAraTHPn9ef1w5eR/PwxMRf6fP6f6YQLsBe/rfBYyJkEc+WEZZw9umG38vXjhgR+U7j8zvhoHnMfUnEnUgD1MYQj1GABh+cfrjlOFNrb/6z6thRvgAVh4/6/LDNvU8r8sSOs79J5HliMnfAMjb19Zxyi/6/HEmkdbfDx9fHGcyvtFpqVlroiLTqCmGR2aWZTVUkMqjTpEb+988DaQ0rD4J/PHJ6tihwzjVPMauzWoNKq0toAOpdQA0sSTeLgeZwM4f7Rk0kqVAjdt/dUaVqiEK7MKr1KmmQqmbLe18LWh0aRZ+uGza+AVT2m7jVEosyq1FRLKs/aNIpnmQO+syOZ6Ygq+1aqdJpMRrCkq4JVQWV2dY7pGknRclfGRidaHQfZvXww1z6+GAHFeMOctlayE0lr3qVO65pA0ywEsNN2hdZBA6XtSo+1jimpNBqkJJYlQx7rkGKa6d05RZpjka1oKNax/A/jvjmPMeoOEoVNSKSI1KDHSYP02w4i/Lf8+WLTsQoPr4nDRy9cicd6+pwi7fL8MACt6+WGkYecJgASpiKMTA74Rv1/HAAwCZx2n18cSaNsOjb1zwA2RqDI6YU/l+WHEbevywpXa3IfhgEQnn6tGHILfO3n6+uHsPn/THRy84+mALGGYJvhjDEp2OEYeHP8/LABCZx2G6fHHYANGAPL4/phobfffph+YokqdwYtfnFsY7K8Jpns6uqoZpoSjOWQyATIebEbiccmTKoclxhZrtUfK/1/XECPe59frfGbp+0eVo1ezVhTIOipTtoGoSrD93lOwIY7lcaVawiRsbiNjsZHhGNIT1EONHNJHU4a6+X+uO7S3lvjmi/mcak0NA/Lym/yw0z6+v0xQzXFRTqspdFCrIRvfq91i2iWERp3AbYkxGK9fjzAPC0oWmWBNQsG0PpcpC95ACDPLE6ytIVnl65dcOAmf8AXzwKPGSauinTVm1Ee+SALgF4WwYAMsbrOOzPFHHYOid2pTZihUzqPZlEkCzwxF7bztY1BpCtSeWGgb+vKIwHq8RrsVhGADDVCm0zqptO7LpksIB1jpcrk6zNT1OIbUfulZH3YDXiALmJvYYIyt0OqHkm+/T15YrnIU51GmCzMGJ07kAqCfELI+OLevCE/phsAflslTp3p01QmBKqBYCACRuIj5Yb/ZdGXJpU+/Gs6F7xEkarXvJxeb8r4ZJvh0gGBQeQuQSLbjbziBHSBhoprewk35bxHz8cTICfXhiOi4cSjBh1UgiQPDBsAzTaOX9P6YcT6FuVsc9om0mPMkWGFNPr62w9gIuvx/H+mJAb89/zwjrhaeGAhbCKw+WHFfXzwoX18MKwEYevgMdhb3nn/TCsLfD9MFgMZcJ54e4nYYYenP8ArhgPY7evAY5sNCz68cOJg+eADhjpjx/0wwnHdfXIRgA4NJj1sMKG52wheD8/ywhE+XoYAHarHfCqJ+f54ai8h6OHJ4YBDSvq/wCmOxxOOwtxmhJvv4b/ADGPPc3xM5ellGMdmVVavkUWGHkYt4nG+qSYibYwPHaf+zUCbxpty22NtrY48ytxsuD2YSzPD0qkFlViAdLWNjH0NjE9DyxZyFAUlmkO6CNdEchHvJ9TA3g7NM532M4qJ+zMZsTSbqouaZ8V5dRPTGlqVCh1XldwOYkT8RuP5fE4503CVGjSaO/tikTCPrb91AXNucICdsMrcZQCF77zASGWCZMNqHd8efhtgbn5o1SFXXTcF0URGr7832uCLH3za2C1DLlKIRsxSGtSzCpRPZrphu6BUWpqhge894kAc+tZWZaUNGcrBVdqC6Q3eKuzEA21KNA25ix3xC/FKvaKtKmrUiUAcTDK5Vg4I5Kgef4uz2nEZoVaQBqhjT7rMwDadF510pDrYHvEMAWmcWWrKFFekw7M6BUpCGVZ0qzSEBDAGSZjumRzApXyNoo9vmiARMrcBkMEdiSVY6hqJqjTJuCQekXeK5iqrRRQMChOx7rSJvzMXC7zyOCfYx9fxww+Hj62xroIsFrmM2STpCjSvuhdVwmsgMbVB+0gNKwFtuTY4V20FaobSFEFtG4kESskm8kzFwAOeCijfzxG3T1scCjuF2MkR6viKtmFUS7BR1ZgBPxjEeYqnVopga9ySLICLWBux5LPiYG4jK5Ttm1qxFMW7YgNUqHY9mWBVEG0hb8o3MSy76Y7s1WPbU9kETxiif8AeKbbzbpMxG9scOJU5HeDAj3llgOXeKyBfrbFQez9OBL5mbX+015sLf7yPpzxRoZqvQaqr5evWXWSlRDSY9nACgy6liDO97+E4mc8sVaSZWOGOTpujSLBHIgjrIIjbxGAJ4Ex0aqpGlWUaQw0KwIHZFnJTfmTYARAjFejxm9svnKXUmgGU2+8tN2+awfMYL5PiqVKTVHV6apJJdGSwAJIDqGgDqPnvhxmp8qmKePS9nZSpezrDR30JUG3ZtaCx/Z9+UDaoaDcqptgnk8v2dNEJB0iJA0j4AbDFGlwta6mtXX9o0mmY79GnEU9E3V475jcki+L+TzDMClSBVpnS4GxMd11/hcQw8yOWDFOMm0hTxuPJM3r57YRPXzOHEevjhAwPrzx0mQ5Fk39b4kNPp6thqD18Dhz+fqMSJkZWPr+WGHr4/piZh6+XhhjGQcNDGObevnhNd7+r44+r/1wycMBy4ey+vgZxGm/P1bEs+vgd8AEOn18MOX18Bh5T18McB6+GARFov8AP8sPPqfhh8evlh/K+FYFUNf47YdTP1/XD9Axyi2GMZ2Z6n5f1x2HfP647CsAyacnp8MYL2mj7JT5HUBJ694c8b0vy9TtjI8a4Ua+W0qxVlqMV2uyOw0meREjHHme8b8yoK0zDmmwVWsKiwUZeq3Bj6WJ5jpja8E4r9opByNLggVEmdLjceR3Hh8cZPKAr3Vm06qbbi8ECfHFhK/2asK1NToaBWSDdRfUI3K/gcTOOoqLCGZy+bZ6agUmVGJQljBEMsHuzOk8p2m8YIZPLK7gPTcOKy6tIQPTMBRoIW4k69ZJJUYIOQyakaxEqw+YIxRo8SWvXD6aiEIUaQFOpTqAG91Bbfx6YnHK9ga7hp0p1Koy1CrTaRUeqabjVqlUZHjVo1A3AAkqxGmMS/aKYypy+uSRp0rNRkDC6SB3mB1Rb3QDsCcUcxk17NitNjTDAyTrWoKgJdgCDGkncnmwxE9Uuw0DslpJr1OpeS4ZLBSNIETBuRtzxqo2BYp8TNPuZlGprELVKMotsHGjSCRtpLC19Nhi8jqyhkYMjXUg7jqPl9MCP7cJC0mWq51a6ZBNNSVHfDF++EV5IEHkDO2GZN61Im1Iq1RytITqaYZirkgAgSYK3g9baRk1yS4+Royfn664pZ3MaFLbsNh+8xso+J54ny+ZWoutDKknzBEhlPQhgQR4YH8XzKrUprUYIoD1CWMDuBadyTEftSfhOHknUXJDxQuaTKWepkItFSe0rMQz87iaz+HdBA6EqMFaSBQqqAAAAqgWAAgD5WwO4cwq5qowOpaVJQpBBE1JZiCPBVGHcSql6ooU5kx2kGGOoHTTDHaVGpjyUdTjHAtENT5ZvneqdLhDq3ErlaSmswsxBARTzDOTE8oUMRFwMVc1UzIAJbK0izBRq7RgSxhVuV7xvth+YWpTCoIpGypRo6WkxF3qLECZ7q2A3m2ASfZaOts3mu2aoCkKWqgIdwSoOmY37o7oxEsuS+a9Cowx1tv6hGlkncGqakZlTGqSKarINMATBosIDEz7zNIKjAvP+0mmvSoZp0CMQzBaTASJhWZ321QWABIi/PF3geeoUilGkjUmBMUydYKsNcapMNBJ0jY6hzxD7Y8MJCVaQNVB/eUjV0I6EQHYwbqYBiJlTe+IU3biypQSqUTXJVDDUCGDXBBkEGIIO2KnEkIZayLLoCGAnv05BdYH3l99fJxgH7GcXFRTRKojUhYU9WgoIAjWAZEwfIHnjTj14cwfpjCLeOR1SiskCGnVDKGUypAIPUEggjFDOcT7OtRTSClQgMTymolO3T3557R4hdQoOaZ7tKpJQzASpdnQdAQC6nl3h0wE9k8/T7BarmWpwtXXU1FDJIrS5JANgbgd02OkY9PqXG0eXKOl0wtQ9o0ZEfs3HaIjqmpNRWolR15xMJe9iw6YjPtKAKjFNSgqEIaBelQqHUSJCjtfej7ptbFmoxrPoosionc7QKrkke8q6u6FGxsbyLRcxV4RmVUGi9KpqiRUXSq2ABXs7kQDIJJmCOeE5MVA7hfExXNQBY0BT76tZ1BE6bDykmIMCRNmq4QFmYKo3YkADzJtgJxbi1fLVGSucqlwVOmqQ4IG0uCYNiPLFnhxasRUrlCVkIoUhRe7w7EljAvyFsVGaeyFReNdNGvWmiAdWoaYNgZ2gnnh1Fg66kIZf3gZHjti2OH5cOr9lSSqratYUBu8ImRc/GfnhOJcPp1EquEUZsIezqgAPMdzvHoYEGx03nD1tCSRCRGFdNv6eOMNxTjtfKvpzmYq0SbiMvTZSN+66UmBiYjcfLF/g/H3YCuava5eYJKIrKNi5CKsBTupE6ZNrDC6yCjUE+HqMLqg+ugGI8w6qyqdRZvdCqzGLAsdIsoJALG1x1xXo8RpMi1BUXSyK4kiQtQKUldwYZbeI6401JiLuvrEwdvhh5aOnrrilQzSVHKpURmF4BBtYbj4fMdRiJuKUv35kEgBWNhOmIEd6CF/eIIE4LQqCGvfDCfx/PA1ONU5MdpshA7J9TdoGKhFAljCsSANlJ2k4fkuIU6raab6ucwQrAEAlGIhveWY/eGC0Oi3p8MJhGN8diqFYbPXp/ryxlc9xDsaDVCuoLXcN10mu4YjqRvHOMapmnxP6eWMT7S2ylaP8Z/rXbp5/XHHnXHqXj2tlfjeWSBWW6n7yid4hhHIjefDqTislUFQHgqYhhBE+PTflbEvs1mgP9ne6NOgNuuq7UyI2IkqZ6i9hi3U4fpJ02bfwII3I2nlPxvscrp0yqvcrcArmk32epOhgTRPQ7tT/wDEPCcGxkWdM0yk66bqUUBL6KdJxcrqvLCJ2J64E0FGqj4VQCI2JVxHlfGo4IYNfe9QHwjs0B/D6YxzT0rUioqyrwmvQpN2rQxqhSjuE1BmkMafQMGBgcyeuKoFRG0IxFRtOtCvd1CTJJ9w6bWMxFjbFakoonM0tP8AdNqAVbtTcFkHwhl/0vco5plXS7AjXrYKIuSsgFrmIsT1FoEY64O0mSypXyB1A1qT0YDKhRhBJHf0uvfJIkiyjpJODfB0fXTl+40jSNDsDEkuWpwA4He0xeOczTzGdpVLvFiCDqGoQbBXiQPDznEVbPUaRBy+ZpqRdqNWpqJYXOiozytjzDbCwknFc8iB+a9o6eTzVShBelqMlSZRz3nAncGZInckjfGlydSjmkDJoqJMxvB5SI7reBvgRlKuWzBY1RSqs/vyELgCFtG0AAWt88Ccl7LmjmlVa37OCxIZkcp3oQ6fFbyQCJw1aQGzXKUqQZgqop7z6VAmB3iwAloA84wM4ZQ+zo1auinMV3LKQAXQOBpQG9/AW+WLHDeFUHpszdqEYlVVq1RVFyrHQKkaWiYM25XOBXEsyaj1FBvRWZJsAJJI0c3B0i4IBa4gjEzlsVFbgqj2tclKZRdertaoOtwgdk7O/u+6QANxfu4IZ3N0MsxbsTVqEhdcKTr0jSkx3Tog91doxYpZRRQd3bRRNMlWp1CKjnT3XYKoCLAJUAkEEe6LYA8DqFKgoUhVZmYu1WAWQFAQFLgrLWl7jSQAWkEc9PlnQmlsgrQ4lnXSoz0lpKFmmTAuZHfNR5AVb7DUYFpxY4WWamorCmdaz3TqQlhBH8jrNv4mHQ4DVaFKmwqZzOmpURvcS8Mt/cuLGDOlQIGK1A5TLjtqFLNsrAodHZEmAGVip0k6bQ552vfEuKa2LUt9y5V4O6v2aV6lOnqL0dAVYAPepOy+9DfOZMhrapKk38/pYjA/NJ21GQwVwJVosHgaHvfSRYjkCOaYz/DeM5hAgdO1KsUzF1FUVJfSBSp91baLlrg7AjGck5qzTHJY3TNVxTJJXpNTqLqRtxEmxkMv8Sm4+WxOPMaNSpkMyYAbvBain+7dCRoPgrggBvutB8MerUjb9d9/xxn/AGv4L2ia0EuqkRzZDJZB4g99fEGOWKwZK+Fk+JxfMgMOOLlTRWC2Vqy1OrsUpkldLIZgqbESIBAtEY32S4uy0wJmfdjkIkX28seScDdatL7HVNmCmgx+5VIhCRtpqRDXsxMTvg57OVqnZnJVBoq02ACsYmkCvaJK2sp0gjky7EHHcmjgNxxfj1MUylcgq4IHd1MCRpJACmSA3S03wF9nM3Rao6MwqBRCgkamUTDG5kxE/O04KZBadNy6UqatpgwigRbpzsL+GCAy1GsgWqO7MqVlCpuLFCINyJHjhtO+ABWdp0tcKEGw8RMWJ3nw25YcudK2Fxym4+ptvGDPDa9KnRWi5NW0O2gAOT7xKk8+eA3tBlUdrdym/cdqa+4hDd7SBM7DVsNUkECyba7BSB+frZTMwa2hnRoQCsQFaQW7qt3tgL+XPEtXhdOr3mDaYAIV3QHkNXZMpPvRcxfawjVZPKUq9EGmENNqelWKX0EW3AMbGDjPcS9nKuVo1KqV2cUllUZVBYBTZ2UXMwARHjN5Nd8oKKGXybUTl6faFU1NSotTADKgHaLTqB9SukJGsBWGkfvE4kPstQXugHSUVYOk2QKBcrJkIsjYxtgvmNGYyx7RxSK6aq1NSgAp3wZPK0GNwTiDg2f+0UKdRl0uy99II01NnWDcQZtio02TLYr5XhlOlp0CyqyiSTZuzmZ/7td+njhKXCaQIMG0CC7EQpJRSCYYLJ0gi2oxfBN+vrw9eGIReMa6URZUPBqJUCGsqqD2lSQEkpDBpBEkapmCRMEjEuWyiLBVQsAgRaASJA5D3R8hi0LHp8cIOhj1bBQ7IHCyb47E+gdfrjsG4i27f1tz3GMf7SmMrXnlUJkf94D+eNfVtYbTjHe1BjJ5yOTn8aZxy5/l9S8fcDjUyWl0/htUQiCCJ3g8t7DB7h+ZNdLmK9MgNaLxZoP3Wv8AGemMzkqRkANDwDJ2dYETEX5SB+OCRqujJWCsKie8vKonNZFp5gnn54ykrLiwhrh01AK5K2/eAPLyxpeBTrqjxU7eEflgFmqYqClUpnUpZWnwkGfluPPB7gjftKo8E/8AGMcmd3BmkOSr7RcA7Zw4Wm5AhtZINrrBRW6kQfDFE+zjQP2GXHz8/wDDvjRcS4utBkVlqMXkjQmqyxM9NxiovtEhjTRrnx7OP+phzxhDJm00i2o3uiivs6YgJRFv8MfDbc4ePZ6oNjRFyT+zvfp38X3470y9cjrFMfjUGOfjzXjLVQRyYoP+lj6GHrz3Tr8oeldkB+McLqU6T1dVPVSBcRSIuBtOuw3BsbHbE1Dhj1WqPSamxJB0MStoAjWJiCAQNMXO2E47xSq+Wqq1DQHXQG7QWNSEEjTJuww2nVqKsUYWpEaiCVjnYEHHd4VycWpMyyckX9tSDEBAodiGBbSFJOpRcdJEyDbC1w6g9pQqgN7w7MuIiO81PUABH3iMTplKWlQEBFN9arNtXjfaeVxYdMXiM0r09C6lMkqpBVpkQztGmDBNpJjxjraaXJmjJ+1fFAqQIHbLDvb+7RYUCbAd76mBfDzmaopCllSj1CtNWrFgd0aGEAgooWJm3Q3wTpVUogqEl6YARCqtUSO6NPTpq2IvPPD8twrLUqlWsQarvc6/cDC/u8xzvN8ZShqNYT0g2hm8rSgnTXqoqqzUwrAFRpURqsZETuCRqIkTbHEM3WJCUeypkGHcguTHd7jRF4mxsLTNmcQ4poR8w8Gr2f7Gn+6pEINIjTJux+GIc3w3OZhyErN2P3WB7MsLSStOCb8jaCLc8YKLk9t/U3c1FeXp/ssZH7YrscytB4W5oyLbFWVnM8yD4Ec8BvbThSyuYWn2qpeoknvpZVqLF+0UHTMiQVub4sVeAU3Z6RzS08xSREZllWJHeV3ZydbS02sthywQyGeUJNarRqUtZDVFYKB91wVJ2JvbkSRFop43F2iOqpKnyReyftEmYUIzr22nVoCup0SIJD8xN4J88FeL8QWjTLtskMRzlTKAdCzQo+J5Yz6cey9EAdvSqERDLUpkAybNDTFyJI5jngb7Q5v7SFYFewpsDUYbFyCV3uVQELtuWPlnHE3O6pGs8/8Ajq7YG4jw17VIGpgaigCFaQGalHIRJUeJGJRnGzNFa9NwM3lF7x03ajZe0NySUOpWF7A9cEuE16NYNliwjSWSDdQNws/ukyPAgYj7F8ualVNK1aeupBupqERVUrN0qJDRI7yz97HVfY4TTcF4kMzSR15+8vNWESpHy+BHXBSnWOk9BPPHmHsvxw0s1U7gSi8a1UkhGkwwJNhMz0Db2GN9kaNev30amga4puGDBZ94tqAmL6Y5b431eYqsJU8zcSOt8Py2aGqxj859fTEGY4FnFWUag8AGSWQt+8vd1AEbhpjlHPAzhaCrRSpJDuFaWY89xAMEcu7vYziXOwSNPwrMrSEgEXJMHumTex2+GDeW4gKpIAII64xdSi9KNZBVjGoAR5bkfgcEcvnNF1NiI/CMNpMN+5HwvI01QUa6Kxk6iRPPun+GfegWB2tgVTRslmRSdi6OFl4i57iOb7kjQ1/3D1AMVcx3psNpi2BXtM6TSqVCCtU/Z2RotAZl07GCZBB5kbYma0q0HIXqkjw5x8z8sRo/o4ocIzJINKoZqU4hj99DOlp5kXVvET94YIKt8bwkpK0RVDi2ERjhCfU4XFCGmrHo47HAerfpjsABSqov/T9MYr2iE0M8P3WPjtTovt5nG0qGB+Hl1xnHoxVzS1BAqOHg86ZpU6RP+dGWOXd6jHHn/qn5MuHJjqCqEp6h+zYKRp+4SL3UyBJ+pm2C1Co6xPfFjqEaone2+BhyhytbsiJp/wC7P8P3hv8Adm/he+CuXoaR3No93cdRHTGb4sos5GoKbkD+7qEyP3ahjrsrfifHGi4RUirUH/y6f41MZ2sAdJIvrTff31m/rbB3hK/tahvOhPDnUjHLn/qzWD3JOOPFWj/x/AQJ/LFU3vt8SOeLHGz+0ojcy3y04YqgG6jxjGCbUUbJWxKZInf5g4laqb3jr3frM4QhDPI38OnLniSkhv3vne2M9maJUVOKZY1qDU0qBWMaWPIqVYbX3Av+OMavEq2XlM+rPT1alqAlu8IKw0i0yYMGeUHG/KxO3xHhirVoAggqhUiCGEgiOYx0YM2jYzyY9VMhy+bEagQZAgiNjz+P5YLUuJGkvdUvMQpIEiQNXwW+MfU9mOzJfJv2DkRoMlGsYmQSD4wY6CcXuFliVNdNOYRYNjBUxLLyKmPhcW2x6MM0cmyOVwa5NNxmklaj24Kh6INQNuGGg2J3gg8j03xnMyjMjsWlVC1Fp6b9xSXDbapMW5RzuMFMm6LTKJTVUIIge7LSxhTPPlgVxWoyqAiOxZiCFknvIwWeq6iAfDFNUCZd4XkwNVapVBp2JLEaSy2ZtRsFAJGiIBB33wJ9o+Nu1anTyGYIAU9o9MU3UzEXdSAQAbgg3w7jLCrW+zhoy9GkoamkQWHe0mPDTbrNpxUy5Wnle2VBPZ6yAOZAMW5A/QYm62Q+Wcvs6pk5hNbSzF3hiWa5OoEiTPLrsMXc5w0AB6agOs6bWgHY+B+k4fwnipqUGqmmwowzK8LBXYMy6ywWef4YLgSoHM7+An9cEVYqPNfaXhNPXTekxnMntFplY0kEmp3yTMtbSACOfLEfAsjTd0WopCsTo7zAK4nu91hzJ+Z/euY9qgnZURoPaCo+ioJ0omsK4IFzqZgtoFzcc8zxLiLaSKaKKZXva9yQBddJhW25nYXJw+ULhmsyHs1R1CuNaIRCBHfU8iNYIJZZHIHYb4LZ3gOXqSrLVpswIB7SoZn+dipMcvE4sJUBNPbS1IaDNrgdLXH0GLHEao7Mq3vNZBz1A2I8hcnlgQzzv+yjlsy9CtEBA1N/8RQWBmxANybclPS+z9lM/wB9stUaWprqWTLGmLLPPUphTN7rN5xR9tsjVzDZdMuStVQzkzA7MMukG/Mg8jMHDMvSy2RpV27ZVznYns1lNQZ57MIrA93XuSDYSbYpeZNHpGVzFMUwDfVuI67jyxjfaHgVTKq1WhWp08u1QRSNIns9YC2YVRK6+9EWDHoZH+yHtBmKrNSKLVIn9ozBNIUaZYIh1ktBtp3ONAUrtoFSqagT3Z0L3gI1EIolt45XxzZ88IbXubYsUp+gCo52qUIbM0iDuOyJHwBc3tvhwpt/jdSIpfXeMaFMsSRqbbaP64dUo04k38z/AFxx/wAyR0/xjMVaNRojM1QZ2Wkh8vfpMPlgZxP2fWtVVK2YzT1SpIWNPdm50rRAHQkRvecboBR7q/IYqUzOfoBiATTqd3fpub9MEfGSd+jM54FFWBKlOpRRai9rVahJllOsqP71WMBSGHgLgGSRjUyJEeeCHFaH7CrEA9m0eekxgXSNl3Egfl447PAZnkT+xz5YpcDtVyL8sMW5woX14Y6mOn4Y9IwHD+WcdhPj9f6Y7ABbLWv+W3KcD+J8PSsumoDF7gkGDuJHI2+Q6DBB6f48sNCX8b4zasd0ZfP5DtFNFmOumQ9GodyBOk+Y9xh4g/eAwOybMQdPccGHpNyPOOcWtyvjWZ3J61EQHUypPW8g+BFvkeQxnONZYHTXAIAtU/eUCQT4lTY9Qccs46XXY054JXOoXENKkC1wGBtg7wwxWf8AkH0LYBz3SGuSCVPJlEG5688Hck37e3+Gf/xIB/H645c3DNIcjuLLL0D/ABtB6SjX+WIyG6rt1vNotjuO+9Q5w587o46eOHhLe58wMc3yqzeL3FR4JlgfL1bDW0zYiZ+m3LD9HPSOfKfyw5qZ30r88QjS2RBVIPePw+GGIsHc8+Xl1xbCNGw26/LHU0M/Dr5YNSG0RIh5h9/AYjzWVWqIcARz1d4TvBEG+K+Wz1QdnqVmaoyqyldIpM3IHSNSABySSxsIPexU4fnMwadLXR1MEp9pqU6iWWjriLAyzkyLaT4xooyW5DknsTLlatM909ogsFYgMCo7pDaRq6HUZ8cY72o9o2fRRqUK1J1qavfKalCkdx6Y7w79zP3QCMadc1XJANGzMsyrgINNOVAEnctL7d3xwH9uqJOQVnAFQODt7paxAEkixvfljqxZJKSUjGUFyiz7PUqQoq1AQjneQSKkd9SevP4z50OM9tQp1qfZmpQqK2lgwBplrEEEQVkki+BHsvxUZZa2vU+pQBSECmz27zNcqYEAgGQT0BElL2ndmejXghw2kR/dgBmVdYWHLBQZaDJ+J6qMUzfcM4DS7FMwGYmrlFTRNtJpqPOYjnGJKdU6ZF2IsOcx3R5xc9LnBD2UBOQy8xJy1NVHKFpqCfnf44wnGfaMChSGUqgu6ftKoMNSgqCiqYKFiD3t4AI3ENOhsLVssKtQKFDU6YNJ3YnvknU4VY3VwDqnqIsDjP8AHPZ7s6Qqozt2Z1NJPuqDLQovpEz4Tgp7M+0NPQ5zFQCszySVOl7BQRpAAMKJEbz1xPx72oy6lOxAcH37MAE+9pkCW3jy8cVSJBOW4qcuq0aqM4ZjpVYlR3diYBUswsY532wdWsRPZ5arr61OzUQCLagxO8iw+70gkJnOANX0NRKGjANNm1BkHdI0iPukT8QOU42sSbDef+o4cY3yB5/wrjJOYWqwb7SXFN0ggFGbSEWRA0kBhJmVMxJJk9tkAzTpTLtIpiWDd12k6FsAw92AJksRc2xd9t+MfZqtJKYpmqJeoWUOUTZCBINzPysL2seymQNWo2ZrS17HkzwBMAD3VgefljLLNY4tlQjqdBvgPDhlsuS1mI1PpHwCrG8beJnriTg1Zqoqdoe+lQqQDYSFdR8FcAnmRh2ecGoiGQvvAnVpZxMLJtYAtB8OmIeBle3zMQwY06oIIPvUxTm3L9nvjyJJtOT55PRikqoJ9mm03874bqTz+Z+mLS8+7honp9cc5oQ9ox2Xyn+uKNNG+35ctG1Sw6aTHKeuCia+YHzP6YG5hT9vyhPSp/0n9fpi8a59GZZn8Jo8+k03HVGHzBwGoCUS9tIn5AjB3MiUPkcAMms06f8AInxkDrjv9k8SOHP2JFXp1w0r59eXj+WJb/HHWm+/j4Y9g5yNS0W/PHYk0nw9fHHYBltwPX0wx7+vA4sPT6x88NC/L144kkq6OcYH5yjol4lCIqDkJsGvy5N4QeWCrgeXwwlRRBFo9DnyOJnHUqLi9zIV6PZF6JHdIZqR6WMpPhy8JxoMkk5gfyN+Kf0xQ4hw1aimgxI3NNuYG2/UAx4gg7zglkSDmFkweze3hqpfh+ePLzWk0+dzohzYvHIBo/8AeAH4q+OSm28n4CMP9obCjf8A3q/mPz/HHMV5t1+8Lxjmv4EbR5YwJbc+r9MIaY6tfxP5YdUakN6igX3YeWITxHL7dpTv/Gu4iRcjE7/8jTUiygUf6np54jAE+99f1xD/AGnl9tdEf/Upzt0BnDDxSjuKlD/OPyGBJ+QakSM4kXJja20jrE7YlQ2nvfIDxxVbidMkxVp/C82wp4kke+T0ik5/AYbi32EnG+SWt4g/5m+sYF+0HBxmaRpsWUag0qAbrBFm+HyxafiSdax8svV6dSn44a2fB91cx/yKn5p6jFR1p7A3Fozv/qRT51KnmFUeUwMdX9iaJVoeufvBZTSXA7sjRG58+mNKmbP+FmOf+7K+P3gMPGYc2FGsf8g/PG3VymPTgZrL+1L5bK8P0opD0yjFwYAoxTdV0kQ+q0mYg2O2EyHsfQZFKvVNoN0AkG406LQfPzOHe2GSY0WqDL1A6S+s9nEW1agpm453uB0wns/xX9nrWWIHfQNOqLSNoI2HWI6EbynKULjsyEkpbl+h7HUhHvxb7y7X6IBz+mFPshQt3G2j3/A9B0/HBFc5Xgf7JVgx9+mN/wDjw1K2ZP8A2R9v8VBFj/F+eOXXl8/2a6cfkdluGmkipSZlVTZWAYQdxfvaT0m2Efh7Fy4rV1LHvKpTSeQhGUhYAjuxt1viDi2ezFGkahyw6DVWUSxsogTJnlIPTCZvM5imSBSFRR99ajDneaehmFv3dU32xSnlpfF+ytEHukInszlAABlgAIA7pNhYbkk/PBbL0UpqESUQCFAsB4RGALcYzEwqrPIRmSJuYJ+zgDyMYfS4jmAP9o0UkMAaNTVXO4FMKZB+BbwG+IlGb5f7KjXZEvHCa0U0YwxKK3QkEVX22RNQH8TeAkpwrh1GgCKCU6YYyQigAkWk+OBmT4TnQ5qgZZJUIlNtbdnTsdPdgaiQJgkd0CTGLy5DOnd8r/y3/wDNiZ01pUlQKST3QSDNyI+WO1N4H4/riinCcxaatMHe1MxPPdjh39kZiP8A3kA9RSH/AJsc7jH6kX1PsXSzdBPngNnHIzuSJi7VBb+TFwcGrj/tb/8AKQc5+GIcv7NsK1Kq+YqVOyYsAwWCWGki3LY+YxUNEN9SM5yclVGlqGx8sBMk4NKmbDuLbbkOmC7mcZ/hjTRp3+4MdvspbyOfP2L5YT8evTERe/rp1xHqGGOZx7JykwPljsV/ifljsOhmgqkbYgb154lrEyZxCq2Hr88ZoTGsPX64he/Ll+OJm9fhhGTDAGcZEUXcGGphnU9GUEj4G4I5gkYtZRB9oQ8tD/8A6/0+uH1BuOV/V8DqFQ0KygpUakqvpZFLEA6IQgXtBgnlHPfj8ZiclaNcUvM0OayaVV01FVlkGGAIkbHEKcBy8z2VOf5F5X5DA/OcaqMFXL06isWUF6lMaQpPeMFw0geH9IquczOvSK9IEiYFBjA8T2hAsDucefDwudrbY2eSIaXhVFdqVOf5F/TDk4em+hf8o5bYDVM9VAn7RT93V7q3UXJ964jnis2ZrEyM61wDCJl7BrIYamxvIvO0YteCzVvL9k9RGnXKqPuj5YccuOgxmqObcgRnmIJKggZa5iQLUd7j5jqMRV8y+lT9srMruFBXsLlrTK0xYXJ8sNeAn3kPqGs7LCdkPhjL0a2ogLmqrEzA1C+kAsY0C11ubd4dRM9fKs6wa2YjqtZkPzQj88C9nT+oXVNB2Ixy0BjMNwoW/bZvf/4zM/UCr9MSf2Ysd5q7b75nMEcuRq+GH7tn9QuuaUURhRSxmDwykeTbc3c9erYZU4VS5oD5k/mcP3W/qDrGnrZQMCpEgiCPA2P0xjsp/wCj5aVZmSoRRZSNDagVkgmGVhtFp63nHVvZzKEktlaDMdy1JCTHUlZ5c8SU/Z7KCwy2XA6CjT6/y42x+BljTSlz9iXlT5NSlamO7rSRaNS+XXHHMUhvUp/51/XGep8MowIpUuVuzWIE+GFTKUx7qIvkoHLyxn7rj3kPrFrjtbJ1U7OpmaKmQykVkVlZfdYSeXiIwCfMIhP/ALRyLAf4jIG/4itUD6DBk0wRsPQE4fTWPAeH128sa4/AKCrVsNeIlHgBJVVzfiFCNv8AZ0DHx7zM48rdfgRyNXJUzrDFqkf3jLUZyOcErbbYQPDFxlHr49cVOII3Zt2Ql7dJiRqibatOqJtMYqXgYvmTG88nyTn2qyymD25P8OVzLb/y0iMOT2qy/Jcz/wDZ5v8A/jgFWrVwD2CMRB0dosse6x1MWIIbXpAW0i/iGs2ZGuC5MaVK9iPdqECpDCNRplTEQSG2tjF+z8X3F1WaMe0NIiyZj45eou/8wGGtx1RtRzH/ACwNvNhjP5dc1OogKZQle5pJK0hVmO9Y9pEH7o63n4MmYkGuxKgNIhdyUCm0kj34uN9rDDXs/EvP8j6rDL8cMGMvXaOnY/nV9TimfatRWp0quXr0jVJCu/Z6BALQWWoY2+o64FLw/MDUKTEamcgh2hddRjLCO+WUqAfukEjxLtlgyBKihxAB1jVPnqmfjivd2Jra/wAk9aQVzGeoC7VqQHMmov64B8KeaFM2MixmZHWenjiVcjSEEU0G2yL8OWJVHy9Rjbw3hFgunZM8moYdj8cN+OJQkYRPX0x29jLuRyeuOxOJ9f6YXCGFKtz8ufL44QAWuYgbefq+EzVmi8nxxDMAHl66fD5YhCY/WD6/Hf0cdU8YOIybX9b+OE3wxDKm3z2w603/ADHh+OEP4flhNd48P6YYCgYoZrhxYvD6Vcd8QDJAhSCRbYSLzEbHF1nAHy5Y5mn64VWAHqZWihcvUltQ1ddRNRyAFUwP2jEgbC9pkxJSolgzVKh0hhJXu/sGplzOgCJRTa1zzOLuY4erFjLCZNmIjUIaOkiQfRxz5CmZGm0taTHf7rgCbA7x1vvjPSVZAlHLFqah21oFABUm1kVX1pCSaHODK2ibuOYox2LSBSYKoIJ1aQgEHmTrA0jruL4vU8igltPetLSSSVJZCSZMgs3z6YhbI0yxbTdtzffu3EGx7q3EHujDUWVYPyWeorVaA5hWBcsSYjLjSQY0xIW5toM7nGgC8reF/X5bYqNw2mQZRb225ECx6juiesXxYE6iJ25bD1vbFJUJkh5cjPx/rjoP5/h+eI3a/rzwrDFEodN/D4/l4Y48/j9cJMH6/hhXa3j/AFwICN4O0/Lxwqi4+GEQyT63OFIiPh+eGIVOl/U4aw58v6Wxyn8sIW9eQwAN07+uWJRcket8MLXjr/TCtMg9Z/GMA0SVBBxEpHxwtS1vXwxGByGEDK/ENeiKcgyJgwSv3grfdPj57TIEU8lmAGCuNOlgq62UAEm0gagYMhptttIJyfy/DDwIMThONlJ0COEZKsj9pWqF2NiNTFQvZ0wAFIA1awzaonvb4QcNqlhNWwcmQ7z7ynUFPdBKgoVB0wZ6gllE7ec4RT08cGlBYDocEKqgBXuolM90nUKTkrPeFmBuOoG4kG7wzhRpMHNQuwGli0ywimBJJOxRjf8AfO5JJv8APCzb6fjhqKRNs47YYWt66H18MLy9eGGBfXkDihj9dsNB/DDUEzHLDnEevDABMPjhMVC5647B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://www.legendsofamerica.com/photos-kansas/Free%20State%20Kans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47" y="907431"/>
            <a:ext cx="5845922" cy="572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898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3" y="981635"/>
            <a:ext cx="5163671" cy="568810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Anti-slavery and pro-slavery forces both organized in opposition to each other, leading to violence. 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altLang="en-US" dirty="0" smtClean="0">
                <a:solidFill>
                  <a:schemeClr val="bg1"/>
                </a:solidFill>
              </a:rPr>
              <a:t>Ex: Proslavery </a:t>
            </a:r>
            <a:r>
              <a:rPr lang="en-US" altLang="en-US" dirty="0">
                <a:solidFill>
                  <a:schemeClr val="bg1"/>
                </a:solidFill>
              </a:rPr>
              <a:t>men (800) burned down the </a:t>
            </a:r>
            <a:r>
              <a:rPr lang="en-US" altLang="en-US" dirty="0" smtClean="0">
                <a:solidFill>
                  <a:schemeClr val="bg1"/>
                </a:solidFill>
              </a:rPr>
              <a:t>Abolitionist headquarters</a:t>
            </a:r>
            <a:r>
              <a:rPr lang="en-US" altLang="en-US" dirty="0">
                <a:solidFill>
                  <a:schemeClr val="bg1"/>
                </a:solidFill>
              </a:rPr>
              <a:t>, printing presses, and looted </a:t>
            </a:r>
            <a:r>
              <a:rPr lang="en-US" altLang="en-US" dirty="0" smtClean="0">
                <a:solidFill>
                  <a:schemeClr val="bg1"/>
                </a:solidFill>
              </a:rPr>
              <a:t>homes/stores </a:t>
            </a:r>
            <a:r>
              <a:rPr lang="en-US" altLang="en-US" dirty="0">
                <a:solidFill>
                  <a:schemeClr val="bg1"/>
                </a:solidFill>
              </a:rPr>
              <a:t>in Lawrence (anti-slavery town) – called the </a:t>
            </a:r>
            <a:r>
              <a:rPr lang="en-US" altLang="en-US" b="1" dirty="0">
                <a:solidFill>
                  <a:schemeClr val="bg1"/>
                </a:solidFill>
              </a:rPr>
              <a:t>Sack of Lawrence</a:t>
            </a:r>
            <a:r>
              <a:rPr lang="en-US" altLang="en-US" b="1" dirty="0" smtClean="0">
                <a:solidFill>
                  <a:schemeClr val="bg1"/>
                </a:solidFill>
              </a:rPr>
              <a:t>.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John Brown </a:t>
            </a:r>
            <a:r>
              <a:rPr lang="en-US" dirty="0" smtClean="0">
                <a:solidFill>
                  <a:schemeClr val="bg1"/>
                </a:solidFill>
              </a:rPr>
              <a:t>(abolitionist who stated God had sent him to fight slavery) - </a:t>
            </a:r>
            <a:r>
              <a:rPr lang="en-US" altLang="en-US" dirty="0">
                <a:solidFill>
                  <a:schemeClr val="bg1"/>
                </a:solidFill>
              </a:rPr>
              <a:t>attacked the settlement of Pottawatomie and killed 5 men</a:t>
            </a:r>
            <a:r>
              <a:rPr lang="en-US" altLang="en-US" dirty="0" smtClean="0">
                <a:solidFill>
                  <a:schemeClr val="bg1"/>
                </a:solidFill>
              </a:rPr>
              <a:t>.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sz="2600" dirty="0" smtClean="0">
                <a:solidFill>
                  <a:schemeClr val="bg1"/>
                </a:solidFill>
              </a:rPr>
              <a:t>Known </a:t>
            </a:r>
            <a:r>
              <a:rPr lang="en-US" sz="2600" dirty="0">
                <a:solidFill>
                  <a:schemeClr val="bg1"/>
                </a:solidFill>
              </a:rPr>
              <a:t>as the </a:t>
            </a:r>
            <a:r>
              <a:rPr lang="en-US" sz="2600" b="1" dirty="0">
                <a:solidFill>
                  <a:schemeClr val="bg1"/>
                </a:solidFill>
              </a:rPr>
              <a:t>Pottawatomie </a:t>
            </a:r>
            <a:r>
              <a:rPr lang="en-US" sz="2600" b="1" dirty="0" smtClean="0">
                <a:solidFill>
                  <a:schemeClr val="bg1"/>
                </a:solidFill>
              </a:rPr>
              <a:t>Massacre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- led </a:t>
            </a:r>
            <a:r>
              <a:rPr lang="en-US" sz="2600" dirty="0">
                <a:solidFill>
                  <a:schemeClr val="bg1"/>
                </a:solidFill>
              </a:rPr>
              <a:t>to more violence and guerilla </a:t>
            </a:r>
            <a:r>
              <a:rPr lang="en-US" sz="2600" dirty="0" smtClean="0">
                <a:solidFill>
                  <a:schemeClr val="bg1"/>
                </a:solidFill>
              </a:rPr>
              <a:t>warfare (200+ deaths as a result!).</a:t>
            </a:r>
            <a:endParaRPr lang="en-US" sz="26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dirty="0" smtClean="0">
                <a:solidFill>
                  <a:schemeClr val="bg1"/>
                </a:solidFill>
              </a:rPr>
              <a:t>Nicknamed </a:t>
            </a:r>
            <a:r>
              <a:rPr lang="en-US" altLang="en-US" b="1" dirty="0">
                <a:solidFill>
                  <a:schemeClr val="bg1"/>
                </a:solidFill>
              </a:rPr>
              <a:t>Bleeding Kansas!</a:t>
            </a:r>
            <a:endParaRPr lang="en-US" altLang="en-US" dirty="0">
              <a:solidFill>
                <a:schemeClr val="bg1"/>
              </a:solidFill>
            </a:endParaRPr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-137151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“Bleeding” Kansas</a:t>
            </a:r>
          </a:p>
        </p:txBody>
      </p:sp>
      <p:pic>
        <p:nvPicPr>
          <p:cNvPr id="4" name="Picture 16" descr="lawr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048" y="925324"/>
            <a:ext cx="4757738" cy="290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304690_m_14_03"/>
          <p:cNvPicPr preferRelativeResize="0"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3294" y="4032384"/>
            <a:ext cx="6479291" cy="2533569"/>
          </a:xfrm>
          <a:prstGeom prst="rect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3878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193182"/>
            <a:ext cx="10515600" cy="1506827"/>
          </a:xfrm>
        </p:spPr>
        <p:txBody>
          <a:bodyPr/>
          <a:lstStyle/>
          <a:p>
            <a:pPr algn="ctr"/>
            <a:r>
              <a:rPr lang="en-US" altLang="en-US" sz="4000" b="1" dirty="0" smtClean="0">
                <a:solidFill>
                  <a:schemeClr val="bg1"/>
                </a:solidFill>
              </a:rPr>
              <a:t>“Bleeding” Kansas bleeds into Washington DC</a:t>
            </a:r>
            <a:endParaRPr lang="en-US" altLang="en-US" sz="3800" b="1" dirty="0">
              <a:solidFill>
                <a:schemeClr val="bg1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3978" y="1313645"/>
            <a:ext cx="6294948" cy="5419165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May 1854 - Violence from Bleeding Kansas makes its way to DC!</a:t>
            </a:r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Sen. </a:t>
            </a:r>
            <a:r>
              <a:rPr lang="en-US" sz="2200" dirty="0">
                <a:solidFill>
                  <a:schemeClr val="bg1"/>
                </a:solidFill>
              </a:rPr>
              <a:t>Charles Sumner (Mass) gave a speech attacking </a:t>
            </a:r>
            <a:r>
              <a:rPr lang="en-US" sz="2200" dirty="0" smtClean="0">
                <a:solidFill>
                  <a:schemeClr val="bg1"/>
                </a:solidFill>
              </a:rPr>
              <a:t>slavery. </a:t>
            </a:r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Sen. </a:t>
            </a:r>
            <a:r>
              <a:rPr lang="en-US" sz="2200" dirty="0">
                <a:solidFill>
                  <a:schemeClr val="bg1"/>
                </a:solidFill>
              </a:rPr>
              <a:t>Andrew Butler (</a:t>
            </a:r>
            <a:r>
              <a:rPr lang="en-US" sz="2200" dirty="0" smtClean="0">
                <a:solidFill>
                  <a:schemeClr val="bg1"/>
                </a:solidFill>
              </a:rPr>
              <a:t>SC) a </a:t>
            </a:r>
            <a:r>
              <a:rPr lang="en-US" sz="2200" dirty="0">
                <a:solidFill>
                  <a:schemeClr val="bg1"/>
                </a:solidFill>
              </a:rPr>
              <a:t>slavery </a:t>
            </a:r>
            <a:r>
              <a:rPr lang="en-US" sz="2200" dirty="0" smtClean="0">
                <a:solidFill>
                  <a:schemeClr val="bg1"/>
                </a:solidFill>
              </a:rPr>
              <a:t>defender - enraged </a:t>
            </a:r>
            <a:r>
              <a:rPr lang="en-US" sz="2200" dirty="0">
                <a:solidFill>
                  <a:schemeClr val="bg1"/>
                </a:solidFill>
              </a:rPr>
              <a:t>by the speech.  </a:t>
            </a:r>
            <a:endParaRPr lang="en-US" sz="2200" dirty="0" smtClean="0">
              <a:solidFill>
                <a:schemeClr val="bg1"/>
              </a:solidFill>
            </a:endParaRPr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A </a:t>
            </a:r>
            <a:r>
              <a:rPr lang="en-US" sz="2200" dirty="0">
                <a:solidFill>
                  <a:schemeClr val="bg1"/>
                </a:solidFill>
              </a:rPr>
              <a:t>few days </a:t>
            </a:r>
            <a:r>
              <a:rPr lang="en-US" sz="2200" dirty="0" smtClean="0">
                <a:solidFill>
                  <a:schemeClr val="bg1"/>
                </a:solidFill>
              </a:rPr>
              <a:t>later…</a:t>
            </a:r>
            <a:r>
              <a:rPr lang="en-US" altLang="en-US" sz="2200" dirty="0">
                <a:solidFill>
                  <a:schemeClr val="bg1"/>
                </a:solidFill>
              </a:rPr>
              <a:t> </a:t>
            </a:r>
            <a:r>
              <a:rPr lang="en-US" altLang="en-US" sz="2200" dirty="0" smtClean="0">
                <a:solidFill>
                  <a:schemeClr val="bg1"/>
                </a:solidFill>
              </a:rPr>
              <a:t>Butler’s nephew (</a:t>
            </a:r>
            <a:r>
              <a:rPr lang="en-US" altLang="en-US" sz="2200" b="1" dirty="0" smtClean="0">
                <a:solidFill>
                  <a:schemeClr val="bg1"/>
                </a:solidFill>
              </a:rPr>
              <a:t>Preston Brooks)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>
                <a:solidFill>
                  <a:schemeClr val="bg1"/>
                </a:solidFill>
              </a:rPr>
              <a:t>attacks </a:t>
            </a:r>
            <a:r>
              <a:rPr lang="en-US" altLang="en-US" sz="2200" dirty="0" smtClean="0">
                <a:solidFill>
                  <a:schemeClr val="bg1"/>
                </a:solidFill>
              </a:rPr>
              <a:t>Sumner </a:t>
            </a:r>
            <a:r>
              <a:rPr lang="en-US" sz="2200" dirty="0" smtClean="0">
                <a:solidFill>
                  <a:schemeClr val="bg1"/>
                </a:solidFill>
              </a:rPr>
              <a:t>on </a:t>
            </a:r>
            <a:r>
              <a:rPr lang="en-US" sz="2200" dirty="0">
                <a:solidFill>
                  <a:schemeClr val="bg1"/>
                </a:solidFill>
              </a:rPr>
              <a:t>the floor of the Senate with a cane until he was </a:t>
            </a:r>
            <a:r>
              <a:rPr lang="en-US" sz="2200" dirty="0" smtClean="0">
                <a:solidFill>
                  <a:schemeClr val="bg1"/>
                </a:solidFill>
              </a:rPr>
              <a:t>unconscious – known as the </a:t>
            </a:r>
            <a:r>
              <a:rPr lang="en-US" sz="2200" b="1" dirty="0" smtClean="0">
                <a:solidFill>
                  <a:schemeClr val="bg1"/>
                </a:solidFill>
              </a:rPr>
              <a:t>Sumner Caning.</a:t>
            </a:r>
            <a:endParaRPr lang="en-US" sz="2200" b="1" dirty="0">
              <a:solidFill>
                <a:schemeClr val="bg1"/>
              </a:solidFill>
            </a:endParaRPr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Sumner - injured so severely </a:t>
            </a:r>
            <a:r>
              <a:rPr lang="en-US" sz="2200" dirty="0">
                <a:solidFill>
                  <a:schemeClr val="bg1"/>
                </a:solidFill>
              </a:rPr>
              <a:t>that he </a:t>
            </a:r>
            <a:r>
              <a:rPr lang="en-US" sz="2200" dirty="0" smtClean="0">
                <a:solidFill>
                  <a:schemeClr val="bg1"/>
                </a:solidFill>
              </a:rPr>
              <a:t>couldn’t return </a:t>
            </a:r>
            <a:r>
              <a:rPr lang="en-US" sz="2200" dirty="0">
                <a:solidFill>
                  <a:schemeClr val="bg1"/>
                </a:solidFill>
              </a:rPr>
              <a:t>to the Senate </a:t>
            </a:r>
            <a:r>
              <a:rPr lang="en-US" sz="2200" dirty="0" smtClean="0">
                <a:solidFill>
                  <a:schemeClr val="bg1"/>
                </a:solidFill>
              </a:rPr>
              <a:t>for four </a:t>
            </a:r>
            <a:r>
              <a:rPr lang="en-US" sz="2200" dirty="0">
                <a:solidFill>
                  <a:schemeClr val="bg1"/>
                </a:solidFill>
              </a:rPr>
              <a:t>years.  </a:t>
            </a:r>
            <a:endParaRPr lang="en-US" sz="2200" dirty="0" smtClean="0">
              <a:solidFill>
                <a:schemeClr val="bg1"/>
              </a:solidFill>
            </a:endParaRPr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Both Sumner and Brooks </a:t>
            </a:r>
            <a:r>
              <a:rPr lang="en-US" sz="2200" dirty="0">
                <a:solidFill>
                  <a:schemeClr val="bg1"/>
                </a:solidFill>
              </a:rPr>
              <a:t>became heroes </a:t>
            </a:r>
            <a:r>
              <a:rPr lang="en-US" sz="2200" dirty="0" smtClean="0">
                <a:solidFill>
                  <a:schemeClr val="bg1"/>
                </a:solidFill>
              </a:rPr>
              <a:t>in their </a:t>
            </a:r>
            <a:r>
              <a:rPr lang="en-US" sz="2200" dirty="0">
                <a:solidFill>
                  <a:schemeClr val="bg1"/>
                </a:solidFill>
              </a:rPr>
              <a:t>own regions (N &amp; S</a:t>
            </a:r>
            <a:r>
              <a:rPr lang="en-US" sz="2200" dirty="0" smtClean="0">
                <a:solidFill>
                  <a:schemeClr val="bg1"/>
                </a:solidFill>
              </a:rPr>
              <a:t>).</a:t>
            </a:r>
          </a:p>
          <a:p>
            <a:r>
              <a:rPr lang="en-US" altLang="en-US" sz="2200" dirty="0" smtClean="0">
                <a:solidFill>
                  <a:schemeClr val="bg1"/>
                </a:solidFill>
              </a:rPr>
              <a:t>Violence </a:t>
            </a:r>
            <a:r>
              <a:rPr lang="en-US" altLang="en-US" sz="2200" dirty="0">
                <a:solidFill>
                  <a:schemeClr val="bg1"/>
                </a:solidFill>
              </a:rPr>
              <a:t>over slavery is everywhere and further splits the N and S.</a:t>
            </a:r>
            <a:endParaRPr lang="en-US" altLang="en-US" sz="2200" u="sng" dirty="0">
              <a:solidFill>
                <a:schemeClr val="bg1"/>
              </a:solidFill>
            </a:endParaRPr>
          </a:p>
        </p:txBody>
      </p:sp>
      <p:pic>
        <p:nvPicPr>
          <p:cNvPr id="13314" name="Picture 2" descr="http://www.freemaninstitute.com/Sumner,%20HitByBroo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697" y="899712"/>
            <a:ext cx="3964856" cy="29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senate.gov/states/MA/graphics/ma_1874_Sum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272" y="3620425"/>
            <a:ext cx="4397188" cy="311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273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947" y="228602"/>
            <a:ext cx="12303947" cy="607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64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lcweb2.loc.gov/service/pnp/cph/3a30000/3a39000/3a39100/3a39197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727" y="138113"/>
            <a:ext cx="8867401" cy="651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245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6145</TotalTime>
  <Words>1798</Words>
  <Application>Microsoft Macintosh PowerPoint</Application>
  <PresentationFormat>Custom</PresentationFormat>
  <Paragraphs>159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Overview</vt:lpstr>
      <vt:lpstr>Abolitionist Literature</vt:lpstr>
      <vt:lpstr>Uncle Tom’s Cabin</vt:lpstr>
      <vt:lpstr>A Review: The Kansas-Nebraska Act</vt:lpstr>
      <vt:lpstr>Kansas Votes</vt:lpstr>
      <vt:lpstr>“Bleeding” Kansas</vt:lpstr>
      <vt:lpstr>“Bleeding” Kansas bleeds into Washington DC</vt:lpstr>
      <vt:lpstr>PowerPoint Presentation</vt:lpstr>
      <vt:lpstr>PowerPoint Presentation</vt:lpstr>
      <vt:lpstr>The Birth of the Republican Party</vt:lpstr>
      <vt:lpstr>The Election of 1856</vt:lpstr>
      <vt:lpstr>PowerPoint Presentation</vt:lpstr>
      <vt:lpstr>PowerPoint Presentation</vt:lpstr>
      <vt:lpstr>Dred Scott v. Sanford</vt:lpstr>
      <vt:lpstr>Dred Scott Continued.</vt:lpstr>
      <vt:lpstr>Lincoln-Douglas Debates</vt:lpstr>
      <vt:lpstr>The Freeport Doctrine</vt:lpstr>
      <vt:lpstr>Lincoln-Douglas Debates</vt:lpstr>
      <vt:lpstr>Harper’ Ferry</vt:lpstr>
      <vt:lpstr>The Election of 1860</vt:lpstr>
      <vt:lpstr>Southern Secession</vt:lpstr>
      <vt:lpstr>Southern Secession Continued…</vt:lpstr>
    </vt:vector>
  </TitlesOfParts>
  <Company>Cardinal Gibbons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 2: Chapter 5 – Pre-Revolution Colonial Society</dc:title>
  <dc:creator>Amy Ernenwein</dc:creator>
  <cp:lastModifiedBy>Craig Winchell</cp:lastModifiedBy>
  <cp:revision>353</cp:revision>
  <dcterms:created xsi:type="dcterms:W3CDTF">2014-08-20T11:41:44Z</dcterms:created>
  <dcterms:modified xsi:type="dcterms:W3CDTF">2016-11-04T18:37:05Z</dcterms:modified>
</cp:coreProperties>
</file>