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 id="2147483731" r:id="rId3"/>
  </p:sldMasterIdLst>
  <p:notesMasterIdLst>
    <p:notesMasterId r:id="rId41"/>
  </p:notesMasterIdLst>
  <p:sldIdLst>
    <p:sldId id="256" r:id="rId4"/>
    <p:sldId id="257" r:id="rId5"/>
    <p:sldId id="258" r:id="rId6"/>
    <p:sldId id="259" r:id="rId7"/>
    <p:sldId id="260" r:id="rId8"/>
    <p:sldId id="261" r:id="rId9"/>
    <p:sldId id="270" r:id="rId10"/>
    <p:sldId id="262" r:id="rId11"/>
    <p:sldId id="288" r:id="rId12"/>
    <p:sldId id="289" r:id="rId13"/>
    <p:sldId id="268" r:id="rId14"/>
    <p:sldId id="263" r:id="rId15"/>
    <p:sldId id="264" r:id="rId16"/>
    <p:sldId id="279" r:id="rId17"/>
    <p:sldId id="290" r:id="rId18"/>
    <p:sldId id="267" r:id="rId19"/>
    <p:sldId id="266" r:id="rId20"/>
    <p:sldId id="265" r:id="rId21"/>
    <p:sldId id="271" r:id="rId22"/>
    <p:sldId id="280" r:id="rId23"/>
    <p:sldId id="272" r:id="rId24"/>
    <p:sldId id="283" r:id="rId25"/>
    <p:sldId id="284" r:id="rId26"/>
    <p:sldId id="285" r:id="rId27"/>
    <p:sldId id="274" r:id="rId28"/>
    <p:sldId id="291" r:id="rId29"/>
    <p:sldId id="292" r:id="rId30"/>
    <p:sldId id="293" r:id="rId31"/>
    <p:sldId id="294" r:id="rId32"/>
    <p:sldId id="295" r:id="rId33"/>
    <p:sldId id="275" r:id="rId34"/>
    <p:sldId id="281" r:id="rId35"/>
    <p:sldId id="282" r:id="rId36"/>
    <p:sldId id="276" r:id="rId37"/>
    <p:sldId id="277" r:id="rId38"/>
    <p:sldId id="278" r:id="rId39"/>
    <p:sldId id="286"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3" d="100"/>
          <a:sy n="63" d="100"/>
        </p:scale>
        <p:origin x="-4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150119C-BAAC-8647-8A44-C77562839819}" type="datetimeFigureOut">
              <a:rPr lang="en-US"/>
              <a:pPr/>
              <a:t>11/24/15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170AAD-0228-AA4D-A7B9-70E046F5AC75}" type="slidenum">
              <a:rPr lang="en-US"/>
              <a:pPr/>
              <a:t>‹#›</a:t>
            </a:fld>
            <a:endParaRPr lang="en-US"/>
          </a:p>
        </p:txBody>
      </p:sp>
    </p:spTree>
    <p:extLst>
      <p:ext uri="{BB962C8B-B14F-4D97-AF65-F5344CB8AC3E}">
        <p14:creationId xmlns:p14="http://schemas.microsoft.com/office/powerpoint/2010/main" val="3232804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573A1A5-7F3B-C84D-A34F-AD8AD0D174A0}"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4EC515-0BD5-EA40-81F4-F5BA075AB202}" type="slidenum">
              <a:rPr lang="en-US" sz="1200"/>
              <a:pPr eaLnBrk="1" hangingPunct="1"/>
              <a:t>16</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AFECCE-6C7B-5F42-B8CD-C4564F3F213C}" type="slidenum">
              <a:rPr lang="en-US" sz="1200"/>
              <a:pPr eaLnBrk="1" hangingPunct="1"/>
              <a:t>17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E826F8-8042-1347-AD83-4FAEA6676498}" type="slidenum">
              <a:rPr lang="en-US" sz="1200"/>
              <a:pPr eaLnBrk="1" hangingPunct="1"/>
              <a:t>18</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ln/>
        </p:spPr>
        <p:txBody>
          <a:bodyPr/>
          <a:lstStyle/>
          <a:p>
            <a:endParaRPr lang="en-US"/>
          </a:p>
        </p:txBody>
      </p:sp>
      <p:sp>
        <p:nvSpPr>
          <p:cNvPr id="1741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endParaRPr lang="en-US"/>
          </a:p>
        </p:txBody>
      </p:sp>
      <p:sp>
        <p:nvSpPr>
          <p:cNvPr id="2150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en-US"/>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3ECC05-45EE-1841-9856-FCBF6988DA0C}"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BAA9C2-E89F-AC4A-AD09-5A007E8F2C69}"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2DDA76-FF26-FB4A-A559-FD44B3731168}"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D99E5C-8D5B-F940-8D55-29FA2BCADD53}"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211F8C-FD67-8647-B503-4C25B54AFEB4}"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D35FEB-4E08-A845-9036-1AD16E508AFE}"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F350BC-9495-5C4D-B5BA-B34718B607DB}" type="slidenum">
              <a:rPr lang="en-US" sz="1200"/>
              <a:pPr eaLnBrk="1" hangingPunct="1"/>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9F872A2-9320-DC48-8787-E440E4A8FB12}" type="slidenum">
              <a:rPr lang="en-US" sz="1200"/>
              <a:pPr eaLnBrk="1" hangingPunct="1"/>
              <a:t>13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3365500"/>
            <a:chOff x="0" y="0"/>
            <a:chExt cx="5760" cy="2120"/>
          </a:xfrm>
        </p:grpSpPr>
        <p:pic>
          <p:nvPicPr>
            <p:cNvPr id="5" name="Picture 3" descr="D:\FRONTPAGE THEMES\ARTSY\ARTBANNA.PNG"/>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Themes\Artsy\Arthsepa.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4102"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fld id="{83EE58DE-2838-A243-97DD-4DE6BE1EC70E}" type="slidenum">
              <a:rPr lang="en-US"/>
              <a:pPr/>
              <a:t>‹#›</a:t>
            </a:fld>
            <a:endParaRPr lang="en-US"/>
          </a:p>
        </p:txBody>
      </p:sp>
    </p:spTree>
    <p:extLst>
      <p:ext uri="{BB962C8B-B14F-4D97-AF65-F5344CB8AC3E}">
        <p14:creationId xmlns:p14="http://schemas.microsoft.com/office/powerpoint/2010/main" val="249878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9EEA1B8A-1EF9-0E46-9302-446B4B1CC401}" type="slidenum">
              <a:rPr lang="en-US"/>
              <a:pPr/>
              <a:t>‹#›</a:t>
            </a:fld>
            <a:endParaRPr lang="en-US"/>
          </a:p>
        </p:txBody>
      </p:sp>
    </p:spTree>
    <p:extLst>
      <p:ext uri="{BB962C8B-B14F-4D97-AF65-F5344CB8AC3E}">
        <p14:creationId xmlns:p14="http://schemas.microsoft.com/office/powerpoint/2010/main" val="207924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E3ECB7F3-DC8C-1043-91F7-73BA2F22CF25}" type="slidenum">
              <a:rPr lang="en-US"/>
              <a:pPr/>
              <a:t>‹#›</a:t>
            </a:fld>
            <a:endParaRPr lang="en-US"/>
          </a:p>
        </p:txBody>
      </p:sp>
    </p:spTree>
    <p:extLst>
      <p:ext uri="{BB962C8B-B14F-4D97-AF65-F5344CB8AC3E}">
        <p14:creationId xmlns:p14="http://schemas.microsoft.com/office/powerpoint/2010/main" val="92422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D8DE9A64-A034-DE4E-A44E-EE904BE16090}" type="slidenum">
              <a:rPr lang="en-US"/>
              <a:pPr/>
              <a:t>‹#›</a:t>
            </a:fld>
            <a:endParaRPr lang="en-US"/>
          </a:p>
        </p:txBody>
      </p:sp>
    </p:spTree>
    <p:extLst>
      <p:ext uri="{BB962C8B-B14F-4D97-AF65-F5344CB8AC3E}">
        <p14:creationId xmlns:p14="http://schemas.microsoft.com/office/powerpoint/2010/main" val="53704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28613" y="1941513"/>
            <a:ext cx="4027487" cy="4114800"/>
          </a:xfrm>
        </p:spPr>
        <p:txBody>
          <a:bodyPr/>
          <a:lstStyle/>
          <a:p>
            <a:pPr lvl="0"/>
            <a:endParaRPr lang="en-US" noProof="0" smtClean="0"/>
          </a:p>
        </p:txBody>
      </p:sp>
      <p:sp>
        <p:nvSpPr>
          <p:cNvPr id="4" name="Text Placeholder 3"/>
          <p:cNvSpPr>
            <a:spLocks noGrp="1"/>
          </p:cNvSpPr>
          <p:nvPr>
            <p:ph type="body"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BFB14A66-92E4-D843-B7EC-68E2A8CF28AB}" type="slidenum">
              <a:rPr lang="en-US"/>
              <a:pPr/>
              <a:t>‹#›</a:t>
            </a:fld>
            <a:endParaRPr lang="en-US"/>
          </a:p>
        </p:txBody>
      </p:sp>
    </p:spTree>
    <p:extLst>
      <p:ext uri="{BB962C8B-B14F-4D97-AF65-F5344CB8AC3E}">
        <p14:creationId xmlns:p14="http://schemas.microsoft.com/office/powerpoint/2010/main" val="425901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5975100-B5C1-144F-AB19-E4C2B1AA117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92872802"/>
      </p:ext>
    </p:extLst>
  </p:cSld>
  <p:clrMapOvr>
    <a:masterClrMapping/>
  </p:clrMapOvr>
  <p:transition xmlns:p14="http://schemas.microsoft.com/office/powerpoint/2010/mai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50094FFB-B05D-5347-9C71-B343C1256C8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91980661"/>
      </p:ext>
    </p:extLst>
  </p:cSld>
  <p:clrMapOvr>
    <a:masterClrMapping/>
  </p:clrMapOvr>
  <p:transition xmlns:p14="http://schemas.microsoft.com/office/powerpoint/2010/mai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6208F061-C83A-6648-B1EC-6422E28D531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23560209"/>
      </p:ext>
    </p:extLst>
  </p:cSld>
  <p:clrMapOvr>
    <a:masterClrMapping/>
  </p:clrMapOvr>
  <p:transition xmlns:p14="http://schemas.microsoft.com/office/powerpoint/2010/mai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E9B9A027-3EDF-C543-AFF1-236A4E10C2B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613144480"/>
      </p:ext>
    </p:extLst>
  </p:cSld>
  <p:clrMapOvr>
    <a:masterClrMapping/>
  </p:clrMapOvr>
  <p:transition xmlns:p14="http://schemas.microsoft.com/office/powerpoint/2010/mai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AB7CC810-27F0-5A46-AF07-80768B9D154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175674020"/>
      </p:ext>
    </p:extLst>
  </p:cSld>
  <p:clrMapOvr>
    <a:masterClrMapping/>
  </p:clrMapOvr>
  <p:transition xmlns:p14="http://schemas.microsoft.com/office/powerpoint/2010/mai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DC04A38F-1DF5-BE47-B66B-55E9AFC9B53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45877339"/>
      </p:ext>
    </p:extLst>
  </p:cSld>
  <p:clrMapOvr>
    <a:masterClrMapping/>
  </p:clrMapOvr>
  <p:transition xmlns:p14="http://schemas.microsoft.com/office/powerpoint/2010/mai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F051B467-D464-3C43-BE77-C4B5663A9EC4}" type="slidenum">
              <a:rPr lang="en-US"/>
              <a:pPr/>
              <a:t>‹#›</a:t>
            </a:fld>
            <a:endParaRPr lang="en-US"/>
          </a:p>
        </p:txBody>
      </p:sp>
    </p:spTree>
    <p:extLst>
      <p:ext uri="{BB962C8B-B14F-4D97-AF65-F5344CB8AC3E}">
        <p14:creationId xmlns:p14="http://schemas.microsoft.com/office/powerpoint/2010/main" val="3063901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4048179A-CCF0-1D4E-A804-48D8197D967F}"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78577659"/>
      </p:ext>
    </p:extLst>
  </p:cSld>
  <p:clrMapOvr>
    <a:masterClrMapping/>
  </p:clrMapOvr>
  <p:transition xmlns:p14="http://schemas.microsoft.com/office/powerpoint/2010/mai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AAFE7BCF-D94E-2647-B909-2E806706B38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26001310"/>
      </p:ext>
    </p:extLst>
  </p:cSld>
  <p:clrMapOvr>
    <a:masterClrMapping/>
  </p:clrMapOvr>
  <p:transition xmlns:p14="http://schemas.microsoft.com/office/powerpoint/2010/mai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4ABBD256-BCAE-4348-8A5F-C9D0ABA8514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21035460"/>
      </p:ext>
    </p:extLst>
  </p:cSld>
  <p:clrMapOvr>
    <a:masterClrMapping/>
  </p:clrMapOvr>
  <p:transition xmlns:p14="http://schemas.microsoft.com/office/powerpoint/2010/mai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FEB95E7-5BF7-E541-B518-ED056EEDA45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58377144"/>
      </p:ext>
    </p:extLst>
  </p:cSld>
  <p:clrMapOvr>
    <a:masterClrMapping/>
  </p:clrMapOvr>
  <p:transition xmlns:p14="http://schemas.microsoft.com/office/powerpoint/2010/mai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874CC228-0351-AB41-852B-D936E174753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52190062"/>
      </p:ext>
    </p:extLst>
  </p:cSld>
  <p:clrMapOvr>
    <a:masterClrMapping/>
  </p:clrMapOvr>
  <p:transition xmlns:p14="http://schemas.microsoft.com/office/powerpoint/2010/main">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4483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7017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664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371600"/>
            <a:ext cx="3390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3390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6266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74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29BDD209-825F-8C47-B202-75865D3339A1}" type="slidenum">
              <a:rPr lang="en-US"/>
              <a:pPr/>
              <a:t>‹#›</a:t>
            </a:fld>
            <a:endParaRPr lang="en-US"/>
          </a:p>
        </p:txBody>
      </p:sp>
    </p:spTree>
    <p:extLst>
      <p:ext uri="{BB962C8B-B14F-4D97-AF65-F5344CB8AC3E}">
        <p14:creationId xmlns:p14="http://schemas.microsoft.com/office/powerpoint/2010/main" val="2103012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4029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562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149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796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50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847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134C6E92-FD28-2448-B931-C49F21528E3F}" type="slidenum">
              <a:rPr lang="en-US"/>
              <a:pPr/>
              <a:t>‹#›</a:t>
            </a:fld>
            <a:endParaRPr lang="en-US"/>
          </a:p>
        </p:txBody>
      </p:sp>
    </p:spTree>
    <p:extLst>
      <p:ext uri="{BB962C8B-B14F-4D97-AF65-F5344CB8AC3E}">
        <p14:creationId xmlns:p14="http://schemas.microsoft.com/office/powerpoint/2010/main" val="13591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614FA974-D193-3B47-9DF5-83404C094D2D}" type="slidenum">
              <a:rPr lang="en-US"/>
              <a:pPr/>
              <a:t>‹#›</a:t>
            </a:fld>
            <a:endParaRPr lang="en-US"/>
          </a:p>
        </p:txBody>
      </p:sp>
    </p:spTree>
    <p:extLst>
      <p:ext uri="{BB962C8B-B14F-4D97-AF65-F5344CB8AC3E}">
        <p14:creationId xmlns:p14="http://schemas.microsoft.com/office/powerpoint/2010/main" val="284223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F33841EF-7C93-1247-A757-23FC40F9A700}" type="slidenum">
              <a:rPr lang="en-US"/>
              <a:pPr/>
              <a:t>‹#›</a:t>
            </a:fld>
            <a:endParaRPr lang="en-US"/>
          </a:p>
        </p:txBody>
      </p:sp>
    </p:spTree>
    <p:extLst>
      <p:ext uri="{BB962C8B-B14F-4D97-AF65-F5344CB8AC3E}">
        <p14:creationId xmlns:p14="http://schemas.microsoft.com/office/powerpoint/2010/main" val="6613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4162CB88-9527-564D-B99F-F03E68D23A33}" type="slidenum">
              <a:rPr lang="en-US"/>
              <a:pPr/>
              <a:t>‹#›</a:t>
            </a:fld>
            <a:endParaRPr lang="en-US"/>
          </a:p>
        </p:txBody>
      </p:sp>
    </p:spTree>
    <p:extLst>
      <p:ext uri="{BB962C8B-B14F-4D97-AF65-F5344CB8AC3E}">
        <p14:creationId xmlns:p14="http://schemas.microsoft.com/office/powerpoint/2010/main" val="132041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78011555-07C3-0D4F-9F86-9D79CE8E5566}" type="slidenum">
              <a:rPr lang="en-US"/>
              <a:pPr/>
              <a:t>‹#›</a:t>
            </a:fld>
            <a:endParaRPr lang="en-US"/>
          </a:p>
        </p:txBody>
      </p:sp>
    </p:spTree>
    <p:extLst>
      <p:ext uri="{BB962C8B-B14F-4D97-AF65-F5344CB8AC3E}">
        <p14:creationId xmlns:p14="http://schemas.microsoft.com/office/powerpoint/2010/main" val="145248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8FE0D73C-605C-8940-8E3F-BEDF654AC822}" type="slidenum">
              <a:rPr lang="en-US"/>
              <a:pPr/>
              <a:t>‹#›</a:t>
            </a:fld>
            <a:endParaRPr lang="en-US"/>
          </a:p>
        </p:txBody>
      </p:sp>
    </p:spTree>
    <p:extLst>
      <p:ext uri="{BB962C8B-B14F-4D97-AF65-F5344CB8AC3E}">
        <p14:creationId xmlns:p14="http://schemas.microsoft.com/office/powerpoint/2010/main" val="41125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96989853-5072-5D46-AB39-481876B68283}" type="slidenum">
              <a:rPr lang="en-US"/>
              <a:pPr/>
              <a:t>‹#›</a:t>
            </a:fld>
            <a:endParaRPr lang="en-US"/>
          </a:p>
        </p:txBody>
      </p:sp>
    </p:spTree>
    <p:extLst>
      <p:ext uri="{BB962C8B-B14F-4D97-AF65-F5344CB8AC3E}">
        <p14:creationId xmlns:p14="http://schemas.microsoft.com/office/powerpoint/2010/main" val="3389262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1636713"/>
            <a:ext cx="9148763" cy="4618037"/>
            <a:chOff x="-5" y="1031"/>
            <a:chExt cx="5763" cy="2909"/>
          </a:xfrm>
        </p:grpSpPr>
        <p:pic>
          <p:nvPicPr>
            <p:cNvPr id="1032" name="Picture 3" descr="D:\FRONTPAGE THEMES\ARTSY\ARTHSEPA.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P:\!Themes\Artsy\Arthsepa.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5"/>
          <p:cNvSpPr>
            <a:spLocks noGrp="1" noChangeArrowheads="1"/>
          </p:cNvSpPr>
          <p:nvPr>
            <p:ph type="title"/>
          </p:nvPr>
        </p:nvSpPr>
        <p:spPr bwMode="auto">
          <a:xfrm>
            <a:off x="317500" y="722313"/>
            <a:ext cx="863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6"/>
          <p:cNvSpPr>
            <a:spLocks noGrp="1" noChangeArrowheads="1"/>
          </p:cNvSpPr>
          <p:nvPr>
            <p:ph type="body" idx="1"/>
          </p:nvPr>
        </p:nvSpPr>
        <p:spPr bwMode="auto">
          <a:xfrm>
            <a:off x="328613" y="1941513"/>
            <a:ext cx="8208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defRPr>
            </a:lvl1pPr>
          </a:lstStyle>
          <a:p>
            <a:pPr>
              <a:defRPr/>
            </a:pPr>
            <a:endParaRPr lang="en-US"/>
          </a:p>
        </p:txBody>
      </p:sp>
      <p:sp>
        <p:nvSpPr>
          <p:cNvPr id="3080"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ea typeface="+mn-ea"/>
              </a:defRPr>
            </a:lvl1pPr>
          </a:lstStyle>
          <a:p>
            <a:pPr>
              <a:defRPr/>
            </a:pPr>
            <a:endParaRPr lang="en-US"/>
          </a:p>
        </p:txBody>
      </p:sp>
      <p:sp>
        <p:nvSpPr>
          <p:cNvPr id="3081"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fld id="{8D574DF9-B3C6-AC4F-BF3E-9A8734FBAA9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charset="0"/>
          <a:ea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charset="0"/>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smtClean="0">
              <a:solidFill>
                <a:srgbClr val="000000"/>
              </a:solidFill>
              <a:latin typeface="Arial"/>
            </a:endParaRPr>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smtClean="0">
              <a:solidFill>
                <a:srgbClr val="000000"/>
              </a:solidFill>
              <a:latin typeface="Arial"/>
            </a:endParaRPr>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2109A8B5-BC55-CF4E-B77B-2896713F94CA}" type="slidenum">
              <a:rPr lang="en-US" smtClean="0">
                <a:solidFill>
                  <a:srgbClr val="000000"/>
                </a:solidFill>
                <a:latin typeface="Arial"/>
              </a:rPr>
              <a:pPr/>
              <a:t>‹#›</a:t>
            </a:fld>
            <a:endParaRPr lang="en-US" smtClean="0">
              <a:solidFill>
                <a:srgbClr val="000000"/>
              </a:solidFill>
              <a:latin typeface="Arial"/>
            </a:endParaRPr>
          </a:p>
        </p:txBody>
      </p:sp>
    </p:spTree>
    <p:extLst>
      <p:ext uri="{BB962C8B-B14F-4D97-AF65-F5344CB8AC3E}">
        <p14:creationId xmlns:p14="http://schemas.microsoft.com/office/powerpoint/2010/main" val="8278289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xmlns:p14="http://schemas.microsoft.com/office/powerpoint/2010/main">
    <p:blinds dir="vert"/>
  </p:transition>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5330" name="Picture 2" descr="aaapicture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5331" name="Rectangle 3"/>
          <p:cNvSpPr>
            <a:spLocks noGrp="1" noChangeArrowheads="1"/>
          </p:cNvSpPr>
          <p:nvPr>
            <p:ph type="title"/>
          </p:nvPr>
        </p:nvSpPr>
        <p:spPr bwMode="auto">
          <a:xfrm>
            <a:off x="838200" y="609600"/>
            <a:ext cx="571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5332" name="Rectangle 4"/>
          <p:cNvSpPr>
            <a:spLocks noGrp="1" noChangeArrowheads="1"/>
          </p:cNvSpPr>
          <p:nvPr>
            <p:ph type="body" idx="1"/>
          </p:nvPr>
        </p:nvSpPr>
        <p:spPr bwMode="auto">
          <a:xfrm>
            <a:off x="1066800" y="1371600"/>
            <a:ext cx="6934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80679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AGaramond" charset="0"/>
          <a:ea typeface="ＭＳ Ｐゴシック" charset="0"/>
        </a:defRPr>
      </a:lvl2pPr>
      <a:lvl3pPr algn="l" rtl="0" fontAlgn="base">
        <a:spcBef>
          <a:spcPct val="0"/>
        </a:spcBef>
        <a:spcAft>
          <a:spcPct val="0"/>
        </a:spcAft>
        <a:defRPr sz="3200">
          <a:solidFill>
            <a:schemeClr val="tx1"/>
          </a:solidFill>
          <a:latin typeface="AGaramond" charset="0"/>
          <a:ea typeface="ＭＳ Ｐゴシック" charset="0"/>
        </a:defRPr>
      </a:lvl3pPr>
      <a:lvl4pPr algn="l" rtl="0" fontAlgn="base">
        <a:spcBef>
          <a:spcPct val="0"/>
        </a:spcBef>
        <a:spcAft>
          <a:spcPct val="0"/>
        </a:spcAft>
        <a:defRPr sz="3200">
          <a:solidFill>
            <a:schemeClr val="tx1"/>
          </a:solidFill>
          <a:latin typeface="AGaramond" charset="0"/>
          <a:ea typeface="ＭＳ Ｐゴシック" charset="0"/>
        </a:defRPr>
      </a:lvl4pPr>
      <a:lvl5pPr algn="l" rtl="0" fontAlgn="base">
        <a:spcBef>
          <a:spcPct val="0"/>
        </a:spcBef>
        <a:spcAft>
          <a:spcPct val="0"/>
        </a:spcAft>
        <a:defRPr sz="3200">
          <a:solidFill>
            <a:schemeClr val="tx1"/>
          </a:solidFill>
          <a:latin typeface="AGaramond" charset="0"/>
          <a:ea typeface="ＭＳ Ｐゴシック" charset="0"/>
        </a:defRPr>
      </a:lvl5pPr>
      <a:lvl6pPr marL="457200" algn="l" rtl="0" fontAlgn="base">
        <a:spcBef>
          <a:spcPct val="0"/>
        </a:spcBef>
        <a:spcAft>
          <a:spcPct val="0"/>
        </a:spcAft>
        <a:defRPr sz="3200">
          <a:solidFill>
            <a:schemeClr val="tx1"/>
          </a:solidFill>
          <a:latin typeface="AGaramond" charset="0"/>
          <a:ea typeface="ＭＳ Ｐゴシック" charset="0"/>
        </a:defRPr>
      </a:lvl6pPr>
      <a:lvl7pPr marL="914400" algn="l" rtl="0" fontAlgn="base">
        <a:spcBef>
          <a:spcPct val="0"/>
        </a:spcBef>
        <a:spcAft>
          <a:spcPct val="0"/>
        </a:spcAft>
        <a:defRPr sz="3200">
          <a:solidFill>
            <a:schemeClr val="tx1"/>
          </a:solidFill>
          <a:latin typeface="AGaramond" charset="0"/>
          <a:ea typeface="ＭＳ Ｐゴシック" charset="0"/>
        </a:defRPr>
      </a:lvl7pPr>
      <a:lvl8pPr marL="1371600" algn="l" rtl="0" fontAlgn="base">
        <a:spcBef>
          <a:spcPct val="0"/>
        </a:spcBef>
        <a:spcAft>
          <a:spcPct val="0"/>
        </a:spcAft>
        <a:defRPr sz="3200">
          <a:solidFill>
            <a:schemeClr val="tx1"/>
          </a:solidFill>
          <a:latin typeface="AGaramond" charset="0"/>
          <a:ea typeface="ＭＳ Ｐゴシック" charset="0"/>
        </a:defRPr>
      </a:lvl8pPr>
      <a:lvl9pPr marL="1828800" algn="l" rtl="0" fontAlgn="base">
        <a:spcBef>
          <a:spcPct val="0"/>
        </a:spcBef>
        <a:spcAft>
          <a:spcPct val="0"/>
        </a:spcAft>
        <a:defRPr sz="3200">
          <a:solidFill>
            <a:schemeClr val="tx1"/>
          </a:solidFill>
          <a:latin typeface="AGaramond"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 Target="slide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 Target="slide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 Target="slide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 Target="slide5.xm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05000"/>
            <a:ext cx="8839200" cy="1143000"/>
          </a:xfrm>
        </p:spPr>
        <p:txBody>
          <a:bodyPr/>
          <a:lstStyle/>
          <a:p>
            <a:pPr eaLnBrk="1" hangingPunct="1"/>
            <a:r>
              <a:rPr lang="en-US">
                <a:latin typeface="Arial" charset="0"/>
              </a:rPr>
              <a:t>The Election of 1860</a:t>
            </a:r>
            <a:br>
              <a:rPr lang="en-US">
                <a:latin typeface="Arial" charset="0"/>
              </a:rPr>
            </a:br>
            <a:r>
              <a:rPr lang="en-US">
                <a:latin typeface="Arial" charset="0"/>
              </a:rPr>
              <a:t>&amp; Secession</a:t>
            </a:r>
          </a:p>
        </p:txBody>
      </p:sp>
      <p:sp>
        <p:nvSpPr>
          <p:cNvPr id="3075" name="Rectangle 3"/>
          <p:cNvSpPr>
            <a:spLocks noGrp="1" noChangeArrowheads="1"/>
          </p:cNvSpPr>
          <p:nvPr>
            <p:ph type="subTitle" idx="1"/>
          </p:nvPr>
        </p:nvSpPr>
        <p:spPr/>
        <p:txBody>
          <a:bodyPr/>
          <a:lstStyle/>
          <a:p>
            <a:pPr eaLnBrk="1" hangingPunct="1">
              <a:buFont typeface="Wingdings" charset="0"/>
              <a:buNone/>
            </a:pPr>
            <a:r>
              <a:rPr lang="en-US">
                <a:latin typeface="Arial" charset="0"/>
              </a:rPr>
              <a:t>HIS 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endParaRPr lang="en-US"/>
          </a:p>
        </p:txBody>
      </p:sp>
      <p:sp>
        <p:nvSpPr>
          <p:cNvPr id="404483" name="Rectangle 3"/>
          <p:cNvSpPr>
            <a:spLocks noGrp="1" noChangeArrowheads="1"/>
          </p:cNvSpPr>
          <p:nvPr>
            <p:ph type="subTitle" idx="1"/>
          </p:nvPr>
        </p:nvSpPr>
        <p:spPr/>
        <p:txBody>
          <a:bodyPr/>
          <a:lstStyle/>
          <a:p>
            <a:endParaRPr lang="en-US"/>
          </a:p>
        </p:txBody>
      </p:sp>
      <p:sp>
        <p:nvSpPr>
          <p:cNvPr id="404484" name="AutoShape 4" descr="Parchment"/>
          <p:cNvSpPr>
            <a:spLocks noChangeArrowheads="1"/>
          </p:cNvSpPr>
          <p:nvPr/>
        </p:nvSpPr>
        <p:spPr bwMode="auto">
          <a:xfrm>
            <a:off x="228600" y="990600"/>
            <a:ext cx="8686800" cy="5638800"/>
          </a:xfrm>
          <a:prstGeom prst="verticalScroll">
            <a:avLst>
              <a:gd name="adj" fmla="val 12500"/>
            </a:avLst>
          </a:prstGeom>
          <a:blipFill dpi="0" rotWithShape="1">
            <a:blip r:embed="rId2"/>
            <a:srcRect/>
            <a:tile tx="0" ty="0" sx="100000" sy="100000" flip="none" algn="tl"/>
          </a:blipFill>
          <a:ln w="9525">
            <a:solidFill>
              <a:schemeClr val="tx1"/>
            </a:solidFill>
            <a:round/>
            <a:headEnd/>
            <a:tailEnd/>
          </a:ln>
          <a:effectLst>
            <a:outerShdw blurRad="63500" dist="80822" dir="9631758" algn="ctr" rotWithShape="0">
              <a:schemeClr val="tx1">
                <a:alpha val="74998"/>
              </a:schemeClr>
            </a:outerShdw>
          </a:effectLst>
        </p:spPr>
        <p:txBody>
          <a:bodyPr wrap="none" anchor="ctr"/>
          <a:lstStyle/>
          <a:p>
            <a:endParaRPr lang="en-US"/>
          </a:p>
        </p:txBody>
      </p:sp>
      <p:sp>
        <p:nvSpPr>
          <p:cNvPr id="404485" name="Text Box 5"/>
          <p:cNvSpPr txBox="1">
            <a:spLocks noChangeArrowheads="1"/>
          </p:cNvSpPr>
          <p:nvPr/>
        </p:nvSpPr>
        <p:spPr bwMode="auto">
          <a:xfrm>
            <a:off x="1066800" y="1752600"/>
            <a:ext cx="7010400" cy="484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45000"/>
              </a:spcBef>
              <a:buFontTx/>
              <a:buChar char="•"/>
            </a:pPr>
            <a:r>
              <a:rPr lang="en-US" sz="2400" b="1" i="1">
                <a:latin typeface="Arial" charset="0"/>
              </a:rPr>
              <a:t>War would destroy 1 America and build another.</a:t>
            </a:r>
          </a:p>
          <a:p>
            <a:pPr algn="ctr">
              <a:lnSpc>
                <a:spcPct val="85000"/>
              </a:lnSpc>
              <a:spcBef>
                <a:spcPct val="45000"/>
              </a:spcBef>
              <a:buFontTx/>
              <a:buChar char="•"/>
            </a:pPr>
            <a:r>
              <a:rPr lang="en-US" sz="2400" b="1" i="1">
                <a:latin typeface="Arial" charset="0"/>
              </a:rPr>
              <a:t>Almost as many died in this war as all wars combined before and since.</a:t>
            </a:r>
          </a:p>
          <a:p>
            <a:pPr algn="ctr">
              <a:lnSpc>
                <a:spcPct val="85000"/>
              </a:lnSpc>
              <a:spcBef>
                <a:spcPct val="45000"/>
              </a:spcBef>
              <a:buFontTx/>
              <a:buChar char="•"/>
            </a:pPr>
            <a:r>
              <a:rPr lang="en-US" sz="2400" b="1" i="1">
                <a:latin typeface="Arial" charset="0"/>
              </a:rPr>
              <a:t>It is America</a:t>
            </a:r>
            <a:r>
              <a:rPr lang="ja-JP" altLang="en-US" sz="2400" b="1" i="1">
                <a:latin typeface="Arial"/>
              </a:rPr>
              <a:t>’</a:t>
            </a:r>
            <a:r>
              <a:rPr lang="en-US" sz="2400" b="1" i="1">
                <a:latin typeface="Arial" charset="0"/>
              </a:rPr>
              <a:t>s bloodiest war.</a:t>
            </a:r>
          </a:p>
          <a:p>
            <a:pPr algn="ctr">
              <a:lnSpc>
                <a:spcPct val="85000"/>
              </a:lnSpc>
              <a:spcBef>
                <a:spcPct val="45000"/>
              </a:spcBef>
              <a:buFontTx/>
              <a:buChar char="•"/>
            </a:pPr>
            <a:r>
              <a:rPr lang="en-US" sz="2400" b="1" i="1">
                <a:latin typeface="Arial" charset="0"/>
              </a:rPr>
              <a:t>1 out of 7 Civil War soldiers injured would die in field hospitals, whereas, in the Vietnam War, 1 out of 270 injured soldiers would die in MASH units.</a:t>
            </a:r>
          </a:p>
          <a:p>
            <a:pPr algn="ctr">
              <a:lnSpc>
                <a:spcPct val="85000"/>
              </a:lnSpc>
              <a:spcBef>
                <a:spcPct val="45000"/>
              </a:spcBef>
              <a:buFontTx/>
              <a:buChar char="•"/>
            </a:pPr>
            <a:r>
              <a:rPr lang="en-US" sz="2400" b="1" i="1">
                <a:latin typeface="Arial" charset="0"/>
              </a:rPr>
              <a:t>First war of the Industrial Revolution---new weapons would cause massive destruction against outdated military tactics.</a:t>
            </a:r>
          </a:p>
          <a:p>
            <a:pPr>
              <a:lnSpc>
                <a:spcPct val="85000"/>
              </a:lnSpc>
              <a:spcBef>
                <a:spcPct val="45000"/>
              </a:spcBef>
            </a:pPr>
            <a:endParaRPr lang="en-US" sz="1800">
              <a:latin typeface="Arial" charset="0"/>
            </a:endParaRPr>
          </a:p>
        </p:txBody>
      </p:sp>
      <p:sp>
        <p:nvSpPr>
          <p:cNvPr id="404486" name="WordArt 6"/>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pPr algn="ctr"/>
            <a:r>
              <a:rPr lang="en-US" sz="3600" b="1" kern="10">
                <a:ln w="19050">
                  <a:solidFill>
                    <a:schemeClr val="tx1"/>
                  </a:solidFill>
                  <a:round/>
                  <a:headEnd/>
                  <a:tailEnd/>
                </a:ln>
                <a:gradFill rotWithShape="0">
                  <a:gsLst>
                    <a:gs pos="0">
                      <a:srgbClr val="4D0808"/>
                    </a:gs>
                    <a:gs pos="30000">
                      <a:srgbClr val="FF0300"/>
                    </a:gs>
                    <a:gs pos="55000">
                      <a:srgbClr val="FF7A00"/>
                    </a:gs>
                    <a:gs pos="100000">
                      <a:srgbClr val="FFF200"/>
                    </a:gs>
                  </a:gsLst>
                  <a:lin ang="18900000" scaled="1"/>
                </a:gradFill>
                <a:effectLst>
                  <a:outerShdw blurRad="63500" dist="88900" algn="ctr" rotWithShape="0">
                    <a:schemeClr val="tx1">
                      <a:alpha val="74998"/>
                    </a:schemeClr>
                  </a:outerShdw>
                </a:effectLst>
                <a:latin typeface="Impact"/>
                <a:ea typeface="Impact"/>
                <a:cs typeface="Impact"/>
              </a:rPr>
              <a:t>FACTS ABOUT THE CIVIL WAR</a:t>
            </a:r>
          </a:p>
        </p:txBody>
      </p:sp>
    </p:spTree>
    <p:extLst>
      <p:ext uri="{BB962C8B-B14F-4D97-AF65-F5344CB8AC3E}">
        <p14:creationId xmlns:p14="http://schemas.microsoft.com/office/powerpoint/2010/main" val="116095458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4484"/>
                                        </p:tgtEl>
                                        <p:attrNameLst>
                                          <p:attrName>style.visibility</p:attrName>
                                        </p:attrNameLst>
                                      </p:cBhvr>
                                      <p:to>
                                        <p:strVal val="visible"/>
                                      </p:to>
                                    </p:set>
                                    <p:animEffect transition="in" filter="blinds(horizontal)">
                                      <p:cBhvr>
                                        <p:cTn id="7" dur="500"/>
                                        <p:tgtEl>
                                          <p:spTgt spid="404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4485">
                                            <p:txEl>
                                              <p:pRg st="0" end="0"/>
                                            </p:txEl>
                                          </p:spTgt>
                                        </p:tgtEl>
                                        <p:attrNameLst>
                                          <p:attrName>style.visibility</p:attrName>
                                        </p:attrNameLst>
                                      </p:cBhvr>
                                      <p:to>
                                        <p:strVal val="visible"/>
                                      </p:to>
                                    </p:set>
                                    <p:animEffect transition="in" filter="checkerboard(across)">
                                      <p:cBhvr>
                                        <p:cTn id="12" dur="500"/>
                                        <p:tgtEl>
                                          <p:spTgt spid="4044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4485">
                                            <p:txEl>
                                              <p:pRg st="1" end="1"/>
                                            </p:txEl>
                                          </p:spTgt>
                                        </p:tgtEl>
                                        <p:attrNameLst>
                                          <p:attrName>style.visibility</p:attrName>
                                        </p:attrNameLst>
                                      </p:cBhvr>
                                      <p:to>
                                        <p:strVal val="visible"/>
                                      </p:to>
                                    </p:set>
                                    <p:animEffect transition="in" filter="checkerboard(across)">
                                      <p:cBhvr>
                                        <p:cTn id="17" dur="500"/>
                                        <p:tgtEl>
                                          <p:spTgt spid="40448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4485">
                                            <p:txEl>
                                              <p:pRg st="2" end="2"/>
                                            </p:txEl>
                                          </p:spTgt>
                                        </p:tgtEl>
                                        <p:attrNameLst>
                                          <p:attrName>style.visibility</p:attrName>
                                        </p:attrNameLst>
                                      </p:cBhvr>
                                      <p:to>
                                        <p:strVal val="visible"/>
                                      </p:to>
                                    </p:set>
                                    <p:animEffect transition="in" filter="checkerboard(across)">
                                      <p:cBhvr>
                                        <p:cTn id="22" dur="500"/>
                                        <p:tgtEl>
                                          <p:spTgt spid="40448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4485">
                                            <p:txEl>
                                              <p:pRg st="3" end="3"/>
                                            </p:txEl>
                                          </p:spTgt>
                                        </p:tgtEl>
                                        <p:attrNameLst>
                                          <p:attrName>style.visibility</p:attrName>
                                        </p:attrNameLst>
                                      </p:cBhvr>
                                      <p:to>
                                        <p:strVal val="visible"/>
                                      </p:to>
                                    </p:set>
                                    <p:animEffect transition="in" filter="checkerboard(across)">
                                      <p:cBhvr>
                                        <p:cTn id="27" dur="500"/>
                                        <p:tgtEl>
                                          <p:spTgt spid="40448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4485">
                                            <p:txEl>
                                              <p:pRg st="4" end="4"/>
                                            </p:txEl>
                                          </p:spTgt>
                                        </p:tgtEl>
                                        <p:attrNameLst>
                                          <p:attrName>style.visibility</p:attrName>
                                        </p:attrNameLst>
                                      </p:cBhvr>
                                      <p:to>
                                        <p:strVal val="visible"/>
                                      </p:to>
                                    </p:set>
                                    <p:animEffect transition="in" filter="checkerboard(across)">
                                      <p:cBhvr>
                                        <p:cTn id="32" dur="500"/>
                                        <p:tgtEl>
                                          <p:spTgt spid="404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animBg="1"/>
      <p:bldP spid="40448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atin typeface="Arial" charset="0"/>
              </a:rPr>
              <a:t>Inauguration of Jefferson Davis</a:t>
            </a:r>
          </a:p>
        </p:txBody>
      </p:sp>
      <p:pic>
        <p:nvPicPr>
          <p:cNvPr id="12291" name="Content Placeholder 7" descr="1861_Davis_Inaugural.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27200"/>
            <a:ext cx="3962400" cy="5130800"/>
          </a:xfrm>
        </p:spPr>
      </p:pic>
      <p:pic>
        <p:nvPicPr>
          <p:cNvPr id="12292" name="Content Placeholder 6" descr="Jefferson Davi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1981200"/>
            <a:ext cx="2836863" cy="41148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722313"/>
            <a:ext cx="8345488" cy="762000"/>
          </a:xfrm>
        </p:spPr>
        <p:txBody>
          <a:bodyPr/>
          <a:lstStyle/>
          <a:p>
            <a:pPr eaLnBrk="1" hangingPunct="1"/>
            <a:r>
              <a:rPr lang="en-US">
                <a:latin typeface="Arial" charset="0"/>
              </a:rPr>
              <a:t>Northern Responses</a:t>
            </a:r>
          </a:p>
        </p:txBody>
      </p:sp>
      <p:sp>
        <p:nvSpPr>
          <p:cNvPr id="13315" name="Rectangle 3"/>
          <p:cNvSpPr>
            <a:spLocks noGrp="1" noChangeArrowheads="1"/>
          </p:cNvSpPr>
          <p:nvPr>
            <p:ph type="body" idx="1"/>
          </p:nvPr>
        </p:nvSpPr>
        <p:spPr>
          <a:xfrm>
            <a:off x="381000" y="1828800"/>
            <a:ext cx="8156575" cy="4227513"/>
          </a:xfrm>
        </p:spPr>
        <p:txBody>
          <a:bodyPr/>
          <a:lstStyle/>
          <a:p>
            <a:pPr eaLnBrk="1" hangingPunct="1"/>
            <a:r>
              <a:rPr lang="en-US" sz="2800">
                <a:latin typeface="Arial" charset="0"/>
              </a:rPr>
              <a:t>Buchanan denounced secession as unconstit-utional, but said it couldn</a:t>
            </a:r>
            <a:r>
              <a:rPr lang="ja-JP" altLang="en-US" sz="2800">
                <a:latin typeface="Arial" charset="0"/>
              </a:rPr>
              <a:t>’</a:t>
            </a:r>
            <a:r>
              <a:rPr lang="en-US" sz="2800">
                <a:latin typeface="Arial" charset="0"/>
              </a:rPr>
              <a:t>t be stopped by force</a:t>
            </a:r>
          </a:p>
          <a:p>
            <a:pPr lvl="1" eaLnBrk="1" hangingPunct="1"/>
            <a:r>
              <a:rPr lang="en-US" sz="2400">
                <a:latin typeface="Arial" charset="0"/>
              </a:rPr>
              <a:t>Blamed it on Republicans</a:t>
            </a:r>
          </a:p>
          <a:p>
            <a:pPr lvl="1" eaLnBrk="1" hangingPunct="1"/>
            <a:r>
              <a:rPr lang="en-US" sz="2400">
                <a:latin typeface="Arial" charset="0"/>
              </a:rPr>
              <a:t>Called for obedience to Fugitive Slave law, amendment to protect slavery &amp; annexation of Cuba</a:t>
            </a:r>
          </a:p>
          <a:p>
            <a:pPr eaLnBrk="1" hangingPunct="1"/>
            <a:r>
              <a:rPr lang="en-US" sz="2800">
                <a:latin typeface="Arial" charset="0"/>
              </a:rPr>
              <a:t>Lincoln said revolution was only a </a:t>
            </a:r>
            <a:r>
              <a:rPr lang="ja-JP" altLang="en-US" sz="2800">
                <a:latin typeface="Arial" charset="0"/>
              </a:rPr>
              <a:t>“</a:t>
            </a:r>
            <a:r>
              <a:rPr lang="en-US" sz="2800">
                <a:latin typeface="Arial" charset="0"/>
              </a:rPr>
              <a:t>moral right when exercised for a morally justifiable cause</a:t>
            </a:r>
            <a:r>
              <a:rPr lang="ja-JP" altLang="en-US" sz="2800">
                <a:latin typeface="Arial" charset="0"/>
              </a:rPr>
              <a:t>”</a:t>
            </a:r>
            <a:endParaRPr lang="en-US" sz="2800">
              <a:latin typeface="Arial" charset="0"/>
            </a:endParaRPr>
          </a:p>
          <a:p>
            <a:pPr eaLnBrk="1" hangingPunct="1"/>
            <a:r>
              <a:rPr lang="en-US" sz="2800">
                <a:latin typeface="Arial" charset="0"/>
              </a:rPr>
              <a:t>Radical Republicans preferred peaceful separation to any further compromises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722313"/>
            <a:ext cx="8650288" cy="762000"/>
          </a:xfrm>
        </p:spPr>
        <p:txBody>
          <a:bodyPr/>
          <a:lstStyle/>
          <a:p>
            <a:pPr eaLnBrk="1" hangingPunct="1"/>
            <a:r>
              <a:rPr lang="en-US">
                <a:latin typeface="Arial" charset="0"/>
              </a:rPr>
              <a:t>Last-Ditch Compromise Attempts</a:t>
            </a:r>
          </a:p>
        </p:txBody>
      </p:sp>
      <p:sp>
        <p:nvSpPr>
          <p:cNvPr id="14339" name="Rectangle 3"/>
          <p:cNvSpPr>
            <a:spLocks noGrp="1" noChangeArrowheads="1"/>
          </p:cNvSpPr>
          <p:nvPr>
            <p:ph type="body" idx="1"/>
          </p:nvPr>
        </p:nvSpPr>
        <p:spPr>
          <a:xfrm>
            <a:off x="457200" y="1828800"/>
            <a:ext cx="8229600" cy="4227513"/>
          </a:xfrm>
        </p:spPr>
        <p:txBody>
          <a:bodyPr/>
          <a:lstStyle/>
          <a:p>
            <a:pPr eaLnBrk="1" hangingPunct="1"/>
            <a:r>
              <a:rPr lang="en-US">
                <a:latin typeface="Arial" charset="0"/>
              </a:rPr>
              <a:t>Crittenden Compromise in Senate offered 6 unrepealable amendments</a:t>
            </a:r>
          </a:p>
          <a:p>
            <a:pPr eaLnBrk="1" hangingPunct="1"/>
            <a:r>
              <a:rPr lang="en-US">
                <a:latin typeface="Arial" charset="0"/>
              </a:rPr>
              <a:t>House proposed 3 compromises:</a:t>
            </a:r>
          </a:p>
          <a:p>
            <a:pPr lvl="1" eaLnBrk="1" hangingPunct="1"/>
            <a:r>
              <a:rPr lang="en-US">
                <a:latin typeface="Arial" charset="0"/>
              </a:rPr>
              <a:t>Admitting New Mexico as slave state</a:t>
            </a:r>
          </a:p>
          <a:p>
            <a:pPr lvl="1" eaLnBrk="1" hangingPunct="1"/>
            <a:r>
              <a:rPr lang="en-US">
                <a:latin typeface="Arial" charset="0"/>
              </a:rPr>
              <a:t>Resolution calling for obedience to Fugitive Slave law &amp; repeal of personal liberty laws</a:t>
            </a:r>
          </a:p>
          <a:p>
            <a:pPr lvl="1" eaLnBrk="1" hangingPunct="1"/>
            <a:r>
              <a:rPr lang="en-US">
                <a:latin typeface="Arial" charset="0"/>
              </a:rPr>
              <a:t>13</a:t>
            </a:r>
            <a:r>
              <a:rPr lang="en-US" baseline="30000">
                <a:latin typeface="Arial" charset="0"/>
              </a:rPr>
              <a:t>th</a:t>
            </a:r>
            <a:r>
              <a:rPr lang="en-US">
                <a:latin typeface="Arial" charset="0"/>
              </a:rPr>
              <a:t> Amendment to guarantee slavery against any future interference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up)">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up)">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up)">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up)">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The Failure of Compromise</a:t>
            </a:r>
          </a:p>
        </p:txBody>
      </p:sp>
      <p:sp>
        <p:nvSpPr>
          <p:cNvPr id="12293" name="Rectangle 5"/>
          <p:cNvSpPr>
            <a:spLocks noGrp="1" noChangeArrowheads="1"/>
          </p:cNvSpPr>
          <p:nvPr>
            <p:ph type="body" idx="1"/>
          </p:nvPr>
        </p:nvSpPr>
        <p:spPr>
          <a:xfrm>
            <a:off x="914400" y="1981200"/>
            <a:ext cx="8077200"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pPr>
            <a:r>
              <a:rPr lang="en-US"/>
              <a:t>Crittenden Plan: extend the Missouri Compromise line to the Pacific</a:t>
            </a:r>
          </a:p>
          <a:p>
            <a:pPr>
              <a:lnSpc>
                <a:spcPct val="90000"/>
              </a:lnSpc>
              <a:spcBef>
                <a:spcPct val="0"/>
              </a:spcBef>
            </a:pPr>
            <a:r>
              <a:rPr lang="en-US"/>
              <a:t>Lincoln rejects</a:t>
            </a:r>
          </a:p>
          <a:p>
            <a:pPr lvl="1">
              <a:lnSpc>
                <a:spcPct val="90000"/>
              </a:lnSpc>
              <a:buSzPct val="75000"/>
            </a:pPr>
            <a:r>
              <a:rPr lang="en-US"/>
              <a:t>does not think it will end secession </a:t>
            </a:r>
          </a:p>
          <a:p>
            <a:pPr lvl="1">
              <a:lnSpc>
                <a:spcPct val="90000"/>
              </a:lnSpc>
              <a:buSzPct val="75000"/>
            </a:pPr>
            <a:r>
              <a:rPr lang="en-US"/>
              <a:t>viewed as repudiation of Republican principles </a:t>
            </a:r>
          </a:p>
          <a:p>
            <a:pPr>
              <a:lnSpc>
                <a:spcPct val="90000"/>
              </a:lnSpc>
            </a:pPr>
            <a:r>
              <a:rPr lang="en-US"/>
              <a:t>Buchanan takes no action to stop secession</a:t>
            </a:r>
          </a:p>
          <a:p>
            <a:pPr>
              <a:lnSpc>
                <a:spcPct val="90000"/>
              </a:lnSpc>
            </a:pPr>
            <a:r>
              <a:rPr lang="en-US"/>
              <a:t>Some wish to </a:t>
            </a:r>
            <a:r>
              <a:rPr lang="ja-JP" altLang="en-US">
                <a:latin typeface="Arial"/>
              </a:rPr>
              <a:t>“</a:t>
            </a:r>
            <a:r>
              <a:rPr lang="en-US"/>
              <a:t>let the South depart in peace</a:t>
            </a:r>
            <a:r>
              <a:rPr lang="ja-JP" altLang="en-US">
                <a:latin typeface="Arial"/>
              </a:rPr>
              <a:t>”</a:t>
            </a:r>
            <a:r>
              <a:rPr lang="en-US"/>
              <a:t> </a:t>
            </a:r>
          </a:p>
        </p:txBody>
      </p:sp>
    </p:spTree>
    <p:extLst>
      <p:ext uri="{BB962C8B-B14F-4D97-AF65-F5344CB8AC3E}">
        <p14:creationId xmlns:p14="http://schemas.microsoft.com/office/powerpoint/2010/main" val="8614004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sec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64537"/>
      </p:ext>
    </p:extLst>
  </p:cSld>
  <p:clrMapOvr>
    <a:masterClrMapping/>
  </p:clrMapOvr>
  <p:transition xmlns:p14="http://schemas.microsoft.com/office/powerpoint/2010/mai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atin typeface="Arial" charset="0"/>
              </a:rPr>
              <a:t>Lincoln</a:t>
            </a:r>
            <a:r>
              <a:rPr lang="ja-JP" altLang="en-US">
                <a:latin typeface="Arial" charset="0"/>
              </a:rPr>
              <a:t>’</a:t>
            </a:r>
            <a:r>
              <a:rPr lang="en-US">
                <a:latin typeface="Arial" charset="0"/>
              </a:rPr>
              <a:t>s First Inauguration, 1861</a:t>
            </a:r>
          </a:p>
        </p:txBody>
      </p:sp>
      <p:pic>
        <p:nvPicPr>
          <p:cNvPr id="15363" name="Content Placeholder 3" descr="Lincoln1stInau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752600"/>
            <a:ext cx="4953000" cy="49958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22313"/>
            <a:ext cx="8497888" cy="762000"/>
          </a:xfrm>
        </p:spPr>
        <p:txBody>
          <a:bodyPr/>
          <a:lstStyle/>
          <a:p>
            <a:pPr eaLnBrk="1" hangingPunct="1"/>
            <a:r>
              <a:rPr lang="en-US">
                <a:latin typeface="Arial" charset="0"/>
              </a:rPr>
              <a:t>The War Begins</a:t>
            </a:r>
          </a:p>
        </p:txBody>
      </p:sp>
      <p:sp>
        <p:nvSpPr>
          <p:cNvPr id="16387" name="Rectangle 3"/>
          <p:cNvSpPr>
            <a:spLocks noGrp="1" noChangeArrowheads="1"/>
          </p:cNvSpPr>
          <p:nvPr>
            <p:ph type="body" idx="1"/>
          </p:nvPr>
        </p:nvSpPr>
        <p:spPr>
          <a:xfrm>
            <a:off x="457200" y="1752600"/>
            <a:ext cx="8080375" cy="5105400"/>
          </a:xfrm>
        </p:spPr>
        <p:txBody>
          <a:bodyPr/>
          <a:lstStyle/>
          <a:p>
            <a:pPr eaLnBrk="1" hangingPunct="1">
              <a:lnSpc>
                <a:spcPct val="90000"/>
              </a:lnSpc>
            </a:pPr>
            <a:r>
              <a:rPr lang="en-US" sz="2800">
                <a:latin typeface="Arial" charset="0"/>
              </a:rPr>
              <a:t>Lincoln</a:t>
            </a:r>
            <a:r>
              <a:rPr lang="ja-JP" altLang="en-US" sz="2800">
                <a:latin typeface="Arial" charset="0"/>
              </a:rPr>
              <a:t>’</a:t>
            </a:r>
            <a:r>
              <a:rPr lang="en-US" sz="2800">
                <a:latin typeface="Arial" charset="0"/>
              </a:rPr>
              <a:t>s decision to resupply </a:t>
            </a:r>
            <a:r>
              <a:rPr lang="en-US" sz="2800" b="1">
                <a:latin typeface="Arial" charset="0"/>
              </a:rPr>
              <a:t>Ft. Sumter</a:t>
            </a:r>
            <a:r>
              <a:rPr lang="en-US" sz="2800">
                <a:latin typeface="Arial" charset="0"/>
              </a:rPr>
              <a:t> was stroke of genius</a:t>
            </a:r>
          </a:p>
          <a:p>
            <a:pPr lvl="1" eaLnBrk="1" hangingPunct="1">
              <a:lnSpc>
                <a:spcPct val="90000"/>
              </a:lnSpc>
            </a:pPr>
            <a:r>
              <a:rPr lang="en-US" sz="2400">
                <a:latin typeface="Arial" charset="0"/>
              </a:rPr>
              <a:t>Fulfilled Inaugural Address pledge to hold federal property in rebel states</a:t>
            </a:r>
          </a:p>
          <a:p>
            <a:pPr lvl="1" eaLnBrk="1" hangingPunct="1">
              <a:lnSpc>
                <a:spcPct val="90000"/>
              </a:lnSpc>
            </a:pPr>
            <a:r>
              <a:rPr lang="en-US" sz="2400">
                <a:latin typeface="Arial" charset="0"/>
              </a:rPr>
              <a:t>Forced rebels to make decision to start war</a:t>
            </a:r>
          </a:p>
          <a:p>
            <a:pPr eaLnBrk="1" hangingPunct="1">
              <a:lnSpc>
                <a:spcPct val="90000"/>
              </a:lnSpc>
            </a:pPr>
            <a:r>
              <a:rPr lang="en-US" sz="2800">
                <a:latin typeface="Arial" charset="0"/>
              </a:rPr>
              <a:t>Davis decided to take fort before resupply ships arrived</a:t>
            </a:r>
          </a:p>
          <a:p>
            <a:pPr lvl="1" eaLnBrk="1" hangingPunct="1">
              <a:lnSpc>
                <a:spcPct val="90000"/>
              </a:lnSpc>
            </a:pPr>
            <a:r>
              <a:rPr lang="en-US" sz="2400">
                <a:latin typeface="Arial" charset="0"/>
              </a:rPr>
              <a:t>Beauregard shelled fort April 12-13, 1861</a:t>
            </a:r>
          </a:p>
          <a:p>
            <a:pPr lvl="1" eaLnBrk="1" hangingPunct="1">
              <a:lnSpc>
                <a:spcPct val="90000"/>
              </a:lnSpc>
            </a:pPr>
            <a:r>
              <a:rPr lang="en-US" sz="2400">
                <a:latin typeface="Arial" charset="0"/>
              </a:rPr>
              <a:t>Anderson surrendered April 13</a:t>
            </a:r>
          </a:p>
          <a:p>
            <a:pPr eaLnBrk="1" hangingPunct="1">
              <a:lnSpc>
                <a:spcPct val="90000"/>
              </a:lnSpc>
            </a:pPr>
            <a:r>
              <a:rPr lang="en-US" sz="2800">
                <a:latin typeface="Arial" charset="0"/>
              </a:rPr>
              <a:t>Lincoln called for 75,000 volunteers to put down rebellion on April 15</a:t>
            </a:r>
          </a:p>
          <a:p>
            <a:pPr eaLnBrk="1" hangingPunct="1">
              <a:lnSpc>
                <a:spcPct val="90000"/>
              </a:lnSpc>
            </a:pPr>
            <a:r>
              <a:rPr lang="en-US" sz="2800">
                <a:latin typeface="Arial" charset="0"/>
              </a:rPr>
              <a:t>Va., N.C., Tenn. &amp; Ark. Seceded &amp; joined CSA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p:cTn id="13"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p:cTn id="25"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p:cTn id="31"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p:cTn id="37"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p:cTn id="43"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p:cTn id="49"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22313"/>
            <a:ext cx="8497888" cy="762000"/>
          </a:xfrm>
        </p:spPr>
        <p:txBody>
          <a:bodyPr/>
          <a:lstStyle/>
          <a:p>
            <a:pPr eaLnBrk="1" hangingPunct="1"/>
            <a:r>
              <a:rPr lang="en-US">
                <a:latin typeface="Arial" charset="0"/>
              </a:rPr>
              <a:t>The Attack on Ft. Sumter</a:t>
            </a:r>
          </a:p>
        </p:txBody>
      </p:sp>
      <p:pic>
        <p:nvPicPr>
          <p:cNvPr id="17411" name="Picture 3" descr="P:\My Files\U.S. I Images\FtSum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104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And the War Came</a:t>
            </a:r>
          </a:p>
        </p:txBody>
      </p:sp>
      <p:sp>
        <p:nvSpPr>
          <p:cNvPr id="14341" name="Rectangle 5"/>
          <p:cNvSpPr>
            <a:spLocks noGrp="1" noChangeArrowheads="1"/>
          </p:cNvSpPr>
          <p:nvPr>
            <p:ph type="body" idx="1"/>
          </p:nvPr>
        </p:nvSpPr>
        <p:spPr>
          <a:xfrm>
            <a:off x="1219200" y="1981200"/>
            <a:ext cx="7467600"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pPr>
            <a:r>
              <a:rPr lang="en-US"/>
              <a:t>North seeks action to preserve Union</a:t>
            </a:r>
          </a:p>
          <a:p>
            <a:pPr>
              <a:lnSpc>
                <a:spcPct val="90000"/>
              </a:lnSpc>
              <a:spcBef>
                <a:spcPct val="0"/>
              </a:spcBef>
            </a:pPr>
            <a:r>
              <a:rPr lang="en-US"/>
              <a:t>April 13, 1861--Fort Sumter, S.C, falls</a:t>
            </a:r>
          </a:p>
          <a:p>
            <a:pPr>
              <a:lnSpc>
                <a:spcPct val="90000"/>
              </a:lnSpc>
              <a:spcBef>
                <a:spcPct val="0"/>
              </a:spcBef>
            </a:pPr>
            <a:r>
              <a:rPr lang="en-US"/>
              <a:t>April 15--Lincoln calls out Northern state militias to suppress Southern insurrection</a:t>
            </a:r>
          </a:p>
          <a:p>
            <a:pPr>
              <a:lnSpc>
                <a:spcPct val="90000"/>
              </a:lnSpc>
              <a:spcBef>
                <a:spcPct val="0"/>
              </a:spcBef>
            </a:pPr>
            <a:r>
              <a:rPr lang="en-US"/>
              <a:t>April-May--Upper South secedes</a:t>
            </a:r>
          </a:p>
          <a:p>
            <a:pPr>
              <a:lnSpc>
                <a:spcPct val="90000"/>
              </a:lnSpc>
              <a:spcBef>
                <a:spcPct val="0"/>
              </a:spcBef>
            </a:pPr>
            <a:r>
              <a:rPr lang="en-US"/>
              <a:t>Border states--slave states remain in Union</a:t>
            </a:r>
          </a:p>
          <a:p>
            <a:pPr>
              <a:lnSpc>
                <a:spcPct val="90000"/>
              </a:lnSpc>
              <a:spcBef>
                <a:spcPct val="0"/>
              </a:spcBef>
            </a:pPr>
            <a:r>
              <a:rPr lang="en-US"/>
              <a:t>War defined as effort to preserve Union</a:t>
            </a:r>
          </a:p>
        </p:txBody>
      </p:sp>
    </p:spTree>
    <p:extLst>
      <p:ext uri="{BB962C8B-B14F-4D97-AF65-F5344CB8AC3E}">
        <p14:creationId xmlns:p14="http://schemas.microsoft.com/office/powerpoint/2010/main" val="32974395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4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22313"/>
            <a:ext cx="8269288" cy="762000"/>
          </a:xfrm>
        </p:spPr>
        <p:txBody>
          <a:bodyPr/>
          <a:lstStyle/>
          <a:p>
            <a:pPr eaLnBrk="1" hangingPunct="1"/>
            <a:r>
              <a:rPr lang="en-US">
                <a:latin typeface="Arial" charset="0"/>
              </a:rPr>
              <a:t>The Candidates</a:t>
            </a:r>
          </a:p>
        </p:txBody>
      </p:sp>
      <p:sp>
        <p:nvSpPr>
          <p:cNvPr id="5123" name="Rectangle 3"/>
          <p:cNvSpPr>
            <a:spLocks noGrp="1" noChangeArrowheads="1"/>
          </p:cNvSpPr>
          <p:nvPr>
            <p:ph type="body" idx="1"/>
          </p:nvPr>
        </p:nvSpPr>
        <p:spPr>
          <a:xfrm>
            <a:off x="0" y="1905000"/>
            <a:ext cx="7772400" cy="4953000"/>
          </a:xfrm>
        </p:spPr>
        <p:txBody>
          <a:bodyPr/>
          <a:lstStyle/>
          <a:p>
            <a:pPr eaLnBrk="1" hangingPunct="1">
              <a:lnSpc>
                <a:spcPct val="90000"/>
              </a:lnSpc>
            </a:pPr>
            <a:r>
              <a:rPr lang="en-US" sz="2800">
                <a:latin typeface="Arial" charset="0"/>
              </a:rPr>
              <a:t>Southern Democrats:</a:t>
            </a:r>
          </a:p>
          <a:p>
            <a:pPr lvl="1" eaLnBrk="1" hangingPunct="1">
              <a:lnSpc>
                <a:spcPct val="90000"/>
              </a:lnSpc>
            </a:pPr>
            <a:r>
              <a:rPr lang="en-US" sz="2400">
                <a:latin typeface="Arial" charset="0"/>
              </a:rPr>
              <a:t>Nominated John Breckenridge</a:t>
            </a:r>
          </a:p>
          <a:p>
            <a:pPr lvl="1" eaLnBrk="1" hangingPunct="1">
              <a:lnSpc>
                <a:spcPct val="90000"/>
              </a:lnSpc>
            </a:pPr>
            <a:r>
              <a:rPr lang="en-US" sz="2400">
                <a:latin typeface="Arial" charset="0"/>
              </a:rPr>
              <a:t>Platform called for slave code for territories</a:t>
            </a:r>
          </a:p>
          <a:p>
            <a:pPr eaLnBrk="1" hangingPunct="1">
              <a:lnSpc>
                <a:spcPct val="90000"/>
              </a:lnSpc>
            </a:pPr>
            <a:r>
              <a:rPr lang="en-US" sz="2800">
                <a:latin typeface="Arial" charset="0"/>
              </a:rPr>
              <a:t>Northern Democrats:</a:t>
            </a:r>
          </a:p>
          <a:p>
            <a:pPr lvl="1" eaLnBrk="1" hangingPunct="1">
              <a:lnSpc>
                <a:spcPct val="90000"/>
              </a:lnSpc>
            </a:pPr>
            <a:r>
              <a:rPr lang="en-US" sz="2400">
                <a:latin typeface="Arial" charset="0"/>
              </a:rPr>
              <a:t>Nominated Stephen Douglas</a:t>
            </a:r>
          </a:p>
          <a:p>
            <a:pPr lvl="1" eaLnBrk="1" hangingPunct="1">
              <a:lnSpc>
                <a:spcPct val="90000"/>
              </a:lnSpc>
            </a:pPr>
            <a:r>
              <a:rPr lang="en-US" sz="2400">
                <a:latin typeface="Arial" charset="0"/>
              </a:rPr>
              <a:t>Platform endorsed Freeport Doctrine</a:t>
            </a:r>
          </a:p>
          <a:p>
            <a:pPr eaLnBrk="1" hangingPunct="1">
              <a:lnSpc>
                <a:spcPct val="90000"/>
              </a:lnSpc>
            </a:pPr>
            <a:r>
              <a:rPr lang="en-US" sz="2800">
                <a:latin typeface="Arial" charset="0"/>
              </a:rPr>
              <a:t>Republicans:</a:t>
            </a:r>
          </a:p>
          <a:p>
            <a:pPr lvl="1" eaLnBrk="1" hangingPunct="1">
              <a:lnSpc>
                <a:spcPct val="90000"/>
              </a:lnSpc>
            </a:pPr>
            <a:r>
              <a:rPr lang="en-US" sz="2400">
                <a:latin typeface="Arial" charset="0"/>
              </a:rPr>
              <a:t>Nominated Abraham Lincoln</a:t>
            </a:r>
          </a:p>
          <a:p>
            <a:pPr lvl="1" eaLnBrk="1" hangingPunct="1">
              <a:lnSpc>
                <a:spcPct val="90000"/>
              </a:lnSpc>
            </a:pPr>
            <a:r>
              <a:rPr lang="en-US" sz="2400">
                <a:latin typeface="Arial" charset="0"/>
              </a:rPr>
              <a:t>Platform denounced slavery but also Brown</a:t>
            </a:r>
            <a:r>
              <a:rPr lang="ja-JP" altLang="en-US" sz="2400">
                <a:latin typeface="Arial" charset="0"/>
              </a:rPr>
              <a:t>’</a:t>
            </a:r>
            <a:r>
              <a:rPr lang="en-US" sz="2400">
                <a:latin typeface="Arial" charset="0"/>
              </a:rPr>
              <a:t>s raid</a:t>
            </a:r>
          </a:p>
          <a:p>
            <a:pPr eaLnBrk="1" hangingPunct="1">
              <a:lnSpc>
                <a:spcPct val="90000"/>
              </a:lnSpc>
            </a:pPr>
            <a:r>
              <a:rPr lang="en-US" sz="2800">
                <a:latin typeface="Arial" charset="0"/>
              </a:rPr>
              <a:t>Constitutional Union party:</a:t>
            </a:r>
          </a:p>
          <a:p>
            <a:pPr lvl="1" eaLnBrk="1" hangingPunct="1">
              <a:lnSpc>
                <a:spcPct val="90000"/>
              </a:lnSpc>
            </a:pPr>
            <a:r>
              <a:rPr lang="en-US" sz="2400">
                <a:latin typeface="Arial" charset="0"/>
              </a:rPr>
              <a:t>Nominated John Bell</a:t>
            </a:r>
          </a:p>
        </p:txBody>
      </p:sp>
      <p:pic>
        <p:nvPicPr>
          <p:cNvPr id="4100" name="Picture 3" descr="1860DanceCarto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0"/>
            <a:ext cx="387826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ox(in)">
                                      <p:cBhvr>
                                        <p:cTn id="10" dur="500"/>
                                        <p:tgtEl>
                                          <p:spTgt spid="512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box(in)">
                                      <p:cBhvr>
                                        <p:cTn id="13" dur="500"/>
                                        <p:tgtEl>
                                          <p:spTgt spid="51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box(in)">
                                      <p:cBhvr>
                                        <p:cTn id="18" dur="500"/>
                                        <p:tgtEl>
                                          <p:spTgt spid="5123">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Effect transition="in" filter="box(in)">
                                      <p:cBhvr>
                                        <p:cTn id="21" dur="500"/>
                                        <p:tgtEl>
                                          <p:spTgt spid="5123">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23">
                                            <p:txEl>
                                              <p:pRg st="5" end="5"/>
                                            </p:txEl>
                                          </p:spTgt>
                                        </p:tgtEl>
                                        <p:attrNameLst>
                                          <p:attrName>style.visibility</p:attrName>
                                        </p:attrNameLst>
                                      </p:cBhvr>
                                      <p:to>
                                        <p:strVal val="visible"/>
                                      </p:to>
                                    </p:set>
                                    <p:animEffect transition="in" filter="box(in)">
                                      <p:cBhvr>
                                        <p:cTn id="24" dur="500"/>
                                        <p:tgtEl>
                                          <p:spTgt spid="512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box(in)">
                                      <p:cBhvr>
                                        <p:cTn id="29" dur="500"/>
                                        <p:tgtEl>
                                          <p:spTgt spid="5123">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box(in)">
                                      <p:cBhvr>
                                        <p:cTn id="32" dur="500"/>
                                        <p:tgtEl>
                                          <p:spTgt spid="5123">
                                            <p:txEl>
                                              <p:pRg st="7" end="7"/>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animEffect transition="in" filter="box(in)">
                                      <p:cBhvr>
                                        <p:cTn id="35" dur="500"/>
                                        <p:tgtEl>
                                          <p:spTgt spid="512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3">
                                            <p:txEl>
                                              <p:pRg st="9" end="9"/>
                                            </p:txEl>
                                          </p:spTgt>
                                        </p:tgtEl>
                                        <p:attrNameLst>
                                          <p:attrName>style.visibility</p:attrName>
                                        </p:attrNameLst>
                                      </p:cBhvr>
                                      <p:to>
                                        <p:strVal val="visible"/>
                                      </p:to>
                                    </p:set>
                                    <p:animEffect transition="in" filter="box(in)">
                                      <p:cBhvr>
                                        <p:cTn id="40" dur="500"/>
                                        <p:tgtEl>
                                          <p:spTgt spid="5123">
                                            <p:txEl>
                                              <p:pRg st="9" end="9"/>
                                            </p:txEl>
                                          </p:spTgt>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123">
                                            <p:txEl>
                                              <p:pRg st="10" end="10"/>
                                            </p:txEl>
                                          </p:spTgt>
                                        </p:tgtEl>
                                        <p:attrNameLst>
                                          <p:attrName>style.visibility</p:attrName>
                                        </p:attrNameLst>
                                      </p:cBhvr>
                                      <p:to>
                                        <p:strVal val="visible"/>
                                      </p:to>
                                    </p:set>
                                    <p:animEffect transition="in" filter="box(in)">
                                      <p:cBhvr>
                                        <p:cTn id="43"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Secession</a:t>
            </a:r>
          </a:p>
        </p:txBody>
      </p:sp>
      <p:pic>
        <p:nvPicPr>
          <p:cNvPr id="90116" name="Picture 4" descr="DIVI72332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0"/>
            <a:ext cx="8001000" cy="439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9921394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8"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Adjusting to Total War</a:t>
            </a:r>
          </a:p>
        </p:txBody>
      </p:sp>
      <p:sp>
        <p:nvSpPr>
          <p:cNvPr id="16389" name="Rectangle 5"/>
          <p:cNvSpPr>
            <a:spLocks noGrp="1" noChangeArrowheads="1"/>
          </p:cNvSpPr>
          <p:nvPr>
            <p:ph type="body" idx="1"/>
          </p:nvPr>
        </p:nvSpPr>
        <p:spPr>
          <a:xfrm>
            <a:off x="914400" y="1981200"/>
            <a:ext cx="79248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r>
              <a:rPr lang="en-US"/>
              <a:t>North must win by destroying will to resist</a:t>
            </a:r>
          </a:p>
          <a:p>
            <a:pPr>
              <a:spcBef>
                <a:spcPct val="0"/>
              </a:spcBef>
            </a:pPr>
            <a:r>
              <a:rPr lang="en-US"/>
              <a:t>Total War--a test of societies, economies, political systems as well as armies</a:t>
            </a:r>
          </a:p>
        </p:txBody>
      </p:sp>
    </p:spTree>
    <p:extLst>
      <p:ext uri="{BB962C8B-B14F-4D97-AF65-F5344CB8AC3E}">
        <p14:creationId xmlns:p14="http://schemas.microsoft.com/office/powerpoint/2010/main" val="23526883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319088"/>
            <a:ext cx="8153400" cy="823912"/>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b="1" dirty="0" smtClean="0">
                <a:solidFill>
                  <a:srgbClr val="D42800"/>
                </a:solidFill>
                <a:effectLst>
                  <a:outerShdw blurRad="38100" dist="38100" dir="2700000" algn="tl">
                    <a:srgbClr val="000000"/>
                  </a:outerShdw>
                </a:effectLst>
                <a:latin typeface="BilboDisplay" charset="0"/>
              </a:rPr>
              <a:t>Resources…</a:t>
            </a:r>
            <a:endParaRPr lang="en-US" sz="4800" b="1" dirty="0">
              <a:solidFill>
                <a:srgbClr val="D42800"/>
              </a:solidFill>
              <a:effectLst>
                <a:outerShdw blurRad="38100" dist="38100" dir="2700000" algn="tl">
                  <a:srgbClr val="000000"/>
                </a:outerShdw>
              </a:effectLst>
              <a:latin typeface="BilboDisplay" charset="0"/>
            </a:endParaRPr>
          </a:p>
        </p:txBody>
      </p:sp>
      <p:pic>
        <p:nvPicPr>
          <p:cNvPr id="75779" name="Picture 3" descr="chart-RatingNorth&amp;South"/>
          <p:cNvPicPr>
            <a:picLocks noChangeAspect="1" noChangeArrowheads="1"/>
          </p:cNvPicPr>
          <p:nvPr/>
        </p:nvPicPr>
        <p:blipFill>
          <a:blip r:embed="rId2">
            <a:lum contrast="6000"/>
            <a:extLst>
              <a:ext uri="{28A0092B-C50C-407E-A947-70E740481C1C}">
                <a14:useLocalDpi xmlns:a14="http://schemas.microsoft.com/office/drawing/2010/main" val="0"/>
              </a:ext>
            </a:extLst>
          </a:blip>
          <a:srcRect t="7727"/>
          <a:stretch>
            <a:fillRect/>
          </a:stretch>
        </p:blipFill>
        <p:spPr bwMode="auto">
          <a:xfrm>
            <a:off x="381000" y="1862138"/>
            <a:ext cx="8382000" cy="49958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298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295400" y="381000"/>
            <a:ext cx="6629400" cy="1555750"/>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b="1">
                <a:solidFill>
                  <a:srgbClr val="D42800"/>
                </a:solidFill>
                <a:effectLst>
                  <a:outerShdw blurRad="38100" dist="38100" dir="2700000" algn="tl">
                    <a:srgbClr val="000000"/>
                  </a:outerShdw>
                </a:effectLst>
                <a:latin typeface="BilboDisplay" charset="0"/>
              </a:rPr>
              <a:t>Slave/Free States Population, 1861</a:t>
            </a:r>
          </a:p>
        </p:txBody>
      </p:sp>
      <p:pic>
        <p:nvPicPr>
          <p:cNvPr id="78852" name="Picture 4" descr="chart-1861 slave &amp; free states popu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8001000" cy="27416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127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95400" y="319088"/>
            <a:ext cx="6629400" cy="823912"/>
          </a:xfrm>
          <a:prstGeom prst="rect">
            <a:avLst/>
          </a:prstGeom>
          <a:noFill/>
          <a:ln>
            <a:noFill/>
          </a:ln>
          <a:effectLst>
            <a:outerShdw blurRad="63500" dist="29783" dir="3885598" algn="ctr" rotWithShape="0">
              <a:srgbClr val="929292">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sz="4800" b="1">
                <a:solidFill>
                  <a:srgbClr val="D42800"/>
                </a:solidFill>
                <a:effectLst>
                  <a:outerShdw blurRad="38100" dist="38100" dir="2700000" algn="tl">
                    <a:srgbClr val="000000"/>
                  </a:outerShdw>
                </a:effectLst>
                <a:latin typeface="BilboDisplay" charset="0"/>
              </a:rPr>
              <a:t>Railroad Lines, 1860</a:t>
            </a:r>
          </a:p>
        </p:txBody>
      </p:sp>
      <p:pic>
        <p:nvPicPr>
          <p:cNvPr id="7270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0" y="1371600"/>
            <a:ext cx="4692650" cy="4953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5157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Prospects, Plans, and Expectations</a:t>
            </a:r>
          </a:p>
        </p:txBody>
      </p:sp>
      <p:sp>
        <p:nvSpPr>
          <p:cNvPr id="18437" name="Rectangle 5"/>
          <p:cNvSpPr>
            <a:spLocks noGrp="1" noChangeArrowheads="1"/>
          </p:cNvSpPr>
          <p:nvPr>
            <p:ph type="body" idx="1"/>
          </p:nvPr>
        </p:nvSpPr>
        <p:spPr>
          <a:xfrm>
            <a:off x="1066800" y="2436813"/>
            <a:ext cx="7729538" cy="49133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r>
              <a:rPr lang="en-US"/>
              <a:t>South adopts defensive strategy--North must fight in unfamiliar, hostile terrain </a:t>
            </a:r>
          </a:p>
          <a:p>
            <a:pPr>
              <a:spcBef>
                <a:spcPct val="0"/>
              </a:spcBef>
            </a:pPr>
            <a:r>
              <a:rPr lang="en-US"/>
              <a:t>Lincoln adopts two-front strategy </a:t>
            </a:r>
          </a:p>
          <a:p>
            <a:pPr lvl="1">
              <a:buSzPct val="75000"/>
            </a:pPr>
            <a:r>
              <a:rPr lang="en-US"/>
              <a:t>capture Confederate capital, Richmond, Va.</a:t>
            </a:r>
          </a:p>
          <a:p>
            <a:pPr lvl="1">
              <a:buSzPct val="75000"/>
            </a:pPr>
            <a:r>
              <a:rPr lang="en-US"/>
              <a:t>seize control of the Mississippi River</a:t>
            </a:r>
          </a:p>
          <a:p>
            <a:pPr lvl="1">
              <a:buSzPct val="75000"/>
            </a:pPr>
            <a:r>
              <a:rPr lang="en-US"/>
              <a:t>deploy navy to blockade Southern ports</a:t>
            </a:r>
          </a:p>
        </p:txBody>
      </p:sp>
    </p:spTree>
    <p:extLst>
      <p:ext uri="{BB962C8B-B14F-4D97-AF65-F5344CB8AC3E}">
        <p14:creationId xmlns:p14="http://schemas.microsoft.com/office/powerpoint/2010/main" val="716773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838200" y="1143000"/>
            <a:ext cx="7467600" cy="533400"/>
          </a:xfrm>
        </p:spPr>
        <p:txBody>
          <a:bodyPr/>
          <a:lstStyle/>
          <a:p>
            <a:pPr>
              <a:lnSpc>
                <a:spcPct val="75000"/>
              </a:lnSpc>
              <a:spcBef>
                <a:spcPct val="20000"/>
              </a:spcBef>
            </a:pPr>
            <a:r>
              <a:rPr lang="en-US" sz="3600" b="1" i="1"/>
              <a:t>Lincoln wrote to the antislavery editor Horace Greeley in August 1862, even as he was about to announce the Emancipation Proclamation:</a:t>
            </a:r>
          </a:p>
        </p:txBody>
      </p:sp>
      <p:sp>
        <p:nvSpPr>
          <p:cNvPr id="366595" name="Rectangle 3"/>
          <p:cNvSpPr>
            <a:spLocks noGrp="1" noChangeArrowheads="1"/>
          </p:cNvSpPr>
          <p:nvPr>
            <p:ph type="body" idx="1"/>
          </p:nvPr>
        </p:nvSpPr>
        <p:spPr>
          <a:xfrm>
            <a:off x="762000" y="2667000"/>
            <a:ext cx="7391400" cy="4724400"/>
          </a:xfrm>
        </p:spPr>
        <p:txBody>
          <a:bodyPr/>
          <a:lstStyle/>
          <a:p>
            <a:pPr algn="ctr">
              <a:lnSpc>
                <a:spcPct val="70000"/>
              </a:lnSpc>
              <a:buFontTx/>
              <a:buNone/>
            </a:pPr>
            <a:r>
              <a:rPr lang="ja-JP" altLang="en-US" sz="4000" b="1">
                <a:latin typeface="Arial"/>
              </a:rPr>
              <a:t>“</a:t>
            </a:r>
            <a:r>
              <a:rPr lang="en-US" sz="4000" b="1"/>
              <a:t>If I could save the Union without freeing any slave, I would do it; and if I could save it by freeing all the slaves, I would do it; and if I could do it by freeing some and leaving others alone, I would also do that.</a:t>
            </a:r>
            <a:r>
              <a:rPr lang="ja-JP" altLang="en-US" sz="4000" b="1">
                <a:latin typeface="Arial"/>
              </a:rPr>
              <a:t>”</a:t>
            </a:r>
            <a:endParaRPr lang="en-US" sz="4000" b="1"/>
          </a:p>
        </p:txBody>
      </p:sp>
      <p:sp>
        <p:nvSpPr>
          <p:cNvPr id="366598" name="AutoShape 6">
            <a:hlinkClick r:id="rId2" action="ppaction://hlinksldjump"/>
          </p:cNvPr>
          <p:cNvSpPr>
            <a:spLocks noChangeArrowheads="1"/>
          </p:cNvSpPr>
          <p:nvPr/>
        </p:nvSpPr>
        <p:spPr bwMode="auto">
          <a:xfrm>
            <a:off x="990600" y="6096000"/>
            <a:ext cx="381000" cy="228600"/>
          </a:xfrm>
          <a:prstGeom prst="irregularSeal2">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000" smtClean="0">
              <a:solidFill>
                <a:srgbClr val="000000"/>
              </a:solidFill>
            </a:endParaRPr>
          </a:p>
        </p:txBody>
      </p:sp>
    </p:spTree>
    <p:extLst>
      <p:ext uri="{BB962C8B-B14F-4D97-AF65-F5344CB8AC3E}">
        <p14:creationId xmlns:p14="http://schemas.microsoft.com/office/powerpoint/2010/main" val="232494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box(in)">
                                      <p:cBhvr>
                                        <p:cTn id="7" dur="5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838200" y="5791200"/>
            <a:ext cx="7467600" cy="533400"/>
          </a:xfrm>
        </p:spPr>
        <p:txBody>
          <a:bodyPr/>
          <a:lstStyle/>
          <a:p>
            <a:pPr>
              <a:lnSpc>
                <a:spcPct val="75000"/>
              </a:lnSpc>
              <a:spcBef>
                <a:spcPct val="20000"/>
              </a:spcBef>
            </a:pPr>
            <a:r>
              <a:rPr lang="en-US" sz="4800" b="1" i="1"/>
              <a:t>Jefferson Davis On the War</a:t>
            </a:r>
          </a:p>
        </p:txBody>
      </p:sp>
      <p:sp>
        <p:nvSpPr>
          <p:cNvPr id="451587" name="Rectangle 3"/>
          <p:cNvSpPr>
            <a:spLocks noGrp="1" noChangeArrowheads="1"/>
          </p:cNvSpPr>
          <p:nvPr>
            <p:ph type="body" idx="1"/>
          </p:nvPr>
        </p:nvSpPr>
        <p:spPr>
          <a:xfrm>
            <a:off x="762000" y="609600"/>
            <a:ext cx="7620000" cy="4876800"/>
          </a:xfrm>
        </p:spPr>
        <p:txBody>
          <a:bodyPr/>
          <a:lstStyle/>
          <a:p>
            <a:pPr algn="ctr">
              <a:lnSpc>
                <a:spcPct val="75000"/>
              </a:lnSpc>
              <a:spcBef>
                <a:spcPct val="30000"/>
              </a:spcBef>
            </a:pPr>
            <a:r>
              <a:rPr lang="en-US" sz="2900" b="1" dirty="0"/>
              <a:t>"I tried all in my power to avert this war. I saw it coming, for twelve years I worked night and day to prevent it, but I could not. The North was mad and blind; it would not let us govern ourselves, and so the war came, and now it must go on till the last man </a:t>
            </a:r>
            <a:r>
              <a:rPr lang="en-US" sz="2900" b="1" dirty="0" smtClean="0"/>
              <a:t>of </a:t>
            </a:r>
            <a:r>
              <a:rPr lang="en-US" sz="2900" b="1" dirty="0" smtClean="0">
                <a:latin typeface="AGaramond" charset="0"/>
              </a:rPr>
              <a:t>this generation falls in his tracks, and his children seize the musket and fight our battle, unless you acknowledge our right to self government. We are not fighting for slavery. We are fighting for Independence, and that, or extermination".........</a:t>
            </a:r>
            <a:r>
              <a:rPr lang="en-US" sz="2900" dirty="0" smtClean="0">
                <a:latin typeface="AGaramond" charset="0"/>
              </a:rPr>
              <a:t> </a:t>
            </a:r>
            <a:endParaRPr lang="en-US" sz="2900" b="1" dirty="0" smtClean="0">
              <a:latin typeface="AGaramond" charset="0"/>
            </a:endParaRPr>
          </a:p>
          <a:p>
            <a:pPr>
              <a:spcBef>
                <a:spcPct val="50000"/>
              </a:spcBef>
            </a:pPr>
            <a:endParaRPr lang="en-US" sz="2900" dirty="0" smtClean="0"/>
          </a:p>
          <a:p>
            <a:pPr algn="ctr">
              <a:lnSpc>
                <a:spcPct val="75000"/>
              </a:lnSpc>
              <a:spcBef>
                <a:spcPct val="30000"/>
              </a:spcBef>
              <a:buFontTx/>
              <a:buNone/>
            </a:pPr>
            <a:endParaRPr lang="en-US" sz="2900" b="1" dirty="0"/>
          </a:p>
        </p:txBody>
      </p:sp>
      <p:sp>
        <p:nvSpPr>
          <p:cNvPr id="451588" name="AutoShape 4">
            <a:hlinkClick r:id="rId2"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43363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Effect transition="in" filter="box(in)">
                                      <p:cBhvr>
                                        <p:cTn id="7" dur="500"/>
                                        <p:tgtEl>
                                          <p:spTgt spid="451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838200" y="1066800"/>
            <a:ext cx="7620000" cy="533400"/>
          </a:xfrm>
        </p:spPr>
        <p:txBody>
          <a:bodyPr/>
          <a:lstStyle/>
          <a:p>
            <a:pPr>
              <a:lnSpc>
                <a:spcPct val="85000"/>
              </a:lnSpc>
              <a:spcBef>
                <a:spcPct val="20000"/>
              </a:spcBef>
            </a:pPr>
            <a:r>
              <a:rPr lang="en-US" sz="4000" b="1" i="1"/>
              <a:t>Regarding the Civil War, the London Times (November 7, 1861) editorialized</a:t>
            </a:r>
            <a:r>
              <a:rPr lang="en-US" sz="3600" b="1" i="1"/>
              <a:t> </a:t>
            </a:r>
          </a:p>
        </p:txBody>
      </p:sp>
      <p:sp>
        <p:nvSpPr>
          <p:cNvPr id="363523" name="Rectangle 3"/>
          <p:cNvSpPr>
            <a:spLocks noGrp="1" noChangeArrowheads="1"/>
          </p:cNvSpPr>
          <p:nvPr>
            <p:ph type="body" idx="1"/>
          </p:nvPr>
        </p:nvSpPr>
        <p:spPr>
          <a:xfrm>
            <a:off x="685800" y="2362200"/>
            <a:ext cx="7543800" cy="4724400"/>
          </a:xfrm>
        </p:spPr>
        <p:txBody>
          <a:bodyPr/>
          <a:lstStyle/>
          <a:p>
            <a:pPr algn="ctr">
              <a:lnSpc>
                <a:spcPct val="85000"/>
              </a:lnSpc>
              <a:buFontTx/>
              <a:buNone/>
            </a:pPr>
            <a:r>
              <a:rPr lang="ja-JP" altLang="en-US" b="1">
                <a:latin typeface="Arial"/>
              </a:rPr>
              <a:t>“</a:t>
            </a:r>
            <a:r>
              <a:rPr lang="en-US" b="1"/>
              <a:t>The contest is really for empire on the side of the North and for independence on that of the South, and in this respect we recognize an exact analogy between the North and the Government of King George III, and the South the Thirteen Revolted Provinces.</a:t>
            </a:r>
            <a:r>
              <a:rPr lang="ja-JP" altLang="en-US" b="1">
                <a:latin typeface="Arial"/>
              </a:rPr>
              <a:t>”</a:t>
            </a:r>
            <a:endParaRPr lang="en-US" b="1"/>
          </a:p>
        </p:txBody>
      </p:sp>
      <p:sp>
        <p:nvSpPr>
          <p:cNvPr id="363526" name="AutoShape 6">
            <a:hlinkClick r:id="rId2" action="ppaction://hlinksldjump"/>
          </p:cNvPr>
          <p:cNvSpPr>
            <a:spLocks noChangeArrowheads="1"/>
          </p:cNvSpPr>
          <p:nvPr/>
        </p:nvSpPr>
        <p:spPr bwMode="auto">
          <a:xfrm>
            <a:off x="8763000" y="6629400"/>
            <a:ext cx="381000" cy="228600"/>
          </a:xfrm>
          <a:prstGeom prst="irregularSeal2">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68236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box(in)">
                                      <p:cBhvr>
                                        <p:cTn id="7" dur="500"/>
                                        <p:tgtEl>
                                          <p:spTgt spid="363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3523">
                                            <p:txEl>
                                              <p:pRg st="0" end="0"/>
                                            </p:txEl>
                                          </p:spTgt>
                                        </p:tgtEl>
                                        <p:attrNameLst>
                                          <p:attrName>style.visibility</p:attrName>
                                        </p:attrNameLst>
                                      </p:cBhvr>
                                      <p:to>
                                        <p:strVal val="visible"/>
                                      </p:to>
                                    </p:set>
                                    <p:animEffect transition="in" filter="box(in)">
                                      <p:cBhvr>
                                        <p:cTn id="12" dur="500"/>
                                        <p:tgtEl>
                                          <p:spTgt spid="363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838200" y="1371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75000"/>
              </a:lnSpc>
              <a:spcBef>
                <a:spcPct val="20000"/>
              </a:spcBef>
            </a:pPr>
            <a:r>
              <a:rPr lang="en-US" sz="3600" b="1" i="1">
                <a:latin typeface="AGaramond" charset="0"/>
              </a:rPr>
              <a:t>Abraham Lincoln (1809-1865), Kentucky born like Jefferson Davis, was aware of Kentucky</a:t>
            </a:r>
            <a:r>
              <a:rPr lang="ja-JP" altLang="en-US" sz="3600" b="1" i="1">
                <a:latin typeface="Arial"/>
              </a:rPr>
              <a:t>’</a:t>
            </a:r>
            <a:r>
              <a:rPr lang="en-US" sz="3600" b="1" i="1">
                <a:latin typeface="AGaramond" charset="0"/>
              </a:rPr>
              <a:t>s crucial importance.  In September 1861 he remarked, </a:t>
            </a:r>
          </a:p>
        </p:txBody>
      </p:sp>
      <p:sp>
        <p:nvSpPr>
          <p:cNvPr id="407557" name="Rectangle 5"/>
          <p:cNvSpPr>
            <a:spLocks noChangeArrowheads="1"/>
          </p:cNvSpPr>
          <p:nvPr/>
        </p:nvSpPr>
        <p:spPr bwMode="auto">
          <a:xfrm>
            <a:off x="762000" y="3048000"/>
            <a:ext cx="7543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eaLnBrk="1" hangingPunct="1">
              <a:lnSpc>
                <a:spcPct val="75000"/>
              </a:lnSpc>
              <a:spcBef>
                <a:spcPct val="20000"/>
              </a:spcBef>
            </a:pPr>
            <a:r>
              <a:rPr lang="ja-JP" altLang="en-US" sz="3200" b="1">
                <a:latin typeface="Arial"/>
              </a:rPr>
              <a:t>“</a:t>
            </a:r>
            <a:r>
              <a:rPr lang="en-US" sz="3200" b="1">
                <a:latin typeface="AGaramond" charset="0"/>
              </a:rPr>
              <a:t>I think to lose Kentucky is nearly the same as to lose the whole game.  Kentucky gone, we cannot hold Missouri, not, I think, Maryland.  These all against us, and the job on our hands in too large for us.  We would as well consent to separation at once, including the surrender of this capital, Washington, D.C.</a:t>
            </a:r>
          </a:p>
        </p:txBody>
      </p:sp>
      <p:sp>
        <p:nvSpPr>
          <p:cNvPr id="407558" name="AutoShape 6">
            <a:hlinkClick r:id="rId2" action="ppaction://hlinksldjump"/>
          </p:cNvPr>
          <p:cNvSpPr>
            <a:spLocks noChangeArrowheads="1"/>
          </p:cNvSpPr>
          <p:nvPr/>
        </p:nvSpPr>
        <p:spPr bwMode="auto">
          <a:xfrm>
            <a:off x="7924800" y="6248400"/>
            <a:ext cx="381000" cy="228600"/>
          </a:xfrm>
          <a:prstGeom prst="irregularSeal2">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4021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box(in)">
                                      <p:cBhvr>
                                        <p:cTn id="7" dur="500"/>
                                        <p:tgtEl>
                                          <p:spTgt spid="407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7557">
                                            <p:txEl>
                                              <p:pRg st="0" end="0"/>
                                            </p:txEl>
                                          </p:spTgt>
                                        </p:tgtEl>
                                        <p:attrNameLst>
                                          <p:attrName>style.visibility</p:attrName>
                                        </p:attrNameLst>
                                      </p:cBhvr>
                                      <p:to>
                                        <p:strVal val="visible"/>
                                      </p:to>
                                    </p:set>
                                    <p:animEffect transition="in" filter="box(in)">
                                      <p:cBhvr>
                                        <p:cTn id="12" dur="500"/>
                                        <p:tgtEl>
                                          <p:spTgt spid="407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p:bldP spid="40755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722313"/>
            <a:ext cx="8193088" cy="762000"/>
          </a:xfrm>
        </p:spPr>
        <p:txBody>
          <a:bodyPr/>
          <a:lstStyle/>
          <a:p>
            <a:pPr eaLnBrk="1" hangingPunct="1"/>
            <a:r>
              <a:rPr lang="en-US">
                <a:latin typeface="Arial" charset="0"/>
              </a:rPr>
              <a:t>1860 Political Cartoon</a:t>
            </a:r>
          </a:p>
        </p:txBody>
      </p:sp>
      <p:pic>
        <p:nvPicPr>
          <p:cNvPr id="5123" name="Picture 3" descr="P:\My Files\U.S. I Images\1860DivMap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6781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p:cNvSpPr>
            <a:spLocks noGrp="1" noChangeArrowheads="1"/>
          </p:cNvSpPr>
          <p:nvPr>
            <p:ph type="body" sz="half" idx="1"/>
          </p:nvPr>
        </p:nvSpPr>
        <p:spPr>
          <a:xfrm>
            <a:off x="2667000" y="990600"/>
            <a:ext cx="6477000" cy="5181600"/>
          </a:xfrm>
        </p:spPr>
        <p:txBody>
          <a:bodyPr/>
          <a:lstStyle/>
          <a:p>
            <a:pPr>
              <a:lnSpc>
                <a:spcPct val="80000"/>
              </a:lnSpc>
              <a:spcBef>
                <a:spcPct val="35000"/>
              </a:spcBef>
              <a:buClr>
                <a:srgbClr val="A50021"/>
              </a:buClr>
              <a:buSzPct val="80000"/>
              <a:buFont typeface="Wingdings" charset="0"/>
              <a:buChar char="v"/>
            </a:pPr>
            <a:r>
              <a:rPr lang="en-US" sz="2800" b="1">
                <a:latin typeface="Georgia" charset="0"/>
              </a:rPr>
              <a:t>Suspended </a:t>
            </a:r>
            <a:r>
              <a:rPr lang="ja-JP" altLang="en-US" sz="2800" b="1">
                <a:latin typeface="Arial"/>
              </a:rPr>
              <a:t>“</a:t>
            </a:r>
            <a:r>
              <a:rPr lang="en-US" sz="2800" b="1" u="sng">
                <a:solidFill>
                  <a:srgbClr val="A50021"/>
                </a:solidFill>
                <a:effectLst>
                  <a:outerShdw blurRad="38100" dist="38100" dir="2700000" algn="tl">
                    <a:srgbClr val="000000"/>
                  </a:outerShdw>
                </a:effectLst>
                <a:latin typeface="Georgia" charset="0"/>
              </a:rPr>
              <a:t>civil liberties</a:t>
            </a:r>
            <a:r>
              <a:rPr lang="ja-JP" altLang="en-US" sz="2800" b="1">
                <a:latin typeface="Arial"/>
              </a:rPr>
              <a:t>”</a:t>
            </a:r>
            <a:r>
              <a:rPr lang="en-US" sz="2800" b="1">
                <a:latin typeface="Georgia" charset="0"/>
              </a:rPr>
              <a:t> or parts of the Constitution</a:t>
            </a:r>
            <a:r>
              <a:rPr lang="en-US" sz="2800">
                <a:latin typeface="Georgia" charset="0"/>
              </a:rPr>
              <a:t> </a:t>
            </a:r>
          </a:p>
          <a:p>
            <a:pPr lvl="1">
              <a:lnSpc>
                <a:spcPct val="80000"/>
              </a:lnSpc>
              <a:spcBef>
                <a:spcPct val="35000"/>
              </a:spcBef>
            </a:pPr>
            <a:r>
              <a:rPr lang="en-US" sz="2400">
                <a:latin typeface="Georgia" charset="0"/>
              </a:rPr>
              <a:t>writ of </a:t>
            </a:r>
            <a:r>
              <a:rPr lang="en-US" sz="2400" b="1" u="sng">
                <a:latin typeface="Georgia" charset="0"/>
              </a:rPr>
              <a:t>habeas corpus</a:t>
            </a:r>
            <a:r>
              <a:rPr lang="en-US" sz="2400">
                <a:latin typeface="Georgia" charset="0"/>
              </a:rPr>
              <a:t>:  Protects from unfair arrest and trial by jury.</a:t>
            </a:r>
          </a:p>
          <a:p>
            <a:pPr lvl="1">
              <a:lnSpc>
                <a:spcPct val="80000"/>
              </a:lnSpc>
              <a:spcBef>
                <a:spcPct val="35000"/>
              </a:spcBef>
            </a:pPr>
            <a:r>
              <a:rPr lang="en-US" sz="2400">
                <a:latin typeface="Georgia" charset="0"/>
              </a:rPr>
              <a:t>Occupation of Baltimore:  Controlled by military---- </a:t>
            </a:r>
            <a:r>
              <a:rPr lang="ja-JP" altLang="en-US" sz="2400">
                <a:latin typeface="Arial"/>
              </a:rPr>
              <a:t>“</a:t>
            </a:r>
            <a:r>
              <a:rPr lang="en-US" sz="2400" b="1" u="sng">
                <a:latin typeface="Georgia" charset="0"/>
              </a:rPr>
              <a:t>martial law</a:t>
            </a:r>
            <a:r>
              <a:rPr lang="ja-JP" altLang="en-US" sz="2400">
                <a:latin typeface="Arial"/>
              </a:rPr>
              <a:t>”</a:t>
            </a:r>
            <a:endParaRPr lang="en-US" sz="2400">
              <a:latin typeface="Georgia" charset="0"/>
            </a:endParaRPr>
          </a:p>
          <a:p>
            <a:pPr lvl="1">
              <a:lnSpc>
                <a:spcPct val="80000"/>
              </a:lnSpc>
              <a:spcBef>
                <a:spcPct val="35000"/>
              </a:spcBef>
            </a:pPr>
            <a:r>
              <a:rPr lang="en-US" sz="2400">
                <a:latin typeface="Georgia" charset="0"/>
              </a:rPr>
              <a:t>Arrested over 15,000 civilians:  Without </a:t>
            </a:r>
            <a:r>
              <a:rPr lang="ja-JP" altLang="en-US" sz="2400">
                <a:latin typeface="Arial"/>
              </a:rPr>
              <a:t>“</a:t>
            </a:r>
            <a:r>
              <a:rPr lang="en-US" sz="2400" b="1" u="sng">
                <a:latin typeface="Georgia" charset="0"/>
              </a:rPr>
              <a:t>probable cause</a:t>
            </a:r>
            <a:r>
              <a:rPr lang="ja-JP" altLang="en-US" sz="2400">
                <a:latin typeface="Arial"/>
              </a:rPr>
              <a:t>”</a:t>
            </a:r>
            <a:r>
              <a:rPr lang="en-US" sz="2400">
                <a:latin typeface="Georgia" charset="0"/>
              </a:rPr>
              <a:t>---suspicious </a:t>
            </a:r>
            <a:r>
              <a:rPr lang="ja-JP" altLang="en-US" sz="2400">
                <a:latin typeface="Arial"/>
              </a:rPr>
              <a:t>“</a:t>
            </a:r>
            <a:r>
              <a:rPr lang="en-US" sz="2400">
                <a:latin typeface="Georgia" charset="0"/>
              </a:rPr>
              <a:t>Rebel</a:t>
            </a:r>
            <a:r>
              <a:rPr lang="ja-JP" altLang="en-US" sz="2400">
                <a:latin typeface="Arial"/>
              </a:rPr>
              <a:t>”</a:t>
            </a:r>
            <a:r>
              <a:rPr lang="en-US" sz="2400">
                <a:latin typeface="Georgia" charset="0"/>
              </a:rPr>
              <a:t> sympathizers.</a:t>
            </a:r>
          </a:p>
          <a:p>
            <a:pPr lvl="1">
              <a:lnSpc>
                <a:spcPct val="80000"/>
              </a:lnSpc>
              <a:spcBef>
                <a:spcPct val="35000"/>
              </a:spcBef>
            </a:pPr>
            <a:r>
              <a:rPr lang="en-US" sz="2400">
                <a:latin typeface="Georgia" charset="0"/>
              </a:rPr>
              <a:t>Closed </a:t>
            </a:r>
            <a:r>
              <a:rPr lang="ja-JP" altLang="en-US" sz="2400">
                <a:latin typeface="Arial"/>
              </a:rPr>
              <a:t>“</a:t>
            </a:r>
            <a:r>
              <a:rPr lang="en-US" sz="2400">
                <a:latin typeface="Georgia" charset="0"/>
              </a:rPr>
              <a:t>rebel</a:t>
            </a:r>
            <a:r>
              <a:rPr lang="ja-JP" altLang="en-US" sz="2400">
                <a:latin typeface="Arial"/>
              </a:rPr>
              <a:t>”</a:t>
            </a:r>
            <a:r>
              <a:rPr lang="en-US" sz="2400">
                <a:latin typeface="Georgia" charset="0"/>
              </a:rPr>
              <a:t> newspapers:  Violated 1</a:t>
            </a:r>
            <a:r>
              <a:rPr lang="en-US" sz="2400" baseline="30000">
                <a:latin typeface="Georgia" charset="0"/>
              </a:rPr>
              <a:t>st</a:t>
            </a:r>
            <a:r>
              <a:rPr lang="en-US" sz="2400">
                <a:latin typeface="Georgia" charset="0"/>
              </a:rPr>
              <a:t> amendment rights of </a:t>
            </a:r>
            <a:r>
              <a:rPr lang="ja-JP" altLang="en-US" sz="2400">
                <a:latin typeface="Arial"/>
              </a:rPr>
              <a:t>“</a:t>
            </a:r>
            <a:r>
              <a:rPr lang="en-US" sz="2400" b="1" u="sng">
                <a:latin typeface="Georgia" charset="0"/>
              </a:rPr>
              <a:t>free speech and press</a:t>
            </a:r>
            <a:r>
              <a:rPr lang="ja-JP" altLang="en-US" sz="2400">
                <a:latin typeface="Arial"/>
              </a:rPr>
              <a:t>”</a:t>
            </a:r>
            <a:r>
              <a:rPr lang="en-US" sz="2400">
                <a:latin typeface="Georgia" charset="0"/>
              </a:rPr>
              <a:t>.</a:t>
            </a:r>
          </a:p>
          <a:p>
            <a:pPr>
              <a:lnSpc>
                <a:spcPct val="80000"/>
              </a:lnSpc>
              <a:spcBef>
                <a:spcPct val="35000"/>
              </a:spcBef>
              <a:buClr>
                <a:srgbClr val="A50021"/>
              </a:buClr>
              <a:buSzPct val="80000"/>
              <a:buFont typeface="Wingdings" charset="0"/>
              <a:buChar char="v"/>
            </a:pPr>
            <a:r>
              <a:rPr lang="en-US" sz="2800" b="1">
                <a:latin typeface="Georgia" charset="0"/>
              </a:rPr>
              <a:t>First Income Tax</a:t>
            </a:r>
          </a:p>
          <a:p>
            <a:pPr>
              <a:lnSpc>
                <a:spcPct val="80000"/>
              </a:lnSpc>
              <a:spcBef>
                <a:spcPct val="35000"/>
              </a:spcBef>
              <a:buClr>
                <a:srgbClr val="A50021"/>
              </a:buClr>
              <a:buSzPct val="80000"/>
              <a:buFont typeface="Wingdings" charset="0"/>
              <a:buChar char="v"/>
            </a:pPr>
            <a:r>
              <a:rPr lang="en-US" sz="2800" b="1">
                <a:latin typeface="Georgia" charset="0"/>
              </a:rPr>
              <a:t>Greenbacks</a:t>
            </a:r>
          </a:p>
          <a:p>
            <a:pPr lvl="1">
              <a:lnSpc>
                <a:spcPct val="80000"/>
              </a:lnSpc>
              <a:spcBef>
                <a:spcPct val="35000"/>
              </a:spcBef>
            </a:pPr>
            <a:r>
              <a:rPr lang="en-US" sz="2400">
                <a:latin typeface="Georgia" charset="0"/>
              </a:rPr>
              <a:t>1</a:t>
            </a:r>
            <a:r>
              <a:rPr lang="en-US" sz="2400" baseline="30000">
                <a:latin typeface="Georgia" charset="0"/>
              </a:rPr>
              <a:t>st</a:t>
            </a:r>
            <a:r>
              <a:rPr lang="en-US" sz="2400">
                <a:latin typeface="Georgia" charset="0"/>
              </a:rPr>
              <a:t> paper money</a:t>
            </a:r>
          </a:p>
        </p:txBody>
      </p:sp>
      <p:sp>
        <p:nvSpPr>
          <p:cNvPr id="378885" name="AutoShape 5">
            <a:hlinkClick r:id="rId2" action="ppaction://hlinksldjump"/>
          </p:cNvPr>
          <p:cNvSpPr>
            <a:spLocks noChangeArrowheads="1"/>
          </p:cNvSpPr>
          <p:nvPr/>
        </p:nvSpPr>
        <p:spPr bwMode="auto">
          <a:xfrm>
            <a:off x="8610600" y="6400800"/>
            <a:ext cx="381000" cy="228600"/>
          </a:xfrm>
          <a:prstGeom prst="irregularSeal2">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887" name="WordArt 7"/>
          <p:cNvSpPr>
            <a:spLocks noChangeArrowheads="1" noChangeShapeType="1" noTextEdit="1"/>
          </p:cNvSpPr>
          <p:nvPr/>
        </p:nvSpPr>
        <p:spPr bwMode="auto">
          <a:xfrm>
            <a:off x="457200" y="152400"/>
            <a:ext cx="8458200" cy="571500"/>
          </a:xfrm>
          <a:prstGeom prst="rect">
            <a:avLst/>
          </a:prstGeom>
        </p:spPr>
        <p:txBody>
          <a:bodyPr wrap="none" fromWordArt="1">
            <a:prstTxWarp prst="textCanUp">
              <a:avLst>
                <a:gd name="adj" fmla="val 85713"/>
              </a:avLst>
            </a:prstTxWarp>
          </a:bodyPr>
          <a:lstStyle/>
          <a:p>
            <a:pPr algn="ctr"/>
            <a:r>
              <a:rPr lang="en-US" sz="3600" kern="10">
                <a:ln w="19050">
                  <a:solidFill>
                    <a:schemeClr val="tx1"/>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LINCOLN'S  "NECESSARY"  ACTIONS</a:t>
            </a:r>
          </a:p>
        </p:txBody>
      </p:sp>
      <p:pic>
        <p:nvPicPr>
          <p:cNvPr id="378889" name="Picture 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524000"/>
            <a:ext cx="2752725" cy="3200400"/>
          </a:xfrm>
          <a:noFill/>
          <a:ln/>
        </p:spPr>
      </p:pic>
    </p:spTree>
    <p:extLst>
      <p:ext uri="{BB962C8B-B14F-4D97-AF65-F5344CB8AC3E}">
        <p14:creationId xmlns:p14="http://schemas.microsoft.com/office/powerpoint/2010/main" val="4080762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slide(fromBottom)">
                                      <p:cBhvr>
                                        <p:cTn id="7" dur="500"/>
                                        <p:tgtEl>
                                          <p:spTgt spid="378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slide(fromBottom)">
                                      <p:cBhvr>
                                        <p:cTn id="12" dur="500"/>
                                        <p:tgtEl>
                                          <p:spTgt spid="378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slide(fromBottom)">
                                      <p:cBhvr>
                                        <p:cTn id="17" dur="500"/>
                                        <p:tgtEl>
                                          <p:spTgt spid="3788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78883">
                                            <p:txEl>
                                              <p:pRg st="3" end="3"/>
                                            </p:txEl>
                                          </p:spTgt>
                                        </p:tgtEl>
                                        <p:attrNameLst>
                                          <p:attrName>style.visibility</p:attrName>
                                        </p:attrNameLst>
                                      </p:cBhvr>
                                      <p:to>
                                        <p:strVal val="visible"/>
                                      </p:to>
                                    </p:set>
                                    <p:animEffect transition="in" filter="slide(fromBottom)">
                                      <p:cBhvr>
                                        <p:cTn id="22" dur="500"/>
                                        <p:tgtEl>
                                          <p:spTgt spid="3788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78883">
                                            <p:txEl>
                                              <p:pRg st="4" end="4"/>
                                            </p:txEl>
                                          </p:spTgt>
                                        </p:tgtEl>
                                        <p:attrNameLst>
                                          <p:attrName>style.visibility</p:attrName>
                                        </p:attrNameLst>
                                      </p:cBhvr>
                                      <p:to>
                                        <p:strVal val="visible"/>
                                      </p:to>
                                    </p:set>
                                    <p:animEffect transition="in" filter="slide(fromBottom)">
                                      <p:cBhvr>
                                        <p:cTn id="27" dur="500"/>
                                        <p:tgtEl>
                                          <p:spTgt spid="3788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78883">
                                            <p:txEl>
                                              <p:pRg st="5" end="5"/>
                                            </p:txEl>
                                          </p:spTgt>
                                        </p:tgtEl>
                                        <p:attrNameLst>
                                          <p:attrName>style.visibility</p:attrName>
                                        </p:attrNameLst>
                                      </p:cBhvr>
                                      <p:to>
                                        <p:strVal val="visible"/>
                                      </p:to>
                                    </p:set>
                                    <p:animEffect transition="in" filter="slide(fromBottom)">
                                      <p:cBhvr>
                                        <p:cTn id="32" dur="500"/>
                                        <p:tgtEl>
                                          <p:spTgt spid="3788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8883">
                                            <p:txEl>
                                              <p:pRg st="6" end="6"/>
                                            </p:txEl>
                                          </p:spTgt>
                                        </p:tgtEl>
                                        <p:attrNameLst>
                                          <p:attrName>style.visibility</p:attrName>
                                        </p:attrNameLst>
                                      </p:cBhvr>
                                      <p:to>
                                        <p:strVal val="visible"/>
                                      </p:to>
                                    </p:set>
                                    <p:animEffect transition="in" filter="slide(fromBottom)">
                                      <p:cBhvr>
                                        <p:cTn id="37" dur="500"/>
                                        <p:tgtEl>
                                          <p:spTgt spid="3788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78883">
                                            <p:txEl>
                                              <p:pRg st="7" end="7"/>
                                            </p:txEl>
                                          </p:spTgt>
                                        </p:tgtEl>
                                        <p:attrNameLst>
                                          <p:attrName>style.visibility</p:attrName>
                                        </p:attrNameLst>
                                      </p:cBhvr>
                                      <p:to>
                                        <p:strVal val="visible"/>
                                      </p:to>
                                    </p:set>
                                    <p:animEffect transition="in" filter="slide(fromBottom)">
                                      <p:cBhvr>
                                        <p:cTn id="42" dur="500"/>
                                        <p:tgtEl>
                                          <p:spTgt spid="378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066800" y="457200"/>
            <a:ext cx="7772400" cy="1162050"/>
          </a:xfrm>
        </p:spPr>
        <p:txBody>
          <a:bodyPr/>
          <a:lstStyle/>
          <a:p>
            <a:r>
              <a:rPr lang="en-US"/>
              <a:t>Overview of Civil War Strategy</a:t>
            </a:r>
          </a:p>
        </p:txBody>
      </p:sp>
      <p:pic>
        <p:nvPicPr>
          <p:cNvPr id="92164" name="Picture 4" descr="DIVI72333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752600"/>
            <a:ext cx="3881438"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9450471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xfrm>
            <a:off x="304800" y="0"/>
            <a:ext cx="8540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a:effectLst/>
                <a:latin typeface="Tahoma" charset="0"/>
              </a:rPr>
              <a:t>Union Strategy</a:t>
            </a:r>
          </a:p>
        </p:txBody>
      </p:sp>
      <p:sp>
        <p:nvSpPr>
          <p:cNvPr id="10242" name="Rectangle 4"/>
          <p:cNvSpPr>
            <a:spLocks noGrp="1" noRot="1" noChangeArrowheads="1"/>
          </p:cNvSpPr>
          <p:nvPr>
            <p:ph type="body" sz="half" idx="4294967295"/>
          </p:nvPr>
        </p:nvSpPr>
        <p:spPr>
          <a:xfrm>
            <a:off x="0" y="990600"/>
            <a:ext cx="3657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a:effectLst/>
                <a:latin typeface="Tahoma" charset="0"/>
              </a:rPr>
              <a:t>Anaconda Plan</a:t>
            </a:r>
            <a:endParaRPr lang="en-US" sz="2400">
              <a:effectLst/>
              <a:latin typeface="Tahoma" charset="0"/>
            </a:endParaRPr>
          </a:p>
          <a:p>
            <a:pPr lvl="1"/>
            <a:r>
              <a:rPr lang="en-US" sz="2000">
                <a:effectLst/>
                <a:latin typeface="Tahoma" charset="0"/>
              </a:rPr>
              <a:t>Naval blockade surrounding the CSA</a:t>
            </a:r>
          </a:p>
          <a:p>
            <a:r>
              <a:rPr lang="en-US" sz="2400">
                <a:effectLst/>
                <a:latin typeface="Tahoma" charset="0"/>
              </a:rPr>
              <a:t>Mississippi River</a:t>
            </a:r>
          </a:p>
          <a:p>
            <a:pPr lvl="1"/>
            <a:r>
              <a:rPr lang="en-US" sz="2000">
                <a:effectLst/>
                <a:latin typeface="Tahoma" charset="0"/>
              </a:rPr>
              <a:t>Divide the CSA in two</a:t>
            </a:r>
          </a:p>
          <a:p>
            <a:r>
              <a:rPr lang="en-US" sz="2400">
                <a:effectLst/>
                <a:latin typeface="Tahoma" charset="0"/>
              </a:rPr>
              <a:t>Richmond</a:t>
            </a:r>
          </a:p>
          <a:p>
            <a:pPr lvl="1"/>
            <a:r>
              <a:rPr lang="en-US" sz="2000">
                <a:effectLst/>
                <a:latin typeface="Tahoma" charset="0"/>
              </a:rPr>
              <a:t>Capture the capital with trained urban fighters</a:t>
            </a:r>
          </a:p>
        </p:txBody>
      </p:sp>
      <p:pic>
        <p:nvPicPr>
          <p:cNvPr id="10243" name="Picture 6" descr="AnacondaPlan"/>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30613" y="914400"/>
            <a:ext cx="5513387" cy="5257800"/>
          </a:xfrm>
        </p:spPr>
      </p:pic>
    </p:spTree>
    <p:extLst>
      <p:ext uri="{BB962C8B-B14F-4D97-AF65-F5344CB8AC3E}">
        <p14:creationId xmlns:p14="http://schemas.microsoft.com/office/powerpoint/2010/main" val="22687863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idx="4294967295"/>
          </p:nvPr>
        </p:nvSpPr>
        <p:spPr>
          <a:xfrm>
            <a:off x="381000" y="152400"/>
            <a:ext cx="83883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a:effectLst/>
                <a:latin typeface="Tahoma" charset="0"/>
              </a:rPr>
              <a:t>Turning Points of the Civil War</a:t>
            </a:r>
          </a:p>
        </p:txBody>
      </p:sp>
      <p:sp>
        <p:nvSpPr>
          <p:cNvPr id="12290" name="Rectangle 3"/>
          <p:cNvSpPr>
            <a:spLocks noGrp="1" noRot="1" noChangeArrowheads="1"/>
          </p:cNvSpPr>
          <p:nvPr>
            <p:ph type="body" idx="4294967295"/>
          </p:nvPr>
        </p:nvSpPr>
        <p:spPr>
          <a:xfrm>
            <a:off x="0" y="990600"/>
            <a:ext cx="41148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500" b="1" dirty="0">
                <a:effectLst/>
                <a:latin typeface="Tahoma" charset="0"/>
              </a:rPr>
              <a:t>First Battle of Bull Run (July 1861)</a:t>
            </a:r>
            <a:endParaRPr lang="en-US" sz="1500" dirty="0">
              <a:effectLst/>
              <a:latin typeface="Tahoma" charset="0"/>
            </a:endParaRPr>
          </a:p>
          <a:p>
            <a:pPr lvl="1">
              <a:lnSpc>
                <a:spcPct val="80000"/>
              </a:lnSpc>
            </a:pPr>
            <a:r>
              <a:rPr lang="en-US" sz="1500" dirty="0">
                <a:effectLst/>
                <a:latin typeface="Tahoma" charset="0"/>
              </a:rPr>
              <a:t>First major battle of the war</a:t>
            </a:r>
          </a:p>
          <a:p>
            <a:pPr lvl="1">
              <a:lnSpc>
                <a:spcPct val="80000"/>
              </a:lnSpc>
            </a:pPr>
            <a:r>
              <a:rPr lang="en-US" sz="1500" dirty="0">
                <a:effectLst/>
                <a:latin typeface="Tahoma" charset="0"/>
              </a:rPr>
              <a:t>Union significantly defeated by Confederates</a:t>
            </a:r>
          </a:p>
          <a:p>
            <a:pPr lvl="1">
              <a:lnSpc>
                <a:spcPct val="80000"/>
              </a:lnSpc>
            </a:pPr>
            <a:r>
              <a:rPr lang="en-US" sz="1500" dirty="0">
                <a:effectLst/>
                <a:latin typeface="Tahoma" charset="0"/>
              </a:rPr>
              <a:t>Myth of quick war leads to realization of long and costly war</a:t>
            </a:r>
          </a:p>
          <a:p>
            <a:pPr>
              <a:lnSpc>
                <a:spcPct val="80000"/>
              </a:lnSpc>
            </a:pPr>
            <a:r>
              <a:rPr lang="en-US" sz="1500" b="1" dirty="0">
                <a:effectLst/>
                <a:latin typeface="Tahoma" charset="0"/>
              </a:rPr>
              <a:t>Antietam (September 1862)</a:t>
            </a:r>
            <a:endParaRPr lang="en-US" sz="1500" dirty="0">
              <a:effectLst/>
              <a:latin typeface="Tahoma" charset="0"/>
            </a:endParaRPr>
          </a:p>
          <a:p>
            <a:pPr lvl="1">
              <a:lnSpc>
                <a:spcPct val="80000"/>
              </a:lnSpc>
            </a:pPr>
            <a:r>
              <a:rPr lang="en-US" sz="1500" dirty="0">
                <a:effectLst/>
                <a:latin typeface="Tahoma" charset="0"/>
              </a:rPr>
              <a:t>Robert E. Lee defeated by George McClellan</a:t>
            </a:r>
          </a:p>
          <a:p>
            <a:pPr lvl="1">
              <a:lnSpc>
                <a:spcPct val="80000"/>
              </a:lnSpc>
            </a:pPr>
            <a:r>
              <a:rPr lang="en-US" sz="1500" dirty="0">
                <a:effectLst/>
                <a:latin typeface="Tahoma" charset="0"/>
              </a:rPr>
              <a:t>Bloodiest day in war: 22,000 killed or wounded</a:t>
            </a:r>
          </a:p>
          <a:p>
            <a:pPr lvl="1">
              <a:lnSpc>
                <a:spcPct val="80000"/>
              </a:lnSpc>
            </a:pPr>
            <a:r>
              <a:rPr lang="en-US" sz="1500" dirty="0">
                <a:effectLst/>
                <a:latin typeface="Tahoma" charset="0"/>
              </a:rPr>
              <a:t>Lincoln soon issues Emancipation Proclamation</a:t>
            </a:r>
          </a:p>
          <a:p>
            <a:r>
              <a:rPr lang="en-US" sz="1500" b="1" dirty="0">
                <a:effectLst/>
                <a:latin typeface="Tahoma" charset="0"/>
              </a:rPr>
              <a:t>Vicksburg (May-July 1863)</a:t>
            </a:r>
            <a:endParaRPr lang="en-US" sz="1500" dirty="0">
              <a:effectLst/>
              <a:latin typeface="Tahoma" charset="0"/>
            </a:endParaRPr>
          </a:p>
          <a:p>
            <a:pPr lvl="1"/>
            <a:r>
              <a:rPr lang="en-US" sz="1500" dirty="0">
                <a:effectLst/>
                <a:latin typeface="Tahoma" charset="0"/>
              </a:rPr>
              <a:t>Union control of the Mississippi River, cutting the CSA in two</a:t>
            </a:r>
          </a:p>
          <a:p>
            <a:pPr>
              <a:lnSpc>
                <a:spcPct val="80000"/>
              </a:lnSpc>
            </a:pPr>
            <a:r>
              <a:rPr lang="en-US" sz="1500" b="1" dirty="0">
                <a:effectLst/>
                <a:latin typeface="Tahoma" charset="0"/>
              </a:rPr>
              <a:t>Gettysburg (July 1863)</a:t>
            </a:r>
            <a:endParaRPr lang="en-US" sz="1500" dirty="0">
              <a:effectLst/>
              <a:latin typeface="Tahoma" charset="0"/>
            </a:endParaRPr>
          </a:p>
          <a:p>
            <a:pPr lvl="1">
              <a:lnSpc>
                <a:spcPct val="80000"/>
              </a:lnSpc>
            </a:pPr>
            <a:r>
              <a:rPr lang="en-US" sz="1500" dirty="0">
                <a:effectLst/>
                <a:latin typeface="Tahoma" charset="0"/>
              </a:rPr>
              <a:t>CSA</a:t>
            </a:r>
            <a:r>
              <a:rPr lang="ja-JP" altLang="en-US" sz="1500" dirty="0">
                <a:effectLst/>
                <a:latin typeface="Tahoma" charset="0"/>
              </a:rPr>
              <a:t>’</a:t>
            </a:r>
            <a:r>
              <a:rPr lang="en-US" altLang="ja-JP" sz="1500" dirty="0">
                <a:effectLst/>
                <a:latin typeface="Tahoma" charset="0"/>
              </a:rPr>
              <a:t>s Lee</a:t>
            </a:r>
            <a:r>
              <a:rPr lang="ja-JP" altLang="en-US" sz="1500" dirty="0">
                <a:effectLst/>
                <a:latin typeface="Tahoma" charset="0"/>
              </a:rPr>
              <a:t>’</a:t>
            </a:r>
            <a:r>
              <a:rPr lang="en-US" altLang="ja-JP" sz="1500" dirty="0">
                <a:effectLst/>
                <a:latin typeface="Tahoma" charset="0"/>
              </a:rPr>
              <a:t>s offensive into Pennsylvania to force peace by the Union or earn foreign support</a:t>
            </a:r>
          </a:p>
          <a:p>
            <a:pPr lvl="1">
              <a:lnSpc>
                <a:spcPct val="80000"/>
              </a:lnSpc>
            </a:pPr>
            <a:r>
              <a:rPr lang="en-US" sz="1500" dirty="0">
                <a:effectLst/>
                <a:latin typeface="Tahoma" charset="0"/>
              </a:rPr>
              <a:t>Pickett</a:t>
            </a:r>
            <a:r>
              <a:rPr lang="ja-JP" altLang="en-US" sz="1500" dirty="0">
                <a:effectLst/>
                <a:latin typeface="Tahoma" charset="0"/>
              </a:rPr>
              <a:t>’</a:t>
            </a:r>
            <a:r>
              <a:rPr lang="en-US" altLang="ja-JP" sz="1500" dirty="0">
                <a:effectLst/>
                <a:latin typeface="Tahoma" charset="0"/>
              </a:rPr>
              <a:t>s Charge and failure and near destruction of CSA military</a:t>
            </a:r>
          </a:p>
          <a:p>
            <a:pPr lvl="1">
              <a:lnSpc>
                <a:spcPct val="80000"/>
              </a:lnSpc>
            </a:pPr>
            <a:r>
              <a:rPr lang="en-US" sz="1500" dirty="0">
                <a:effectLst/>
                <a:latin typeface="Tahoma" charset="0"/>
              </a:rPr>
              <a:t>Deadliest battle of the entire war: over 50,000 casualties</a:t>
            </a:r>
          </a:p>
          <a:p>
            <a:pPr lvl="1">
              <a:lnSpc>
                <a:spcPct val="80000"/>
              </a:lnSpc>
            </a:pPr>
            <a:r>
              <a:rPr lang="en-US" sz="1500" dirty="0">
                <a:effectLst/>
                <a:latin typeface="Tahoma" charset="0"/>
              </a:rPr>
              <a:t>Widely considered the turning point of the war for a Union victory</a:t>
            </a:r>
            <a:endParaRPr lang="en-US" sz="1500" b="1" dirty="0">
              <a:effectLst/>
              <a:latin typeface="Tahoma" charset="0"/>
            </a:endParaRPr>
          </a:p>
          <a:p>
            <a:pPr>
              <a:lnSpc>
                <a:spcPct val="80000"/>
              </a:lnSpc>
            </a:pPr>
            <a:endParaRPr lang="en-US" sz="1500" b="1" dirty="0">
              <a:effectLst/>
              <a:latin typeface="Tahoma" charset="0"/>
            </a:endParaRPr>
          </a:p>
        </p:txBody>
      </p:sp>
      <p:pic>
        <p:nvPicPr>
          <p:cNvPr id="12291" name="Picture 5" descr="gettysburg-battle-400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906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2889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4" name="Rectangle 4"/>
          <p:cNvSpPr>
            <a:spLocks noGrp="1" noChangeArrowheads="1"/>
          </p:cNvSpPr>
          <p:nvPr>
            <p:ph type="title"/>
          </p:nvPr>
        </p:nvSpPr>
        <p:spPr>
          <a:xfrm>
            <a:off x="1447800" y="381000"/>
            <a:ext cx="7451725"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Mobilizing the Home Fronts</a:t>
            </a:r>
          </a:p>
        </p:txBody>
      </p:sp>
      <p:sp>
        <p:nvSpPr>
          <p:cNvPr id="20485" name="Rectangle 5"/>
          <p:cNvSpPr>
            <a:spLocks noGrp="1" noChangeArrowheads="1"/>
          </p:cNvSpPr>
          <p:nvPr>
            <p:ph type="body" idx="1"/>
          </p:nvPr>
        </p:nvSpPr>
        <p:spPr>
          <a:xfrm>
            <a:off x="1066800" y="1752600"/>
            <a:ext cx="8077200"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pPr>
            <a:r>
              <a:rPr lang="en-US"/>
              <a:t>1862--North &amp; South begin conscription</a:t>
            </a:r>
          </a:p>
          <a:p>
            <a:pPr>
              <a:lnSpc>
                <a:spcPct val="90000"/>
              </a:lnSpc>
              <a:spcBef>
                <a:spcPct val="0"/>
              </a:spcBef>
            </a:pPr>
            <a:r>
              <a:rPr lang="en-US"/>
              <a:t>Northern mobilization</a:t>
            </a:r>
          </a:p>
          <a:p>
            <a:pPr lvl="1">
              <a:lnSpc>
                <a:spcPct val="90000"/>
              </a:lnSpc>
              <a:buSzPct val="75000"/>
            </a:pPr>
            <a:r>
              <a:rPr lang="en-US"/>
              <a:t>finance war through taxes, bonds, paper money</a:t>
            </a:r>
          </a:p>
          <a:p>
            <a:pPr lvl="1">
              <a:lnSpc>
                <a:spcPct val="90000"/>
              </a:lnSpc>
              <a:buSzPct val="75000"/>
            </a:pPr>
            <a:r>
              <a:rPr lang="en-US"/>
              <a:t>private industry supplies Union armies well</a:t>
            </a:r>
          </a:p>
          <a:p>
            <a:pPr>
              <a:lnSpc>
                <a:spcPct val="90000"/>
              </a:lnSpc>
            </a:pPr>
            <a:r>
              <a:rPr lang="en-US"/>
              <a:t>Confederate mobilization</a:t>
            </a:r>
          </a:p>
          <a:p>
            <a:pPr lvl="1">
              <a:lnSpc>
                <a:spcPct val="90000"/>
              </a:lnSpc>
              <a:buSzPct val="75000"/>
            </a:pPr>
            <a:r>
              <a:rPr lang="en-US"/>
              <a:t>government arsenals supply Confederate armies</a:t>
            </a:r>
          </a:p>
          <a:p>
            <a:pPr lvl="1">
              <a:lnSpc>
                <a:spcPct val="90000"/>
              </a:lnSpc>
              <a:buSzPct val="75000"/>
            </a:pPr>
            <a:r>
              <a:rPr lang="en-US"/>
              <a:t>efforts to finance lead to runaway inflation</a:t>
            </a:r>
          </a:p>
          <a:p>
            <a:pPr lvl="1">
              <a:lnSpc>
                <a:spcPct val="90000"/>
              </a:lnSpc>
              <a:buSzPct val="75000"/>
            </a:pPr>
            <a:r>
              <a:rPr lang="en-US"/>
              <a:t>transportation system inadequate</a:t>
            </a:r>
          </a:p>
        </p:txBody>
      </p:sp>
    </p:spTree>
    <p:extLst>
      <p:ext uri="{BB962C8B-B14F-4D97-AF65-F5344CB8AC3E}">
        <p14:creationId xmlns:p14="http://schemas.microsoft.com/office/powerpoint/2010/main" val="22887604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4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1066800" y="381000"/>
            <a:ext cx="7772400" cy="11620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a:t>Political Leadership: Northern Success and Southern Failure</a:t>
            </a:r>
          </a:p>
        </p:txBody>
      </p:sp>
      <p:sp>
        <p:nvSpPr>
          <p:cNvPr id="22533" name="Rectangle 5"/>
          <p:cNvSpPr>
            <a:spLocks noGrp="1" noChangeArrowheads="1"/>
          </p:cNvSpPr>
          <p:nvPr>
            <p:ph type="body" idx="1"/>
          </p:nvPr>
        </p:nvSpPr>
        <p:spPr>
          <a:xfrm>
            <a:off x="1066800" y="1905000"/>
            <a:ext cx="7729538" cy="5486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pPr>
            <a:r>
              <a:rPr lang="en-US"/>
              <a:t>Lincoln expands wartime powers</a:t>
            </a:r>
            <a:r>
              <a:rPr lang="en-US" sz="2800"/>
              <a:t> </a:t>
            </a:r>
          </a:p>
          <a:p>
            <a:pPr lvl="1">
              <a:buSzPct val="75000"/>
            </a:pPr>
            <a:r>
              <a:rPr lang="en-US"/>
              <a:t>declares martial law </a:t>
            </a:r>
          </a:p>
          <a:p>
            <a:pPr lvl="1">
              <a:buSzPct val="75000"/>
            </a:pPr>
            <a:r>
              <a:rPr lang="en-US"/>
              <a:t>imprisons 10,000 "subversives" without trial</a:t>
            </a:r>
          </a:p>
          <a:p>
            <a:pPr lvl="1">
              <a:buSzPct val="75000"/>
            </a:pPr>
            <a:r>
              <a:rPr lang="en-US"/>
              <a:t>briefly closed down a few newspapers</a:t>
            </a:r>
          </a:p>
          <a:p>
            <a:r>
              <a:rPr lang="en-US"/>
              <a:t>Jefferson Davis</a:t>
            </a:r>
          </a:p>
          <a:p>
            <a:pPr lvl="1">
              <a:buSzPct val="75000"/>
            </a:pPr>
            <a:r>
              <a:rPr lang="en-US"/>
              <a:t>concerned mainly with military duties </a:t>
            </a:r>
          </a:p>
          <a:p>
            <a:pPr lvl="1">
              <a:buSzPct val="75000"/>
            </a:pPr>
            <a:r>
              <a:rPr lang="en-US"/>
              <a:t>neglects civilian morale, economy</a:t>
            </a:r>
          </a:p>
          <a:p>
            <a:pPr lvl="1">
              <a:buSzPct val="75000"/>
            </a:pPr>
            <a:r>
              <a:rPr lang="en-US"/>
              <a:t>lacks influence with state governments</a:t>
            </a:r>
          </a:p>
        </p:txBody>
      </p:sp>
    </p:spTree>
    <p:extLst>
      <p:ext uri="{BB962C8B-B14F-4D97-AF65-F5344CB8AC3E}">
        <p14:creationId xmlns:p14="http://schemas.microsoft.com/office/powerpoint/2010/main" val="108526675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5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Early Campaigns and Battles</a:t>
            </a:r>
          </a:p>
        </p:txBody>
      </p:sp>
      <p:sp>
        <p:nvSpPr>
          <p:cNvPr id="24581" name="Rectangle 5"/>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pPr>
            <a:r>
              <a:rPr lang="en-US"/>
              <a:t>Northern achievements by 1862</a:t>
            </a:r>
          </a:p>
          <a:p>
            <a:pPr lvl="1">
              <a:lnSpc>
                <a:spcPct val="90000"/>
              </a:lnSpc>
              <a:buSzPct val="75000"/>
            </a:pPr>
            <a:r>
              <a:rPr lang="en-US"/>
              <a:t>total naval supremacy</a:t>
            </a:r>
          </a:p>
          <a:p>
            <a:pPr lvl="1">
              <a:lnSpc>
                <a:spcPct val="90000"/>
              </a:lnSpc>
              <a:buSzPct val="75000"/>
            </a:pPr>
            <a:r>
              <a:rPr lang="en-US"/>
              <a:t>Confederate troops cleared from West Virginia, Kentucky, much of Tennessee</a:t>
            </a:r>
          </a:p>
          <a:p>
            <a:pPr lvl="1">
              <a:lnSpc>
                <a:spcPct val="90000"/>
              </a:lnSpc>
              <a:buSzPct val="75000"/>
            </a:pPr>
            <a:r>
              <a:rPr lang="en-US"/>
              <a:t>New Orleans captured </a:t>
            </a:r>
          </a:p>
          <a:p>
            <a:pPr>
              <a:lnSpc>
                <a:spcPct val="90000"/>
              </a:lnSpc>
            </a:pPr>
            <a:r>
              <a:rPr lang="en-US"/>
              <a:t>Confederate achievements by 1862</a:t>
            </a:r>
          </a:p>
          <a:p>
            <a:pPr lvl="1">
              <a:lnSpc>
                <a:spcPct val="90000"/>
              </a:lnSpc>
              <a:buSzPct val="75000"/>
            </a:pPr>
            <a:r>
              <a:rPr lang="en-US"/>
              <a:t>stall campaign for the Mississippi at Shiloh</a:t>
            </a:r>
          </a:p>
          <a:p>
            <a:pPr lvl="1">
              <a:lnSpc>
                <a:spcPct val="90000"/>
              </a:lnSpc>
              <a:buSzPct val="75000"/>
            </a:pPr>
            <a:r>
              <a:rPr lang="en-US"/>
              <a:t>defend Richmond from capture</a:t>
            </a:r>
          </a:p>
        </p:txBody>
      </p:sp>
    </p:spTree>
    <p:extLst>
      <p:ext uri="{BB962C8B-B14F-4D97-AF65-F5344CB8AC3E}">
        <p14:creationId xmlns:p14="http://schemas.microsoft.com/office/powerpoint/2010/main" val="156237575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8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8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8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228600"/>
            <a:ext cx="8382000" cy="13716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200" b="1">
                <a:solidFill>
                  <a:srgbClr val="D42800"/>
                </a:solidFill>
                <a:effectLst>
                  <a:outerShdw blurRad="38100" dist="38100" dir="2700000" algn="tl">
                    <a:srgbClr val="000000"/>
                  </a:outerShdw>
                </a:effectLst>
                <a:latin typeface="BilboDisplay" charset="0"/>
              </a:rPr>
              <a:t>Extensive Legislation Passed</a:t>
            </a:r>
            <a:br>
              <a:rPr lang="en-US" sz="4200" b="1">
                <a:solidFill>
                  <a:srgbClr val="D42800"/>
                </a:solidFill>
                <a:effectLst>
                  <a:outerShdw blurRad="38100" dist="38100" dir="2700000" algn="tl">
                    <a:srgbClr val="000000"/>
                  </a:outerShdw>
                </a:effectLst>
                <a:latin typeface="BilboDisplay" charset="0"/>
              </a:rPr>
            </a:br>
            <a:r>
              <a:rPr lang="en-US" sz="4200" b="1">
                <a:solidFill>
                  <a:srgbClr val="D42800"/>
                </a:solidFill>
                <a:effectLst>
                  <a:outerShdw blurRad="38100" dist="38100" dir="2700000" algn="tl">
                    <a:srgbClr val="000000"/>
                  </a:outerShdw>
                </a:effectLst>
                <a:latin typeface="BilboDisplay" charset="0"/>
              </a:rPr>
              <a:t>Without the South in Congress</a:t>
            </a:r>
          </a:p>
        </p:txBody>
      </p:sp>
      <p:sp>
        <p:nvSpPr>
          <p:cNvPr id="74756" name="Text Box 4"/>
          <p:cNvSpPr txBox="1">
            <a:spLocks noChangeArrowheads="1"/>
          </p:cNvSpPr>
          <p:nvPr/>
        </p:nvSpPr>
        <p:spPr bwMode="auto">
          <a:xfrm>
            <a:off x="1371600" y="1752600"/>
            <a:ext cx="6781800" cy="4794250"/>
          </a:xfrm>
          <a:prstGeom prst="rect">
            <a:avLst/>
          </a:prstGeom>
          <a:noFill/>
          <a:ln>
            <a:noFill/>
          </a:ln>
          <a:effectLst>
            <a:outerShdw blurRad="63500" dist="17961" dir="2700000" algn="ctr" rotWithShape="0">
              <a:srgbClr val="00206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11175" indent="-341313">
              <a:defRPr sz="2400">
                <a:solidFill>
                  <a:schemeClr val="tx1"/>
                </a:solidFill>
                <a:latin typeface="Arial" charset="0"/>
                <a:ea typeface="ＭＳ Ｐゴシック" charset="0"/>
              </a:defRPr>
            </a:lvl1pPr>
            <a:lvl2pPr marL="1144588" indent="-457200">
              <a:defRPr sz="2400">
                <a:solidFill>
                  <a:schemeClr val="tx1"/>
                </a:solidFill>
                <a:latin typeface="Arial" charset="0"/>
                <a:ea typeface="ＭＳ Ｐゴシック" charset="0"/>
              </a:defRPr>
            </a:lvl2pPr>
            <a:lvl3pPr marL="1716088" indent="-457200">
              <a:defRPr sz="2400">
                <a:solidFill>
                  <a:schemeClr val="tx1"/>
                </a:solidFill>
                <a:latin typeface="Arial" charset="0"/>
                <a:ea typeface="ＭＳ Ｐゴシック" charset="0"/>
              </a:defRPr>
            </a:lvl3pPr>
            <a:lvl4pPr marL="2287588" indent="-457200">
              <a:defRPr sz="2400">
                <a:solidFill>
                  <a:schemeClr val="tx1"/>
                </a:solidFill>
                <a:latin typeface="Arial" charset="0"/>
                <a:ea typeface="ＭＳ Ｐゴシック" charset="0"/>
              </a:defRPr>
            </a:lvl4pPr>
            <a:lvl5pPr marL="2859088" indent="-457200">
              <a:defRPr sz="2400">
                <a:solidFill>
                  <a:schemeClr val="tx1"/>
                </a:solidFill>
                <a:latin typeface="Arial" charset="0"/>
                <a:ea typeface="ＭＳ Ｐゴシック" charset="0"/>
              </a:defRPr>
            </a:lvl5pPr>
            <a:lvl6pPr marL="3316288" indent="-457200" fontAlgn="base">
              <a:spcBef>
                <a:spcPct val="0"/>
              </a:spcBef>
              <a:spcAft>
                <a:spcPct val="0"/>
              </a:spcAft>
              <a:defRPr sz="2400">
                <a:solidFill>
                  <a:schemeClr val="tx1"/>
                </a:solidFill>
                <a:latin typeface="Arial" charset="0"/>
                <a:ea typeface="ＭＳ Ｐゴシック" charset="0"/>
              </a:defRPr>
            </a:lvl6pPr>
            <a:lvl7pPr marL="3773488" indent="-457200" fontAlgn="base">
              <a:spcBef>
                <a:spcPct val="0"/>
              </a:spcBef>
              <a:spcAft>
                <a:spcPct val="0"/>
              </a:spcAft>
              <a:defRPr sz="2400">
                <a:solidFill>
                  <a:schemeClr val="tx1"/>
                </a:solidFill>
                <a:latin typeface="Arial" charset="0"/>
                <a:ea typeface="ＭＳ Ｐゴシック" charset="0"/>
              </a:defRPr>
            </a:lvl7pPr>
            <a:lvl8pPr marL="4230688" indent="-457200" fontAlgn="base">
              <a:spcBef>
                <a:spcPct val="0"/>
              </a:spcBef>
              <a:spcAft>
                <a:spcPct val="0"/>
              </a:spcAft>
              <a:defRPr sz="2400">
                <a:solidFill>
                  <a:schemeClr val="tx1"/>
                </a:solidFill>
                <a:latin typeface="Arial" charset="0"/>
                <a:ea typeface="ＭＳ Ｐゴシック" charset="0"/>
              </a:defRPr>
            </a:lvl8pPr>
            <a:lvl9pPr marL="4687888" indent="-457200" fontAlgn="base">
              <a:spcBef>
                <a:spcPct val="0"/>
              </a:spcBef>
              <a:spcAft>
                <a:spcPct val="0"/>
              </a:spcAft>
              <a:defRPr sz="2400">
                <a:solidFill>
                  <a:schemeClr val="tx1"/>
                </a:solidFill>
                <a:latin typeface="Arial" charset="0"/>
                <a:ea typeface="ＭＳ Ｐゴシック" charset="0"/>
              </a:defRPr>
            </a:lvl9pPr>
          </a:lstStyle>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1861 – Morrill Tariff Act</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1862 – Homestead Act</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1862 – Legal Tender Act</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1862 – Morrill Land Grant Act</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1862 – Emancipation Proclamation</a:t>
            </a:r>
            <a:br>
              <a:rPr lang="en-US" sz="2800" b="1">
                <a:solidFill>
                  <a:srgbClr val="F8F8F8"/>
                </a:solidFill>
                <a:latin typeface="Comic Sans MS" charset="0"/>
              </a:rPr>
            </a:br>
            <a:r>
              <a:rPr lang="en-US" sz="2800" b="1">
                <a:solidFill>
                  <a:srgbClr val="F8F8F8"/>
                </a:solidFill>
                <a:latin typeface="Comic Sans MS" charset="0"/>
              </a:rPr>
              <a:t>         (1/1/1863)</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1863 – Pacific Railway Act</a:t>
            </a:r>
          </a:p>
          <a:p>
            <a:pPr>
              <a:spcBef>
                <a:spcPct val="50000"/>
              </a:spcBef>
              <a:buClr>
                <a:srgbClr val="080808"/>
              </a:buClr>
              <a:buSzPct val="110000"/>
              <a:buFont typeface="Americana" charset="0"/>
              <a:buBlip>
                <a:blip r:embed="rId2"/>
              </a:buBlip>
            </a:pPr>
            <a:r>
              <a:rPr lang="en-US" sz="2800" b="1">
                <a:solidFill>
                  <a:srgbClr val="F8F8F8"/>
                </a:solidFill>
                <a:latin typeface="Comic Sans MS" charset="0"/>
              </a:rPr>
              <a:t>1863 – National Bank Act</a:t>
            </a:r>
          </a:p>
        </p:txBody>
      </p:sp>
    </p:spTree>
    <p:extLst>
      <p:ext uri="{BB962C8B-B14F-4D97-AF65-F5344CB8AC3E}">
        <p14:creationId xmlns:p14="http://schemas.microsoft.com/office/powerpoint/2010/main" val="2273342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wipe(left)">
                                      <p:cBhvr>
                                        <p:cTn id="7" dur="500"/>
                                        <p:tgtEl>
                                          <p:spTgt spid="74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4756">
                                            <p:txEl>
                                              <p:pRg st="1" end="1"/>
                                            </p:txEl>
                                          </p:spTgt>
                                        </p:tgtEl>
                                        <p:attrNameLst>
                                          <p:attrName>style.visibility</p:attrName>
                                        </p:attrNameLst>
                                      </p:cBhvr>
                                      <p:to>
                                        <p:strVal val="visible"/>
                                      </p:to>
                                    </p:set>
                                    <p:animEffect transition="in" filter="wipe(left)">
                                      <p:cBhvr>
                                        <p:cTn id="12" dur="500"/>
                                        <p:tgtEl>
                                          <p:spTgt spid="74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756">
                                            <p:txEl>
                                              <p:pRg st="2" end="2"/>
                                            </p:txEl>
                                          </p:spTgt>
                                        </p:tgtEl>
                                        <p:attrNameLst>
                                          <p:attrName>style.visibility</p:attrName>
                                        </p:attrNameLst>
                                      </p:cBhvr>
                                      <p:to>
                                        <p:strVal val="visible"/>
                                      </p:to>
                                    </p:set>
                                    <p:animEffect transition="in" filter="wipe(left)">
                                      <p:cBhvr>
                                        <p:cTn id="17" dur="500"/>
                                        <p:tgtEl>
                                          <p:spTgt spid="747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756">
                                            <p:txEl>
                                              <p:pRg st="3" end="3"/>
                                            </p:txEl>
                                          </p:spTgt>
                                        </p:tgtEl>
                                        <p:attrNameLst>
                                          <p:attrName>style.visibility</p:attrName>
                                        </p:attrNameLst>
                                      </p:cBhvr>
                                      <p:to>
                                        <p:strVal val="visible"/>
                                      </p:to>
                                    </p:set>
                                    <p:animEffect transition="in" filter="wipe(left)">
                                      <p:cBhvr>
                                        <p:cTn id="22" dur="500"/>
                                        <p:tgtEl>
                                          <p:spTgt spid="747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756">
                                            <p:txEl>
                                              <p:pRg st="4" end="4"/>
                                            </p:txEl>
                                          </p:spTgt>
                                        </p:tgtEl>
                                        <p:attrNameLst>
                                          <p:attrName>style.visibility</p:attrName>
                                        </p:attrNameLst>
                                      </p:cBhvr>
                                      <p:to>
                                        <p:strVal val="visible"/>
                                      </p:to>
                                    </p:set>
                                    <p:animEffect transition="in" filter="wipe(left)">
                                      <p:cBhvr>
                                        <p:cTn id="27" dur="500"/>
                                        <p:tgtEl>
                                          <p:spTgt spid="747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4756">
                                            <p:txEl>
                                              <p:pRg st="5" end="5"/>
                                            </p:txEl>
                                          </p:spTgt>
                                        </p:tgtEl>
                                        <p:attrNameLst>
                                          <p:attrName>style.visibility</p:attrName>
                                        </p:attrNameLst>
                                      </p:cBhvr>
                                      <p:to>
                                        <p:strVal val="visible"/>
                                      </p:to>
                                    </p:set>
                                    <p:animEffect transition="in" filter="wipe(left)">
                                      <p:cBhvr>
                                        <p:cTn id="32" dur="500"/>
                                        <p:tgtEl>
                                          <p:spTgt spid="747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756">
                                            <p:txEl>
                                              <p:pRg st="6" end="6"/>
                                            </p:txEl>
                                          </p:spTgt>
                                        </p:tgtEl>
                                        <p:attrNameLst>
                                          <p:attrName>style.visibility</p:attrName>
                                        </p:attrNameLst>
                                      </p:cBhvr>
                                      <p:to>
                                        <p:strVal val="visible"/>
                                      </p:to>
                                    </p:set>
                                    <p:animEffect transition="in" filter="wipe(left)">
                                      <p:cBhvr>
                                        <p:cTn id="37" dur="500"/>
                                        <p:tgtEl>
                                          <p:spTgt spid="747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22313"/>
            <a:ext cx="8269288" cy="762000"/>
          </a:xfrm>
        </p:spPr>
        <p:txBody>
          <a:bodyPr/>
          <a:lstStyle/>
          <a:p>
            <a:pPr eaLnBrk="1" hangingPunct="1"/>
            <a:r>
              <a:rPr lang="en-US">
                <a:latin typeface="Arial" charset="0"/>
              </a:rPr>
              <a:t>1860 Political Cartoon</a:t>
            </a:r>
          </a:p>
        </p:txBody>
      </p:sp>
      <p:pic>
        <p:nvPicPr>
          <p:cNvPr id="6147" name="Picture 3" descr="P:\My Files\U.S. I Images\1860BlackRep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58674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p:txBody>
          <a:bodyPr/>
          <a:lstStyle/>
          <a:p>
            <a:pPr eaLnBrk="1" hangingPunct="1"/>
            <a:r>
              <a:rPr lang="en-US">
                <a:latin typeface="Arial" charset="0"/>
              </a:rPr>
              <a:t>The Election of 1860</a:t>
            </a:r>
          </a:p>
        </p:txBody>
      </p:sp>
      <p:sp>
        <p:nvSpPr>
          <p:cNvPr id="8201" name="Rectangle 9"/>
          <p:cNvSpPr>
            <a:spLocks noGrp="1" noChangeArrowheads="1"/>
          </p:cNvSpPr>
          <p:nvPr>
            <p:ph type="body" sz="half" idx="1"/>
          </p:nvPr>
        </p:nvSpPr>
        <p:spPr>
          <a:xfrm>
            <a:off x="304800" y="1941513"/>
            <a:ext cx="4267200" cy="4916487"/>
          </a:xfrm>
        </p:spPr>
        <p:txBody>
          <a:bodyPr/>
          <a:lstStyle/>
          <a:p>
            <a:pPr eaLnBrk="1" hangingPunct="1"/>
            <a:r>
              <a:rPr lang="en-US" sz="2400">
                <a:latin typeface="Arial" charset="0"/>
              </a:rPr>
              <a:t>Republicans focused on corruption in Buchanan Administration</a:t>
            </a:r>
          </a:p>
          <a:p>
            <a:pPr eaLnBrk="1" hangingPunct="1"/>
            <a:r>
              <a:rPr lang="en-US" sz="2400">
                <a:latin typeface="Arial" charset="0"/>
              </a:rPr>
              <a:t>Southern Democrats spread rumors of slave uprisings</a:t>
            </a:r>
          </a:p>
          <a:p>
            <a:pPr eaLnBrk="1" hangingPunct="1"/>
            <a:r>
              <a:rPr lang="en-US" sz="2400">
                <a:latin typeface="Arial" charset="0"/>
              </a:rPr>
              <a:t>Douglas spent last weeks of campaign in South, warning against secession</a:t>
            </a:r>
          </a:p>
          <a:p>
            <a:pPr eaLnBrk="1" hangingPunct="1"/>
            <a:r>
              <a:rPr lang="en-US" sz="2400">
                <a:latin typeface="Arial" charset="0"/>
              </a:rPr>
              <a:t>Lincoln won without receiving any Southern votes</a:t>
            </a:r>
          </a:p>
        </p:txBody>
      </p:sp>
      <p:pic>
        <p:nvPicPr>
          <p:cNvPr id="7172" name="Picture 1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752600"/>
            <a:ext cx="4330700" cy="4422775"/>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additive="base">
                                        <p:cTn id="7" dur="500" fill="hold"/>
                                        <p:tgtEl>
                                          <p:spTgt spid="82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1">
                                            <p:txEl>
                                              <p:pRg st="1" end="1"/>
                                            </p:txEl>
                                          </p:spTgt>
                                        </p:tgtEl>
                                        <p:attrNameLst>
                                          <p:attrName>style.visibility</p:attrName>
                                        </p:attrNameLst>
                                      </p:cBhvr>
                                      <p:to>
                                        <p:strVal val="visible"/>
                                      </p:to>
                                    </p:set>
                                    <p:anim calcmode="lin" valueType="num">
                                      <p:cBhvr additive="base">
                                        <p:cTn id="13" dur="500" fill="hold"/>
                                        <p:tgtEl>
                                          <p:spTgt spid="82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1">
                                            <p:txEl>
                                              <p:pRg st="2" end="2"/>
                                            </p:txEl>
                                          </p:spTgt>
                                        </p:tgtEl>
                                        <p:attrNameLst>
                                          <p:attrName>style.visibility</p:attrName>
                                        </p:attrNameLst>
                                      </p:cBhvr>
                                      <p:to>
                                        <p:strVal val="visible"/>
                                      </p:to>
                                    </p:set>
                                    <p:anim calcmode="lin" valueType="num">
                                      <p:cBhvr additive="base">
                                        <p:cTn id="19" dur="500" fill="hold"/>
                                        <p:tgtEl>
                                          <p:spTgt spid="82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1">
                                            <p:txEl>
                                              <p:pRg st="3" end="3"/>
                                            </p:txEl>
                                          </p:spTgt>
                                        </p:tgtEl>
                                        <p:attrNameLst>
                                          <p:attrName>style.visibility</p:attrName>
                                        </p:attrNameLst>
                                      </p:cBhvr>
                                      <p:to>
                                        <p:strVal val="visible"/>
                                      </p:to>
                                    </p:set>
                                    <p:anim calcmode="lin" valueType="num">
                                      <p:cBhvr additive="base">
                                        <p:cTn id="25" dur="500" fill="hold"/>
                                        <p:tgtEl>
                                          <p:spTgt spid="82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0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2400"/>
            <a:ext cx="8637588" cy="762000"/>
          </a:xfrm>
        </p:spPr>
        <p:txBody>
          <a:bodyPr/>
          <a:lstStyle/>
          <a:p>
            <a:pPr eaLnBrk="1" hangingPunct="1"/>
            <a:r>
              <a:rPr lang="en-US" dirty="0">
                <a:latin typeface="Arial" charset="0"/>
              </a:rPr>
              <a:t>Secession</a:t>
            </a:r>
          </a:p>
        </p:txBody>
      </p:sp>
      <p:sp>
        <p:nvSpPr>
          <p:cNvPr id="10245" name="Rectangle 5"/>
          <p:cNvSpPr>
            <a:spLocks noGrp="1" noChangeArrowheads="1"/>
          </p:cNvSpPr>
          <p:nvPr>
            <p:ph type="body" sz="half" idx="2"/>
          </p:nvPr>
        </p:nvSpPr>
        <p:spPr>
          <a:xfrm>
            <a:off x="4648200" y="685800"/>
            <a:ext cx="4495800" cy="5181600"/>
          </a:xfrm>
        </p:spPr>
        <p:txBody>
          <a:bodyPr/>
          <a:lstStyle/>
          <a:p>
            <a:pPr eaLnBrk="1" hangingPunct="1"/>
            <a:r>
              <a:rPr lang="en-US" sz="2800" dirty="0">
                <a:latin typeface="Arial" charset="0"/>
              </a:rPr>
              <a:t>80% average approval of secession in state conventions</a:t>
            </a:r>
          </a:p>
          <a:p>
            <a:pPr eaLnBrk="1" hangingPunct="1"/>
            <a:r>
              <a:rPr lang="en-US" sz="2800" dirty="0">
                <a:latin typeface="Arial" charset="0"/>
              </a:rPr>
              <a:t>Declarations made it clear slavery was underlying cause  </a:t>
            </a:r>
          </a:p>
          <a:p>
            <a:pPr eaLnBrk="1" hangingPunct="1"/>
            <a:r>
              <a:rPr lang="en-US" sz="2800" dirty="0">
                <a:latin typeface="Arial" charset="0"/>
              </a:rPr>
              <a:t>Defense of secession based on 2 arguments:</a:t>
            </a:r>
          </a:p>
          <a:p>
            <a:pPr lvl="1" eaLnBrk="1" hangingPunct="1"/>
            <a:r>
              <a:rPr lang="en-US" sz="2400" dirty="0">
                <a:latin typeface="Arial" charset="0"/>
              </a:rPr>
              <a:t>State sovereignty preceded national sovereignty</a:t>
            </a:r>
          </a:p>
          <a:p>
            <a:pPr lvl="1" eaLnBrk="1" hangingPunct="1"/>
            <a:r>
              <a:rPr lang="en-US" sz="2400" dirty="0">
                <a:latin typeface="Arial" charset="0"/>
              </a:rPr>
              <a:t>Right of revolution</a:t>
            </a:r>
          </a:p>
        </p:txBody>
      </p:sp>
      <p:pic>
        <p:nvPicPr>
          <p:cNvPr id="8196" name="Picture 6" descr="1860 Election &amp; Secession Ma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3586"/>
            <a:ext cx="4724400" cy="631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dissolve">
                                      <p:cBhvr>
                                        <p:cTn id="7" dur="500"/>
                                        <p:tgtEl>
                                          <p:spTgt spid="10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dissolve">
                                      <p:cBhvr>
                                        <p:cTn id="12" dur="500"/>
                                        <p:tgtEl>
                                          <p:spTgt spid="102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dissolve">
                                      <p:cBhvr>
                                        <p:cTn id="17" dur="500"/>
                                        <p:tgtEl>
                                          <p:spTgt spid="102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dissolve">
                                      <p:cBhvr>
                                        <p:cTn id="22" dur="500"/>
                                        <p:tgtEl>
                                          <p:spTgt spid="102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dissolve">
                                      <p:cBhvr>
                                        <p:cTn id="27"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84" r="4184"/>
          <a:stretch/>
        </p:blipFill>
        <p:spPr>
          <a:xfrm>
            <a:off x="0" y="0"/>
            <a:ext cx="9144000" cy="7094538"/>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722313"/>
            <a:ext cx="9144000" cy="762000"/>
          </a:xfrm>
        </p:spPr>
        <p:txBody>
          <a:bodyPr/>
          <a:lstStyle/>
          <a:p>
            <a:pPr eaLnBrk="1" hangingPunct="1"/>
            <a:r>
              <a:rPr lang="en-US">
                <a:latin typeface="Arial" charset="0"/>
              </a:rPr>
              <a:t>The Confederate States of America</a:t>
            </a:r>
          </a:p>
        </p:txBody>
      </p:sp>
      <p:sp>
        <p:nvSpPr>
          <p:cNvPr id="11267" name="Rectangle 3"/>
          <p:cNvSpPr>
            <a:spLocks noGrp="1" noChangeArrowheads="1"/>
          </p:cNvSpPr>
          <p:nvPr>
            <p:ph type="body" idx="1"/>
          </p:nvPr>
        </p:nvSpPr>
        <p:spPr>
          <a:xfrm>
            <a:off x="152400" y="1752600"/>
            <a:ext cx="6019800" cy="4876800"/>
          </a:xfrm>
        </p:spPr>
        <p:txBody>
          <a:bodyPr/>
          <a:lstStyle/>
          <a:p>
            <a:pPr eaLnBrk="1" hangingPunct="1">
              <a:lnSpc>
                <a:spcPct val="90000"/>
              </a:lnSpc>
            </a:pPr>
            <a:r>
              <a:rPr lang="en-US" sz="2800">
                <a:latin typeface="Arial" charset="0"/>
              </a:rPr>
              <a:t>Constitutional convention met in Montgomery, Ala. Feb. 4, 1861</a:t>
            </a:r>
          </a:p>
          <a:p>
            <a:pPr lvl="1" eaLnBrk="1" hangingPunct="1">
              <a:lnSpc>
                <a:spcPct val="90000"/>
              </a:lnSpc>
            </a:pPr>
            <a:r>
              <a:rPr lang="en-US" sz="2400">
                <a:latin typeface="Arial" charset="0"/>
              </a:rPr>
              <a:t>Mostly copied U.S. Constitution</a:t>
            </a:r>
          </a:p>
          <a:p>
            <a:pPr lvl="1" eaLnBrk="1" hangingPunct="1">
              <a:lnSpc>
                <a:spcPct val="90000"/>
              </a:lnSpc>
            </a:pPr>
            <a:r>
              <a:rPr lang="en-US" sz="2400">
                <a:latin typeface="Arial" charset="0"/>
              </a:rPr>
              <a:t>Emphasized states</a:t>
            </a:r>
            <a:r>
              <a:rPr lang="ja-JP" altLang="en-US" sz="2400">
                <a:latin typeface="Arial" charset="0"/>
              </a:rPr>
              <a:t>’</a:t>
            </a:r>
            <a:r>
              <a:rPr lang="en-US" sz="2400">
                <a:latin typeface="Arial" charset="0"/>
              </a:rPr>
              <a:t> rights</a:t>
            </a:r>
          </a:p>
          <a:p>
            <a:pPr lvl="1" eaLnBrk="1" hangingPunct="1">
              <a:lnSpc>
                <a:spcPct val="90000"/>
              </a:lnSpc>
            </a:pPr>
            <a:r>
              <a:rPr lang="en-US" sz="2400">
                <a:latin typeface="Arial" charset="0"/>
              </a:rPr>
              <a:t>Guaranteed protection of slavery</a:t>
            </a:r>
          </a:p>
          <a:p>
            <a:pPr eaLnBrk="1" hangingPunct="1">
              <a:lnSpc>
                <a:spcPct val="90000"/>
              </a:lnSpc>
            </a:pPr>
            <a:r>
              <a:rPr lang="en-US" sz="2800">
                <a:latin typeface="Arial" charset="0"/>
              </a:rPr>
              <a:t>Provisional government established:</a:t>
            </a:r>
          </a:p>
          <a:p>
            <a:pPr lvl="1" eaLnBrk="1" hangingPunct="1">
              <a:lnSpc>
                <a:spcPct val="90000"/>
              </a:lnSpc>
            </a:pPr>
            <a:r>
              <a:rPr lang="en-US" sz="2400">
                <a:latin typeface="Arial" charset="0"/>
              </a:rPr>
              <a:t>Jefferson Davis named President</a:t>
            </a:r>
          </a:p>
          <a:p>
            <a:pPr lvl="1" eaLnBrk="1" hangingPunct="1">
              <a:lnSpc>
                <a:spcPct val="90000"/>
              </a:lnSpc>
            </a:pPr>
            <a:r>
              <a:rPr lang="en-US" sz="2400">
                <a:latin typeface="Arial" charset="0"/>
              </a:rPr>
              <a:t>Alexander Stephens named Vice President</a:t>
            </a:r>
          </a:p>
        </p:txBody>
      </p:sp>
      <p:pic>
        <p:nvPicPr>
          <p:cNvPr id="11268" name="Picture 6" descr="StarsandBar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00200"/>
            <a:ext cx="26685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CSAsealBW.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05200"/>
            <a:ext cx="26479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AutoShape 3"/>
          <p:cNvSpPr>
            <a:spLocks noChangeArrowheads="1" noChangeShapeType="1" noTextEdit="1"/>
          </p:cNvSpPr>
          <p:nvPr/>
        </p:nvSpPr>
        <p:spPr bwMode="auto">
          <a:xfrm>
            <a:off x="457200" y="152400"/>
            <a:ext cx="8229600" cy="563563"/>
          </a:xfrm>
          <a:prstGeom prst="rect">
            <a:avLst/>
          </a:prstGeom>
        </p:spPr>
        <p:txBody>
          <a:bodyPr wrap="none" fromWordArt="1">
            <a:prstTxWarp prst="textCanUp">
              <a:avLst>
                <a:gd name="adj" fmla="val 85713"/>
              </a:avLst>
            </a:prstTxWarp>
          </a:bodyPr>
          <a:lstStyle/>
          <a:p>
            <a:r>
              <a:rPr lang="en-US" sz="3600" b="1" kern="10">
                <a:ln w="19050">
                  <a:solidFill>
                    <a:srgbClr val="000000"/>
                  </a:solidFill>
                  <a:round/>
                  <a:headEnd/>
                  <a:tailEnd/>
                </a:ln>
                <a:gradFill rotWithShape="0">
                  <a:gsLst>
                    <a:gs pos="0">
                      <a:srgbClr val="4D0808"/>
                    </a:gs>
                    <a:gs pos="30000">
                      <a:srgbClr val="FF0300"/>
                    </a:gs>
                    <a:gs pos="55000">
                      <a:srgbClr val="FF7A00"/>
                    </a:gs>
                    <a:gs pos="100000">
                      <a:srgbClr val="FFF200"/>
                    </a:gs>
                  </a:gsLst>
                  <a:lin ang="18900000" scaled="1"/>
                </a:gradFill>
                <a:effectLst>
                  <a:outerShdw blurRad="63500" dist="88900" algn="ctr" rotWithShape="0">
                    <a:srgbClr val="000000">
                      <a:alpha val="74998"/>
                    </a:srgbClr>
                  </a:outerShdw>
                </a:effectLst>
                <a:latin typeface="Impact"/>
                <a:ea typeface="Impact"/>
                <a:cs typeface="Impact"/>
              </a:rPr>
              <a:t>FACTS ABOUT THE CIVIL WAR</a:t>
            </a:r>
          </a:p>
        </p:txBody>
      </p:sp>
      <p:sp>
        <p:nvSpPr>
          <p:cNvPr id="330756" name="AutoShape 4" descr="Parchment"/>
          <p:cNvSpPr>
            <a:spLocks noChangeArrowheads="1"/>
          </p:cNvSpPr>
          <p:nvPr/>
        </p:nvSpPr>
        <p:spPr bwMode="auto">
          <a:xfrm>
            <a:off x="228600" y="990600"/>
            <a:ext cx="8686800" cy="5638800"/>
          </a:xfrm>
          <a:prstGeom prst="verticalScroll">
            <a:avLst>
              <a:gd name="adj" fmla="val 12500"/>
            </a:avLst>
          </a:prstGeom>
          <a:blipFill dpi="0" rotWithShape="1">
            <a:blip r:embed="rId2"/>
            <a:srcRect/>
            <a:tile tx="0" ty="0" sx="100000" sy="100000" flip="none" algn="tl"/>
          </a:blipFill>
          <a:ln w="9525">
            <a:solidFill>
              <a:schemeClr val="tx1"/>
            </a:solidFill>
            <a:round/>
            <a:headEnd/>
            <a:tailEnd/>
          </a:ln>
          <a:effectLst>
            <a:outerShdw blurRad="63500" dist="80822" dir="9631758" algn="ctr" rotWithShape="0">
              <a:schemeClr val="tx1">
                <a:alpha val="74998"/>
              </a:schemeClr>
            </a:outerShdw>
          </a:effectLst>
        </p:spPr>
        <p:txBody>
          <a:bodyPr wrap="none" anchor="ctr"/>
          <a:lstStyle/>
          <a:p>
            <a:pPr eaLnBrk="0" hangingPunct="0"/>
            <a:endParaRPr lang="en-US" sz="2000" smtClean="0">
              <a:solidFill>
                <a:srgbClr val="000000"/>
              </a:solidFill>
            </a:endParaRPr>
          </a:p>
        </p:txBody>
      </p:sp>
      <p:sp>
        <p:nvSpPr>
          <p:cNvPr id="330758" name="Text Box 6"/>
          <p:cNvSpPr txBox="1">
            <a:spLocks noChangeArrowheads="1"/>
          </p:cNvSpPr>
          <p:nvPr/>
        </p:nvSpPr>
        <p:spPr bwMode="auto">
          <a:xfrm>
            <a:off x="1066800" y="1943100"/>
            <a:ext cx="70104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FontTx/>
              <a:buChar char="•"/>
            </a:pPr>
            <a:r>
              <a:rPr lang="en-US" b="1" i="1" smtClean="0">
                <a:solidFill>
                  <a:srgbClr val="000000"/>
                </a:solidFill>
                <a:latin typeface="Arial" charset="0"/>
              </a:rPr>
              <a:t>Most tragic moment in American history----the struggle for the heart and soul of America.</a:t>
            </a:r>
          </a:p>
          <a:p>
            <a:pPr algn="ctr">
              <a:lnSpc>
                <a:spcPct val="90000"/>
              </a:lnSpc>
              <a:spcBef>
                <a:spcPct val="20000"/>
              </a:spcBef>
              <a:buFontTx/>
              <a:buChar char="•"/>
            </a:pPr>
            <a:r>
              <a:rPr lang="en-US" b="1" i="1" smtClean="0">
                <a:solidFill>
                  <a:srgbClr val="000000"/>
                </a:solidFill>
                <a:latin typeface="Arial" charset="0"/>
              </a:rPr>
              <a:t>Equality of all men in question</a:t>
            </a:r>
          </a:p>
          <a:p>
            <a:pPr algn="ctr">
              <a:lnSpc>
                <a:spcPct val="90000"/>
              </a:lnSpc>
              <a:spcBef>
                <a:spcPct val="20000"/>
              </a:spcBef>
              <a:buFontTx/>
              <a:buChar char="•"/>
            </a:pPr>
            <a:r>
              <a:rPr lang="en-US" b="1" i="1" smtClean="0">
                <a:solidFill>
                  <a:srgbClr val="000000"/>
                </a:solidFill>
                <a:latin typeface="Arial" charset="0"/>
              </a:rPr>
              <a:t>Both sides fighting to preserve their traditions</a:t>
            </a:r>
          </a:p>
          <a:p>
            <a:pPr algn="ctr">
              <a:lnSpc>
                <a:spcPct val="90000"/>
              </a:lnSpc>
              <a:spcBef>
                <a:spcPct val="20000"/>
              </a:spcBef>
              <a:buFontTx/>
              <a:buChar char="•"/>
            </a:pPr>
            <a:r>
              <a:rPr lang="en-US" b="1" i="1" smtClean="0">
                <a:solidFill>
                  <a:srgbClr val="000000"/>
                </a:solidFill>
                <a:latin typeface="Arial" charset="0"/>
              </a:rPr>
              <a:t>Brother vs brother---family vs family </a:t>
            </a:r>
          </a:p>
          <a:p>
            <a:pPr algn="ctr">
              <a:lnSpc>
                <a:spcPct val="90000"/>
              </a:lnSpc>
              <a:spcBef>
                <a:spcPct val="20000"/>
              </a:spcBef>
              <a:buFontTx/>
              <a:buChar char="•"/>
            </a:pPr>
            <a:r>
              <a:rPr lang="en-US" b="1" i="1" smtClean="0">
                <a:solidFill>
                  <a:srgbClr val="000000"/>
                </a:solidFill>
                <a:latin typeface="Arial" charset="0"/>
              </a:rPr>
              <a:t>1 out of 4 soldiers would die in this conflict</a:t>
            </a:r>
          </a:p>
          <a:p>
            <a:pPr algn="ctr">
              <a:lnSpc>
                <a:spcPct val="90000"/>
              </a:lnSpc>
              <a:spcBef>
                <a:spcPct val="20000"/>
              </a:spcBef>
              <a:buFontTx/>
              <a:buChar char="•"/>
            </a:pPr>
            <a:r>
              <a:rPr lang="en-US" b="1" i="1" smtClean="0">
                <a:solidFill>
                  <a:srgbClr val="000000"/>
                </a:solidFill>
                <a:latin typeface="Arial" charset="0"/>
              </a:rPr>
              <a:t>10,000 battles in the Civil War</a:t>
            </a:r>
          </a:p>
          <a:p>
            <a:pPr algn="ctr">
              <a:lnSpc>
                <a:spcPct val="90000"/>
              </a:lnSpc>
              <a:spcBef>
                <a:spcPct val="20000"/>
              </a:spcBef>
              <a:buFontTx/>
              <a:buChar char="•"/>
            </a:pPr>
            <a:r>
              <a:rPr lang="en-US" b="1" i="1" smtClean="0">
                <a:solidFill>
                  <a:srgbClr val="000000"/>
                </a:solidFill>
                <a:latin typeface="Arial" charset="0"/>
              </a:rPr>
              <a:t>War has been called the War for Southern Independence and the War Against Northern Aggression.</a:t>
            </a:r>
          </a:p>
          <a:p>
            <a:pPr algn="ctr" eaLnBrk="0" hangingPunct="0">
              <a:spcBef>
                <a:spcPct val="50000"/>
              </a:spcBef>
            </a:pPr>
            <a:endParaRPr lang="en-US" sz="1800" smtClean="0">
              <a:solidFill>
                <a:srgbClr val="000000"/>
              </a:solidFill>
            </a:endParaRPr>
          </a:p>
        </p:txBody>
      </p:sp>
    </p:spTree>
    <p:extLst>
      <p:ext uri="{BB962C8B-B14F-4D97-AF65-F5344CB8AC3E}">
        <p14:creationId xmlns:p14="http://schemas.microsoft.com/office/powerpoint/2010/main" val="250341924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blinds(horizontal)">
                                      <p:cBhvr>
                                        <p:cTn id="7" dur="500"/>
                                        <p:tgtEl>
                                          <p:spTgt spid="330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0758">
                                            <p:txEl>
                                              <p:pRg st="0" end="0"/>
                                            </p:txEl>
                                          </p:spTgt>
                                        </p:tgtEl>
                                        <p:attrNameLst>
                                          <p:attrName>style.visibility</p:attrName>
                                        </p:attrNameLst>
                                      </p:cBhvr>
                                      <p:to>
                                        <p:strVal val="visible"/>
                                      </p:to>
                                    </p:set>
                                    <p:animEffect transition="in" filter="checkerboard(across)">
                                      <p:cBhvr>
                                        <p:cTn id="12" dur="500"/>
                                        <p:tgtEl>
                                          <p:spTgt spid="3307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0758">
                                            <p:txEl>
                                              <p:pRg st="1" end="1"/>
                                            </p:txEl>
                                          </p:spTgt>
                                        </p:tgtEl>
                                        <p:attrNameLst>
                                          <p:attrName>style.visibility</p:attrName>
                                        </p:attrNameLst>
                                      </p:cBhvr>
                                      <p:to>
                                        <p:strVal val="visible"/>
                                      </p:to>
                                    </p:set>
                                    <p:animEffect transition="in" filter="checkerboard(across)">
                                      <p:cBhvr>
                                        <p:cTn id="17" dur="500"/>
                                        <p:tgtEl>
                                          <p:spTgt spid="33075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0758">
                                            <p:txEl>
                                              <p:pRg st="2" end="2"/>
                                            </p:txEl>
                                          </p:spTgt>
                                        </p:tgtEl>
                                        <p:attrNameLst>
                                          <p:attrName>style.visibility</p:attrName>
                                        </p:attrNameLst>
                                      </p:cBhvr>
                                      <p:to>
                                        <p:strVal val="visible"/>
                                      </p:to>
                                    </p:set>
                                    <p:animEffect transition="in" filter="checkerboard(across)">
                                      <p:cBhvr>
                                        <p:cTn id="22" dur="500"/>
                                        <p:tgtEl>
                                          <p:spTgt spid="33075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30758">
                                            <p:txEl>
                                              <p:pRg st="3" end="3"/>
                                            </p:txEl>
                                          </p:spTgt>
                                        </p:tgtEl>
                                        <p:attrNameLst>
                                          <p:attrName>style.visibility</p:attrName>
                                        </p:attrNameLst>
                                      </p:cBhvr>
                                      <p:to>
                                        <p:strVal val="visible"/>
                                      </p:to>
                                    </p:set>
                                    <p:animEffect transition="in" filter="checkerboard(across)">
                                      <p:cBhvr>
                                        <p:cTn id="27" dur="500"/>
                                        <p:tgtEl>
                                          <p:spTgt spid="33075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0758">
                                            <p:txEl>
                                              <p:pRg st="4" end="4"/>
                                            </p:txEl>
                                          </p:spTgt>
                                        </p:tgtEl>
                                        <p:attrNameLst>
                                          <p:attrName>style.visibility</p:attrName>
                                        </p:attrNameLst>
                                      </p:cBhvr>
                                      <p:to>
                                        <p:strVal val="visible"/>
                                      </p:to>
                                    </p:set>
                                    <p:animEffect transition="in" filter="checkerboard(across)">
                                      <p:cBhvr>
                                        <p:cTn id="32" dur="500"/>
                                        <p:tgtEl>
                                          <p:spTgt spid="33075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30758">
                                            <p:txEl>
                                              <p:pRg st="5" end="5"/>
                                            </p:txEl>
                                          </p:spTgt>
                                        </p:tgtEl>
                                        <p:attrNameLst>
                                          <p:attrName>style.visibility</p:attrName>
                                        </p:attrNameLst>
                                      </p:cBhvr>
                                      <p:to>
                                        <p:strVal val="visible"/>
                                      </p:to>
                                    </p:set>
                                    <p:animEffect transition="in" filter="checkerboard(across)">
                                      <p:cBhvr>
                                        <p:cTn id="37" dur="500"/>
                                        <p:tgtEl>
                                          <p:spTgt spid="330758">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30758">
                                            <p:txEl>
                                              <p:pRg st="6" end="6"/>
                                            </p:txEl>
                                          </p:spTgt>
                                        </p:tgtEl>
                                        <p:attrNameLst>
                                          <p:attrName>style.visibility</p:attrName>
                                        </p:attrNameLst>
                                      </p:cBhvr>
                                      <p:to>
                                        <p:strVal val="visible"/>
                                      </p:to>
                                    </p:set>
                                    <p:animEffect transition="in" filter="checkerboard(across)">
                                      <p:cBhvr>
                                        <p:cTn id="42" dur="500"/>
                                        <p:tgtEl>
                                          <p:spTgt spid="3307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8" grpId="0" build="p"/>
    </p:bldLst>
  </p:timing>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Garamond"/>
        <a:ea typeface="ＭＳ Ｐゴシック"/>
        <a:cs typeface=""/>
      </a:majorFont>
      <a:minorFont>
        <a:latin typeface="A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4519</TotalTime>
  <Words>1534</Words>
  <Application>Microsoft Macintosh PowerPoint</Application>
  <PresentationFormat>On-screen Show (4:3)</PresentationFormat>
  <Paragraphs>187</Paragraphs>
  <Slides>37</Slides>
  <Notes>19</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Artsy</vt:lpstr>
      <vt:lpstr>1_Default Design</vt:lpstr>
      <vt:lpstr>1_Blank Presentation</vt:lpstr>
      <vt:lpstr>The Election of 1860 &amp; Secession</vt:lpstr>
      <vt:lpstr>The Candidates</vt:lpstr>
      <vt:lpstr>1860 Political Cartoon</vt:lpstr>
      <vt:lpstr>1860 Political Cartoon</vt:lpstr>
      <vt:lpstr>The Election of 1860</vt:lpstr>
      <vt:lpstr>Secession</vt:lpstr>
      <vt:lpstr>PowerPoint Presentation</vt:lpstr>
      <vt:lpstr>The Confederate States of America</vt:lpstr>
      <vt:lpstr>PowerPoint Presentation</vt:lpstr>
      <vt:lpstr>PowerPoint Presentation</vt:lpstr>
      <vt:lpstr>Inauguration of Jefferson Davis</vt:lpstr>
      <vt:lpstr>Northern Responses</vt:lpstr>
      <vt:lpstr>Last-Ditch Compromise Attempts</vt:lpstr>
      <vt:lpstr>The Failure of Compromise</vt:lpstr>
      <vt:lpstr>PowerPoint Presentation</vt:lpstr>
      <vt:lpstr>Lincoln’s First Inauguration, 1861</vt:lpstr>
      <vt:lpstr>The War Begins</vt:lpstr>
      <vt:lpstr>The Attack on Ft. Sumter</vt:lpstr>
      <vt:lpstr>And the War Came</vt:lpstr>
      <vt:lpstr>Secession</vt:lpstr>
      <vt:lpstr>Adjusting to Total War</vt:lpstr>
      <vt:lpstr>PowerPoint Presentation</vt:lpstr>
      <vt:lpstr>PowerPoint Presentation</vt:lpstr>
      <vt:lpstr>PowerPoint Presentation</vt:lpstr>
      <vt:lpstr>Prospects, Plans, and Expectations</vt:lpstr>
      <vt:lpstr>Lincoln wrote to the antislavery editor Horace Greeley in August 1862, even as he was about to announce the Emancipation Proclamation:</vt:lpstr>
      <vt:lpstr>Jefferson Davis On the War</vt:lpstr>
      <vt:lpstr>Regarding the Civil War, the London Times (November 7, 1861) editorialized </vt:lpstr>
      <vt:lpstr>PowerPoint Presentation</vt:lpstr>
      <vt:lpstr>PowerPoint Presentation</vt:lpstr>
      <vt:lpstr>Overview of Civil War Strategy</vt:lpstr>
      <vt:lpstr>Union Strategy</vt:lpstr>
      <vt:lpstr>Turning Points of the Civil War</vt:lpstr>
      <vt:lpstr>Mobilizing the Home Fronts</vt:lpstr>
      <vt:lpstr>Political Leadership: Northern Success and Southern Failure</vt:lpstr>
      <vt:lpstr>Early Campaigns and Battles</vt:lpstr>
      <vt:lpstr>PowerPoint Presentation</vt:lpstr>
    </vt:vector>
  </TitlesOfParts>
  <Company>Nyack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1860 &amp; Secession</dc:title>
  <dc:creator>Hans Vought</dc:creator>
  <cp:lastModifiedBy>Craig Winchell</cp:lastModifiedBy>
  <cp:revision>16</cp:revision>
  <dcterms:created xsi:type="dcterms:W3CDTF">2005-11-30T13:48:32Z</dcterms:created>
  <dcterms:modified xsi:type="dcterms:W3CDTF">2015-11-27T17:45:35Z</dcterms:modified>
</cp:coreProperties>
</file>