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8" r:id="rId3"/>
    <p:sldMasterId id="2147483690" r:id="rId4"/>
    <p:sldMasterId id="2147483702" r:id="rId5"/>
  </p:sldMasterIdLst>
  <p:notesMasterIdLst>
    <p:notesMasterId r:id="rId32"/>
  </p:notesMasterIdLst>
  <p:sldIdLst>
    <p:sldId id="256" r:id="rId6"/>
    <p:sldId id="264" r:id="rId7"/>
    <p:sldId id="265" r:id="rId8"/>
    <p:sldId id="280" r:id="rId9"/>
    <p:sldId id="266" r:id="rId10"/>
    <p:sldId id="281" r:id="rId11"/>
    <p:sldId id="282" r:id="rId12"/>
    <p:sldId id="260" r:id="rId13"/>
    <p:sldId id="263" r:id="rId14"/>
    <p:sldId id="267" r:id="rId15"/>
    <p:sldId id="268" r:id="rId16"/>
    <p:sldId id="277" r:id="rId17"/>
    <p:sldId id="269" r:id="rId18"/>
    <p:sldId id="261" r:id="rId19"/>
    <p:sldId id="274" r:id="rId20"/>
    <p:sldId id="275" r:id="rId21"/>
    <p:sldId id="262" r:id="rId22"/>
    <p:sldId id="270" r:id="rId23"/>
    <p:sldId id="271" r:id="rId24"/>
    <p:sldId id="283" r:id="rId25"/>
    <p:sldId id="276" r:id="rId26"/>
    <p:sldId id="272" r:id="rId27"/>
    <p:sldId id="279" r:id="rId28"/>
    <p:sldId id="278" r:id="rId29"/>
    <p:sldId id="284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09C5-D55A-4747-ABB0-8B6D1E2DF713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B5102-5FE3-DA49-B93C-E478AF6C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5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gave free land to western settlers</a:t>
            </a:r>
          </a:p>
          <a:p>
            <a:r>
              <a:rPr lang="en-US"/>
              <a:t>created new colleges</a:t>
            </a:r>
          </a:p>
        </p:txBody>
      </p:sp>
      <p:sp>
        <p:nvSpPr>
          <p:cNvPr id="240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1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>
              <a:latin typeface="Calibri" charset="0"/>
            </a:endParaRPr>
          </a:p>
        </p:txBody>
      </p:sp>
      <p:sp>
        <p:nvSpPr>
          <p:cNvPr id="55298" name="Shape 11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</a:rPr>
              <a:t>Grave of William H. Johnson, 1864 </a:t>
            </a:r>
            <a:r>
              <a:rPr lang="en-US">
                <a:latin typeface="Calibri" charset="0"/>
              </a:rPr>
              <a:t>Johnson was a free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black man who worked as Lincoln’s personal valet in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Springfield and accompanied him to Washington, D.C. when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he assumed the presidency. When lighter-skinned mulatto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White House staffers rejected him for his dark skin, Lincoln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helped Johnson find other employment in the Treasury and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Navy Departments, writing “The bearer of this card, William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Johnson (colored), came with me from Illinois, and is a worthy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man, as I believe. A. Lincoln.” In November 1863 Lincoln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requested that Johnson accompany him to deliver his famous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address at Gettysburg, where they both contracted smallpox.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Lincoln recovered in a few days Johnson, with a more severe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case, died in January 1864. Lincoln arranged for him to be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buried at Arlington National Cemetery and wrote the one word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epitaph for his tombstone: “Citizen,” a succinct and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stinging rebuke of the racist reasoning of the Dred Scott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decision.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8A3920-EB82-F34E-AE0E-A9DFFF8CC29A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SzPct val="75000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b="1">
                <a:latin typeface="Calibri" charset="0"/>
              </a:rPr>
              <a:t>Map 21.6 Sherman’s March, 1864–1865</a:t>
            </a:r>
            <a:endParaRPr lang="en-US">
              <a:latin typeface="Calibri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458B9D-C408-2A48-9B2D-56BB1050B4C5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SzPct val="75000"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9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>
              <a:latin typeface="Calibri" charset="0"/>
            </a:endParaRPr>
          </a:p>
        </p:txBody>
      </p:sp>
      <p:sp>
        <p:nvSpPr>
          <p:cNvPr id="51202" name="Shape 97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100">
              <a:latin typeface="Calibri" charset="0"/>
            </a:endParaRPr>
          </a:p>
        </p:txBody>
      </p:sp>
      <p:sp>
        <p:nvSpPr>
          <p:cNvPr id="53250" name="Shape 11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52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4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23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70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23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55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7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71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26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2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882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03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96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22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F5FCFE-019C-4471-A0D6-85DAC61495A4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53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2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E64B-D946-4552-A847-D2C4CEEB6106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4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84B65F-E992-47AA-87AA-19B838F18E8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64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2" y="1604965"/>
            <a:ext cx="4037013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72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26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99331" name="Group 1027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99332" name="Freeform 1028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3" name="Freeform 1029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4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5" name="Freeform 1031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6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7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8" name="Freeform 1034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39" name="Freeform 1035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0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1" name="Freeform 1037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2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3" name="Freeform 1039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4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5" name="Freeform 1041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6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7" name="Freeform 1043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8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49" name="Freeform 1045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9350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99351" name="Freeform 1047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9352" name="Freeform 1048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993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3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 sz="4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9355" name="Rectangle 10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6813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latin typeface="Arial"/>
              <a:ea typeface="ＭＳ Ｐゴシック" charset="0"/>
            </a:endParaRPr>
          </a:p>
        </p:txBody>
      </p:sp>
      <p:sp>
        <p:nvSpPr>
          <p:cNvPr id="99356" name="Rectangle 10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latin typeface="Arial"/>
              <a:ea typeface="ＭＳ Ｐゴシック" charset="0"/>
            </a:endParaRPr>
          </a:p>
        </p:txBody>
      </p:sp>
      <p:sp>
        <p:nvSpPr>
          <p:cNvPr id="99357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94088C5-45CB-A246-9FD3-62F6D2045A74}" type="slidenum">
              <a:rPr lang="en-US">
                <a:latin typeface="Arial"/>
                <a:ea typeface="ＭＳ Ｐゴシック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7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30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0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827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6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9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39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37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268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809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4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0"/>
            <a:ext cx="20764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60769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6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1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Shape 1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1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43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540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/>
            </a:lvl1pPr>
            <a:lvl2pPr marL="742950" indent="-635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/>
            </a:lvl3pPr>
            <a:lvl4pPr marL="16002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4pPr>
            <a:lvl5pPr marL="20574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5pPr>
            <a:lvl6pPr marL="25146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6pPr>
            <a:lvl7pPr marL="29718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7pPr>
            <a:lvl8pPr marL="34290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8pPr>
            <a:lvl9pPr marL="38862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Shape 2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2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0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Shape 2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Shape 2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8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3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3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Shape 3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54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3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Shape 3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3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4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" name="Shape 4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Shape 4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11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" name="Shape 5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Shape 5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36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5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5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Shape 5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1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6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6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Shape 6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36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540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/>
            </a:lvl1pPr>
            <a:lvl2pPr marL="742950" indent="-635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/>
            </a:lvl3pPr>
            <a:lvl4pPr marL="16002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4pPr>
            <a:lvl5pPr marL="20574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5pPr>
            <a:lvl6pPr marL="25146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6pPr>
            <a:lvl7pPr marL="29718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7pPr>
            <a:lvl8pPr marL="34290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8pPr>
            <a:lvl9pPr marL="38862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9pPr>
          </a:lstStyle>
          <a:p>
            <a:endParaRPr/>
          </a:p>
        </p:txBody>
      </p:sp>
      <p:sp>
        <p:nvSpPr>
          <p:cNvPr id="4" name="Shape 7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Shape 7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7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1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30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540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/>
            </a:lvl1pPr>
            <a:lvl2pPr marL="742950" indent="-635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/>
            </a:lvl3pPr>
            <a:lvl4pPr marL="16002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4pPr>
            <a:lvl5pPr marL="20574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5pPr>
            <a:lvl6pPr marL="25146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6pPr>
            <a:lvl7pPr marL="29718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7pPr>
            <a:lvl8pPr marL="34290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8pPr>
            <a:lvl9pPr marL="3886200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9pPr>
          </a:lstStyle>
          <a:p>
            <a:endParaRPr/>
          </a:p>
        </p:txBody>
      </p:sp>
      <p:sp>
        <p:nvSpPr>
          <p:cNvPr id="4" name="Shape 7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Shape 7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ctr" rtl="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Shape 7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lvl="1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lvl="2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lvl="3" indent="-88900" eaLnBrk="0" hangingPunct="0"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lvl="4" indent="-88900" eaLnBrk="1" hangingPunct="1">
              <a:buFont typeface="Noto Symbol" charset="0"/>
              <a:buChar char="▪"/>
              <a:defRPr sz="1800" smtClean="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 lvl="1">
              <a:defRPr/>
            </a:pPr>
            <a:endParaRPr lang="en-US">
              <a:solidFill>
                <a:srgbClr val="000000"/>
              </a:solidFill>
            </a:endParaRPr>
          </a:p>
          <a:p>
            <a:pPr lvl="2">
              <a:defRPr/>
            </a:pPr>
            <a:endParaRPr lang="en-US">
              <a:solidFill>
                <a:srgbClr val="000000"/>
              </a:solidFill>
            </a:endParaRPr>
          </a:p>
          <a:p>
            <a:pPr lvl="3">
              <a:defRPr/>
            </a:pPr>
            <a:endParaRPr lang="en-US">
              <a:solidFill>
                <a:srgbClr val="000000"/>
              </a:solidFill>
            </a:endParaRPr>
          </a:p>
          <a:p>
            <a:pPr lvl="4" eaLnBrk="0" hangingPunct="0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Arial" charset="0"/>
              <a:buChar char="●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buFont typeface="Courier New" charset="0"/>
              <a:buChar char="o"/>
              <a:defRPr/>
            </a:pPr>
            <a:endParaRPr lang="en-US">
              <a:solidFill>
                <a:srgbClr val="000000"/>
              </a:solidFill>
            </a:endParaRPr>
          </a:p>
          <a:p>
            <a:pPr lvl="4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six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6096000"/>
            <a:ext cx="1216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Expban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0"/>
            <a:ext cx="915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Expban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6459538"/>
            <a:ext cx="91519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Kennedy978111134953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7600"/>
            <a:ext cx="36798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130425"/>
            <a:ext cx="4343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886200"/>
            <a:ext cx="43434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74B4B-AD21-C446-8D7F-89F93B504972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D210-6285-264B-BCEC-E9A074BCA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2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51028-93FF-4C4B-B97C-EFD95D711974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0166-3D9F-924F-A9AC-3204AA6DD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00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9363B-8F5E-7342-8866-CC6D5B81D96B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1FC78-87E0-F84B-9C93-F12762F6B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8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BAB81-6E30-AF44-AFE4-24471F725EC3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FC29A-8604-3E41-91E6-69EDD19D8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19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BC0352-7001-BD45-93D5-AD986C627190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090E-66D2-CE4D-8B52-279DAD032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33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81188-C73A-DA4E-B5CC-60032E11666D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E241-BB71-3443-B48E-6F421CA31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0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82179-00F1-CC4F-BE84-33424E04C2AE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CE31-AFA8-C745-8381-D1659305F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7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6D34A-B231-1C4F-AA2A-D6F8989E641A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F4FFD-BFAD-B349-84B5-33A37EAD1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3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AB0D2-00D9-FA40-BB98-55E7E6E7C181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6819A-E50F-3B47-95A7-53A37D9DE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3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7C1D5-36DD-3E45-9BEB-3464FC810766}" type="datetimeFigureOut">
              <a:rPr lang="en-US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114E-5830-A848-A071-282BD5D77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9181-CA09-2D4C-816D-A2B73F7244B6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25C2-9130-BD43-AB67-640272DFB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11/29/16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2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1026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98307" name="Group 1027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98308" name="Freeform 1028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09" name="Freeform 1029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0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1" name="Freeform 1031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2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3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4" name="Freeform 1034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5" name="Freeform 1035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6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7" name="Freeform 1037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8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19" name="Freeform 1039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0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1" name="Freeform 1041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2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3" name="Freeform 1043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4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5" name="Freeform 1045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8326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98327" name="Freeform 1047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8328" name="Freeform 1048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98329" name="Rectangle 104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30" name="Rectangle 10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19200"/>
            <a:ext cx="830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95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3315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3174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charset="0"/>
              <a:buNone/>
              <a:defRPr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174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charset="0"/>
              <a:buNone/>
              <a:defRPr sz="1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charset="0"/>
              <a:buChar char="●"/>
              <a:defRPr sz="1200" smtClean="0">
                <a:solidFill>
                  <a:srgbClr val="88888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defRPr>
            </a:lvl1pPr>
            <a:lvl2pPr lvl="1" indent="-88900" eaLnBrk="1" hangingPunct="1">
              <a:buClr>
                <a:srgbClr val="000000"/>
              </a:buClr>
              <a:buFont typeface="Courier New" charset="0"/>
              <a:buChar char="o"/>
              <a:defRPr sz="180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defRPr>
            </a:lvl2pPr>
            <a:lvl3pPr lvl="2" indent="-88900" eaLnBrk="1" hangingPunct="1">
              <a:buClr>
                <a:srgbClr val="000000"/>
              </a:buClr>
              <a:buFont typeface="Noto Symbol" charset="0"/>
              <a:buChar char="▪"/>
              <a:defRPr sz="180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defRPr>
            </a:lvl3pPr>
            <a:lvl4pPr lvl="3" indent="-88900" eaLnBrk="1" hangingPunct="1">
              <a:buClr>
                <a:srgbClr val="000000"/>
              </a:buClr>
              <a:buFont typeface="Arial" charset="0"/>
              <a:buChar char="●"/>
              <a:defRPr sz="180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defRPr>
            </a:lvl4pPr>
            <a:lvl5pPr lvl="4" indent="-88900" eaLnBrk="1" hangingPunct="1">
              <a:buClr>
                <a:srgbClr val="000000"/>
              </a:buClr>
              <a:buFont typeface="Courier New" charset="0"/>
              <a:buChar char="o"/>
              <a:defRPr sz="180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defRPr>
            </a:lvl5pPr>
            <a:lvl6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indent="-8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lvl="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lvl="4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lvl="4" defTabSz="914400" fontAlgn="base">
              <a:spcBef>
                <a:spcPct val="0"/>
              </a:spcBef>
              <a:spcAft>
                <a:spcPct val="0"/>
              </a:spcAft>
              <a:buFont typeface="Noto Symbol" charset="0"/>
              <a:buChar char="▪"/>
              <a:defRPr/>
            </a:pPr>
            <a:endParaRPr lang="en-US"/>
          </a:p>
          <a:p>
            <a:pPr lvl="4" defTabSz="9144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●"/>
              <a:defRPr/>
            </a:pPr>
            <a:endParaRPr lang="en-US"/>
          </a:p>
          <a:p>
            <a:pPr lvl="4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  <a:p>
            <a:pPr lvl="4" defTabSz="914400" fontAlgn="base">
              <a:spcBef>
                <a:spcPct val="0"/>
              </a:spcBef>
              <a:spcAft>
                <a:spcPct val="0"/>
              </a:spcAft>
              <a:buFont typeface="Noto Symbol" charset="0"/>
              <a:buChar char="▪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1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274638"/>
            <a:ext cx="8008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1600200"/>
            <a:ext cx="8008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D8665B4-722B-5F45-92A0-D1FA20240B85}" type="datetimeFigureOut">
              <a:rPr lang="en-US" smtClean="0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11/29/16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B0A7FAE-5D5B-CB4A-A089-99C86D899463}" type="slidenum">
              <a:rPr lang="en-US" smtClean="0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</a:endParaRPr>
          </a:p>
        </p:txBody>
      </p:sp>
      <p:pic>
        <p:nvPicPr>
          <p:cNvPr id="1031" name="Picture 8" descr="Expbann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60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hyperlink" Target="http://www.cc.com/video-clips/re8ih2/the-colbert-report-eric-fone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Ending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 descr="ch15_08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4"/>
          <a:stretch>
            <a:fillRect/>
          </a:stretch>
        </p:blipFill>
        <p:spPr bwMode="auto">
          <a:xfrm>
            <a:off x="0" y="1106488"/>
            <a:ext cx="9144000" cy="5751512"/>
          </a:xfrm>
          <a:prstGeom prst="rect">
            <a:avLst/>
          </a:prstGeom>
          <a:noFill/>
          <a:ln w="9525">
            <a:solidFill>
              <a:srgbClr val="0029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381000" y="5029200"/>
            <a:ext cx="6172200" cy="1524000"/>
          </a:xfrm>
          <a:prstGeom prst="wedgeRectCallout">
            <a:avLst>
              <a:gd name="adj1" fmla="val 54500"/>
              <a:gd name="adj2" fmla="val -211042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/>
              <a:t>In April 1865, Grant faced off with Lee outside Richmond; </a:t>
            </a:r>
          </a:p>
          <a:p>
            <a:pPr algn="ctr">
              <a:lnSpc>
                <a:spcPct val="80000"/>
              </a:lnSpc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600"/>
              <a:t>Lee was cut off from the South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>
                <a:solidFill>
                  <a:schemeClr val="tx1"/>
                </a:solidFill>
              </a:rPr>
              <a:t>Union Gains in the Civil War by 1865</a:t>
            </a:r>
          </a:p>
        </p:txBody>
      </p:sp>
    </p:spTree>
    <p:extLst>
      <p:ext uri="{BB962C8B-B14F-4D97-AF65-F5344CB8AC3E}">
        <p14:creationId xmlns:p14="http://schemas.microsoft.com/office/powerpoint/2010/main" val="153858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2" name="Picture 22" descr="lovell%20-%20surrender%20at%20appomatt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4778" b="6326"/>
          <a:stretch>
            <a:fillRect/>
          </a:stretch>
        </p:blipFill>
        <p:spPr bwMode="auto">
          <a:xfrm>
            <a:off x="0" y="1187450"/>
            <a:ext cx="9140825" cy="5668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6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/>
          <a:lstStyle/>
          <a:p>
            <a:endParaRPr lang="en-US" sz="3000"/>
          </a:p>
        </p:txBody>
      </p:sp>
      <p:pic>
        <p:nvPicPr>
          <p:cNvPr id="266268" name="Picture 28" descr="The Surrender - April 9th, 1865 by Keith Ro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/>
          <a:stretch>
            <a:fillRect/>
          </a:stretch>
        </p:blipFill>
        <p:spPr bwMode="auto">
          <a:xfrm>
            <a:off x="0" y="552450"/>
            <a:ext cx="9144000" cy="630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1295400" y="76200"/>
            <a:ext cx="6934200" cy="1215717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000"/>
              <a:t>On April 9, 1865, Lee surrendered to Grant at Appomattox Courthouse, ending the fighting of Civil War</a:t>
            </a:r>
          </a:p>
        </p:txBody>
      </p:sp>
    </p:spTree>
    <p:extLst>
      <p:ext uri="{BB962C8B-B14F-4D97-AF65-F5344CB8AC3E}">
        <p14:creationId xmlns:p14="http://schemas.microsoft.com/office/powerpoint/2010/main" val="424829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=Q344cZglv8E</a:t>
            </a:r>
          </a:p>
        </p:txBody>
      </p:sp>
    </p:spTree>
    <p:extLst>
      <p:ext uri="{BB962C8B-B14F-4D97-AF65-F5344CB8AC3E}">
        <p14:creationId xmlns:p14="http://schemas.microsoft.com/office/powerpoint/2010/main" val="107640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Death of Lincoln 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/>
              <a:t>Northern celebration was short lived; On April 14, 1865, Lincoln was shot by pro-Southerner John Wilkes Booth </a:t>
            </a:r>
          </a:p>
        </p:txBody>
      </p:sp>
      <p:pic>
        <p:nvPicPr>
          <p:cNvPr id="221191" name="Picture 7" descr="Lincoln-Assassination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28863"/>
            <a:ext cx="6096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92" name="Picture 8" descr="process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>
            <a:fillRect/>
          </a:stretch>
        </p:blipFill>
        <p:spPr bwMode="auto">
          <a:xfrm>
            <a:off x="1447800" y="2384425"/>
            <a:ext cx="6400800" cy="4473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9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293" y="30248"/>
            <a:ext cx="688876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The Assassination of Lincoln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3080" y="1325566"/>
            <a:ext cx="7148162" cy="53576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April </a:t>
            </a:r>
            <a:r>
              <a:rPr lang="en-US" dirty="0">
                <a:solidFill>
                  <a:schemeClr val="bg1"/>
                </a:solidFill>
              </a:rPr>
              <a:t>14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1865 (5 days after Lee had </a:t>
            </a:r>
            <a:r>
              <a:rPr lang="en-US" dirty="0" smtClean="0">
                <a:solidFill>
                  <a:schemeClr val="bg1"/>
                </a:solidFill>
              </a:rPr>
              <a:t>surrendered) - </a:t>
            </a:r>
            <a:r>
              <a:rPr lang="en-US" b="1" dirty="0" smtClean="0">
                <a:solidFill>
                  <a:schemeClr val="bg1"/>
                </a:solidFill>
              </a:rPr>
              <a:t>John </a:t>
            </a:r>
            <a:r>
              <a:rPr lang="en-US" b="1" dirty="0">
                <a:solidFill>
                  <a:schemeClr val="bg1"/>
                </a:solidFill>
              </a:rPr>
              <a:t>Wilkes Booth</a:t>
            </a:r>
            <a:r>
              <a:rPr lang="en-US" dirty="0">
                <a:solidFill>
                  <a:schemeClr val="bg1"/>
                </a:solidFill>
              </a:rPr>
              <a:t> assassinated President </a:t>
            </a:r>
            <a:r>
              <a:rPr lang="en-US" dirty="0" smtClean="0">
                <a:solidFill>
                  <a:schemeClr val="bg1"/>
                </a:solidFill>
              </a:rPr>
              <a:t>Lincoln.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e </a:t>
            </a:r>
            <a:r>
              <a:rPr lang="en-US" sz="2800" dirty="0">
                <a:solidFill>
                  <a:schemeClr val="bg1"/>
                </a:solidFill>
              </a:rPr>
              <a:t>and his wife were watching a play at Ford’s Theatre in DC.</a:t>
            </a:r>
          </a:p>
          <a:p>
            <a:pPr lvl="2"/>
            <a:r>
              <a:rPr lang="en-US" sz="2800" i="1" dirty="0">
                <a:solidFill>
                  <a:schemeClr val="bg1"/>
                </a:solidFill>
              </a:rPr>
              <a:t>The plot also included targeting the VP and Sec of State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</a:p>
          <a:p>
            <a:pPr lvl="3"/>
            <a:r>
              <a:rPr lang="en-US" dirty="0">
                <a:solidFill>
                  <a:srgbClr val="FFFFFF"/>
                </a:solidFill>
                <a:latin typeface="Calibri" charset="0"/>
              </a:rPr>
              <a:t>Lincoln expired in the arms of victory, at the very pinnacle of his fame</a:t>
            </a:r>
          </a:p>
          <a:p>
            <a:pPr lvl="3"/>
            <a:r>
              <a:rPr lang="en-US" dirty="0">
                <a:solidFill>
                  <a:srgbClr val="FFFFFF"/>
                </a:solidFill>
                <a:latin typeface="Calibri" charset="0"/>
              </a:rPr>
              <a:t>His dramatic death erased the memory of his shortcomings and caused his nobler qualities to stand out in clearer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relief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egative impact </a:t>
            </a:r>
            <a:r>
              <a:rPr lang="en-US" dirty="0">
                <a:solidFill>
                  <a:schemeClr val="bg1"/>
                </a:solidFill>
              </a:rPr>
              <a:t>on the </a:t>
            </a:r>
            <a:r>
              <a:rPr lang="en-US" dirty="0" smtClean="0">
                <a:solidFill>
                  <a:schemeClr val="bg1"/>
                </a:solidFill>
              </a:rPr>
              <a:t>South – Lincoln’s plan for southern state re-entry – easy without </a:t>
            </a:r>
            <a:r>
              <a:rPr lang="en-US" dirty="0">
                <a:solidFill>
                  <a:schemeClr val="bg1"/>
                </a:solidFill>
              </a:rPr>
              <a:t>harsh </a:t>
            </a:r>
            <a:r>
              <a:rPr lang="en-US" dirty="0" smtClean="0">
                <a:solidFill>
                  <a:schemeClr val="bg1"/>
                </a:solidFill>
              </a:rPr>
              <a:t>punishments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However…that </a:t>
            </a:r>
            <a:r>
              <a:rPr lang="en-US" dirty="0">
                <a:solidFill>
                  <a:schemeClr val="bg1"/>
                </a:solidFill>
              </a:rPr>
              <a:t>didn’t happen </a:t>
            </a:r>
            <a:r>
              <a:rPr lang="en-US" dirty="0" smtClean="0">
                <a:solidFill>
                  <a:schemeClr val="bg1"/>
                </a:solidFill>
              </a:rPr>
              <a:t>once the Radical Republicans in Congress </a:t>
            </a:r>
            <a:r>
              <a:rPr lang="en-US" dirty="0">
                <a:solidFill>
                  <a:schemeClr val="bg1"/>
                </a:solidFill>
              </a:rPr>
              <a:t>controlled Reconstruction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1164" r="3448" b="3490"/>
          <a:stretch>
            <a:fillRect/>
          </a:stretch>
        </p:blipFill>
        <p:spPr bwMode="auto">
          <a:xfrm>
            <a:off x="7241242" y="144299"/>
            <a:ext cx="1809680" cy="4494936"/>
          </a:xfrm>
          <a:prstGeom prst="rect">
            <a:avLst/>
          </a:prstGeom>
          <a:noFill/>
          <a:ln w="936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 l="4201" t="1164" r="3448" b="3490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21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440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More on Lincoln</a:t>
            </a:r>
            <a:r>
              <a:rPr lang="en-US" sz="440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altLang="ja-JP" sz="440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s Assassination</a:t>
            </a:r>
            <a:endParaRPr lang="en-US" sz="4400">
              <a:solidFill>
                <a:schemeClr val="bg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0178" name="Shape 10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6273800" cy="4525963"/>
          </a:xfrm>
        </p:spPr>
        <p:txBody>
          <a:bodyPr tIns="45700" bIns="45700"/>
          <a:lstStyle/>
          <a:p>
            <a:pPr indent="-342900" eaLnBrk="1" hangingPunct="1">
              <a:spcBef>
                <a:spcPct val="0"/>
              </a:spcBef>
              <a:buClr>
                <a:srgbClr val="000000"/>
              </a:buClr>
              <a:buSzPct val="61000"/>
              <a:buFont typeface="Arial" charset="0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Lincoln had been plagued by dreams predicting his death</a:t>
            </a:r>
          </a:p>
          <a:p>
            <a:pPr indent="-342900" eaLnBrk="1" hangingPunct="1">
              <a:spcBef>
                <a:spcPts val="563"/>
              </a:spcBef>
              <a:buClr>
                <a:srgbClr val="000000"/>
              </a:buClr>
              <a:buSzPct val="61000"/>
              <a:buFont typeface="Arial" charset="0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Sic Semper </a:t>
            </a:r>
            <a:r>
              <a:rPr lang="en-US" sz="2800" dirty="0" err="1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Tyrannis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 (Thus Always to Tyrants)</a:t>
            </a:r>
          </a:p>
          <a:p>
            <a:pPr lvl="1" indent="-285750" eaLnBrk="1" hangingPunct="1">
              <a:spcBef>
                <a:spcPts val="475"/>
              </a:spcBef>
              <a:buClr>
                <a:srgbClr val="000000"/>
              </a:buClr>
              <a:buSzPct val="60000"/>
              <a:buFont typeface="Arial" charset="0"/>
              <a:buChar char="●"/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The South is Avenged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indent="-342900" eaLnBrk="1" hangingPunct="1">
              <a:spcBef>
                <a:spcPts val="563"/>
              </a:spcBef>
              <a:buClr>
                <a:srgbClr val="000000"/>
              </a:buClr>
              <a:buSzPct val="61000"/>
              <a:buFont typeface="Arial" charset="0"/>
              <a:buChar char="●"/>
            </a:pP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Irony</a:t>
            </a:r>
          </a:p>
          <a:p>
            <a:pPr lvl="1" indent="-285750" eaLnBrk="1" hangingPunct="1">
              <a:spcBef>
                <a:spcPts val="475"/>
              </a:spcBef>
              <a:buClr>
                <a:srgbClr val="000000"/>
              </a:buClr>
              <a:buSzPct val="60000"/>
              <a:buFont typeface="Arial" charset="0"/>
              <a:buChar char="●"/>
            </a:pPr>
            <a:r>
              <a:rPr lang="en-US" sz="24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Lincoln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24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s Death hurt the south</a:t>
            </a:r>
          </a:p>
          <a:p>
            <a:pPr lvl="2" indent="-228600" eaLnBrk="1" hangingPunct="1">
              <a:spcBef>
                <a:spcPts val="400"/>
              </a:spcBef>
              <a:buClr>
                <a:srgbClr val="000000"/>
              </a:buClr>
              <a:buSzPct val="60000"/>
              <a:buFont typeface="Arial" charset="0"/>
              <a:buChar char="●"/>
            </a:pPr>
            <a:r>
              <a:rPr lang="en-US" sz="20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Lincoln was planning on being very lenient to the Confederate States</a:t>
            </a:r>
          </a:p>
          <a:p>
            <a:pPr lvl="3" indent="-228600" eaLnBrk="1" hangingPunct="1">
              <a:spcBef>
                <a:spcPts val="363"/>
              </a:spcBef>
              <a:buClr>
                <a:srgbClr val="000000"/>
              </a:buClr>
              <a:buSzPct val="61000"/>
              <a:buFont typeface="Arial" charset="0"/>
              <a:buChar char="●"/>
            </a:pPr>
            <a:r>
              <a:rPr lang="en-US" sz="1800" dirty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Many other politicians wanted to stick it to the south, and now they had their chance</a:t>
            </a:r>
          </a:p>
        </p:txBody>
      </p:sp>
      <p:pic>
        <p:nvPicPr>
          <p:cNvPr id="50179" name="Shape 10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196975"/>
            <a:ext cx="2540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Shape 10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444875"/>
            <a:ext cx="17287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7213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4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All Assassins Are Hung</a:t>
            </a:r>
          </a:p>
        </p:txBody>
      </p:sp>
      <p:pic>
        <p:nvPicPr>
          <p:cNvPr id="52226" name="Shape 1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72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590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"/>
            <a:ext cx="61722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The Outcomes of the War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222" y="981076"/>
            <a:ext cx="3899470" cy="5831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</a:rPr>
              <a:t>The </a:t>
            </a:r>
            <a:r>
              <a:rPr lang="en-US" altLang="en-US" sz="1900" dirty="0">
                <a:solidFill>
                  <a:schemeClr val="bg1"/>
                </a:solidFill>
              </a:rPr>
              <a:t>Nation is changed!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bg1"/>
                </a:solidFill>
              </a:rPr>
              <a:t>Economic cost: estimated </a:t>
            </a:r>
            <a:r>
              <a:rPr lang="en-US" sz="1900" dirty="0">
                <a:solidFill>
                  <a:schemeClr val="bg1"/>
                </a:solidFill>
              </a:rPr>
              <a:t>$3.5 </a:t>
            </a:r>
            <a:r>
              <a:rPr lang="en-US" sz="1900" dirty="0" smtClean="0">
                <a:solidFill>
                  <a:schemeClr val="bg1"/>
                </a:solidFill>
              </a:rPr>
              <a:t>billion</a:t>
            </a:r>
            <a:endParaRPr lang="en-US" sz="19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900" dirty="0" smtClean="0">
                <a:solidFill>
                  <a:schemeClr val="bg1"/>
                </a:solidFill>
              </a:rPr>
              <a:t>North </a:t>
            </a:r>
            <a:r>
              <a:rPr lang="en-US" altLang="en-US" sz="1900" dirty="0">
                <a:solidFill>
                  <a:schemeClr val="bg1"/>
                </a:solidFill>
              </a:rPr>
              <a:t>takes off </a:t>
            </a:r>
            <a:r>
              <a:rPr lang="en-US" altLang="en-US" sz="1900" dirty="0" smtClean="0">
                <a:solidFill>
                  <a:schemeClr val="bg1"/>
                </a:solidFill>
              </a:rPr>
              <a:t>economically!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 smtClean="0">
                <a:solidFill>
                  <a:schemeClr val="bg1"/>
                </a:solidFill>
              </a:rPr>
              <a:t>South </a:t>
            </a:r>
            <a:r>
              <a:rPr lang="en-US" altLang="en-US" sz="1900" dirty="0">
                <a:solidFill>
                  <a:schemeClr val="bg1"/>
                </a:solidFill>
              </a:rPr>
              <a:t>is absolutely devastated (everything is burned and needs to rebuilt and their economic system is gone</a:t>
            </a:r>
            <a:r>
              <a:rPr lang="en-US" altLang="en-US" sz="1900" dirty="0" smtClean="0">
                <a:solidFill>
                  <a:schemeClr val="bg1"/>
                </a:solidFill>
              </a:rPr>
              <a:t>).</a:t>
            </a:r>
            <a:endParaRPr lang="en-US" altLang="en-US" sz="19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900" dirty="0" smtClean="0">
                <a:solidFill>
                  <a:schemeClr val="bg1"/>
                </a:solidFill>
              </a:rPr>
              <a:t>Human Cost </a:t>
            </a:r>
            <a:r>
              <a:rPr lang="en-US" altLang="en-US" sz="1900" dirty="0">
                <a:solidFill>
                  <a:schemeClr val="bg1"/>
                </a:solidFill>
              </a:rPr>
              <a:t>– 360K in N and 260K in S.  Wounded – 275K in N and 225K in S</a:t>
            </a:r>
            <a:r>
              <a:rPr lang="en-US" altLang="en-US" sz="1900" dirty="0" smtClean="0">
                <a:solidFill>
                  <a:schemeClr val="bg1"/>
                </a:solidFill>
              </a:rPr>
              <a:t>.</a:t>
            </a:r>
            <a:endParaRPr lang="en-US" altLang="en-US" sz="19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900" dirty="0" smtClean="0">
                <a:solidFill>
                  <a:schemeClr val="bg1"/>
                </a:solidFill>
              </a:rPr>
              <a:t>Political Outcome </a:t>
            </a:r>
            <a:r>
              <a:rPr lang="en-US" altLang="en-US" sz="1900" b="1" dirty="0" smtClean="0">
                <a:solidFill>
                  <a:schemeClr val="bg1"/>
                </a:solidFill>
              </a:rPr>
              <a:t>- 13th </a:t>
            </a:r>
            <a:r>
              <a:rPr lang="en-US" altLang="en-US" sz="1900" b="1" dirty="0">
                <a:solidFill>
                  <a:schemeClr val="bg1"/>
                </a:solidFill>
              </a:rPr>
              <a:t>amendment</a:t>
            </a:r>
            <a:r>
              <a:rPr lang="en-US" altLang="en-US" sz="1900" dirty="0">
                <a:solidFill>
                  <a:schemeClr val="bg1"/>
                </a:solidFill>
              </a:rPr>
              <a:t> is passed (no more slavery</a:t>
            </a:r>
            <a:r>
              <a:rPr lang="en-US" altLang="en-US" sz="1900" dirty="0" smtClean="0">
                <a:solidFill>
                  <a:schemeClr val="bg1"/>
                </a:solidFill>
              </a:rPr>
              <a:t>). 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chemeClr val="bg1"/>
                </a:solidFill>
              </a:rPr>
              <a:t>N</a:t>
            </a:r>
            <a:r>
              <a:rPr lang="en-US" sz="1900" dirty="0" smtClean="0">
                <a:solidFill>
                  <a:schemeClr val="bg1"/>
                </a:solidFill>
              </a:rPr>
              <a:t>arrowly </a:t>
            </a:r>
            <a:r>
              <a:rPr lang="en-US" sz="1900" dirty="0">
                <a:solidFill>
                  <a:schemeClr val="bg1"/>
                </a:solidFill>
              </a:rPr>
              <a:t>passing </a:t>
            </a:r>
            <a:r>
              <a:rPr lang="en-US" sz="1900" dirty="0" smtClean="0">
                <a:solidFill>
                  <a:schemeClr val="bg1"/>
                </a:solidFill>
              </a:rPr>
              <a:t>Congress (approved </a:t>
            </a:r>
            <a:r>
              <a:rPr lang="en-US" sz="1900" dirty="0">
                <a:solidFill>
                  <a:schemeClr val="bg1"/>
                </a:solidFill>
              </a:rPr>
              <a:t>by ¾ of the states </a:t>
            </a:r>
            <a:r>
              <a:rPr lang="en-US" sz="1900" dirty="0" smtClean="0">
                <a:solidFill>
                  <a:schemeClr val="bg1"/>
                </a:solidFill>
              </a:rPr>
              <a:t>- including </a:t>
            </a:r>
            <a:r>
              <a:rPr lang="en-US" sz="1900" dirty="0">
                <a:solidFill>
                  <a:schemeClr val="bg1"/>
                </a:solidFill>
              </a:rPr>
              <a:t>southern ones</a:t>
            </a:r>
            <a:r>
              <a:rPr lang="en-US" sz="1900" dirty="0" smtClean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n-US" altLang="en-US" sz="1900" dirty="0" smtClean="0">
                <a:solidFill>
                  <a:schemeClr val="bg1"/>
                </a:solidFill>
              </a:rPr>
              <a:t>What </a:t>
            </a:r>
            <a:r>
              <a:rPr lang="en-US" altLang="en-US" sz="1900" dirty="0">
                <a:solidFill>
                  <a:schemeClr val="bg1"/>
                </a:solidFill>
              </a:rPr>
              <a:t>to do with all these freed </a:t>
            </a:r>
            <a:r>
              <a:rPr lang="en-US" altLang="en-US" sz="1900" dirty="0" smtClean="0">
                <a:solidFill>
                  <a:schemeClr val="bg1"/>
                </a:solidFill>
              </a:rPr>
              <a:t>slaves???</a:t>
            </a:r>
            <a:endParaRPr lang="en-US" altLang="en-US" sz="19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900" dirty="0">
              <a:solidFill>
                <a:schemeClr val="bg1"/>
              </a:solidFill>
            </a:endParaRPr>
          </a:p>
          <a:p>
            <a:endParaRPr lang="en-US" sz="1900" dirty="0"/>
          </a:p>
        </p:txBody>
      </p:sp>
      <p:pic>
        <p:nvPicPr>
          <p:cNvPr id="5" name="Picture 6" descr="304690_la_15_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0200" y="1546412"/>
            <a:ext cx="5010673" cy="4550756"/>
          </a:xfr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Effects of the War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9163" y="685800"/>
            <a:ext cx="8107362" cy="614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</a:rPr>
              <a:t>Social changes</a:t>
            </a:r>
            <a:r>
              <a:rPr lang="en-US"/>
              <a:t>:</a:t>
            </a:r>
          </a:p>
          <a:p>
            <a:pPr lvl="1"/>
            <a:r>
              <a:rPr lang="en-US"/>
              <a:t>618,000 troops were dead</a:t>
            </a:r>
          </a:p>
          <a:p>
            <a:pPr lvl="1"/>
            <a:r>
              <a:rPr lang="en-US"/>
              <a:t>Women in both the North &amp; South were forced to take on more non-domestic roles</a:t>
            </a:r>
          </a:p>
          <a:p>
            <a:pPr lvl="1"/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Amendment ended slavery</a:t>
            </a:r>
          </a:p>
          <a:p>
            <a:pPr lvl="1"/>
            <a:r>
              <a:rPr lang="en-US"/>
              <a:t>Nativism decreased as many immigrants fought in Civil War</a:t>
            </a:r>
          </a:p>
        </p:txBody>
      </p:sp>
    </p:spTree>
    <p:extLst>
      <p:ext uri="{BB962C8B-B14F-4D97-AF65-F5344CB8AC3E}">
        <p14:creationId xmlns:p14="http://schemas.microsoft.com/office/powerpoint/2010/main" val="29567702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010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Effects of the War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</a:rPr>
              <a:t>Political changes</a:t>
            </a:r>
            <a:r>
              <a:rPr lang="en-US"/>
              <a:t>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/>
              <a:t>The Civil War established that the national gov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is supreme over the states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/>
              <a:t>With no Southern opposition, Republicans passed new laws:  </a:t>
            </a:r>
            <a:r>
              <a:rPr lang="en-US">
                <a:solidFill>
                  <a:schemeClr val="accent2"/>
                </a:solidFill>
              </a:rPr>
              <a:t>Homestead Act (1862),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Morrill Act (1862),</a:t>
            </a:r>
            <a:r>
              <a:rPr lang="en-US"/>
              <a:t> </a:t>
            </a:r>
            <a:r>
              <a:rPr lang="en-US">
                <a:solidFill>
                  <a:srgbClr val="006600"/>
                </a:solidFill>
              </a:rPr>
              <a:t>a protective tariff,</a:t>
            </a:r>
            <a:r>
              <a:rPr lang="en-US"/>
              <a:t> </a:t>
            </a:r>
            <a:r>
              <a:rPr lang="en-US">
                <a:solidFill>
                  <a:srgbClr val="660066"/>
                </a:solidFill>
              </a:rPr>
              <a:t>land grants to RR companies,</a:t>
            </a:r>
            <a:r>
              <a:rPr lang="en-US"/>
              <a:t> &amp; </a:t>
            </a:r>
            <a:r>
              <a:rPr lang="en-US">
                <a:solidFill>
                  <a:srgbClr val="FF3300"/>
                </a:solidFill>
              </a:rPr>
              <a:t>a national banking system</a:t>
            </a:r>
          </a:p>
        </p:txBody>
      </p:sp>
      <p:sp>
        <p:nvSpPr>
          <p:cNvPr id="239622" name="AutoShape 6"/>
          <p:cNvSpPr>
            <a:spLocks noChangeArrowheads="1"/>
          </p:cNvSpPr>
          <p:nvPr/>
        </p:nvSpPr>
        <p:spPr bwMode="auto">
          <a:xfrm>
            <a:off x="1676400" y="304800"/>
            <a:ext cx="6553200" cy="990600"/>
          </a:xfrm>
          <a:prstGeom prst="wedgeRectCallout">
            <a:avLst>
              <a:gd name="adj1" fmla="val 29940"/>
              <a:gd name="adj2" fmla="val 143912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fontAlgn="base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Ended the Southern argument over nullification &amp; states</a:t>
            </a:r>
            <a:r>
              <a:rPr lang="ja-JP" altLang="en-US" sz="3600">
                <a:solidFill>
                  <a:srgbClr val="000000"/>
                </a:solidFill>
                <a:latin typeface="Arial"/>
                <a:ea typeface="ＭＳ Ｐゴシック" charset="0"/>
              </a:rPr>
              <a:t>’</a:t>
            </a: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rights </a:t>
            </a:r>
          </a:p>
        </p:txBody>
      </p:sp>
    </p:spTree>
    <p:extLst>
      <p:ext uri="{BB962C8B-B14F-4D97-AF65-F5344CB8AC3E}">
        <p14:creationId xmlns:p14="http://schemas.microsoft.com/office/powerpoint/2010/main" val="36890516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772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Tide Turns in 1863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/>
              <a:t>By early 1863, the North &amp; South both faced morale problems:</a:t>
            </a:r>
          </a:p>
          <a:p>
            <a:pPr lvl="1"/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</a:rPr>
              <a:t>South</a:t>
            </a:r>
            <a:r>
              <a:rPr lang="en-US"/>
              <a:t>—economic &amp; diplomatic collapse, runaway slaves, &amp; many yeomen refused to fight </a:t>
            </a:r>
          </a:p>
          <a:p>
            <a:pPr lvl="1"/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</a:rPr>
              <a:t>North</a:t>
            </a:r>
            <a:r>
              <a:rPr lang="en-US"/>
              <a:t>—consistent losses against Lee, draft riots in NYC, anti-war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Copperheads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played on war failures &amp; racial anxieties</a:t>
            </a:r>
          </a:p>
        </p:txBody>
      </p:sp>
      <p:pic>
        <p:nvPicPr>
          <p:cNvPr id="204807" name="Picture 7" descr="topics11-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784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9" name="Picture 9" descr="topics11-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9485" r="5873" b="6371"/>
          <a:stretch>
            <a:fillRect/>
          </a:stretch>
        </p:blipFill>
        <p:spPr bwMode="auto">
          <a:xfrm>
            <a:off x="0" y="762000"/>
            <a:ext cx="9144000" cy="6091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5562600" cy="6794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New York City Draft Riot</a:t>
            </a:r>
          </a:p>
        </p:txBody>
      </p:sp>
    </p:spTree>
    <p:extLst>
      <p:ext uri="{BB962C8B-B14F-4D97-AF65-F5344CB8AC3E}">
        <p14:creationId xmlns:p14="http://schemas.microsoft.com/office/powerpoint/2010/main" val="18261047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</a:t>
            </a:r>
            <a:r>
              <a:rPr lang="en-US" dirty="0">
                <a:latin typeface="Calibri" charset="0"/>
              </a:rPr>
              <a:t>Aftermath of the </a:t>
            </a:r>
            <a:r>
              <a:rPr lang="en-US" dirty="0" smtClean="0">
                <a:latin typeface="Calibri" charset="0"/>
              </a:rPr>
              <a:t>Nightmare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>
                <a:latin typeface="Calibri" charset="0"/>
              </a:rPr>
              <a:t>The extreme states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 righters were crushed</a:t>
            </a:r>
          </a:p>
          <a:p>
            <a:pPr lvl="2"/>
            <a:r>
              <a:rPr lang="en-US">
                <a:latin typeface="Calibri" charset="0"/>
              </a:rPr>
              <a:t>The national government, tested in the fiery furnace of war, emerged unbroken</a:t>
            </a:r>
          </a:p>
          <a:p>
            <a:pPr lvl="2"/>
            <a:r>
              <a:rPr lang="en-US">
                <a:latin typeface="Calibri" charset="0"/>
              </a:rPr>
              <a:t>Nullification and secessions were laid to rest</a:t>
            </a:r>
          </a:p>
          <a:p>
            <a:pPr lvl="2"/>
            <a:r>
              <a:rPr lang="en-US">
                <a:latin typeface="Calibri" charset="0"/>
              </a:rPr>
              <a:t>The Civil War was the supreme test of American democracy</a:t>
            </a:r>
          </a:p>
          <a:p>
            <a:pPr lvl="2"/>
            <a:r>
              <a:rPr lang="en-US">
                <a:latin typeface="Calibri" charset="0"/>
              </a:rPr>
              <a:t>The preservation of democratic ideals was subconsciously one of the major objectives of the North</a:t>
            </a:r>
          </a:p>
          <a:p>
            <a:pPr lvl="2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6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19"/>
          <p:cNvSpPr txBox="1">
            <a:spLocks noGrp="1"/>
          </p:cNvSpPr>
          <p:nvPr>
            <p:ph type="title"/>
          </p:nvPr>
        </p:nvSpPr>
        <p:spPr>
          <a:xfrm>
            <a:off x="4233863" y="233363"/>
            <a:ext cx="4581525" cy="40481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charset="0"/>
              <a:buNone/>
            </a:pPr>
            <a:r>
              <a:rPr lang="en-US" sz="3600">
                <a:latin typeface="Calibri" charset="0"/>
                <a:cs typeface="Calibri" charset="0"/>
                <a:sym typeface="Calibri" charset="0"/>
              </a:rPr>
              <a:t>North/West: Political Effects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0" y="38100"/>
            <a:ext cx="4495800" cy="508793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Republican Congress pushed through their agenda unopposed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Homestead Act of 1862</a:t>
            </a:r>
          </a:p>
          <a:p>
            <a:pPr lvl="2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one could claim up to 160 acres of land and buy it for a cheap price after living/farming it for 5 years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Morill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Land Grant of 1862</a:t>
            </a:r>
          </a:p>
          <a:p>
            <a:pPr lvl="2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public land aside for public education (Land-Grant Colleges)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Tariff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Bills</a:t>
            </a:r>
          </a:p>
          <a:p>
            <a:pPr lvl="2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the South to resist the North jacked up tariffs to protect America’s growing industry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began on the Transcontinental Railroad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Bank Act</a:t>
            </a:r>
          </a:p>
          <a:p>
            <a:pPr lvl="2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Banks could join national banking system</a:t>
            </a:r>
          </a:p>
          <a:p>
            <a:pPr lvl="3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then buy gov’t bonds and issue paper currency</a:t>
            </a:r>
          </a:p>
          <a:p>
            <a:pPr lvl="2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first national banking system since Jackson killed the Bank of the US in 1836</a:t>
            </a:r>
          </a:p>
          <a:p>
            <a:pPr indent="-2413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48200" y="1022350"/>
            <a:ext cx="4495800" cy="4525963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Infringement on Civil Liberties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“supervised” voting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 of Habeas Corpus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Freedom of Speech</a:t>
            </a:r>
          </a:p>
          <a:p>
            <a:pPr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Abolishment of Slavery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Confiscation Acts: Union army could confiscate any Confederate property including slaves (essentially freed slaves when the Union army took over)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Emancipation Proclamation: freed all slaves in CSA territory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Amendment: banned slavery</a:t>
            </a:r>
          </a:p>
          <a:p>
            <a:pPr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Massive Expansion of Federal Power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Aggressively enforce laws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Civil Rights</a:t>
            </a:r>
          </a:p>
          <a:p>
            <a:pPr lvl="2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Amendment granted citizenship to all African-Americans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 Welfare program (Freedmen’s Bureau)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currency</a:t>
            </a:r>
          </a:p>
          <a:p>
            <a:pPr lvl="1" eaLnBrk="1" fontAlgn="auto" hangingPunct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  <a:defRPr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Conscription</a:t>
            </a:r>
          </a:p>
          <a:p>
            <a:pPr lvl="1" indent="-1968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1018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</p:spPr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8305800" cy="6248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u="sng" dirty="0"/>
              <a:t>The turning point of the war: 1863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The Civil War began as a conflict 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to preserve the Union,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but by 1863 it became a war for human liberty (</a:t>
            </a:r>
            <a:r>
              <a:rPr lang="en-US" i="1" dirty="0"/>
              <a:t>Emancipation Proclamation </a:t>
            </a:r>
            <a:r>
              <a:rPr lang="en-US" dirty="0"/>
              <a:t>was issued)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dirty="0"/>
              <a:t>The South dominated the early campaigns of the </a:t>
            </a:r>
            <a:r>
              <a:rPr lang="en-US" dirty="0" smtClean="0"/>
              <a:t>war, </a:t>
            </a:r>
            <a:r>
              <a:rPr lang="en-US" dirty="0"/>
              <a:t>but by 1863 (</a:t>
            </a:r>
            <a:r>
              <a:rPr lang="en-US" i="1" dirty="0"/>
              <a:t>Gettysburg</a:t>
            </a:r>
            <a:r>
              <a:rPr lang="en-US" dirty="0"/>
              <a:t>) the weight of</a:t>
            </a:r>
            <a:r>
              <a:rPr lang="en-US" sz="3000" dirty="0"/>
              <a:t> </a:t>
            </a:r>
            <a:r>
              <a:rPr lang="en-US" dirty="0"/>
              <a:t>Northern</a:t>
            </a:r>
            <a:r>
              <a:rPr lang="en-US" sz="3000" dirty="0"/>
              <a:t> </a:t>
            </a:r>
            <a:r>
              <a:rPr lang="en-US" dirty="0"/>
              <a:t>industry</a:t>
            </a:r>
            <a:r>
              <a:rPr lang="en-US" sz="3000" dirty="0"/>
              <a:t> </a:t>
            </a:r>
            <a:r>
              <a:rPr lang="en-US" dirty="0"/>
              <a:t>&amp;</a:t>
            </a:r>
            <a:r>
              <a:rPr lang="en-US" sz="3000" dirty="0"/>
              <a:t> </a:t>
            </a:r>
            <a:r>
              <a:rPr lang="en-US" dirty="0"/>
              <a:t>population wore down the South</a:t>
            </a:r>
          </a:p>
        </p:txBody>
      </p:sp>
    </p:spTree>
    <p:extLst>
      <p:ext uri="{BB962C8B-B14F-4D97-AF65-F5344CB8AC3E}">
        <p14:creationId xmlns:p14="http://schemas.microsoft.com/office/powerpoint/2010/main" val="306016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Let’s Laugh</a:t>
            </a:r>
            <a:r>
              <a:rPr lang="mr-IN" dirty="0" smtClean="0">
                <a:hlinkClick r:id="rId2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7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6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54000"/>
            <a:ext cx="4381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prstClr val="black"/>
                </a:solidFill>
              </a:rPr>
              <a:t>p461</a:t>
            </a:r>
          </a:p>
        </p:txBody>
      </p:sp>
    </p:spTree>
    <p:extLst>
      <p:ext uri="{BB962C8B-B14F-4D97-AF65-F5344CB8AC3E}">
        <p14:creationId xmlns:p14="http://schemas.microsoft.com/office/powerpoint/2010/main" val="35554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Was the decision by Southern states to secede the best choice?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What was the problem?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In teams, brainstorm possible alternatives to secession the South could have taken in 1861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Would a legal argument in the Supreme Court (that the states agreed to join the Union &amp; could leave at any time) have been more effective than its military tactic?</a:t>
            </a:r>
          </a:p>
        </p:txBody>
      </p:sp>
    </p:spTree>
    <p:extLst>
      <p:ext uri="{BB962C8B-B14F-4D97-AF65-F5344CB8AC3E}">
        <p14:creationId xmlns:p14="http://schemas.microsoft.com/office/powerpoint/2010/main" val="149692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Fight to the Finish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229600" cy="601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/>
              <a:t>But by 1863, the war began to turn in favor of the North: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/>
              <a:t>Northern supremacy in industry &amp; manpower began to take its toll on the exhausted South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/>
              <a:t>The North began enlisting blacks into the Union army; 200,000 fought as soldiers &amp; many others served as labor in the Northern war effort</a:t>
            </a:r>
          </a:p>
        </p:txBody>
      </p:sp>
    </p:spTree>
    <p:extLst>
      <p:ext uri="{BB962C8B-B14F-4D97-AF65-F5344CB8AC3E}">
        <p14:creationId xmlns:p14="http://schemas.microsoft.com/office/powerpoint/2010/main" val="36018437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Sherman </a:t>
            </a:r>
            <a:r>
              <a:rPr lang="en-US" dirty="0">
                <a:latin typeface="Calibri" charset="0"/>
              </a:rPr>
              <a:t>Scorches Georgia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alibri" charset="0"/>
              </a:rPr>
              <a:t>Georgia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conquest:</a:t>
            </a:r>
          </a:p>
          <a:p>
            <a:pPr lvl="2"/>
            <a:r>
              <a:rPr lang="en-US" dirty="0">
                <a:latin typeface="Calibri" charset="0"/>
              </a:rPr>
              <a:t>E</a:t>
            </a:r>
            <a:r>
              <a:rPr lang="en-US" dirty="0" smtClean="0">
                <a:latin typeface="Calibri" charset="0"/>
              </a:rPr>
              <a:t>ntrusted </a:t>
            </a:r>
            <a:r>
              <a:rPr lang="en-US" dirty="0">
                <a:latin typeface="Calibri" charset="0"/>
              </a:rPr>
              <a:t>to General William Tecumseh Sherman</a:t>
            </a:r>
          </a:p>
          <a:p>
            <a:pPr lvl="2"/>
            <a:r>
              <a:rPr lang="en-US" dirty="0">
                <a:latin typeface="Calibri" charset="0"/>
              </a:rPr>
              <a:t>He captured Atlanta in September 1864, burned the city in November 1864</a:t>
            </a:r>
          </a:p>
          <a:p>
            <a:pPr lvl="2"/>
            <a:r>
              <a:rPr lang="en-US" dirty="0">
                <a:latin typeface="Calibri" charset="0"/>
              </a:rPr>
              <a:t>Sherman with 6000 troops cut a sixty-mile swath of destruction through Georgia</a:t>
            </a:r>
          </a:p>
          <a:p>
            <a:pPr lvl="2"/>
            <a:r>
              <a:rPr lang="en-US" dirty="0">
                <a:latin typeface="Calibri" charset="0"/>
              </a:rPr>
              <a:t>Major purposes of </a:t>
            </a:r>
            <a:r>
              <a:rPr lang="en-US" b="1" dirty="0">
                <a:latin typeface="Calibri" charset="0"/>
              </a:rPr>
              <a:t>Sherman</a:t>
            </a:r>
            <a:r>
              <a:rPr lang="ja-JP" altLang="en-US" b="1" dirty="0">
                <a:latin typeface="Calibri" charset="0"/>
              </a:rPr>
              <a:t>’</a:t>
            </a:r>
            <a:r>
              <a:rPr lang="en-US" b="1" dirty="0">
                <a:latin typeface="Calibri" charset="0"/>
              </a:rPr>
              <a:t>s march:</a:t>
            </a:r>
          </a:p>
          <a:p>
            <a:pPr lvl="3"/>
            <a:r>
              <a:rPr lang="en-US" dirty="0">
                <a:latin typeface="Calibri" charset="0"/>
              </a:rPr>
              <a:t>destroy supplies destined for the Confederate army</a:t>
            </a:r>
          </a:p>
          <a:p>
            <a:pPr lvl="3"/>
            <a:r>
              <a:rPr lang="en-US" dirty="0">
                <a:latin typeface="Calibri" charset="0"/>
              </a:rPr>
              <a:t>weaken the morale of the men at the front by waging war on their homes (see Map 21.6)</a:t>
            </a:r>
          </a:p>
        </p:txBody>
      </p:sp>
    </p:spTree>
    <p:extLst>
      <p:ext uri="{BB962C8B-B14F-4D97-AF65-F5344CB8AC3E}">
        <p14:creationId xmlns:p14="http://schemas.microsoft.com/office/powerpoint/2010/main" val="164940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0"/>
            <a:ext cx="1828800" cy="6858000"/>
          </a:xfrm>
        </p:spPr>
        <p:txBody>
          <a:bodyPr/>
          <a:lstStyle/>
          <a:p>
            <a:pPr algn="ctr"/>
            <a:r>
              <a:rPr lang="en-US" sz="3000"/>
              <a:t>The Civil War</a:t>
            </a:r>
          </a:p>
        </p:txBody>
      </p:sp>
      <p:pic>
        <p:nvPicPr>
          <p:cNvPr id="263171" name="Picture 3" descr="DIVI72333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>
          <a:xfrm>
            <a:off x="0" y="0"/>
            <a:ext cx="7391400" cy="685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228600" y="381000"/>
            <a:ext cx="8305800" cy="1066800"/>
          </a:xfrm>
          <a:prstGeom prst="wedgeRectCallout">
            <a:avLst>
              <a:gd name="adj1" fmla="val -35338"/>
              <a:gd name="adj2" fmla="val 301042"/>
            </a:avLst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000"/>
              <a:t>In July 1863, General Grant took Vicksburg &amp; gained control of the Mississippi River</a:t>
            </a:r>
          </a:p>
        </p:txBody>
      </p:sp>
      <p:sp>
        <p:nvSpPr>
          <p:cNvPr id="263173" name="AutoShape 5"/>
          <p:cNvSpPr>
            <a:spLocks noChangeArrowheads="1"/>
          </p:cNvSpPr>
          <p:nvPr/>
        </p:nvSpPr>
        <p:spPr bwMode="auto">
          <a:xfrm>
            <a:off x="1981200" y="5181600"/>
            <a:ext cx="6400800" cy="1447800"/>
          </a:xfrm>
          <a:prstGeom prst="wedgeRectCallout">
            <a:avLst>
              <a:gd name="adj1" fmla="val 3000"/>
              <a:gd name="adj2" fmla="val -343421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10000"/>
              </a:spcBef>
            </a:pPr>
            <a:r>
              <a:rPr lang="en-US" sz="3000"/>
              <a:t>Lee led an attack into the North, but lost at Gettysburg; North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1st real victory in the east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685800" y="168275"/>
            <a:ext cx="7848600" cy="1585049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3000"/>
              <a:t>Due to Grant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success in the west, Lincoln made Grant supreme commander of Union army in 1864; Grant devised a strategy to invade the South on all fronts</a:t>
            </a:r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>
            <a:off x="838200" y="152400"/>
            <a:ext cx="7772400" cy="533400"/>
          </a:xfrm>
          <a:prstGeom prst="wedgeRectCallout">
            <a:avLst>
              <a:gd name="adj1" fmla="val 10315"/>
              <a:gd name="adj2" fmla="val 225296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10000"/>
              </a:spcBef>
              <a:buSzPct val="75000"/>
            </a:pPr>
            <a:r>
              <a:rPr lang="en-US" sz="3000"/>
              <a:t>Grant began a siege on Richmond and…</a:t>
            </a:r>
          </a:p>
        </p:txBody>
      </p:sp>
      <p:pic>
        <p:nvPicPr>
          <p:cNvPr id="263178" name="Picture 10" descr="304690_m_15_07"/>
          <p:cNvPicPr preferRelativeResize="0"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467600" cy="686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3179" name="AutoShape 11"/>
          <p:cNvSpPr>
            <a:spLocks noChangeArrowheads="1"/>
          </p:cNvSpPr>
          <p:nvPr/>
        </p:nvSpPr>
        <p:spPr bwMode="auto">
          <a:xfrm>
            <a:off x="533400" y="5257800"/>
            <a:ext cx="7924800" cy="1447800"/>
          </a:xfrm>
          <a:prstGeom prst="wedgeRectCallout">
            <a:avLst>
              <a:gd name="adj1" fmla="val -9694"/>
              <a:gd name="adj2" fmla="val -18651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75000"/>
            </a:pPr>
            <a:r>
              <a:rPr lang="en-US" sz="3000" dirty="0"/>
              <a:t>William Sherman began </a:t>
            </a:r>
            <a:r>
              <a:rPr lang="en-US" sz="3000" dirty="0" smtClean="0"/>
              <a:t>his </a:t>
            </a:r>
            <a:r>
              <a:rPr lang="ja-JP" altLang="en-US" sz="3000" dirty="0">
                <a:latin typeface="Arial"/>
              </a:rPr>
              <a:t>“</a:t>
            </a:r>
            <a:r>
              <a:rPr lang="en-US" sz="3000" dirty="0"/>
              <a:t>march to the sea</a:t>
            </a:r>
            <a:r>
              <a:rPr lang="ja-JP" altLang="en-US" sz="3000" dirty="0">
                <a:latin typeface="Arial"/>
              </a:rPr>
              <a:t>”</a:t>
            </a:r>
            <a:r>
              <a:rPr lang="en-US" sz="3000" dirty="0"/>
              <a:t> (Atlanta to Savannah) &amp; destroyed everything of military value</a:t>
            </a:r>
          </a:p>
        </p:txBody>
      </p:sp>
      <p:pic>
        <p:nvPicPr>
          <p:cNvPr id="263180" name="Picture 12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5866">
            <a:off x="2895600" y="17526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1" name="Picture 13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5866">
            <a:off x="3200400" y="21336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2" name="Picture 14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837">
            <a:off x="3581400" y="25908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3" name="Picture 15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186">
            <a:off x="4038600" y="28956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4" name="Picture 16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478">
            <a:off x="4646613" y="2976563"/>
            <a:ext cx="8413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5" name="Picture 17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967">
            <a:off x="5257800" y="3124200"/>
            <a:ext cx="8413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86" name="Picture 18" descr="MMj0236357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145">
            <a:off x="5715000" y="3276600"/>
            <a:ext cx="8413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Shermans_March_to_the_S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6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2" grpId="1" animBg="1"/>
      <p:bldP spid="263173" grpId="0" animBg="1"/>
      <p:bldP spid="263173" grpId="1" animBg="1"/>
      <p:bldP spid="263175" grpId="0" animBg="1"/>
      <p:bldP spid="263175" grpId="1" animBg="1"/>
      <p:bldP spid="263176" grpId="0" animBg="1"/>
      <p:bldP spid="263176" grpId="1" animBg="1"/>
      <p:bldP spid="263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Sherman </a:t>
            </a:r>
            <a:r>
              <a:rPr lang="en-US" dirty="0">
                <a:latin typeface="Calibri" charset="0"/>
              </a:rPr>
              <a:t>Scorches Georgia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>
                <a:latin typeface="Calibri" charset="0"/>
              </a:rPr>
              <a:t>Sherman was a pioneer practitioner of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total war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:</a:t>
            </a:r>
          </a:p>
          <a:p>
            <a:pPr lvl="2"/>
            <a:r>
              <a:rPr lang="en-US">
                <a:latin typeface="Calibri" charset="0"/>
              </a:rPr>
              <a:t>His success in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Shermanizing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the South was attested by increasing numbers of Confederate desertions</a:t>
            </a:r>
          </a:p>
          <a:p>
            <a:pPr lvl="2"/>
            <a:r>
              <a:rPr lang="en-US">
                <a:latin typeface="Calibri" charset="0"/>
              </a:rPr>
              <a:t>All his methods were brutal</a:t>
            </a:r>
          </a:p>
          <a:p>
            <a:pPr lvl="3"/>
            <a:r>
              <a:rPr lang="en-US">
                <a:latin typeface="Calibri" charset="0"/>
              </a:rPr>
              <a:t>He probably shortened the struggle and hence saved lives</a:t>
            </a:r>
          </a:p>
          <a:p>
            <a:pPr lvl="3"/>
            <a:r>
              <a:rPr lang="en-US">
                <a:latin typeface="Calibri" charset="0"/>
              </a:rPr>
              <a:t>The discipline of his army at times broke down</a:t>
            </a:r>
          </a:p>
          <a:p>
            <a:pPr lvl="2"/>
            <a:r>
              <a:rPr lang="en-US">
                <a:latin typeface="Calibri" charset="0"/>
              </a:rPr>
              <a:t>After seizing Savannah as a Christmas present for Lincoln, his army veered north into South Carolina, where the destruction was even worse:</a:t>
            </a:r>
          </a:p>
          <a:p>
            <a:pPr lvl="3"/>
            <a:r>
              <a:rPr lang="en-US">
                <a:latin typeface="Calibri" charset="0"/>
              </a:rPr>
              <a:t>Sherman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conquering army rolled deep into North Carolina by the time the war ended</a:t>
            </a:r>
          </a:p>
        </p:txBody>
      </p:sp>
    </p:spTree>
    <p:extLst>
      <p:ext uri="{BB962C8B-B14F-4D97-AF65-F5344CB8AC3E}">
        <p14:creationId xmlns:p14="http://schemas.microsoft.com/office/powerpoint/2010/main" val="263402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4000"/>
            <a:ext cx="8153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/>
              <a:t>Map 21-6 p450</a:t>
            </a:r>
          </a:p>
        </p:txBody>
      </p:sp>
    </p:spTree>
    <p:extLst>
      <p:ext uri="{BB962C8B-B14F-4D97-AF65-F5344CB8AC3E}">
        <p14:creationId xmlns:p14="http://schemas.microsoft.com/office/powerpoint/2010/main" val="321237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Rectangle 10"/>
          <p:cNvSpPr>
            <a:spLocks noGrp="1" noChangeArrowheads="1"/>
          </p:cNvSpPr>
          <p:nvPr>
            <p:ph type="title"/>
          </p:nvPr>
        </p:nvSpPr>
        <p:spPr>
          <a:xfrm>
            <a:off x="433668" y="64375"/>
            <a:ext cx="7463118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Sherman’s Neckties</a:t>
            </a:r>
          </a:p>
        </p:txBody>
      </p:sp>
      <p:pic>
        <p:nvPicPr>
          <p:cNvPr id="66565" name="Picture 5" descr="Destroying_CW_railroa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275" y="1157572"/>
            <a:ext cx="4003952" cy="4301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3" name="Picture 13" descr="IMG_11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6421" y="2529863"/>
            <a:ext cx="4641687" cy="4139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9" name="Picture 9" descr="shermanneckt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7147" y="264688"/>
            <a:ext cx="2006780" cy="39709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7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Election of 1864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/>
              <a:t>Meanwhile, Lincoln faced a tough re-election in 1864 against General George McClellan: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/>
              <a:t>War failures were a key issue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/>
              <a:t>Radical Republicans considered dropping Lincoln from the ticket 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/>
              <a:t>But, when Atlanta fell during Sherman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March to the Sea,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Lincoln regained support and was overwhelmingly reelected </a:t>
            </a:r>
          </a:p>
        </p:txBody>
      </p:sp>
      <p:pic>
        <p:nvPicPr>
          <p:cNvPr id="214025" name="Picture 9" descr="1864_Electoral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/>
          <a:stretch>
            <a:fillRect/>
          </a:stretch>
        </p:blipFill>
        <p:spPr bwMode="auto">
          <a:xfrm>
            <a:off x="0" y="533400"/>
            <a:ext cx="9105900" cy="503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6" name="AutoShape 10"/>
          <p:cNvSpPr>
            <a:spLocks noChangeArrowheads="1"/>
          </p:cNvSpPr>
          <p:nvPr/>
        </p:nvSpPr>
        <p:spPr bwMode="auto">
          <a:xfrm>
            <a:off x="152400" y="5334000"/>
            <a:ext cx="8763000" cy="1447800"/>
          </a:xfrm>
          <a:prstGeom prst="wedgeRectCallout">
            <a:avLst>
              <a:gd name="adj1" fmla="val 35093"/>
              <a:gd name="adj2" fmla="val -7488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3600"/>
              <a:t>In his 2</a:t>
            </a:r>
            <a:r>
              <a:rPr lang="en-US" sz="3600" baseline="30000"/>
              <a:t>nd</a:t>
            </a:r>
            <a:r>
              <a:rPr lang="en-US" sz="3600"/>
              <a:t> inaugural address, Lincoln promised a Reconstruction Plan for the Union with </a:t>
            </a:r>
            <a:r>
              <a:rPr lang="ja-JP" altLang="en-US" sz="3600" i="1">
                <a:latin typeface="Arial"/>
              </a:rPr>
              <a:t>“</a:t>
            </a:r>
            <a:r>
              <a:rPr kumimoji="1" lang="en-US" sz="3600" i="1"/>
              <a:t>malice towards none &amp; charity for all</a:t>
            </a:r>
            <a:r>
              <a:rPr kumimoji="1" lang="ja-JP" altLang="en-US" sz="3600" i="1">
                <a:latin typeface="Arial"/>
              </a:rPr>
              <a:t>”</a:t>
            </a:r>
            <a:endParaRPr kumimoji="1" lang="en-US" sz="3600" i="1"/>
          </a:p>
        </p:txBody>
      </p:sp>
    </p:spTree>
    <p:extLst>
      <p:ext uri="{BB962C8B-B14F-4D97-AF65-F5344CB8AC3E}">
        <p14:creationId xmlns:p14="http://schemas.microsoft.com/office/powerpoint/2010/main" val="38193177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d`s Tie">
  <a:themeElements>
    <a:clrScheme name="Dad`s Ti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0000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00B9"/>
      </a:accent6>
      <a:hlink>
        <a:srgbClr val="FF0000"/>
      </a:hlink>
      <a:folHlink>
        <a:srgbClr val="CC0000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0000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0000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1553</Words>
  <Application>Microsoft Macintosh PowerPoint</Application>
  <PresentationFormat>On-screen Show (4:3)</PresentationFormat>
  <Paragraphs>153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1_Office Theme</vt:lpstr>
      <vt:lpstr>Dad`s Tie</vt:lpstr>
      <vt:lpstr>Custom Theme</vt:lpstr>
      <vt:lpstr>2_Office Theme</vt:lpstr>
      <vt:lpstr>Ending the Civil War</vt:lpstr>
      <vt:lpstr>The Tide Turns in 1863</vt:lpstr>
      <vt:lpstr>Fight to the Finish</vt:lpstr>
      <vt:lpstr>Sherman Scorches Georgia </vt:lpstr>
      <vt:lpstr>The Civil War</vt:lpstr>
      <vt:lpstr>Sherman Scorches Georgia </vt:lpstr>
      <vt:lpstr>PowerPoint Presentation</vt:lpstr>
      <vt:lpstr>Sherman’s Neckties</vt:lpstr>
      <vt:lpstr>Election of 1864</vt:lpstr>
      <vt:lpstr>Union Gains in the Civil War by 1865</vt:lpstr>
      <vt:lpstr>PowerPoint Presentation</vt:lpstr>
      <vt:lpstr>https://www.youtube.com/watch?v=Q344cZglv8E</vt:lpstr>
      <vt:lpstr>The Death of Lincoln </vt:lpstr>
      <vt:lpstr>The Assassination of Lincoln</vt:lpstr>
      <vt:lpstr>More on Lincoln’s Assassination</vt:lpstr>
      <vt:lpstr>All Assassins Are Hung</vt:lpstr>
      <vt:lpstr>The Outcomes of the War</vt:lpstr>
      <vt:lpstr>Effects of the War</vt:lpstr>
      <vt:lpstr>Effects of the War</vt:lpstr>
      <vt:lpstr>The Aftermath of the Nightmare</vt:lpstr>
      <vt:lpstr>North/West: Political Effects</vt:lpstr>
      <vt:lpstr>Conclusions</vt:lpstr>
      <vt:lpstr>Let’s Laugh…</vt:lpstr>
      <vt:lpstr>PowerPoint Presentation</vt:lpstr>
      <vt:lpstr>PowerPoint Presentation</vt:lpstr>
      <vt:lpstr>Discuss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Winchell</dc:creator>
  <cp:lastModifiedBy>Craig Winchell</cp:lastModifiedBy>
  <cp:revision>11</cp:revision>
  <dcterms:created xsi:type="dcterms:W3CDTF">2016-11-22T21:48:24Z</dcterms:created>
  <dcterms:modified xsi:type="dcterms:W3CDTF">2016-11-29T18:52:17Z</dcterms:modified>
</cp:coreProperties>
</file>