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75" r:id="rId5"/>
    <p:sldId id="260" r:id="rId6"/>
    <p:sldId id="265" r:id="rId7"/>
    <p:sldId id="262" r:id="rId8"/>
    <p:sldId id="272" r:id="rId9"/>
    <p:sldId id="261" r:id="rId10"/>
    <p:sldId id="264" r:id="rId11"/>
    <p:sldId id="273" r:id="rId12"/>
    <p:sldId id="274" r:id="rId13"/>
    <p:sldId id="263" r:id="rId14"/>
    <p:sldId id="271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F897-5FFE-9049-B8B2-C1052854BD3A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1DEC1B-EE25-BC41-A2EA-B902F47C1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F897-5FFE-9049-B8B2-C1052854BD3A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EC1B-EE25-BC41-A2EA-B902F47C1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F897-5FFE-9049-B8B2-C1052854BD3A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EC1B-EE25-BC41-A2EA-B902F47C1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6C7D87-52AF-4D49-AA83-4095C22118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0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F897-5FFE-9049-B8B2-C1052854BD3A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EC1B-EE25-BC41-A2EA-B902F47C1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F897-5FFE-9049-B8B2-C1052854BD3A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1DEC1B-EE25-BC41-A2EA-B902F47C1C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F897-5FFE-9049-B8B2-C1052854BD3A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EC1B-EE25-BC41-A2EA-B902F47C1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F897-5FFE-9049-B8B2-C1052854BD3A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EC1B-EE25-BC41-A2EA-B902F47C1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F897-5FFE-9049-B8B2-C1052854BD3A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EC1B-EE25-BC41-A2EA-B902F47C1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F897-5FFE-9049-B8B2-C1052854BD3A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EC1B-EE25-BC41-A2EA-B902F47C1C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F897-5FFE-9049-B8B2-C1052854BD3A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DEC1B-EE25-BC41-A2EA-B902F47C1C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F897-5FFE-9049-B8B2-C1052854BD3A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1DEC1B-EE25-BC41-A2EA-B902F47C1C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5FBF897-5FFE-9049-B8B2-C1052854BD3A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81DEC1B-EE25-BC41-A2EA-B902F47C1C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7353"/>
            <a:ext cx="9068436" cy="4571999"/>
          </a:xfrm>
        </p:spPr>
        <p:txBody>
          <a:bodyPr/>
          <a:lstStyle/>
          <a:p>
            <a:r>
              <a:rPr lang="en-US" sz="4000" dirty="0" smtClean="0"/>
              <a:t>The Roaring 1850’s…Kansas-Nebraska Act, Bleeding Kansas, Dred Scott and an Old man Getting Beaten with a Cane in the Senate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57800"/>
            <a:ext cx="6858000" cy="1313178"/>
          </a:xfrm>
        </p:spPr>
        <p:txBody>
          <a:bodyPr>
            <a:normAutofit/>
          </a:bodyPr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</a:p>
          <a:p>
            <a:r>
              <a:rPr lang="en-US" dirty="0" smtClean="0"/>
              <a:t>Period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99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57200" y="242888"/>
            <a:ext cx="8229600" cy="823912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000066"/>
                </a:solidFill>
                <a:latin typeface="Wrangler" charset="0"/>
              </a:rPr>
              <a:t>Birth of the Republican Party, 1854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676400" y="2107340"/>
            <a:ext cx="6553200" cy="3539430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66738" indent="-566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81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spcBef>
                <a:spcPct val="50000"/>
              </a:spcBef>
              <a:buClr>
                <a:srgbClr val="FF3300"/>
              </a:buClr>
              <a:buFont typeface="Arial"/>
              <a:buChar char="•"/>
            </a:pPr>
            <a:r>
              <a:rPr lang="en-US" sz="2800" b="1" dirty="0">
                <a:latin typeface="Wrangler" charset="0"/>
              </a:rPr>
              <a:t>Northern Whigs.</a:t>
            </a:r>
          </a:p>
          <a:p>
            <a:pPr marL="457200" indent="-457200">
              <a:spcBef>
                <a:spcPct val="50000"/>
              </a:spcBef>
              <a:buClr>
                <a:srgbClr val="FF3300"/>
              </a:buClr>
              <a:buFont typeface="Arial"/>
              <a:buChar char="•"/>
            </a:pPr>
            <a:r>
              <a:rPr lang="en-US" sz="2800" b="1" dirty="0">
                <a:latin typeface="Wrangler" charset="0"/>
              </a:rPr>
              <a:t>Northern Democrats.</a:t>
            </a:r>
          </a:p>
          <a:p>
            <a:pPr marL="457200" indent="-457200">
              <a:spcBef>
                <a:spcPct val="50000"/>
              </a:spcBef>
              <a:buClr>
                <a:srgbClr val="FF3300"/>
              </a:buClr>
              <a:buFont typeface="Arial"/>
              <a:buChar char="•"/>
            </a:pPr>
            <a:r>
              <a:rPr lang="en-US" sz="2800" b="1" dirty="0">
                <a:latin typeface="Wrangler" charset="0"/>
              </a:rPr>
              <a:t>Free-</a:t>
            </a:r>
            <a:r>
              <a:rPr lang="en-US" sz="2800" b="1" dirty="0" err="1">
                <a:latin typeface="Wrangler" charset="0"/>
              </a:rPr>
              <a:t>Soilers</a:t>
            </a:r>
            <a:r>
              <a:rPr lang="en-US" sz="2800" b="1" dirty="0">
                <a:latin typeface="Wrangler" charset="0"/>
              </a:rPr>
              <a:t>.</a:t>
            </a:r>
          </a:p>
          <a:p>
            <a:pPr marL="457200" indent="-457200">
              <a:spcBef>
                <a:spcPct val="50000"/>
              </a:spcBef>
              <a:buClr>
                <a:srgbClr val="FF3300"/>
              </a:buClr>
              <a:buFont typeface="Arial"/>
              <a:buChar char="•"/>
            </a:pPr>
            <a:r>
              <a:rPr lang="en-US" sz="2800" b="1" dirty="0">
                <a:latin typeface="Wrangler" charset="0"/>
              </a:rPr>
              <a:t>Know-Nothings.</a:t>
            </a:r>
          </a:p>
          <a:p>
            <a:pPr marL="457200" indent="-457200">
              <a:spcBef>
                <a:spcPct val="50000"/>
              </a:spcBef>
              <a:buClr>
                <a:srgbClr val="FF3300"/>
              </a:buClr>
              <a:buFont typeface="Arial"/>
              <a:buChar char="•"/>
            </a:pPr>
            <a:r>
              <a:rPr lang="en-US" sz="2800" b="1" dirty="0">
                <a:latin typeface="Wrangler" charset="0"/>
              </a:rPr>
              <a:t>Other miscellaneous opponents </a:t>
            </a:r>
            <a:br>
              <a:rPr lang="en-US" sz="2800" b="1" dirty="0">
                <a:latin typeface="Wrangler" charset="0"/>
              </a:rPr>
            </a:br>
            <a:r>
              <a:rPr lang="en-US" sz="2800" b="1" dirty="0">
                <a:latin typeface="Wrangler" charset="0"/>
              </a:rPr>
              <a:t>of the Kansas-Nebraska Act.</a:t>
            </a:r>
          </a:p>
        </p:txBody>
      </p:sp>
    </p:spTree>
    <p:extLst>
      <p:ext uri="{BB962C8B-B14F-4D97-AF65-F5344CB8AC3E}">
        <p14:creationId xmlns:p14="http://schemas.microsoft.com/office/powerpoint/2010/main" val="213287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3500" b="1" dirty="0"/>
              <a:t>Dred Scott Decision</a:t>
            </a:r>
          </a:p>
        </p:txBody>
      </p:sp>
      <p:pic>
        <p:nvPicPr>
          <p:cNvPr id="13317" name="Picture 5" descr="3a08411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16706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86000" y="4648200"/>
            <a:ext cx="68580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The U.S. Supreme Court had to decide…</a:t>
            </a:r>
          </a:p>
          <a:p>
            <a:pPr>
              <a:spcBef>
                <a:spcPct val="50000"/>
              </a:spcBef>
            </a:pPr>
            <a:r>
              <a:rPr lang="en-US" sz="3600" b="1"/>
              <a:t> </a:t>
            </a:r>
            <a:r>
              <a:rPr lang="en-US" b="1"/>
              <a:t>Was he a</a:t>
            </a:r>
            <a:r>
              <a:rPr lang="en-US" sz="3600" b="1"/>
              <a:t> Person </a:t>
            </a:r>
            <a:r>
              <a:rPr lang="en-US" b="1"/>
              <a:t>or </a:t>
            </a:r>
            <a:r>
              <a:rPr lang="en-US" sz="3600" b="1"/>
              <a:t>Property?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810000" y="1828800"/>
            <a:ext cx="51054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/>
              <a:t>Dred Scott, a slave from Missouri, went to court and sued for his freedom on the grounds that when his master took him to free territories he was no longer a slave.</a:t>
            </a:r>
            <a:r>
              <a:rPr lang="en-US" b="1" dirty="0"/>
              <a:t>  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85800" y="6324600"/>
            <a:ext cx="426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Hint: 4 Northern judges, 5 Southern judges</a:t>
            </a:r>
          </a:p>
        </p:txBody>
      </p:sp>
    </p:spTree>
    <p:extLst>
      <p:ext uri="{BB962C8B-B14F-4D97-AF65-F5344CB8AC3E}">
        <p14:creationId xmlns:p14="http://schemas.microsoft.com/office/powerpoint/2010/main" val="243570809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/>
              <a:t>Chief Justice Roger Taney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752600"/>
            <a:ext cx="4648200" cy="4648200"/>
          </a:xfrm>
        </p:spPr>
        <p:txBody>
          <a:bodyPr>
            <a:normAutofit fontScale="92500"/>
          </a:bodyPr>
          <a:lstStyle/>
          <a:p>
            <a:r>
              <a:rPr lang="en-US" sz="2800"/>
              <a:t>Slaves were not citizens, so they could not sue in court</a:t>
            </a:r>
          </a:p>
          <a:p>
            <a:r>
              <a:rPr lang="en-US" sz="2800"/>
              <a:t>Slaves were property, so Congress did not have the power to ban slavery in any territory</a:t>
            </a:r>
          </a:p>
          <a:p>
            <a:r>
              <a:rPr lang="en-US" sz="2800"/>
              <a:t>Therefore, the Missouri Compromise was 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unconstitutional</a:t>
            </a:r>
            <a:r>
              <a:rPr lang="ja-JP" altLang="en-US" sz="2800">
                <a:latin typeface="Arial"/>
              </a:rPr>
              <a:t>”</a:t>
            </a:r>
            <a:endParaRPr lang="en-US" sz="2800"/>
          </a:p>
          <a:p>
            <a:r>
              <a:rPr lang="en-US" sz="2800"/>
              <a:t>Dred Scott remained a slave </a:t>
            </a:r>
          </a:p>
          <a:p>
            <a:pPr>
              <a:buFontTx/>
              <a:buNone/>
            </a:pPr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pic>
        <p:nvPicPr>
          <p:cNvPr id="14341" name="Picture 5" descr="roger_ta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326548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14380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Lincoln-Douglas Debates 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38600" y="1676400"/>
            <a:ext cx="46482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200" dirty="0"/>
              <a:t>The Kansas-Nebraska Act </a:t>
            </a:r>
            <a:r>
              <a:rPr lang="en-US" sz="2200" dirty="0" smtClean="0"/>
              <a:t>and the </a:t>
            </a:r>
            <a:r>
              <a:rPr lang="en-US" sz="2200" dirty="0"/>
              <a:t>divisive nature of the slavery issue paved the way for the outbreak of the Civil War. 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Stephen Douglas and Abraham Lincoln were running for a hotly contested Senate seat.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Lincoln and Douglas engaged in a series of debates that focused largely on slavery. 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Although he lost the election, these debates launched Lincoln into national prominence which eventually led to his election as President of the United States</a:t>
            </a:r>
            <a:r>
              <a:rPr lang="en-US" sz="22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Lincoln: “House divided upon itself cannot stand” 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288773" name="Picture 5" descr="LincolnDouglasDebat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76400"/>
            <a:ext cx="2871788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02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-76200"/>
            <a:ext cx="7696200" cy="838200"/>
          </a:xfrm>
        </p:spPr>
        <p:txBody>
          <a:bodyPr/>
          <a:lstStyle/>
          <a:p>
            <a:pPr algn="ctr"/>
            <a:r>
              <a:rPr lang="en-US" b="1"/>
              <a:t>Lincoln-Douglas Debates</a:t>
            </a:r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4032250" cy="4113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LINCOLN said…</a:t>
            </a:r>
          </a:p>
          <a:p>
            <a:pPr lvl="1">
              <a:lnSpc>
                <a:spcPct val="90000"/>
              </a:lnSpc>
            </a:pPr>
            <a:r>
              <a:rPr lang="en-US" sz="2000" b="1">
                <a:cs typeface="Arial" charset="0"/>
              </a:rPr>
              <a:t>A house divided against itself cannot stand</a:t>
            </a:r>
            <a:r>
              <a:rPr lang="en-US" sz="20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b="1">
                <a:cs typeface="Arial" charset="0"/>
              </a:rPr>
              <a:t>I believe this government cannot endure, permanently half </a:t>
            </a:r>
            <a:r>
              <a:rPr lang="en-US" sz="2000" b="1" i="1">
                <a:cs typeface="Arial" charset="0"/>
              </a:rPr>
              <a:t>slave</a:t>
            </a:r>
            <a:r>
              <a:rPr lang="en-US" sz="2000" b="1">
                <a:cs typeface="Arial" charset="0"/>
              </a:rPr>
              <a:t> and half </a:t>
            </a:r>
            <a:r>
              <a:rPr lang="en-US" sz="2000" b="1" i="1">
                <a:cs typeface="Arial" charset="0"/>
              </a:rPr>
              <a:t>free</a:t>
            </a:r>
            <a:r>
              <a:rPr lang="en-US" sz="2000" b="1">
                <a:cs typeface="Arial" charset="0"/>
              </a:rPr>
              <a:t>.</a:t>
            </a:r>
            <a:r>
              <a:rPr lang="en-US" sz="20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b="1">
                <a:cs typeface="Arial" charset="0"/>
              </a:rPr>
              <a:t>It will become </a:t>
            </a:r>
            <a:r>
              <a:rPr lang="en-US" sz="2000" b="1" i="1">
                <a:cs typeface="Arial" charset="0"/>
              </a:rPr>
              <a:t>all</a:t>
            </a:r>
            <a:r>
              <a:rPr lang="en-US" sz="2000" b="1">
                <a:cs typeface="Arial" charset="0"/>
              </a:rPr>
              <a:t> one thing or </a:t>
            </a:r>
            <a:r>
              <a:rPr lang="en-US" sz="2000" b="1" i="1">
                <a:cs typeface="Arial" charset="0"/>
              </a:rPr>
              <a:t>all</a:t>
            </a:r>
            <a:r>
              <a:rPr lang="en-US" sz="2000" b="1">
                <a:cs typeface="Arial" charset="0"/>
              </a:rPr>
              <a:t> the other. </a:t>
            </a:r>
          </a:p>
          <a:p>
            <a:pPr lvl="1">
              <a:lnSpc>
                <a:spcPct val="90000"/>
              </a:lnSpc>
            </a:pPr>
            <a:r>
              <a:rPr lang="en-US" sz="2000" b="1">
                <a:cs typeface="Arial" charset="0"/>
              </a:rPr>
              <a:t>Slavery is a</a:t>
            </a:r>
            <a:r>
              <a:rPr lang="en-US" sz="1800" b="1">
                <a:cs typeface="Arial" charset="0"/>
              </a:rPr>
              <a:t> MORAL ISSUE    </a:t>
            </a:r>
            <a:r>
              <a:rPr lang="en-US" sz="2000" b="1">
                <a:cs typeface="Arial" charset="0"/>
              </a:rPr>
              <a:t>It is either right… or it is wrong.</a:t>
            </a:r>
          </a:p>
          <a:p>
            <a:pPr lvl="1">
              <a:lnSpc>
                <a:spcPct val="90000"/>
              </a:lnSpc>
            </a:pPr>
            <a:endParaRPr lang="en-US" sz="2000" b="1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endParaRPr lang="en-US" sz="1200" b="1">
              <a:latin typeface="Arial" charset="0"/>
              <a:cs typeface="Arial" charset="0"/>
            </a:endParaRPr>
          </a:p>
        </p:txBody>
      </p:sp>
      <p:sp>
        <p:nvSpPr>
          <p:cNvPr id="43017" name="Rectangle 1033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752600"/>
            <a:ext cx="3808413" cy="4113213"/>
          </a:xfrm>
        </p:spPr>
        <p:txBody>
          <a:bodyPr/>
          <a:lstStyle/>
          <a:p>
            <a:r>
              <a:rPr lang="en-US" b="1" dirty="0"/>
              <a:t>DOUGLAS said…</a:t>
            </a:r>
          </a:p>
          <a:p>
            <a:pPr lvl="1"/>
            <a:r>
              <a:rPr lang="en-US" sz="2000" b="1" dirty="0"/>
              <a:t>In the Dred Scott Decision, the Supreme Court had decided the issue of slavery forever</a:t>
            </a:r>
          </a:p>
          <a:p>
            <a:pPr lvl="1"/>
            <a:r>
              <a:rPr lang="en-US" sz="2000" b="1" dirty="0"/>
              <a:t>Slavery was </a:t>
            </a:r>
            <a:r>
              <a:rPr lang="en-US" sz="2000" b="1" dirty="0" smtClean="0"/>
              <a:t>legal, if and when citizens voted to support it.</a:t>
            </a:r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3013" name="Text Box 1029"/>
          <p:cNvSpPr txBox="1">
            <a:spLocks noChangeArrowheads="1"/>
          </p:cNvSpPr>
          <p:nvPr/>
        </p:nvSpPr>
        <p:spPr bwMode="auto">
          <a:xfrm>
            <a:off x="1143000" y="762000"/>
            <a:ext cx="769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/>
              <a:t>Before becoming president, Abraham Lincoln ran against                       Stephen Douglas for an Illinois Senate seat.</a:t>
            </a:r>
          </a:p>
        </p:txBody>
      </p:sp>
      <p:pic>
        <p:nvPicPr>
          <p:cNvPr id="43014" name="Picture 1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78388"/>
            <a:ext cx="3048000" cy="205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57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795" y="228601"/>
            <a:ext cx="9534795" cy="61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28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960" y="228601"/>
            <a:ext cx="9227960" cy="607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Presented BY: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How did Westward Expansion increase sectionalism and tensions between North and South?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How did the expansion of industry (Period 4 SYNTHESIS!) increase sectionalism and tensions between North and South?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201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Allowed for ‘Popular Sovereignty’ in the new territories of Utah and New Mexico.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California enters the Union as a free state.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Strengthens and enforces Fugitive Slave Act in the North.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216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sz="4800" b="1" i="1"/>
              <a:t>Uncle Tom</a:t>
            </a:r>
            <a:r>
              <a:rPr lang="ja-JP" altLang="en-US" sz="4800" b="1" i="1">
                <a:latin typeface="Arial"/>
              </a:rPr>
              <a:t>’</a:t>
            </a:r>
            <a:r>
              <a:rPr lang="en-US" sz="4800" b="1" i="1"/>
              <a:t>s Cabin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915988" y="1354138"/>
            <a:ext cx="7315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32" name="Picture 16" descr="uncle_toms_ca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451225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Leg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26606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886200" y="3775075"/>
            <a:ext cx="52578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/>
              <a:t>Book about the cruelty of slavery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/>
              <a:t>Moved many to join the cause of abolition</a:t>
            </a:r>
          </a:p>
          <a:p>
            <a:pPr algn="l">
              <a:spcBef>
                <a:spcPct val="50000"/>
              </a:spcBef>
            </a:pPr>
            <a:r>
              <a:rPr lang="en-US" sz="2800"/>
              <a:t>Increased tension between the North and South </a:t>
            </a:r>
          </a:p>
        </p:txBody>
      </p:sp>
    </p:spTree>
    <p:extLst>
      <p:ext uri="{BB962C8B-B14F-4D97-AF65-F5344CB8AC3E}">
        <p14:creationId xmlns:p14="http://schemas.microsoft.com/office/powerpoint/2010/main" val="251880281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Kansas-Nebraska Act</a:t>
            </a:r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60020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Proposed in May of </a:t>
            </a:r>
            <a:r>
              <a:rPr lang="en-US" sz="2000" dirty="0" smtClean="0"/>
              <a:t>1854 by Stephen Douglass .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Centered on the notion of "Popular Sovereignty."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Concerned the land which had previously been decided upon by the Missouri Compromise of 1820.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Dividing the region into two territories.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Kansas: Popular Sovereignty would decide the slave status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Nebraska: Slavery was prohibited</a:t>
            </a:r>
          </a:p>
        </p:txBody>
      </p:sp>
      <p:pic>
        <p:nvPicPr>
          <p:cNvPr id="284679" name="Picture 7" descr="KS NE Act Map.jpg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09800"/>
            <a:ext cx="4343400" cy="289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4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8" name="Picture 4" descr="KansasNebraskaAct_map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03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Civil War in Kansas 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524000"/>
            <a:ext cx="441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Many Americans emigrated to Kansas in order to affect the vote on slavery.</a:t>
            </a:r>
          </a:p>
          <a:p>
            <a:pPr>
              <a:lnSpc>
                <a:spcPct val="80000"/>
              </a:lnSpc>
            </a:pPr>
            <a:r>
              <a:rPr lang="en-US" sz="2400"/>
              <a:t>Southern pro-slavery factions, called "border ruffians," fought heavily with northern abolitionists.</a:t>
            </a:r>
          </a:p>
          <a:p>
            <a:pPr>
              <a:lnSpc>
                <a:spcPct val="80000"/>
              </a:lnSpc>
            </a:pPr>
            <a:r>
              <a:rPr lang="en-US" sz="2400"/>
              <a:t>The term "Bleeding Kansas" describes the civil war that erupted in the new territory.</a:t>
            </a:r>
          </a:p>
          <a:p>
            <a:pPr>
              <a:lnSpc>
                <a:spcPct val="80000"/>
              </a:lnSpc>
            </a:pPr>
            <a:r>
              <a:rPr lang="en-US" sz="2400"/>
              <a:t>A Congressional committee was established in 1856 to deal with the problems in Kansas. </a:t>
            </a:r>
          </a:p>
        </p:txBody>
      </p:sp>
      <p:pic>
        <p:nvPicPr>
          <p:cNvPr id="286725" name="Picture 5" descr="BleedingKansasFight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133600"/>
            <a:ext cx="4038600" cy="3094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88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/>
              <a:t>Bleeding Kansas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4191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Northern and Southern settlers both flooded into Kansas</a:t>
            </a:r>
          </a:p>
          <a:p>
            <a:pPr lvl="1">
              <a:lnSpc>
                <a:spcPct val="90000"/>
              </a:lnSpc>
            </a:pPr>
            <a:r>
              <a:rPr lang="en-US" sz="2300"/>
              <a:t>Supporters of slavery invaded an abolitionist town, burned a hotel, looted home and destroyed newspaper presses</a:t>
            </a:r>
          </a:p>
          <a:p>
            <a:pPr lvl="1">
              <a:lnSpc>
                <a:spcPct val="90000"/>
              </a:lnSpc>
            </a:pPr>
            <a:r>
              <a:rPr lang="en-US" sz="2300"/>
              <a:t>Anti-slavery forces retaliated.  Led by John Brown, they invaded a pro-slavery town, dragged five men from their homes killed them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10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Charles Sumner 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3048000" cy="3733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/>
              <a:t>Charles Sumner was the senator from Massachusetts and fierce critic of the Kansas-Nebraska Act </a:t>
            </a:r>
          </a:p>
          <a:p>
            <a:pPr>
              <a:lnSpc>
                <a:spcPct val="80000"/>
              </a:lnSpc>
            </a:pPr>
            <a:r>
              <a:rPr lang="en-US" sz="2000"/>
              <a:t>Sumner's address was not received well by southerners. </a:t>
            </a:r>
          </a:p>
          <a:p>
            <a:pPr>
              <a:lnSpc>
                <a:spcPct val="80000"/>
              </a:lnSpc>
            </a:pPr>
            <a:r>
              <a:rPr lang="en-US" sz="2000"/>
              <a:t>On May 22, Preston Brooks, entered the Senate chambers and violently attack Sumner, beating him mercilessly with a cane. </a:t>
            </a:r>
          </a:p>
        </p:txBody>
      </p:sp>
      <p:pic>
        <p:nvPicPr>
          <p:cNvPr id="285701" name="Picture 5" descr="Ch13BrooksAttack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752600"/>
            <a:ext cx="5638800" cy="3379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152400" y="5334000"/>
            <a:ext cx="8382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Republicans solidified their base by rehashing the details of the attack exhaustively in newspapers. </a:t>
            </a:r>
          </a:p>
          <a:p>
            <a:pPr>
              <a:spcBef>
                <a:spcPct val="20000"/>
              </a:spcBef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Increased support for the party was a direct result of the attack of Charles Sumner.</a:t>
            </a:r>
          </a:p>
        </p:txBody>
      </p:sp>
    </p:spTree>
    <p:extLst>
      <p:ext uri="{BB962C8B-B14F-4D97-AF65-F5344CB8AC3E}">
        <p14:creationId xmlns:p14="http://schemas.microsoft.com/office/powerpoint/2010/main" val="411263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4227</TotalTime>
  <Words>730</Words>
  <Application>Microsoft Macintosh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Essential</vt:lpstr>
      <vt:lpstr>The Roaring 1850’s…Kansas-Nebraska Act, Bleeding Kansas, Dred Scott and an Old man Getting Beaten with a Cane in the Senate</vt:lpstr>
      <vt:lpstr>Do Now Presented BY: </vt:lpstr>
      <vt:lpstr>Compromise of 1850</vt:lpstr>
      <vt:lpstr>Uncle Tom’s Cabin</vt:lpstr>
      <vt:lpstr>The Kansas-Nebraska Act</vt:lpstr>
      <vt:lpstr>PowerPoint Presentation</vt:lpstr>
      <vt:lpstr>Civil War in Kansas </vt:lpstr>
      <vt:lpstr>Bleeding Kansas</vt:lpstr>
      <vt:lpstr>Charles Sumner </vt:lpstr>
      <vt:lpstr>PowerPoint Presentation</vt:lpstr>
      <vt:lpstr>Dred Scott Decision</vt:lpstr>
      <vt:lpstr>Chief Justice Roger Taney</vt:lpstr>
      <vt:lpstr>Lincoln-Douglas Debates </vt:lpstr>
      <vt:lpstr>Lincoln-Douglas Debates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Roaring 1850’s…Kansas-Nebraska Act, Bleeding Kansas, Dred Scott and an Old man Getting Beaten with a Cane in the Senate</dc:title>
  <dc:creator>Craig Winchell</dc:creator>
  <cp:lastModifiedBy>Craig Winchell</cp:lastModifiedBy>
  <cp:revision>8</cp:revision>
  <dcterms:created xsi:type="dcterms:W3CDTF">2015-11-13T20:12:02Z</dcterms:created>
  <dcterms:modified xsi:type="dcterms:W3CDTF">2015-11-16T18:39:15Z</dcterms:modified>
</cp:coreProperties>
</file>