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87" r:id="rId3"/>
    <p:sldMasterId id="2147483701" r:id="rId4"/>
    <p:sldMasterId id="2147483715" r:id="rId5"/>
    <p:sldMasterId id="2147483729" r:id="rId6"/>
    <p:sldMasterId id="2147483743" r:id="rId7"/>
  </p:sldMasterIdLst>
  <p:notesMasterIdLst>
    <p:notesMasterId r:id="rId46"/>
  </p:notesMasterIdLst>
  <p:sldIdLst>
    <p:sldId id="256" r:id="rId8"/>
    <p:sldId id="294" r:id="rId9"/>
    <p:sldId id="257" r:id="rId10"/>
    <p:sldId id="270" r:id="rId11"/>
    <p:sldId id="271" r:id="rId12"/>
    <p:sldId id="259" r:id="rId13"/>
    <p:sldId id="260" r:id="rId14"/>
    <p:sldId id="261" r:id="rId15"/>
    <p:sldId id="262" r:id="rId16"/>
    <p:sldId id="263" r:id="rId17"/>
    <p:sldId id="269" r:id="rId18"/>
    <p:sldId id="264" r:id="rId19"/>
    <p:sldId id="265" r:id="rId20"/>
    <p:sldId id="266" r:id="rId21"/>
    <p:sldId id="267" r:id="rId22"/>
    <p:sldId id="268" r:id="rId23"/>
    <p:sldId id="273" r:id="rId24"/>
    <p:sldId id="274" r:id="rId25"/>
    <p:sldId id="272" r:id="rId26"/>
    <p:sldId id="275" r:id="rId27"/>
    <p:sldId id="276" r:id="rId28"/>
    <p:sldId id="277" r:id="rId29"/>
    <p:sldId id="278" r:id="rId30"/>
    <p:sldId id="279" r:id="rId31"/>
    <p:sldId id="280" r:id="rId32"/>
    <p:sldId id="281" r:id="rId33"/>
    <p:sldId id="282" r:id="rId34"/>
    <p:sldId id="283" r:id="rId35"/>
    <p:sldId id="284" r:id="rId36"/>
    <p:sldId id="285" r:id="rId37"/>
    <p:sldId id="293" r:id="rId38"/>
    <p:sldId id="287" r:id="rId39"/>
    <p:sldId id="288" r:id="rId40"/>
    <p:sldId id="289" r:id="rId41"/>
    <p:sldId id="290" r:id="rId42"/>
    <p:sldId id="291" r:id="rId43"/>
    <p:sldId id="292" r:id="rId44"/>
    <p:sldId id="295"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2" d="100"/>
          <a:sy n="52" d="100"/>
        </p:scale>
        <p:origin x="-111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9" Type="http://schemas.openxmlformats.org/officeDocument/2006/relationships/slide" Target="slides/slide2.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 Target="slides/slide1.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F1F46-4B01-7042-AF3C-D44AFCA15B66}" type="datetimeFigureOut">
              <a:rPr lang="en-US" smtClean="0"/>
              <a:t>12/5/16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E2AAFE-953C-3B41-B223-D341EB6389FE}" type="slidenum">
              <a:rPr lang="en-US" smtClean="0"/>
              <a:t>‹#›</a:t>
            </a:fld>
            <a:endParaRPr lang="en-US"/>
          </a:p>
        </p:txBody>
      </p:sp>
    </p:spTree>
    <p:extLst>
      <p:ext uri="{BB962C8B-B14F-4D97-AF65-F5344CB8AC3E}">
        <p14:creationId xmlns:p14="http://schemas.microsoft.com/office/powerpoint/2010/main" val="36299642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6"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7"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22878732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486873" y="411480"/>
            <a:ext cx="8170254"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914400" y="1123950"/>
            <a:ext cx="7342188"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Subtitle 2"/>
          <p:cNvSpPr>
            <a:spLocks noGrp="1"/>
          </p:cNvSpPr>
          <p:nvPr>
            <p:ph type="subTitle" idx="1"/>
          </p:nvPr>
        </p:nvSpPr>
        <p:spPr>
          <a:xfrm>
            <a:off x="914400" y="3429000"/>
            <a:ext cx="7342188"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73741" y="6122916"/>
            <a:ext cx="2133600" cy="259317"/>
          </a:xfrm>
        </p:spPr>
        <p:txBody>
          <a:bodyPr/>
          <a:lstStyle/>
          <a:p>
            <a:fld id="{D9F2CF1A-453A-CA44-846A-D955A87BE129}" type="datetimeFigureOut">
              <a:rPr lang="en-US" smtClean="0"/>
              <a:t>12/5/16</a:t>
            </a:fld>
            <a:endParaRPr lang="en-US"/>
          </a:p>
        </p:txBody>
      </p:sp>
      <p:sp>
        <p:nvSpPr>
          <p:cNvPr id="5" name="Footer Placeholder 4"/>
          <p:cNvSpPr>
            <a:spLocks noGrp="1"/>
          </p:cNvSpPr>
          <p:nvPr>
            <p:ph type="ftr" sz="quarter" idx="11"/>
          </p:nvPr>
        </p:nvSpPr>
        <p:spPr>
          <a:xfrm>
            <a:off x="5638800" y="6122894"/>
            <a:ext cx="2895600" cy="257810"/>
          </a:xfrm>
        </p:spPr>
        <p:txBody>
          <a:bodyPr/>
          <a:lstStyle/>
          <a:p>
            <a:endParaRPr lang="en-US"/>
          </a:p>
        </p:txBody>
      </p:sp>
      <p:sp>
        <p:nvSpPr>
          <p:cNvPr id="6" name="Slide Number Placeholder 5"/>
          <p:cNvSpPr>
            <a:spLocks noGrp="1"/>
          </p:cNvSpPr>
          <p:nvPr>
            <p:ph type="sldNum" sz="quarter" idx="12"/>
          </p:nvPr>
        </p:nvSpPr>
        <p:spPr>
          <a:xfrm>
            <a:off x="4191000" y="6122916"/>
            <a:ext cx="762000" cy="271463"/>
          </a:xfrm>
        </p:spPr>
        <p:txBody>
          <a:bodyPr/>
          <a:lstStyle/>
          <a:p>
            <a:fld id="{37ABBAA5-30E4-9F40-AB0B-45B91496A015}"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694329"/>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22"/>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672323"/>
            <a:ext cx="3008313"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F2CF1A-453A-CA44-846A-D955A87BE129}"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BBAA5-30E4-9F40-AB0B-45B91496A015}" type="slidenum">
              <a:rPr lang="en-US" smtClean="0"/>
              <a:t>‹#›</a:t>
            </a:fld>
            <a:endParaRPr lang="en-US"/>
          </a:p>
        </p:txBody>
      </p:sp>
      <p:sp>
        <p:nvSpPr>
          <p:cNvPr id="17" name="Picture Placeholder 16"/>
          <p:cNvSpPr>
            <a:spLocks noGrp="1"/>
          </p:cNvSpPr>
          <p:nvPr>
            <p:ph type="pic" sz="quarter" idx="13"/>
          </p:nvPr>
        </p:nvSpPr>
        <p:spPr>
          <a:xfrm>
            <a:off x="352903" y="310123"/>
            <a:ext cx="3398837" cy="1204912"/>
          </a:xfrm>
        </p:spPr>
        <p:txBody>
          <a:bodyPr>
            <a:normAutofit/>
          </a:bodyPr>
          <a:lstStyle>
            <a:lvl1pPr>
              <a:buNone/>
              <a:defRPr sz="1800"/>
            </a:lvl1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1691640"/>
            <a:ext cx="3008376" cy="914400"/>
          </a:xfrm>
        </p:spPr>
        <p:txBody>
          <a:bodyPr anchor="b">
            <a:noAutofit/>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4338559" y="612775"/>
            <a:ext cx="41148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52" y="2670048"/>
            <a:ext cx="3008376"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9F2CF1A-453A-CA44-846A-D955A87BE129}"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BBAA5-30E4-9F40-AB0B-45B91496A01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62" y="4287841"/>
            <a:ext cx="8021977" cy="916193"/>
          </a:xfrm>
        </p:spPr>
        <p:txBody>
          <a:bodyPr anchor="b">
            <a:noAutofit/>
          </a:bodyPr>
          <a:lstStyle>
            <a:lvl1pPr algn="l">
              <a:defRPr sz="3600" b="0"/>
            </a:lvl1pPr>
          </a:lstStyle>
          <a:p>
            <a:r>
              <a:rPr lang="en-US" smtClean="0"/>
              <a:t>Click to edit Master title style</a:t>
            </a:r>
            <a:endParaRPr dirty="0"/>
          </a:p>
        </p:txBody>
      </p:sp>
      <p:sp>
        <p:nvSpPr>
          <p:cNvPr id="3" name="Picture Placeholder 2"/>
          <p:cNvSpPr>
            <a:spLocks noGrp="1"/>
          </p:cNvSpPr>
          <p:nvPr>
            <p:ph type="pic" idx="1"/>
          </p:nvPr>
        </p:nvSpPr>
        <p:spPr>
          <a:xfrm>
            <a:off x="356347" y="331694"/>
            <a:ext cx="8421624"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30362" y="5271269"/>
            <a:ext cx="8021977"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9F2CF1A-453A-CA44-846A-D955A87BE129}"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BBAA5-30E4-9F40-AB0B-45B91496A01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82880" y="173699"/>
            <a:ext cx="877824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9F2CF1A-453A-CA44-846A-D955A87BE129}"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BBAA5-30E4-9F40-AB0B-45B91496A015}"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Vertical Title 1"/>
          <p:cNvSpPr>
            <a:spLocks noGrp="1"/>
          </p:cNvSpPr>
          <p:nvPr>
            <p:ph type="title" orient="vert"/>
          </p:nvPr>
        </p:nvSpPr>
        <p:spPr>
          <a:xfrm>
            <a:off x="7391399" y="609622"/>
            <a:ext cx="1416423" cy="5516563"/>
          </a:xfrm>
        </p:spPr>
        <p:txBody>
          <a:bodyPr vert="eaVert">
            <a:normAutofit/>
          </a:bodyPr>
          <a:lstStyle>
            <a:lvl1pPr>
              <a:defRPr sz="3600"/>
            </a:lvl1pPr>
          </a:lstStyle>
          <a:p>
            <a:r>
              <a:rPr lang="en-US" smtClean="0"/>
              <a:t>Click to edit Master title style</a:t>
            </a:r>
            <a:endParaRPr/>
          </a:p>
        </p:txBody>
      </p:sp>
      <p:sp>
        <p:nvSpPr>
          <p:cNvPr id="3" name="Vertical Text Placeholder 2"/>
          <p:cNvSpPr>
            <a:spLocks noGrp="1"/>
          </p:cNvSpPr>
          <p:nvPr>
            <p:ph type="body" orient="vert" idx="1"/>
          </p:nvPr>
        </p:nvSpPr>
        <p:spPr>
          <a:xfrm>
            <a:off x="578222" y="609622"/>
            <a:ext cx="6279777"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9F2CF1A-453A-CA44-846A-D955A87BE129}"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BBAA5-30E4-9F40-AB0B-45B91496A015}"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0" name="Rectangle 9"/>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Franklin Gothic Book"/>
            </a:endParaRPr>
          </a:p>
        </p:txBody>
      </p:sp>
      <p:sp>
        <p:nvSpPr>
          <p:cNvPr id="7" name="Rectangle 6"/>
          <p:cNvSpPr/>
          <p:nvPr/>
        </p:nvSpPr>
        <p:spPr>
          <a:xfrm>
            <a:off x="-1" y="2667000"/>
            <a:ext cx="9144000" cy="2739571"/>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Franklin Gothic Book"/>
            </a:endParaRPr>
          </a:p>
        </p:txBody>
      </p:sp>
      <p:sp>
        <p:nvSpPr>
          <p:cNvPr id="8" name="Rectangle 7"/>
          <p:cNvSpPr/>
          <p:nvPr/>
        </p:nvSpPr>
        <p:spPr>
          <a:xfrm>
            <a:off x="-1" y="5479165"/>
            <a:ext cx="9144000" cy="235857"/>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2" name="Title 1"/>
          <p:cNvSpPr>
            <a:spLocks noGrp="1"/>
          </p:cNvSpPr>
          <p:nvPr>
            <p:ph type="ctrTitle"/>
          </p:nvPr>
        </p:nvSpPr>
        <p:spPr>
          <a:xfrm>
            <a:off x="228599" y="2819404"/>
            <a:ext cx="8686800" cy="1470025"/>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71499" y="4800600"/>
            <a:ext cx="8001000" cy="5334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A872E56-A635-405D-8FB2-D956A41AE0CD}" type="datetimeFigureOut">
              <a:rPr lang="en-US" smtClean="0">
                <a:solidFill>
                  <a:srgbClr val="F8F8F8"/>
                </a:solidFill>
                <a:latin typeface="Franklin Gothic Book"/>
              </a:rPr>
              <a:pPr/>
              <a:t>12/5/16</a:t>
            </a:fld>
            <a:endParaRPr lang="en-US">
              <a:solidFill>
                <a:srgbClr val="F8F8F8"/>
              </a:solidFill>
              <a:latin typeface="Franklin Gothic Book"/>
            </a:endParaRPr>
          </a:p>
        </p:txBody>
      </p:sp>
      <p:sp>
        <p:nvSpPr>
          <p:cNvPr id="5" name="Footer Placeholder 4"/>
          <p:cNvSpPr>
            <a:spLocks noGrp="1"/>
          </p:cNvSpPr>
          <p:nvPr>
            <p:ph type="ftr" sz="quarter" idx="11"/>
          </p:nvPr>
        </p:nvSpPr>
        <p:spPr>
          <a:xfrm>
            <a:off x="5791200" y="6356372"/>
            <a:ext cx="2895600" cy="365125"/>
          </a:xfrm>
        </p:spPr>
        <p:txBody>
          <a:bodyPr/>
          <a:lstStyle>
            <a:lvl1pPr algn="r">
              <a:defRPr/>
            </a:lvl1pPr>
          </a:lstStyle>
          <a:p>
            <a:endParaRPr lang="en-US">
              <a:solidFill>
                <a:srgbClr val="F8F8F8"/>
              </a:solidFill>
              <a:latin typeface="Franklin Gothic Book"/>
            </a:endParaRPr>
          </a:p>
        </p:txBody>
      </p:sp>
      <p:sp>
        <p:nvSpPr>
          <p:cNvPr id="11" name="TextBox 10"/>
          <p:cNvSpPr txBox="1"/>
          <p:nvPr/>
        </p:nvSpPr>
        <p:spPr>
          <a:xfrm>
            <a:off x="3148584" y="4261126"/>
            <a:ext cx="1219200" cy="584775"/>
          </a:xfrm>
          <a:prstGeom prst="rect">
            <a:avLst/>
          </a:prstGeom>
          <a:noFill/>
        </p:spPr>
        <p:txBody>
          <a:bodyPr wrap="square" rtlCol="0">
            <a:spAutoFit/>
          </a:bodyPr>
          <a:lstStyle/>
          <a:p>
            <a:pPr algn="r" defTabSz="914400"/>
            <a:r>
              <a:rPr lang="en-US" sz="3200" spc="150" dirty="0">
                <a:solidFill>
                  <a:srgbClr val="D0CCB9"/>
                </a:solidFill>
                <a:latin typeface="Franklin Gothic Book"/>
                <a:sym typeface="Wingdings"/>
              </a:rPr>
              <a:t></a:t>
            </a:r>
            <a:endParaRPr lang="en-US" sz="3200" spc="150" dirty="0">
              <a:solidFill>
                <a:srgbClr val="D0CCB9"/>
              </a:solidFill>
              <a:latin typeface="Franklin Gothic Book"/>
            </a:endParaRPr>
          </a:p>
        </p:txBody>
      </p:sp>
      <p:sp>
        <p:nvSpPr>
          <p:cNvPr id="6" name="Slide Number Placeholder 5"/>
          <p:cNvSpPr>
            <a:spLocks noGrp="1"/>
          </p:cNvSpPr>
          <p:nvPr>
            <p:ph type="sldNum" sz="quarter" idx="12"/>
          </p:nvPr>
        </p:nvSpPr>
        <p:spPr>
          <a:xfrm>
            <a:off x="3962399" y="4392190"/>
            <a:ext cx="1219200" cy="365125"/>
          </a:xfrm>
        </p:spPr>
        <p:txBody>
          <a:bodyPr/>
          <a:lstStyle>
            <a:lvl1pPr algn="ctr">
              <a:defRPr sz="2400">
                <a:latin typeface="+mj-lt"/>
              </a:defRPr>
            </a:lvl1pPr>
          </a:lstStyle>
          <a:p>
            <a:fld id="{06FB103A-17ED-49C1-9B1F-380B5B8352BC}" type="slidenum">
              <a:rPr lang="en-US" smtClean="0">
                <a:solidFill>
                  <a:srgbClr val="F8F8F8"/>
                </a:solidFill>
                <a:latin typeface="Bodoni MT Condensed"/>
              </a:rPr>
              <a:pPr/>
              <a:t>‹#›</a:t>
            </a:fld>
            <a:endParaRPr lang="en-US">
              <a:solidFill>
                <a:srgbClr val="F8F8F8"/>
              </a:solidFill>
              <a:latin typeface="Bodoni MT Condensed"/>
            </a:endParaRPr>
          </a:p>
        </p:txBody>
      </p:sp>
      <p:sp>
        <p:nvSpPr>
          <p:cNvPr id="15" name="TextBox 14"/>
          <p:cNvSpPr txBox="1"/>
          <p:nvPr/>
        </p:nvSpPr>
        <p:spPr>
          <a:xfrm>
            <a:off x="4818888" y="4261126"/>
            <a:ext cx="1219200" cy="584775"/>
          </a:xfrm>
          <a:prstGeom prst="rect">
            <a:avLst/>
          </a:prstGeom>
          <a:noFill/>
        </p:spPr>
        <p:txBody>
          <a:bodyPr wrap="square" rtlCol="0">
            <a:spAutoFit/>
          </a:bodyPr>
          <a:lstStyle/>
          <a:p>
            <a:pPr defTabSz="914400"/>
            <a:r>
              <a:rPr lang="en-US" sz="3200" spc="150" dirty="0">
                <a:solidFill>
                  <a:srgbClr val="D0CCB9"/>
                </a:solidFill>
                <a:latin typeface="Franklin Gothic Book"/>
                <a:sym typeface="Wingdings"/>
              </a:rPr>
              <a:t></a:t>
            </a:r>
            <a:endParaRPr lang="en-US" sz="3200" spc="150" dirty="0">
              <a:solidFill>
                <a:srgbClr val="D0CCB9"/>
              </a:solidFill>
              <a:latin typeface="Franklin Gothic Book"/>
            </a:endParaRPr>
          </a:p>
        </p:txBody>
      </p:sp>
    </p:spTree>
    <p:extLst>
      <p:ext uri="{BB962C8B-B14F-4D97-AF65-F5344CB8AC3E}">
        <p14:creationId xmlns:p14="http://schemas.microsoft.com/office/powerpoint/2010/main" val="150939407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A872E56-A635-405D-8FB2-D956A41AE0CD}" type="datetimeFigureOut">
              <a:rPr lang="en-US" smtClean="0">
                <a:solidFill>
                  <a:srgbClr val="000000"/>
                </a:solidFill>
                <a:latin typeface="Franklin Gothic Book"/>
              </a:rPr>
              <a:pPr/>
              <a:t>12/5/16</a:t>
            </a:fld>
            <a:endParaRPr lang="en-US">
              <a:solidFill>
                <a:srgbClr val="000000"/>
              </a:solidFill>
              <a:latin typeface="Franklin Gothic Book"/>
            </a:endParaRPr>
          </a:p>
        </p:txBody>
      </p:sp>
      <p:sp>
        <p:nvSpPr>
          <p:cNvPr id="5" name="Footer Placeholder 4"/>
          <p:cNvSpPr>
            <a:spLocks noGrp="1"/>
          </p:cNvSpPr>
          <p:nvPr>
            <p:ph type="ftr" sz="quarter" idx="11"/>
          </p:nvPr>
        </p:nvSpPr>
        <p:spPr/>
        <p:txBody>
          <a:bodyPr/>
          <a:lstStyle/>
          <a:p>
            <a:endParaRPr lang="en-US">
              <a:solidFill>
                <a:srgbClr val="000000"/>
              </a:solidFill>
              <a:latin typeface="Franklin Gothic Book"/>
            </a:endParaRPr>
          </a:p>
        </p:txBody>
      </p:sp>
      <p:sp>
        <p:nvSpPr>
          <p:cNvPr id="6" name="Slide Number Placeholder 5"/>
          <p:cNvSpPr>
            <a:spLocks noGrp="1"/>
          </p:cNvSpPr>
          <p:nvPr>
            <p:ph type="sldNum" sz="quarter" idx="12"/>
          </p:nvPr>
        </p:nvSpPr>
        <p:spPr/>
        <p:txBody>
          <a:bodyPr/>
          <a:lstStyle/>
          <a:p>
            <a:fld id="{06FB103A-17ED-49C1-9B1F-380B5B8352BC}" type="slidenum">
              <a:rPr lang="en-US" smtClean="0">
                <a:solidFill>
                  <a:srgbClr val="000000"/>
                </a:solidFill>
                <a:latin typeface="Franklin Gothic Book"/>
              </a:rPr>
              <a:pPr/>
              <a:t>‹#›</a:t>
            </a:fld>
            <a:endParaRPr lang="en-US">
              <a:solidFill>
                <a:srgbClr val="000000"/>
              </a:solidFill>
              <a:latin typeface="Franklin Gothic Book"/>
            </a:endParaRPr>
          </a:p>
        </p:txBody>
      </p:sp>
    </p:spTree>
    <p:extLst>
      <p:ext uri="{BB962C8B-B14F-4D97-AF65-F5344CB8AC3E}">
        <p14:creationId xmlns:p14="http://schemas.microsoft.com/office/powerpoint/2010/main" val="4077707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1" y="2545080"/>
            <a:ext cx="9144000" cy="3255264"/>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Franklin Gothic Book"/>
            </a:endParaRPr>
          </a:p>
        </p:txBody>
      </p:sp>
      <p:sp>
        <p:nvSpPr>
          <p:cNvPr id="8" name="Rectangle 7"/>
          <p:cNvSpPr/>
          <p:nvPr/>
        </p:nvSpPr>
        <p:spPr>
          <a:xfrm>
            <a:off x="-1" y="2667000"/>
            <a:ext cx="9144000" cy="2739571"/>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Franklin Gothic Book"/>
            </a:endParaRPr>
          </a:p>
        </p:txBody>
      </p:sp>
      <p:sp>
        <p:nvSpPr>
          <p:cNvPr id="9" name="Rectangle 8"/>
          <p:cNvSpPr/>
          <p:nvPr/>
        </p:nvSpPr>
        <p:spPr>
          <a:xfrm>
            <a:off x="-1" y="5479165"/>
            <a:ext cx="9144000" cy="235857"/>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2" name="Title 1"/>
          <p:cNvSpPr>
            <a:spLocks noGrp="1"/>
          </p:cNvSpPr>
          <p:nvPr>
            <p:ph type="title"/>
          </p:nvPr>
        </p:nvSpPr>
        <p:spPr>
          <a:xfrm>
            <a:off x="228599" y="2819400"/>
            <a:ext cx="8686800" cy="1463040"/>
          </a:xfrm>
        </p:spPr>
        <p:txBody>
          <a:bodyPr anchor="b" anchorCtr="0">
            <a:noAutofit/>
          </a:bodyPr>
          <a:lstStyle>
            <a:lvl1pPr algn="ctr">
              <a:defRPr sz="72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571499" y="4800600"/>
            <a:ext cx="8001000" cy="54864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72E56-A635-405D-8FB2-D956A41AE0CD}" type="datetimeFigureOut">
              <a:rPr lang="en-US" smtClean="0">
                <a:solidFill>
                  <a:srgbClr val="000000"/>
                </a:solidFill>
                <a:latin typeface="Franklin Gothic Book"/>
              </a:rPr>
              <a:pPr/>
              <a:t>12/5/16</a:t>
            </a:fld>
            <a:endParaRPr lang="en-US">
              <a:solidFill>
                <a:srgbClr val="000000"/>
              </a:solidFill>
              <a:latin typeface="Franklin Gothic Book"/>
            </a:endParaRPr>
          </a:p>
        </p:txBody>
      </p:sp>
      <p:sp>
        <p:nvSpPr>
          <p:cNvPr id="5" name="Footer Placeholder 4"/>
          <p:cNvSpPr>
            <a:spLocks noGrp="1"/>
          </p:cNvSpPr>
          <p:nvPr>
            <p:ph type="ftr" sz="quarter" idx="11"/>
          </p:nvPr>
        </p:nvSpPr>
        <p:spPr>
          <a:xfrm>
            <a:off x="5791200" y="6356372"/>
            <a:ext cx="2895600" cy="365125"/>
          </a:xfrm>
        </p:spPr>
        <p:txBody>
          <a:bodyPr/>
          <a:lstStyle/>
          <a:p>
            <a:endParaRPr lang="en-US">
              <a:solidFill>
                <a:srgbClr val="000000"/>
              </a:solidFill>
              <a:latin typeface="Franklin Gothic Book"/>
            </a:endParaRPr>
          </a:p>
        </p:txBody>
      </p:sp>
      <p:sp>
        <p:nvSpPr>
          <p:cNvPr id="6" name="Slide Number Placeholder 5"/>
          <p:cNvSpPr>
            <a:spLocks noGrp="1"/>
          </p:cNvSpPr>
          <p:nvPr>
            <p:ph type="sldNum" sz="quarter" idx="12"/>
          </p:nvPr>
        </p:nvSpPr>
        <p:spPr>
          <a:xfrm>
            <a:off x="3959352" y="4389142"/>
            <a:ext cx="1216152" cy="365125"/>
          </a:xfrm>
        </p:spPr>
        <p:txBody>
          <a:bodyPr/>
          <a:lstStyle>
            <a:lvl1pPr algn="ctr">
              <a:defRPr sz="2400">
                <a:solidFill>
                  <a:srgbClr val="FFFFFF"/>
                </a:solidFill>
              </a:defRPr>
            </a:lvl1pPr>
          </a:lstStyle>
          <a:p>
            <a:fld id="{06FB103A-17ED-49C1-9B1F-380B5B8352BC}" type="slidenum">
              <a:rPr lang="en-US" smtClean="0">
                <a:latin typeface="Franklin Gothic Book"/>
              </a:rPr>
              <a:pPr/>
              <a:t>‹#›</a:t>
            </a:fld>
            <a:endParaRPr lang="en-US">
              <a:latin typeface="Franklin Gothic Book"/>
            </a:endParaRPr>
          </a:p>
        </p:txBody>
      </p:sp>
      <p:sp>
        <p:nvSpPr>
          <p:cNvPr id="11" name="TextBox 10"/>
          <p:cNvSpPr txBox="1"/>
          <p:nvPr/>
        </p:nvSpPr>
        <p:spPr>
          <a:xfrm>
            <a:off x="4818888" y="4261126"/>
            <a:ext cx="1219200" cy="584775"/>
          </a:xfrm>
          <a:prstGeom prst="rect">
            <a:avLst/>
          </a:prstGeom>
          <a:noFill/>
        </p:spPr>
        <p:txBody>
          <a:bodyPr wrap="square" rtlCol="0">
            <a:spAutoFit/>
          </a:bodyPr>
          <a:lstStyle/>
          <a:p>
            <a:pPr defTabSz="914400"/>
            <a:r>
              <a:rPr lang="en-US" sz="3200" spc="150" dirty="0">
                <a:solidFill>
                  <a:srgbClr val="FFFFFF"/>
                </a:solidFill>
                <a:latin typeface="Franklin Gothic Book"/>
                <a:sym typeface="Wingdings"/>
              </a:rPr>
              <a:t></a:t>
            </a:r>
            <a:endParaRPr lang="en-US" sz="3200" spc="150" dirty="0">
              <a:solidFill>
                <a:srgbClr val="FFFFFF"/>
              </a:solidFill>
              <a:latin typeface="Franklin Gothic Book"/>
            </a:endParaRPr>
          </a:p>
        </p:txBody>
      </p:sp>
      <p:sp>
        <p:nvSpPr>
          <p:cNvPr id="12" name="TextBox 11"/>
          <p:cNvSpPr txBox="1"/>
          <p:nvPr/>
        </p:nvSpPr>
        <p:spPr>
          <a:xfrm>
            <a:off x="3148584" y="4261126"/>
            <a:ext cx="1219200" cy="584775"/>
          </a:xfrm>
          <a:prstGeom prst="rect">
            <a:avLst/>
          </a:prstGeom>
          <a:noFill/>
        </p:spPr>
        <p:txBody>
          <a:bodyPr wrap="square" rtlCol="0">
            <a:spAutoFit/>
          </a:bodyPr>
          <a:lstStyle/>
          <a:p>
            <a:pPr algn="r" defTabSz="914400"/>
            <a:r>
              <a:rPr lang="en-US" sz="3200" spc="150" dirty="0">
                <a:solidFill>
                  <a:srgbClr val="FFFFFF"/>
                </a:solidFill>
                <a:latin typeface="Franklin Gothic Book"/>
                <a:sym typeface="Wingdings"/>
              </a:rPr>
              <a:t></a:t>
            </a:r>
            <a:endParaRPr lang="en-US" sz="3200" spc="150" dirty="0">
              <a:solidFill>
                <a:srgbClr val="FFFFFF"/>
              </a:solidFill>
              <a:latin typeface="Franklin Gothic Book"/>
            </a:endParaRPr>
          </a:p>
        </p:txBody>
      </p:sp>
    </p:spTree>
    <p:extLst>
      <p:ext uri="{BB962C8B-B14F-4D97-AF65-F5344CB8AC3E}">
        <p14:creationId xmlns:p14="http://schemas.microsoft.com/office/powerpoint/2010/main" val="11406778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872E56-A635-405D-8FB2-D956A41AE0CD}" type="datetimeFigureOut">
              <a:rPr lang="en-US" smtClean="0">
                <a:solidFill>
                  <a:srgbClr val="000000"/>
                </a:solidFill>
                <a:latin typeface="Franklin Gothic Book"/>
              </a:rPr>
              <a:pPr/>
              <a:t>12/5/16</a:t>
            </a:fld>
            <a:endParaRPr lang="en-US">
              <a:solidFill>
                <a:srgbClr val="000000"/>
              </a:solidFill>
              <a:latin typeface="Franklin Gothic Book"/>
            </a:endParaRPr>
          </a:p>
        </p:txBody>
      </p:sp>
      <p:sp>
        <p:nvSpPr>
          <p:cNvPr id="6" name="Footer Placeholder 5"/>
          <p:cNvSpPr>
            <a:spLocks noGrp="1"/>
          </p:cNvSpPr>
          <p:nvPr>
            <p:ph type="ftr" sz="quarter" idx="11"/>
          </p:nvPr>
        </p:nvSpPr>
        <p:spPr/>
        <p:txBody>
          <a:bodyPr/>
          <a:lstStyle/>
          <a:p>
            <a:endParaRPr lang="en-US">
              <a:solidFill>
                <a:srgbClr val="000000"/>
              </a:solidFill>
              <a:latin typeface="Franklin Gothic Book"/>
            </a:endParaRPr>
          </a:p>
        </p:txBody>
      </p:sp>
      <p:sp>
        <p:nvSpPr>
          <p:cNvPr id="7" name="Slide Number Placeholder 6"/>
          <p:cNvSpPr>
            <a:spLocks noGrp="1"/>
          </p:cNvSpPr>
          <p:nvPr>
            <p:ph type="sldNum" sz="quarter" idx="12"/>
          </p:nvPr>
        </p:nvSpPr>
        <p:spPr/>
        <p:txBody>
          <a:bodyPr/>
          <a:lstStyle/>
          <a:p>
            <a:fld id="{06FB103A-17ED-49C1-9B1F-380B5B8352BC}" type="slidenum">
              <a:rPr lang="en-US" smtClean="0">
                <a:solidFill>
                  <a:srgbClr val="000000"/>
                </a:solidFill>
                <a:latin typeface="Franklin Gothic Book"/>
              </a:rPr>
              <a:pPr/>
              <a:t>‹#›</a:t>
            </a:fld>
            <a:endParaRPr lang="en-US">
              <a:solidFill>
                <a:srgbClr val="000000"/>
              </a:solidFill>
              <a:latin typeface="Franklin Gothic Book"/>
            </a:endParaRPr>
          </a:p>
        </p:txBody>
      </p:sp>
    </p:spTree>
    <p:extLst>
      <p:ext uri="{BB962C8B-B14F-4D97-AF65-F5344CB8AC3E}">
        <p14:creationId xmlns:p14="http://schemas.microsoft.com/office/powerpoint/2010/main" val="69894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36"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872E56-A635-405D-8FB2-D956A41AE0CD}" type="datetimeFigureOut">
              <a:rPr lang="en-US" smtClean="0">
                <a:solidFill>
                  <a:srgbClr val="000000"/>
                </a:solidFill>
                <a:latin typeface="Franklin Gothic Book"/>
              </a:rPr>
              <a:pPr/>
              <a:t>12/5/16</a:t>
            </a:fld>
            <a:endParaRPr lang="en-US">
              <a:solidFill>
                <a:srgbClr val="000000"/>
              </a:solidFill>
              <a:latin typeface="Franklin Gothic Book"/>
            </a:endParaRPr>
          </a:p>
        </p:txBody>
      </p:sp>
      <p:sp>
        <p:nvSpPr>
          <p:cNvPr id="8" name="Footer Placeholder 7"/>
          <p:cNvSpPr>
            <a:spLocks noGrp="1"/>
          </p:cNvSpPr>
          <p:nvPr>
            <p:ph type="ftr" sz="quarter" idx="11"/>
          </p:nvPr>
        </p:nvSpPr>
        <p:spPr/>
        <p:txBody>
          <a:bodyPr/>
          <a:lstStyle/>
          <a:p>
            <a:endParaRPr lang="en-US">
              <a:solidFill>
                <a:srgbClr val="000000"/>
              </a:solidFill>
              <a:latin typeface="Franklin Gothic Book"/>
            </a:endParaRPr>
          </a:p>
        </p:txBody>
      </p:sp>
      <p:sp>
        <p:nvSpPr>
          <p:cNvPr id="9" name="Slide Number Placeholder 8"/>
          <p:cNvSpPr>
            <a:spLocks noGrp="1"/>
          </p:cNvSpPr>
          <p:nvPr>
            <p:ph type="sldNum" sz="quarter" idx="12"/>
          </p:nvPr>
        </p:nvSpPr>
        <p:spPr/>
        <p:txBody>
          <a:bodyPr/>
          <a:lstStyle/>
          <a:p>
            <a:fld id="{06FB103A-17ED-49C1-9B1F-380B5B8352BC}" type="slidenum">
              <a:rPr lang="en-US" smtClean="0">
                <a:solidFill>
                  <a:srgbClr val="000000"/>
                </a:solidFill>
                <a:latin typeface="Franklin Gothic Book"/>
              </a:rPr>
              <a:pPr/>
              <a:t>‹#›</a:t>
            </a:fld>
            <a:endParaRPr lang="en-US">
              <a:solidFill>
                <a:srgbClr val="000000"/>
              </a:solidFill>
              <a:latin typeface="Franklin Gothic Book"/>
            </a:endParaRPr>
          </a:p>
        </p:txBody>
      </p:sp>
    </p:spTree>
    <p:extLst>
      <p:ext uri="{BB962C8B-B14F-4D97-AF65-F5344CB8AC3E}">
        <p14:creationId xmlns:p14="http://schemas.microsoft.com/office/powerpoint/2010/main" val="1827535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9F2CF1A-453A-CA44-846A-D955A87BE129}"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BBAA5-30E4-9F40-AB0B-45B91496A015}"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872E56-A635-405D-8FB2-D956A41AE0CD}" type="datetimeFigureOut">
              <a:rPr lang="en-US" smtClean="0">
                <a:solidFill>
                  <a:srgbClr val="000000"/>
                </a:solidFill>
                <a:latin typeface="Franklin Gothic Book"/>
              </a:rPr>
              <a:pPr/>
              <a:t>12/5/16</a:t>
            </a:fld>
            <a:endParaRPr lang="en-US">
              <a:solidFill>
                <a:srgbClr val="000000"/>
              </a:solidFill>
              <a:latin typeface="Franklin Gothic Book"/>
            </a:endParaRPr>
          </a:p>
        </p:txBody>
      </p:sp>
      <p:sp>
        <p:nvSpPr>
          <p:cNvPr id="4" name="Footer Placeholder 3"/>
          <p:cNvSpPr>
            <a:spLocks noGrp="1"/>
          </p:cNvSpPr>
          <p:nvPr>
            <p:ph type="ftr" sz="quarter" idx="11"/>
          </p:nvPr>
        </p:nvSpPr>
        <p:spPr/>
        <p:txBody>
          <a:bodyPr/>
          <a:lstStyle/>
          <a:p>
            <a:endParaRPr lang="en-US">
              <a:solidFill>
                <a:srgbClr val="000000"/>
              </a:solidFill>
              <a:latin typeface="Franklin Gothic Book"/>
            </a:endParaRPr>
          </a:p>
        </p:txBody>
      </p:sp>
      <p:sp>
        <p:nvSpPr>
          <p:cNvPr id="5" name="Slide Number Placeholder 4"/>
          <p:cNvSpPr>
            <a:spLocks noGrp="1"/>
          </p:cNvSpPr>
          <p:nvPr>
            <p:ph type="sldNum" sz="quarter" idx="12"/>
          </p:nvPr>
        </p:nvSpPr>
        <p:spPr/>
        <p:txBody>
          <a:bodyPr/>
          <a:lstStyle/>
          <a:p>
            <a:fld id="{06FB103A-17ED-49C1-9B1F-380B5B8352BC}" type="slidenum">
              <a:rPr lang="en-US" smtClean="0">
                <a:solidFill>
                  <a:srgbClr val="000000"/>
                </a:solidFill>
                <a:latin typeface="Franklin Gothic Book"/>
              </a:rPr>
              <a:pPr/>
              <a:t>‹#›</a:t>
            </a:fld>
            <a:endParaRPr lang="en-US">
              <a:solidFill>
                <a:srgbClr val="000000"/>
              </a:solidFill>
              <a:latin typeface="Franklin Gothic Book"/>
            </a:endParaRPr>
          </a:p>
        </p:txBody>
      </p:sp>
    </p:spTree>
    <p:extLst>
      <p:ext uri="{BB962C8B-B14F-4D97-AF65-F5344CB8AC3E}">
        <p14:creationId xmlns:p14="http://schemas.microsoft.com/office/powerpoint/2010/main" val="2937777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72E56-A635-405D-8FB2-D956A41AE0CD}" type="datetimeFigureOut">
              <a:rPr lang="en-US" smtClean="0">
                <a:solidFill>
                  <a:srgbClr val="000000"/>
                </a:solidFill>
                <a:latin typeface="Franklin Gothic Book"/>
              </a:rPr>
              <a:pPr/>
              <a:t>12/5/16</a:t>
            </a:fld>
            <a:endParaRPr lang="en-US">
              <a:solidFill>
                <a:srgbClr val="000000"/>
              </a:solidFill>
              <a:latin typeface="Franklin Gothic Book"/>
            </a:endParaRPr>
          </a:p>
        </p:txBody>
      </p:sp>
      <p:sp>
        <p:nvSpPr>
          <p:cNvPr id="3" name="Footer Placeholder 2"/>
          <p:cNvSpPr>
            <a:spLocks noGrp="1"/>
          </p:cNvSpPr>
          <p:nvPr>
            <p:ph type="ftr" sz="quarter" idx="11"/>
          </p:nvPr>
        </p:nvSpPr>
        <p:spPr/>
        <p:txBody>
          <a:bodyPr/>
          <a:lstStyle/>
          <a:p>
            <a:endParaRPr lang="en-US">
              <a:solidFill>
                <a:srgbClr val="000000"/>
              </a:solidFill>
              <a:latin typeface="Franklin Gothic Book"/>
            </a:endParaRPr>
          </a:p>
        </p:txBody>
      </p:sp>
      <p:sp>
        <p:nvSpPr>
          <p:cNvPr id="4" name="Slide Number Placeholder 3"/>
          <p:cNvSpPr>
            <a:spLocks noGrp="1"/>
          </p:cNvSpPr>
          <p:nvPr>
            <p:ph type="sldNum" sz="quarter" idx="12"/>
          </p:nvPr>
        </p:nvSpPr>
        <p:spPr/>
        <p:txBody>
          <a:bodyPr/>
          <a:lstStyle/>
          <a:p>
            <a:fld id="{06FB103A-17ED-49C1-9B1F-380B5B8352BC}" type="slidenum">
              <a:rPr lang="en-US" smtClean="0">
                <a:solidFill>
                  <a:srgbClr val="000000"/>
                </a:solidFill>
                <a:latin typeface="Franklin Gothic Book"/>
              </a:rPr>
              <a:pPr/>
              <a:t>‹#›</a:t>
            </a:fld>
            <a:endParaRPr lang="en-US">
              <a:solidFill>
                <a:srgbClr val="000000"/>
              </a:solidFill>
              <a:latin typeface="Franklin Gothic Book"/>
            </a:endParaRPr>
          </a:p>
        </p:txBody>
      </p:sp>
    </p:spTree>
    <p:extLst>
      <p:ext uri="{BB962C8B-B14F-4D97-AF65-F5344CB8AC3E}">
        <p14:creationId xmlns:p14="http://schemas.microsoft.com/office/powerpoint/2010/main" val="19849699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5638800" cy="946150"/>
          </a:xfrm>
        </p:spPr>
        <p:txBody>
          <a:bodyPr anchor="ctr">
            <a:noAutofit/>
          </a:bodyPr>
          <a:lstStyle>
            <a:lvl1pPr algn="l">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2" y="1719072"/>
            <a:ext cx="8247888" cy="45354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A872E56-A635-405D-8FB2-D956A41AE0CD}" type="datetimeFigureOut">
              <a:rPr lang="en-US" smtClean="0">
                <a:solidFill>
                  <a:srgbClr val="000000"/>
                </a:solidFill>
                <a:latin typeface="Franklin Gothic Book"/>
              </a:rPr>
              <a:pPr/>
              <a:t>12/5/16</a:t>
            </a:fld>
            <a:endParaRPr lang="en-US">
              <a:solidFill>
                <a:srgbClr val="000000"/>
              </a:solidFill>
              <a:latin typeface="Franklin Gothic Book"/>
            </a:endParaRPr>
          </a:p>
        </p:txBody>
      </p:sp>
      <p:sp>
        <p:nvSpPr>
          <p:cNvPr id="6" name="Footer Placeholder 5"/>
          <p:cNvSpPr>
            <a:spLocks noGrp="1"/>
          </p:cNvSpPr>
          <p:nvPr>
            <p:ph type="ftr" sz="quarter" idx="11"/>
          </p:nvPr>
        </p:nvSpPr>
        <p:spPr/>
        <p:txBody>
          <a:bodyPr/>
          <a:lstStyle/>
          <a:p>
            <a:endParaRPr lang="en-US">
              <a:solidFill>
                <a:srgbClr val="000000"/>
              </a:solidFill>
              <a:latin typeface="Franklin Gothic Book"/>
            </a:endParaRPr>
          </a:p>
        </p:txBody>
      </p:sp>
      <p:sp>
        <p:nvSpPr>
          <p:cNvPr id="7" name="Slide Number Placeholder 6"/>
          <p:cNvSpPr>
            <a:spLocks noGrp="1"/>
          </p:cNvSpPr>
          <p:nvPr>
            <p:ph type="sldNum" sz="quarter" idx="12"/>
          </p:nvPr>
        </p:nvSpPr>
        <p:spPr/>
        <p:txBody>
          <a:bodyPr/>
          <a:lstStyle/>
          <a:p>
            <a:fld id="{06FB103A-17ED-49C1-9B1F-380B5B8352BC}" type="slidenum">
              <a:rPr lang="en-US" smtClean="0">
                <a:solidFill>
                  <a:srgbClr val="000000"/>
                </a:solidFill>
                <a:latin typeface="Franklin Gothic Book"/>
              </a:rPr>
              <a:pPr/>
              <a:t>‹#›</a:t>
            </a:fld>
            <a:endParaRPr lang="en-US">
              <a:solidFill>
                <a:srgbClr val="000000"/>
              </a:solidFill>
              <a:latin typeface="Franklin Gothic Book"/>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4" name="Text Placeholder 3"/>
          <p:cNvSpPr>
            <a:spLocks noGrp="1"/>
          </p:cNvSpPr>
          <p:nvPr>
            <p:ph type="body" sz="half" idx="2"/>
          </p:nvPr>
        </p:nvSpPr>
        <p:spPr>
          <a:xfrm>
            <a:off x="6248400" y="274320"/>
            <a:ext cx="2743200" cy="9448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Tree>
    <p:extLst>
      <p:ext uri="{BB962C8B-B14F-4D97-AF65-F5344CB8AC3E}">
        <p14:creationId xmlns:p14="http://schemas.microsoft.com/office/powerpoint/2010/main" val="21472046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1" y="1717040"/>
            <a:ext cx="8249920" cy="453136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6A872E56-A635-405D-8FB2-D956A41AE0CD}" type="datetimeFigureOut">
              <a:rPr lang="en-US" smtClean="0">
                <a:solidFill>
                  <a:srgbClr val="000000"/>
                </a:solidFill>
                <a:latin typeface="Franklin Gothic Book"/>
              </a:rPr>
              <a:pPr/>
              <a:t>12/5/16</a:t>
            </a:fld>
            <a:endParaRPr lang="en-US">
              <a:solidFill>
                <a:srgbClr val="000000"/>
              </a:solidFill>
              <a:latin typeface="Franklin Gothic Book"/>
            </a:endParaRPr>
          </a:p>
        </p:txBody>
      </p:sp>
      <p:sp>
        <p:nvSpPr>
          <p:cNvPr id="6" name="Footer Placeholder 5"/>
          <p:cNvSpPr>
            <a:spLocks noGrp="1"/>
          </p:cNvSpPr>
          <p:nvPr>
            <p:ph type="ftr" sz="quarter" idx="11"/>
          </p:nvPr>
        </p:nvSpPr>
        <p:spPr/>
        <p:txBody>
          <a:bodyPr/>
          <a:lstStyle/>
          <a:p>
            <a:endParaRPr lang="en-US">
              <a:solidFill>
                <a:srgbClr val="000000"/>
              </a:solidFill>
              <a:latin typeface="Franklin Gothic Book"/>
            </a:endParaRPr>
          </a:p>
        </p:txBody>
      </p:sp>
      <p:sp>
        <p:nvSpPr>
          <p:cNvPr id="7" name="Slide Number Placeholder 6"/>
          <p:cNvSpPr>
            <a:spLocks noGrp="1"/>
          </p:cNvSpPr>
          <p:nvPr>
            <p:ph type="sldNum" sz="quarter" idx="12"/>
          </p:nvPr>
        </p:nvSpPr>
        <p:spPr/>
        <p:txBody>
          <a:bodyPr/>
          <a:lstStyle/>
          <a:p>
            <a:fld id="{06FB103A-17ED-49C1-9B1F-380B5B8352BC}" type="slidenum">
              <a:rPr lang="en-US" smtClean="0">
                <a:solidFill>
                  <a:srgbClr val="000000"/>
                </a:solidFill>
                <a:latin typeface="Franklin Gothic Book"/>
              </a:rPr>
              <a:pPr/>
              <a:t>‹#›</a:t>
            </a:fld>
            <a:endParaRPr lang="en-US">
              <a:solidFill>
                <a:srgbClr val="000000"/>
              </a:solidFill>
              <a:latin typeface="Franklin Gothic Book"/>
            </a:endParaRPr>
          </a:p>
        </p:txBody>
      </p:sp>
      <p:sp>
        <p:nvSpPr>
          <p:cNvPr id="8" name="Rectangle 7"/>
          <p:cNvSpPr/>
          <p:nvPr/>
        </p:nvSpPr>
        <p:spPr>
          <a:xfrm>
            <a:off x="6172200" y="161544"/>
            <a:ext cx="2971800" cy="11521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srgbClr val="FFFFFF"/>
              </a:solidFill>
              <a:latin typeface="Franklin Gothic Book"/>
            </a:endParaRPr>
          </a:p>
        </p:txBody>
      </p:sp>
      <p:sp>
        <p:nvSpPr>
          <p:cNvPr id="9" name="Rectangle 8"/>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
        <p:nvSpPr>
          <p:cNvPr id="2" name="Title 1"/>
          <p:cNvSpPr>
            <a:spLocks noGrp="1"/>
          </p:cNvSpPr>
          <p:nvPr>
            <p:ph type="title"/>
          </p:nvPr>
        </p:nvSpPr>
        <p:spPr>
          <a:xfrm>
            <a:off x="381000" y="228600"/>
            <a:ext cx="5638800" cy="1005840"/>
          </a:xfrm>
        </p:spPr>
        <p:txBody>
          <a:bodyPr anchor="ctr">
            <a:noAutofit/>
          </a:bodyPr>
          <a:lstStyle>
            <a:lvl1pPr algn="l">
              <a:defRPr sz="40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6248400" y="228600"/>
            <a:ext cx="2819400" cy="100584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Rectangle 10"/>
          <p:cNvSpPr/>
          <p:nvPr/>
        </p:nvSpPr>
        <p:spPr>
          <a:xfrm>
            <a:off x="6144768" y="134112"/>
            <a:ext cx="76200" cy="12192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Tree>
    <p:extLst>
      <p:ext uri="{BB962C8B-B14F-4D97-AF65-F5344CB8AC3E}">
        <p14:creationId xmlns:p14="http://schemas.microsoft.com/office/powerpoint/2010/main" val="1227375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72E56-A635-405D-8FB2-D956A41AE0CD}" type="datetimeFigureOut">
              <a:rPr lang="en-US" smtClean="0">
                <a:solidFill>
                  <a:srgbClr val="000000"/>
                </a:solidFill>
                <a:latin typeface="Franklin Gothic Book"/>
              </a:rPr>
              <a:pPr/>
              <a:t>12/5/16</a:t>
            </a:fld>
            <a:endParaRPr lang="en-US">
              <a:solidFill>
                <a:srgbClr val="000000"/>
              </a:solidFill>
              <a:latin typeface="Franklin Gothic Book"/>
            </a:endParaRPr>
          </a:p>
        </p:txBody>
      </p:sp>
      <p:sp>
        <p:nvSpPr>
          <p:cNvPr id="5" name="Footer Placeholder 4"/>
          <p:cNvSpPr>
            <a:spLocks noGrp="1"/>
          </p:cNvSpPr>
          <p:nvPr>
            <p:ph type="ftr" sz="quarter" idx="11"/>
          </p:nvPr>
        </p:nvSpPr>
        <p:spPr/>
        <p:txBody>
          <a:bodyPr/>
          <a:lstStyle/>
          <a:p>
            <a:endParaRPr lang="en-US">
              <a:solidFill>
                <a:srgbClr val="000000"/>
              </a:solidFill>
              <a:latin typeface="Franklin Gothic Book"/>
            </a:endParaRPr>
          </a:p>
        </p:txBody>
      </p:sp>
      <p:sp>
        <p:nvSpPr>
          <p:cNvPr id="6" name="Slide Number Placeholder 5"/>
          <p:cNvSpPr>
            <a:spLocks noGrp="1"/>
          </p:cNvSpPr>
          <p:nvPr>
            <p:ph type="sldNum" sz="quarter" idx="12"/>
          </p:nvPr>
        </p:nvSpPr>
        <p:spPr/>
        <p:txBody>
          <a:bodyPr/>
          <a:lstStyle/>
          <a:p>
            <a:fld id="{06FB103A-17ED-49C1-9B1F-380B5B8352BC}" type="slidenum">
              <a:rPr lang="en-US" smtClean="0">
                <a:solidFill>
                  <a:srgbClr val="000000"/>
                </a:solidFill>
                <a:latin typeface="Franklin Gothic Book"/>
              </a:rPr>
              <a:pPr/>
              <a:t>‹#›</a:t>
            </a:fld>
            <a:endParaRPr lang="en-US">
              <a:solidFill>
                <a:srgbClr val="000000"/>
              </a:solidFill>
              <a:latin typeface="Franklin Gothic Book"/>
            </a:endParaRPr>
          </a:p>
        </p:txBody>
      </p:sp>
    </p:spTree>
    <p:extLst>
      <p:ext uri="{BB962C8B-B14F-4D97-AF65-F5344CB8AC3E}">
        <p14:creationId xmlns:p14="http://schemas.microsoft.com/office/powerpoint/2010/main" val="18020424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4591050" y="2409828"/>
            <a:ext cx="68580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Franklin Gothic Book"/>
            </a:endParaRPr>
          </a:p>
        </p:txBody>
      </p:sp>
      <p:sp>
        <p:nvSpPr>
          <p:cNvPr id="8" name="Rectangle 7"/>
          <p:cNvSpPr/>
          <p:nvPr/>
        </p:nvSpPr>
        <p:spPr>
          <a:xfrm rot="5400000">
            <a:off x="4668203" y="2570801"/>
            <a:ext cx="68580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Franklin Gothic Book"/>
            </a:endParaRPr>
          </a:p>
        </p:txBody>
      </p:sp>
      <p:sp>
        <p:nvSpPr>
          <p:cNvPr id="2" name="Vertical Title 1"/>
          <p:cNvSpPr>
            <a:spLocks noGrp="1"/>
          </p:cNvSpPr>
          <p:nvPr>
            <p:ph type="title" orient="vert"/>
          </p:nvPr>
        </p:nvSpPr>
        <p:spPr>
          <a:xfrm>
            <a:off x="7315200" y="274660"/>
            <a:ext cx="1447800" cy="5851525"/>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274660"/>
            <a:ext cx="63531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72E56-A635-405D-8FB2-D956A41AE0CD}" type="datetimeFigureOut">
              <a:rPr lang="en-US" smtClean="0">
                <a:solidFill>
                  <a:srgbClr val="000000"/>
                </a:solidFill>
                <a:latin typeface="Franklin Gothic Book"/>
              </a:rPr>
              <a:pPr/>
              <a:t>12/5/16</a:t>
            </a:fld>
            <a:endParaRPr lang="en-US">
              <a:solidFill>
                <a:srgbClr val="000000"/>
              </a:solidFill>
              <a:latin typeface="Franklin Gothic Book"/>
            </a:endParaRPr>
          </a:p>
        </p:txBody>
      </p:sp>
      <p:sp>
        <p:nvSpPr>
          <p:cNvPr id="5" name="Footer Placeholder 4"/>
          <p:cNvSpPr>
            <a:spLocks noGrp="1"/>
          </p:cNvSpPr>
          <p:nvPr>
            <p:ph type="ftr" sz="quarter" idx="11"/>
          </p:nvPr>
        </p:nvSpPr>
        <p:spPr/>
        <p:txBody>
          <a:bodyPr/>
          <a:lstStyle/>
          <a:p>
            <a:endParaRPr lang="en-US">
              <a:solidFill>
                <a:srgbClr val="000000"/>
              </a:solidFill>
              <a:latin typeface="Franklin Gothic Book"/>
            </a:endParaRPr>
          </a:p>
        </p:txBody>
      </p:sp>
      <p:sp>
        <p:nvSpPr>
          <p:cNvPr id="6" name="Slide Number Placeholder 5"/>
          <p:cNvSpPr>
            <a:spLocks noGrp="1"/>
          </p:cNvSpPr>
          <p:nvPr>
            <p:ph type="sldNum" sz="quarter" idx="12"/>
          </p:nvPr>
        </p:nvSpPr>
        <p:spPr>
          <a:xfrm>
            <a:off x="6096000" y="6356372"/>
            <a:ext cx="762000" cy="365125"/>
          </a:xfrm>
        </p:spPr>
        <p:txBody>
          <a:bodyPr/>
          <a:lstStyle/>
          <a:p>
            <a:fld id="{06FB103A-17ED-49C1-9B1F-380B5B8352BC}" type="slidenum">
              <a:rPr lang="en-US" smtClean="0">
                <a:solidFill>
                  <a:srgbClr val="000000"/>
                </a:solidFill>
                <a:latin typeface="Franklin Gothic Book"/>
              </a:rPr>
              <a:pPr/>
              <a:t>‹#›</a:t>
            </a:fld>
            <a:endParaRPr lang="en-US">
              <a:solidFill>
                <a:srgbClr val="000000"/>
              </a:solidFill>
              <a:latin typeface="Franklin Gothic Book"/>
            </a:endParaRPr>
          </a:p>
        </p:txBody>
      </p:sp>
      <p:sp>
        <p:nvSpPr>
          <p:cNvPr id="9" name="Rectangle 8"/>
          <p:cNvSpPr/>
          <p:nvPr/>
        </p:nvSpPr>
        <p:spPr>
          <a:xfrm rot="5400000">
            <a:off x="3681476" y="3354324"/>
            <a:ext cx="6858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Tree>
    <p:extLst>
      <p:ext uri="{BB962C8B-B14F-4D97-AF65-F5344CB8AC3E}">
        <p14:creationId xmlns:p14="http://schemas.microsoft.com/office/powerpoint/2010/main" val="863602006"/>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2622504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1091749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61"/>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6"/>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8471132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51504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486873" y="411480"/>
            <a:ext cx="8170254"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900113" y="3442469"/>
            <a:ext cx="7345362" cy="1532965"/>
          </a:xfrm>
        </p:spPr>
        <p:txBody>
          <a:bodyPr anchor="b" anchorCtr="0">
            <a:norm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900113" y="5029200"/>
            <a:ext cx="7345362"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69259" y="6122916"/>
            <a:ext cx="2133600" cy="259317"/>
          </a:xfrm>
        </p:spPr>
        <p:txBody>
          <a:bodyPr/>
          <a:lstStyle/>
          <a:p>
            <a:fld id="{D9F2CF1A-453A-CA44-846A-D955A87BE129}" type="datetimeFigureOut">
              <a:rPr lang="en-US" smtClean="0"/>
              <a:t>12/5/16</a:t>
            </a:fld>
            <a:endParaRPr lang="en-US"/>
          </a:p>
        </p:txBody>
      </p:sp>
      <p:sp>
        <p:nvSpPr>
          <p:cNvPr id="5" name="Footer Placeholder 4"/>
          <p:cNvSpPr>
            <a:spLocks noGrp="1"/>
          </p:cNvSpPr>
          <p:nvPr>
            <p:ph type="ftr" sz="quarter" idx="11"/>
          </p:nvPr>
        </p:nvSpPr>
        <p:spPr>
          <a:xfrm>
            <a:off x="5638800" y="6124401"/>
            <a:ext cx="2895600" cy="257810"/>
          </a:xfrm>
        </p:spPr>
        <p:txBody>
          <a:bodyPr/>
          <a:lstStyle/>
          <a:p>
            <a:endParaRPr lang="en-US"/>
          </a:p>
        </p:txBody>
      </p:sp>
      <p:sp>
        <p:nvSpPr>
          <p:cNvPr id="14" name="Picture Placeholder 13"/>
          <p:cNvSpPr>
            <a:spLocks noGrp="1"/>
          </p:cNvSpPr>
          <p:nvPr>
            <p:ph type="pic" sz="quarter" idx="12"/>
          </p:nvPr>
        </p:nvSpPr>
        <p:spPr>
          <a:xfrm>
            <a:off x="636493" y="533401"/>
            <a:ext cx="7836408" cy="2828925"/>
          </a:xfrm>
        </p:spPr>
        <p:txBody>
          <a:bodyPr>
            <a:normAutofit/>
          </a:bodyPr>
          <a:lstStyle>
            <a:lvl1pPr>
              <a:buNone/>
              <a:defRPr sz="2000"/>
            </a:lvl1pPr>
          </a:lstStyle>
          <a:p>
            <a:r>
              <a:rPr lang="en-US" smtClean="0"/>
              <a:t>Drag picture to placeholder or click icon to add</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9" name="Slide Number Placeholder 8"/>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3707208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5" name="Slide Number Placeholder 4"/>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1334057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4" name="Slide Number Placeholder 3"/>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17222166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746424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8"/>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6158925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243413701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29689031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dirty="0">
              <a:solidFill>
                <a:srgbClr val="000000">
                  <a:tint val="75000"/>
                </a:srgbClr>
              </a:solidFill>
              <a:latin typeface="Calibri"/>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dirty="0">
              <a:solidFill>
                <a:srgbClr val="000000">
                  <a:tint val="75000"/>
                </a:srgbClr>
              </a:solidFill>
              <a:latin typeface="Calibri"/>
            </a:endParaRPr>
          </a:p>
        </p:txBody>
      </p:sp>
      <p:sp>
        <p:nvSpPr>
          <p:cNvPr id="7" name="Rectangle 41"/>
          <p:cNvSpPr>
            <a:spLocks noGrp="1" noChangeArrowheads="1"/>
          </p:cNvSpPr>
          <p:nvPr>
            <p:ph type="sldNum" sz="quarter" idx="12"/>
          </p:nvPr>
        </p:nvSpPr>
        <p:spPr>
          <a:ln/>
        </p:spPr>
        <p:txBody>
          <a:bodyPr/>
          <a:lstStyle>
            <a:lvl1pPr>
              <a:defRPr/>
            </a:lvl1pPr>
          </a:lstStyle>
          <a:p>
            <a:pPr>
              <a:defRPr/>
            </a:pPr>
            <a:fld id="{15471DEB-B1C5-43EA-8EA3-61D600D44462}" type="slidenum">
              <a:rPr lang="en-US" altLang="en-US">
                <a:solidFill>
                  <a:srgbClr val="000000">
                    <a:tint val="75000"/>
                  </a:srgbClr>
                </a:solidFill>
                <a:latin typeface="Calibri"/>
              </a:rPr>
              <a:pPr>
                <a:defRPr/>
              </a:pPr>
              <a:t>‹#›</a:t>
            </a:fld>
            <a:endParaRPr lang="en-US" altLang="en-US" dirty="0">
              <a:solidFill>
                <a:srgbClr val="000000">
                  <a:tint val="75000"/>
                </a:srgbClr>
              </a:solidFill>
              <a:latin typeface="Calibri"/>
            </a:endParaRPr>
          </a:p>
        </p:txBody>
      </p:sp>
    </p:spTree>
    <p:extLst>
      <p:ext uri="{BB962C8B-B14F-4D97-AF65-F5344CB8AC3E}">
        <p14:creationId xmlns:p14="http://schemas.microsoft.com/office/powerpoint/2010/main" val="41898480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8228013"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2" y="1604965"/>
            <a:ext cx="4037013" cy="4524375"/>
          </a:xfrm>
        </p:spPr>
        <p:txBody>
          <a:bodyPr/>
          <a:lstStyle/>
          <a:p>
            <a:pPr lvl="0"/>
            <a:endParaRPr lang="en-US" noProof="0" dirty="0" smtClean="0"/>
          </a:p>
        </p:txBody>
      </p:sp>
      <p:sp>
        <p:nvSpPr>
          <p:cNvPr id="4" name="Text Placeholder 3"/>
          <p:cNvSpPr>
            <a:spLocks noGrp="1"/>
          </p:cNvSpPr>
          <p:nvPr>
            <p:ph type="body" sz="half" idx="2"/>
          </p:nvPr>
        </p:nvSpPr>
        <p:spPr>
          <a:xfrm>
            <a:off x="4646613" y="1604965"/>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4533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60522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182880" y="173699"/>
            <a:ext cx="877824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900113" y="1371600"/>
            <a:ext cx="7345362" cy="1676400"/>
          </a:xfrm>
        </p:spPr>
        <p:txBody>
          <a:bodyPr anchor="b" anchorCtr="0">
            <a:noAutofit/>
          </a:bodyPr>
          <a:lstStyle>
            <a:lvl1pPr algn="ctr">
              <a:defRPr sz="5400" b="0" i="0" cap="none" baseline="0">
                <a:solidFill>
                  <a:schemeClr val="tx1">
                    <a:lumMod val="75000"/>
                    <a:lumOff val="25000"/>
                  </a:schemeClr>
                </a:solidFill>
              </a:defRPr>
            </a:lvl1pPr>
          </a:lstStyle>
          <a:p>
            <a:r>
              <a:rPr lang="en-US" smtClean="0"/>
              <a:t>Click to edit Master title style</a:t>
            </a:r>
            <a:endParaRPr dirty="0"/>
          </a:p>
        </p:txBody>
      </p:sp>
      <p:sp>
        <p:nvSpPr>
          <p:cNvPr id="3" name="Text Placeholder 2"/>
          <p:cNvSpPr>
            <a:spLocks noGrp="1"/>
          </p:cNvSpPr>
          <p:nvPr>
            <p:ph type="body" idx="1"/>
          </p:nvPr>
        </p:nvSpPr>
        <p:spPr>
          <a:xfrm>
            <a:off x="900113" y="3134573"/>
            <a:ext cx="7345362"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F2CF1A-453A-CA44-846A-D955A87BE129}" type="datetimeFigureOut">
              <a:rPr lang="en-US" smtClean="0"/>
              <a:t>12/5/16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ABBAA5-30E4-9F40-AB0B-45B91496A015}"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3483091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25931520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15640070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9" name="Slide Number Placeholder 8"/>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5034774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5" name="Slide Number Placeholder 4"/>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20680648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4" name="Slide Number Placeholder 3"/>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914774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4041686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627145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4063374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94771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182880" y="173699"/>
            <a:ext cx="877824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00111" y="2147895"/>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48199" y="2147895"/>
            <a:ext cx="356616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D9F2CF1A-453A-CA44-846A-D955A87BE129}"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BBAA5-30E4-9F40-AB0B-45B91496A015}"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dirty="0">
              <a:solidFill>
                <a:srgbClr val="000000">
                  <a:tint val="75000"/>
                </a:srgbClr>
              </a:solidFill>
              <a:latin typeface="Calibri"/>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dirty="0">
              <a:solidFill>
                <a:srgbClr val="000000">
                  <a:tint val="75000"/>
                </a:srgbClr>
              </a:solidFill>
              <a:latin typeface="Calibri"/>
            </a:endParaRPr>
          </a:p>
        </p:txBody>
      </p:sp>
      <p:sp>
        <p:nvSpPr>
          <p:cNvPr id="7" name="Rectangle 41"/>
          <p:cNvSpPr>
            <a:spLocks noGrp="1" noChangeArrowheads="1"/>
          </p:cNvSpPr>
          <p:nvPr>
            <p:ph type="sldNum" sz="quarter" idx="12"/>
          </p:nvPr>
        </p:nvSpPr>
        <p:spPr>
          <a:ln/>
        </p:spPr>
        <p:txBody>
          <a:bodyPr/>
          <a:lstStyle>
            <a:lvl1pPr>
              <a:defRPr/>
            </a:lvl1pPr>
          </a:lstStyle>
          <a:p>
            <a:pPr>
              <a:defRPr/>
            </a:pPr>
            <a:fld id="{15471DEB-B1C5-43EA-8EA3-61D600D44462}" type="slidenum">
              <a:rPr lang="en-US" altLang="en-US">
                <a:solidFill>
                  <a:srgbClr val="000000">
                    <a:tint val="75000"/>
                  </a:srgbClr>
                </a:solidFill>
                <a:latin typeface="Calibri"/>
              </a:rPr>
              <a:pPr>
                <a:defRPr/>
              </a:pPr>
              <a:t>‹#›</a:t>
            </a:fld>
            <a:endParaRPr lang="en-US" altLang="en-US" dirty="0">
              <a:solidFill>
                <a:srgbClr val="000000">
                  <a:tint val="75000"/>
                </a:srgbClr>
              </a:solidFill>
              <a:latin typeface="Calibri"/>
            </a:endParaRPr>
          </a:p>
        </p:txBody>
      </p:sp>
    </p:spTree>
    <p:extLst>
      <p:ext uri="{BB962C8B-B14F-4D97-AF65-F5344CB8AC3E}">
        <p14:creationId xmlns:p14="http://schemas.microsoft.com/office/powerpoint/2010/main" val="41444292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8228013"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2" y="1604965"/>
            <a:ext cx="4037013" cy="4524375"/>
          </a:xfrm>
        </p:spPr>
        <p:txBody>
          <a:bodyPr/>
          <a:lstStyle/>
          <a:p>
            <a:pPr lvl="0"/>
            <a:endParaRPr lang="en-US" noProof="0" dirty="0" smtClean="0"/>
          </a:p>
        </p:txBody>
      </p:sp>
      <p:sp>
        <p:nvSpPr>
          <p:cNvPr id="4" name="Text Placeholder 3"/>
          <p:cNvSpPr>
            <a:spLocks noGrp="1"/>
          </p:cNvSpPr>
          <p:nvPr>
            <p:ph type="body" sz="half" idx="2"/>
          </p:nvPr>
        </p:nvSpPr>
        <p:spPr>
          <a:xfrm>
            <a:off x="4646613" y="1604965"/>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049592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5168870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174815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5"/>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19794016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7472278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9" name="Slide Number Placeholder 8"/>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1935451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5" name="Slide Number Placeholder 4"/>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1757175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4" name="Slide Number Placeholder 3"/>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9617042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860615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32301" y="1709012"/>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2301"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45539" y="1709012"/>
            <a:ext cx="356616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45539" y="2590801"/>
            <a:ext cx="356616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9F2CF1A-453A-CA44-846A-D955A87BE129}" type="datetimeFigureOut">
              <a:rPr lang="en-US" smtClean="0"/>
              <a:t>12/5/16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ABBAA5-30E4-9F40-AB0B-45B91496A015}"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23614135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8573609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9353351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dirty="0">
              <a:solidFill>
                <a:srgbClr val="000000">
                  <a:tint val="75000"/>
                </a:srgbClr>
              </a:solidFill>
              <a:latin typeface="Calibri"/>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dirty="0">
              <a:solidFill>
                <a:srgbClr val="000000">
                  <a:tint val="75000"/>
                </a:srgbClr>
              </a:solidFill>
              <a:latin typeface="Calibri"/>
            </a:endParaRPr>
          </a:p>
        </p:txBody>
      </p:sp>
      <p:sp>
        <p:nvSpPr>
          <p:cNvPr id="7" name="Rectangle 41"/>
          <p:cNvSpPr>
            <a:spLocks noGrp="1" noChangeArrowheads="1"/>
          </p:cNvSpPr>
          <p:nvPr>
            <p:ph type="sldNum" sz="quarter" idx="12"/>
          </p:nvPr>
        </p:nvSpPr>
        <p:spPr>
          <a:ln/>
        </p:spPr>
        <p:txBody>
          <a:bodyPr/>
          <a:lstStyle>
            <a:lvl1pPr>
              <a:defRPr/>
            </a:lvl1pPr>
          </a:lstStyle>
          <a:p>
            <a:pPr>
              <a:defRPr/>
            </a:pPr>
            <a:fld id="{15471DEB-B1C5-43EA-8EA3-61D600D44462}" type="slidenum">
              <a:rPr lang="en-US" altLang="en-US">
                <a:solidFill>
                  <a:srgbClr val="000000">
                    <a:tint val="75000"/>
                  </a:srgbClr>
                </a:solidFill>
                <a:latin typeface="Calibri"/>
              </a:rPr>
              <a:pPr>
                <a:defRPr/>
              </a:pPr>
              <a:t>‹#›</a:t>
            </a:fld>
            <a:endParaRPr lang="en-US" altLang="en-US" dirty="0">
              <a:solidFill>
                <a:srgbClr val="000000">
                  <a:tint val="75000"/>
                </a:srgbClr>
              </a:solidFill>
              <a:latin typeface="Calibri"/>
            </a:endParaRPr>
          </a:p>
        </p:txBody>
      </p:sp>
    </p:spTree>
    <p:extLst>
      <p:ext uri="{BB962C8B-B14F-4D97-AF65-F5344CB8AC3E}">
        <p14:creationId xmlns:p14="http://schemas.microsoft.com/office/powerpoint/2010/main" val="576403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8228013"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2" y="1604965"/>
            <a:ext cx="4037013" cy="4524375"/>
          </a:xfrm>
        </p:spPr>
        <p:txBody>
          <a:bodyPr/>
          <a:lstStyle/>
          <a:p>
            <a:pPr lvl="0"/>
            <a:endParaRPr lang="en-US" noProof="0" dirty="0" smtClean="0"/>
          </a:p>
        </p:txBody>
      </p:sp>
      <p:sp>
        <p:nvSpPr>
          <p:cNvPr id="4" name="Text Placeholder 3"/>
          <p:cNvSpPr>
            <a:spLocks noGrp="1"/>
          </p:cNvSpPr>
          <p:nvPr>
            <p:ph type="body" sz="half" idx="2"/>
          </p:nvPr>
        </p:nvSpPr>
        <p:spPr>
          <a:xfrm>
            <a:off x="4646613" y="1604965"/>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895105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41183955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7363647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158833874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28271647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8" name="Footer Placeholder 7"/>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9" name="Slide Number Placeholder 8"/>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3349117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82880" y="173699"/>
            <a:ext cx="877824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9F2CF1A-453A-CA44-846A-D955A87BE129}" type="datetimeFigureOut">
              <a:rPr lang="en-US" smtClean="0"/>
              <a:t>12/5/16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ABBAA5-30E4-9F40-AB0B-45B91496A015}"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4" name="Footer Placeholder 3"/>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5" name="Slide Number Placeholder 4"/>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9995438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3" name="Footer Placeholder 2"/>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4" name="Slide Number Placeholder 3"/>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248378186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25060751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34"/>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6" name="Footer Placeholder 5"/>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7" name="Slide Number Placeholder 6"/>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98414544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6543741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C224E6-A689-469D-94A5-2EBCAA737ECE}" type="datetimeFigureOut">
              <a:rPr lang="en-US" smtClean="0">
                <a:solidFill>
                  <a:srgbClr val="000000">
                    <a:tint val="75000"/>
                  </a:srgbClr>
                </a:solidFill>
                <a:latin typeface="Calibri"/>
              </a:rPr>
              <a:pPr/>
              <a:t>12/5/16</a:t>
            </a:fld>
            <a:endParaRPr lang="en-US" dirty="0">
              <a:solidFill>
                <a:srgbClr val="000000">
                  <a:tint val="75000"/>
                </a:srgbClr>
              </a:solidFill>
              <a:latin typeface="Calibri"/>
            </a:endParaRPr>
          </a:p>
        </p:txBody>
      </p:sp>
      <p:sp>
        <p:nvSpPr>
          <p:cNvPr id="5" name="Footer Placeholder 4"/>
          <p:cNvSpPr>
            <a:spLocks noGrp="1"/>
          </p:cNvSpPr>
          <p:nvPr>
            <p:ph type="ftr" sz="quarter" idx="11"/>
          </p:nvPr>
        </p:nvSpPr>
        <p:spPr/>
        <p:txBody>
          <a:bodyPr/>
          <a:lstStyle/>
          <a:p>
            <a:endParaRPr lang="en-US" dirty="0">
              <a:solidFill>
                <a:srgbClr val="000000">
                  <a:tint val="75000"/>
                </a:srgbClr>
              </a:solidFill>
              <a:latin typeface="Calibri"/>
            </a:endParaRPr>
          </a:p>
        </p:txBody>
      </p:sp>
      <p:sp>
        <p:nvSpPr>
          <p:cNvPr id="6" name="Slide Number Placeholder 5"/>
          <p:cNvSpPr>
            <a:spLocks noGrp="1"/>
          </p:cNvSpPr>
          <p:nvPr>
            <p:ph type="sldNum" sz="quarter" idx="12"/>
          </p:nvPr>
        </p:nvSpPr>
        <p:spPr/>
        <p:txBody>
          <a:bodyPr/>
          <a:lstStyle/>
          <a:p>
            <a:fld id="{2E56F2FA-14AC-402A-B3A1-8668EF3FBE0A}" type="slidenum">
              <a:rPr lang="en-US" smtClean="0">
                <a:solidFill>
                  <a:srgbClr val="000000">
                    <a:tint val="75000"/>
                  </a:srgbClr>
                </a:solidFill>
                <a:latin typeface="Calibri"/>
              </a:rPr>
              <a:pPr/>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42532563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9"/>
          <p:cNvSpPr>
            <a:spLocks noGrp="1" noChangeArrowheads="1"/>
          </p:cNvSpPr>
          <p:nvPr>
            <p:ph type="dt" sz="half" idx="10"/>
          </p:nvPr>
        </p:nvSpPr>
        <p:spPr>
          <a:ln/>
        </p:spPr>
        <p:txBody>
          <a:bodyPr/>
          <a:lstStyle>
            <a:lvl1pPr>
              <a:defRPr/>
            </a:lvl1pPr>
          </a:lstStyle>
          <a:p>
            <a:pPr>
              <a:defRPr/>
            </a:pPr>
            <a:endParaRPr lang="en-US" altLang="en-US" dirty="0">
              <a:solidFill>
                <a:srgbClr val="000000">
                  <a:tint val="75000"/>
                </a:srgbClr>
              </a:solidFill>
              <a:latin typeface="Calibri"/>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ltLang="en-US" dirty="0">
              <a:solidFill>
                <a:srgbClr val="000000">
                  <a:tint val="75000"/>
                </a:srgbClr>
              </a:solidFill>
              <a:latin typeface="Calibri"/>
            </a:endParaRPr>
          </a:p>
        </p:txBody>
      </p:sp>
      <p:sp>
        <p:nvSpPr>
          <p:cNvPr id="7" name="Rectangle 41"/>
          <p:cNvSpPr>
            <a:spLocks noGrp="1" noChangeArrowheads="1"/>
          </p:cNvSpPr>
          <p:nvPr>
            <p:ph type="sldNum" sz="quarter" idx="12"/>
          </p:nvPr>
        </p:nvSpPr>
        <p:spPr>
          <a:ln/>
        </p:spPr>
        <p:txBody>
          <a:bodyPr/>
          <a:lstStyle>
            <a:lvl1pPr>
              <a:defRPr/>
            </a:lvl1pPr>
          </a:lstStyle>
          <a:p>
            <a:pPr>
              <a:defRPr/>
            </a:pPr>
            <a:fld id="{15471DEB-B1C5-43EA-8EA3-61D600D44462}" type="slidenum">
              <a:rPr lang="en-US" altLang="en-US">
                <a:solidFill>
                  <a:srgbClr val="000000">
                    <a:tint val="75000"/>
                  </a:srgbClr>
                </a:solidFill>
                <a:latin typeface="Calibri"/>
              </a:rPr>
              <a:pPr>
                <a:defRPr/>
              </a:pPr>
              <a:t>‹#›</a:t>
            </a:fld>
            <a:endParaRPr lang="en-US" altLang="en-US" dirty="0">
              <a:solidFill>
                <a:srgbClr val="000000">
                  <a:tint val="75000"/>
                </a:srgbClr>
              </a:solidFill>
              <a:latin typeface="Calibri"/>
            </a:endParaRPr>
          </a:p>
        </p:txBody>
      </p:sp>
    </p:spTree>
    <p:extLst>
      <p:ext uri="{BB962C8B-B14F-4D97-AF65-F5344CB8AC3E}">
        <p14:creationId xmlns:p14="http://schemas.microsoft.com/office/powerpoint/2010/main" val="24190901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8228013" cy="1143000"/>
          </a:xfrm>
        </p:spPr>
        <p:txBody>
          <a:bodyPr/>
          <a:lstStyle/>
          <a:p>
            <a:r>
              <a:rPr lang="en-US" smtClean="0"/>
              <a:t>Click to edit Master title style</a:t>
            </a:r>
            <a:endParaRPr lang="en-US"/>
          </a:p>
        </p:txBody>
      </p:sp>
      <p:sp>
        <p:nvSpPr>
          <p:cNvPr id="3" name="Online Image Placeholder 2"/>
          <p:cNvSpPr>
            <a:spLocks noGrp="1"/>
          </p:cNvSpPr>
          <p:nvPr>
            <p:ph type="clipArt" sz="half" idx="1"/>
          </p:nvPr>
        </p:nvSpPr>
        <p:spPr>
          <a:xfrm>
            <a:off x="457202" y="1604965"/>
            <a:ext cx="4037013" cy="4524375"/>
          </a:xfrm>
        </p:spPr>
        <p:txBody>
          <a:bodyPr/>
          <a:lstStyle/>
          <a:p>
            <a:pPr lvl="0"/>
            <a:endParaRPr lang="en-US" noProof="0" dirty="0" smtClean="0"/>
          </a:p>
        </p:txBody>
      </p:sp>
      <p:sp>
        <p:nvSpPr>
          <p:cNvPr id="4" name="Text Placeholder 3"/>
          <p:cNvSpPr>
            <a:spLocks noGrp="1"/>
          </p:cNvSpPr>
          <p:nvPr>
            <p:ph type="body" sz="half" idx="2"/>
          </p:nvPr>
        </p:nvSpPr>
        <p:spPr>
          <a:xfrm>
            <a:off x="4646613" y="1604965"/>
            <a:ext cx="4038600" cy="4524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05429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09419683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2"/>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9732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82880" y="173699"/>
            <a:ext cx="877824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D9F2CF1A-453A-CA44-846A-D955A87BE129}" type="datetimeFigureOut">
              <a:rPr lang="en-US" smtClean="0"/>
              <a:t>12/5/16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ABBAA5-30E4-9F40-AB0B-45B91496A015}"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1225996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29060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921145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91274450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465203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2424444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39372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2"/>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709479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22489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182880" y="173699"/>
            <a:ext cx="877824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225" y="1169892"/>
            <a:ext cx="3008313" cy="914400"/>
          </a:xfrm>
        </p:spPr>
        <p:txBody>
          <a:bodyPr anchor="b">
            <a:normAutofit/>
          </a:bodyPr>
          <a:lstStyle>
            <a:lvl1pPr algn="l">
              <a:defRPr sz="2800" b="0"/>
            </a:lvl1pPr>
          </a:lstStyle>
          <a:p>
            <a:r>
              <a:rPr lang="en-US" smtClean="0"/>
              <a:t>Click to edit Master title style</a:t>
            </a:r>
            <a:endParaRPr dirty="0"/>
          </a:p>
        </p:txBody>
      </p:sp>
      <p:sp>
        <p:nvSpPr>
          <p:cNvPr id="3" name="Content Placeholder 2"/>
          <p:cNvSpPr>
            <a:spLocks noGrp="1"/>
          </p:cNvSpPr>
          <p:nvPr>
            <p:ph idx="1"/>
          </p:nvPr>
        </p:nvSpPr>
        <p:spPr>
          <a:xfrm>
            <a:off x="4328319" y="609622"/>
            <a:ext cx="41148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0225" y="2147894"/>
            <a:ext cx="3008313"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smtClean="0"/>
              <a:t>Click to edit Master text styles</a:t>
            </a:r>
          </a:p>
        </p:txBody>
      </p:sp>
      <p:sp>
        <p:nvSpPr>
          <p:cNvPr id="5" name="Date Placeholder 4"/>
          <p:cNvSpPr>
            <a:spLocks noGrp="1"/>
          </p:cNvSpPr>
          <p:nvPr>
            <p:ph type="dt" sz="half" idx="10"/>
          </p:nvPr>
        </p:nvSpPr>
        <p:spPr/>
        <p:txBody>
          <a:bodyPr/>
          <a:lstStyle/>
          <a:p>
            <a:fld id="{D9F2CF1A-453A-CA44-846A-D955A87BE129}" type="datetimeFigureOut">
              <a:rPr lang="en-US" smtClean="0"/>
              <a:t>12/5/16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ABBAA5-30E4-9F40-AB0B-45B91496A01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theme" Target="../theme/theme2.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2" Type="http://schemas.openxmlformats.org/officeDocument/2006/relationships/slideLayout" Target="../slideLayouts/slideLayout37.xml"/><Relationship Id="rId13" Type="http://schemas.openxmlformats.org/officeDocument/2006/relationships/slideLayout" Target="../slideLayouts/slideLayout38.xml"/><Relationship Id="rId14" Type="http://schemas.openxmlformats.org/officeDocument/2006/relationships/theme" Target="../theme/theme3.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9.xml"/><Relationship Id="rId12" Type="http://schemas.openxmlformats.org/officeDocument/2006/relationships/slideLayout" Target="../slideLayouts/slideLayout50.xml"/><Relationship Id="rId13" Type="http://schemas.openxmlformats.org/officeDocument/2006/relationships/slideLayout" Target="../slideLayouts/slideLayout51.xml"/><Relationship Id="rId14" Type="http://schemas.openxmlformats.org/officeDocument/2006/relationships/theme" Target="../theme/theme4.xml"/><Relationship Id="rId1" Type="http://schemas.openxmlformats.org/officeDocument/2006/relationships/slideLayout" Target="../slideLayouts/slideLayout39.xml"/><Relationship Id="rId2" Type="http://schemas.openxmlformats.org/officeDocument/2006/relationships/slideLayout" Target="../slideLayouts/slideLayout40.xml"/><Relationship Id="rId3" Type="http://schemas.openxmlformats.org/officeDocument/2006/relationships/slideLayout" Target="../slideLayouts/slideLayout41.xml"/><Relationship Id="rId4" Type="http://schemas.openxmlformats.org/officeDocument/2006/relationships/slideLayout" Target="../slideLayouts/slideLayout42.xml"/><Relationship Id="rId5" Type="http://schemas.openxmlformats.org/officeDocument/2006/relationships/slideLayout" Target="../slideLayouts/slideLayout43.xml"/><Relationship Id="rId6" Type="http://schemas.openxmlformats.org/officeDocument/2006/relationships/slideLayout" Target="../slideLayouts/slideLayout44.xml"/><Relationship Id="rId7" Type="http://schemas.openxmlformats.org/officeDocument/2006/relationships/slideLayout" Target="../slideLayouts/slideLayout45.xml"/><Relationship Id="rId8" Type="http://schemas.openxmlformats.org/officeDocument/2006/relationships/slideLayout" Target="../slideLayouts/slideLayout46.xml"/><Relationship Id="rId9" Type="http://schemas.openxmlformats.org/officeDocument/2006/relationships/slideLayout" Target="../slideLayouts/slideLayout47.xml"/><Relationship Id="rId10"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62.xml"/><Relationship Id="rId12" Type="http://schemas.openxmlformats.org/officeDocument/2006/relationships/slideLayout" Target="../slideLayouts/slideLayout63.xml"/><Relationship Id="rId13" Type="http://schemas.openxmlformats.org/officeDocument/2006/relationships/slideLayout" Target="../slideLayouts/slideLayout64.xml"/><Relationship Id="rId14" Type="http://schemas.openxmlformats.org/officeDocument/2006/relationships/theme" Target="../theme/theme5.xml"/><Relationship Id="rId1" Type="http://schemas.openxmlformats.org/officeDocument/2006/relationships/slideLayout" Target="../slideLayouts/slideLayout52.xml"/><Relationship Id="rId2" Type="http://schemas.openxmlformats.org/officeDocument/2006/relationships/slideLayout" Target="../slideLayouts/slideLayout53.xml"/><Relationship Id="rId3" Type="http://schemas.openxmlformats.org/officeDocument/2006/relationships/slideLayout" Target="../slideLayouts/slideLayout54.xml"/><Relationship Id="rId4" Type="http://schemas.openxmlformats.org/officeDocument/2006/relationships/slideLayout" Target="../slideLayouts/slideLayout55.xml"/><Relationship Id="rId5" Type="http://schemas.openxmlformats.org/officeDocument/2006/relationships/slideLayout" Target="../slideLayouts/slideLayout56.xml"/><Relationship Id="rId6" Type="http://schemas.openxmlformats.org/officeDocument/2006/relationships/slideLayout" Target="../slideLayouts/slideLayout57.xml"/><Relationship Id="rId7" Type="http://schemas.openxmlformats.org/officeDocument/2006/relationships/slideLayout" Target="../slideLayouts/slideLayout58.xml"/><Relationship Id="rId8" Type="http://schemas.openxmlformats.org/officeDocument/2006/relationships/slideLayout" Target="../slideLayouts/slideLayout59.xml"/><Relationship Id="rId9" Type="http://schemas.openxmlformats.org/officeDocument/2006/relationships/slideLayout" Target="../slideLayouts/slideLayout60.xml"/><Relationship Id="rId10"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75.xml"/><Relationship Id="rId12" Type="http://schemas.openxmlformats.org/officeDocument/2006/relationships/slideLayout" Target="../slideLayouts/slideLayout76.xml"/><Relationship Id="rId13" Type="http://schemas.openxmlformats.org/officeDocument/2006/relationships/slideLayout" Target="../slideLayouts/slideLayout77.xml"/><Relationship Id="rId14" Type="http://schemas.openxmlformats.org/officeDocument/2006/relationships/theme" Target="../theme/theme6.xml"/><Relationship Id="rId1" Type="http://schemas.openxmlformats.org/officeDocument/2006/relationships/slideLayout" Target="../slideLayouts/slideLayout65.xml"/><Relationship Id="rId2" Type="http://schemas.openxmlformats.org/officeDocument/2006/relationships/slideLayout" Target="../slideLayouts/slideLayout66.xml"/><Relationship Id="rId3" Type="http://schemas.openxmlformats.org/officeDocument/2006/relationships/slideLayout" Target="../slideLayouts/slideLayout67.xml"/><Relationship Id="rId4" Type="http://schemas.openxmlformats.org/officeDocument/2006/relationships/slideLayout" Target="../slideLayouts/slideLayout68.xml"/><Relationship Id="rId5" Type="http://schemas.openxmlformats.org/officeDocument/2006/relationships/slideLayout" Target="../slideLayouts/slideLayout69.xml"/><Relationship Id="rId6" Type="http://schemas.openxmlformats.org/officeDocument/2006/relationships/slideLayout" Target="../slideLayouts/slideLayout70.xml"/><Relationship Id="rId7" Type="http://schemas.openxmlformats.org/officeDocument/2006/relationships/slideLayout" Target="../slideLayouts/slideLayout71.xml"/><Relationship Id="rId8" Type="http://schemas.openxmlformats.org/officeDocument/2006/relationships/slideLayout" Target="../slideLayouts/slideLayout72.xml"/><Relationship Id="rId9" Type="http://schemas.openxmlformats.org/officeDocument/2006/relationships/slideLayout" Target="../slideLayouts/slideLayout73.xml"/><Relationship Id="rId10" Type="http://schemas.openxmlformats.org/officeDocument/2006/relationships/slideLayout" Target="../slideLayouts/slideLayout74.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7.xml"/><Relationship Id="rId13" Type="http://schemas.openxmlformats.org/officeDocument/2006/relationships/image" Target="../media/image5.png"/><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0113" y="244158"/>
            <a:ext cx="7345362" cy="1339850"/>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900123" y="2133601"/>
            <a:ext cx="7345363"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243840" y="6371613"/>
            <a:ext cx="21336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D9F2CF1A-453A-CA44-846A-D955A87BE129}" type="datetimeFigureOut">
              <a:rPr lang="en-US" smtClean="0"/>
              <a:t>12/5/16</a:t>
            </a:fld>
            <a:endParaRPr lang="en-US"/>
          </a:p>
        </p:txBody>
      </p:sp>
      <p:sp>
        <p:nvSpPr>
          <p:cNvPr id="5" name="Footer Placeholder 4"/>
          <p:cNvSpPr>
            <a:spLocks noGrp="1"/>
          </p:cNvSpPr>
          <p:nvPr>
            <p:ph type="ftr" sz="quarter" idx="3"/>
          </p:nvPr>
        </p:nvSpPr>
        <p:spPr>
          <a:xfrm>
            <a:off x="5958840" y="6371591"/>
            <a:ext cx="28956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endParaRPr lang="en-US"/>
          </a:p>
        </p:txBody>
      </p:sp>
      <p:sp>
        <p:nvSpPr>
          <p:cNvPr id="6" name="Slide Number Placeholder 5"/>
          <p:cNvSpPr>
            <a:spLocks noGrp="1"/>
          </p:cNvSpPr>
          <p:nvPr>
            <p:ph type="sldNum" sz="quarter" idx="4"/>
          </p:nvPr>
        </p:nvSpPr>
        <p:spPr>
          <a:xfrm>
            <a:off x="4191000" y="6356372"/>
            <a:ext cx="762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37ABBAA5-30E4-9F40-AB0B-45B91496A01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00584"/>
            <a:ext cx="9144000" cy="1453896"/>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Franklin Gothic Book"/>
            </a:endParaRPr>
          </a:p>
        </p:txBody>
      </p:sp>
      <p:sp>
        <p:nvSpPr>
          <p:cNvPr id="8" name="Rectangle 7"/>
          <p:cNvSpPr/>
          <p:nvPr/>
        </p:nvSpPr>
        <p:spPr>
          <a:xfrm>
            <a:off x="0" y="167641"/>
            <a:ext cx="9144000" cy="1154314"/>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Franklin Gothic Book"/>
            </a:endParaRPr>
          </a:p>
        </p:txBody>
      </p:sp>
      <p:sp>
        <p:nvSpPr>
          <p:cNvPr id="2" name="Title Placeholder 1"/>
          <p:cNvSpPr>
            <a:spLocks noGrp="1"/>
          </p:cNvSpPr>
          <p:nvPr>
            <p:ph type="title"/>
          </p:nvPr>
        </p:nvSpPr>
        <p:spPr>
          <a:xfrm>
            <a:off x="457200" y="182880"/>
            <a:ext cx="8229600" cy="111166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457200" y="6356372"/>
            <a:ext cx="2133600" cy="365125"/>
          </a:xfrm>
          <a:prstGeom prst="rect">
            <a:avLst/>
          </a:prstGeom>
        </p:spPr>
        <p:txBody>
          <a:bodyPr vert="horz" lIns="91440" tIns="45720" rIns="91440" bIns="45720" rtlCol="0" anchor="ctr"/>
          <a:lstStyle>
            <a:lvl1pPr algn="l">
              <a:defRPr sz="1200">
                <a:solidFill>
                  <a:schemeClr val="tx2"/>
                </a:solidFill>
              </a:defRPr>
            </a:lvl1pPr>
          </a:lstStyle>
          <a:p>
            <a:pPr defTabSz="914400"/>
            <a:fld id="{6A872E56-A635-405D-8FB2-D956A41AE0CD}" type="datetimeFigureOut">
              <a:rPr lang="en-US" smtClean="0">
                <a:solidFill>
                  <a:srgbClr val="000000"/>
                </a:solidFill>
                <a:latin typeface="Franklin Gothic Book"/>
              </a:rPr>
              <a:pPr defTabSz="914400"/>
              <a:t>12/5/16</a:t>
            </a:fld>
            <a:endParaRPr lang="en-US">
              <a:solidFill>
                <a:srgbClr val="000000"/>
              </a:solidFill>
              <a:latin typeface="Franklin Gothic Book"/>
            </a:endParaRPr>
          </a:p>
        </p:txBody>
      </p:sp>
      <p:sp>
        <p:nvSpPr>
          <p:cNvPr id="5" name="Footer Placeholder 4"/>
          <p:cNvSpPr>
            <a:spLocks noGrp="1"/>
          </p:cNvSpPr>
          <p:nvPr>
            <p:ph type="ftr" sz="quarter" idx="3"/>
          </p:nvPr>
        </p:nvSpPr>
        <p:spPr>
          <a:xfrm>
            <a:off x="3124200" y="6356372"/>
            <a:ext cx="2895600" cy="365125"/>
          </a:xfrm>
          <a:prstGeom prst="rect">
            <a:avLst/>
          </a:prstGeom>
        </p:spPr>
        <p:txBody>
          <a:bodyPr vert="horz" lIns="91440" tIns="45720" rIns="91440" bIns="45720" rtlCol="0" anchor="ctr"/>
          <a:lstStyle>
            <a:lvl1pPr algn="ctr">
              <a:defRPr sz="1200">
                <a:solidFill>
                  <a:schemeClr val="tx2"/>
                </a:solidFill>
              </a:defRPr>
            </a:lvl1pPr>
          </a:lstStyle>
          <a:p>
            <a:pPr defTabSz="914400"/>
            <a:endParaRPr lang="en-US">
              <a:solidFill>
                <a:srgbClr val="000000"/>
              </a:solidFill>
              <a:latin typeface="Franklin Gothic Book"/>
            </a:endParaRP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a:solidFill>
                  <a:schemeClr val="tx2"/>
                </a:solidFill>
              </a:defRPr>
            </a:lvl1pPr>
          </a:lstStyle>
          <a:p>
            <a:pPr defTabSz="914400"/>
            <a:fld id="{06FB103A-17ED-49C1-9B1F-380B5B8352BC}" type="slidenum">
              <a:rPr lang="en-US" smtClean="0">
                <a:solidFill>
                  <a:srgbClr val="000000"/>
                </a:solidFill>
                <a:latin typeface="Franklin Gothic Book"/>
              </a:rPr>
              <a:pPr defTabSz="914400"/>
              <a:t>‹#›</a:t>
            </a:fld>
            <a:endParaRPr lang="en-US">
              <a:solidFill>
                <a:srgbClr val="000000"/>
              </a:solidFill>
              <a:latin typeface="Franklin Gothic Book"/>
            </a:endParaRPr>
          </a:p>
        </p:txBody>
      </p:sp>
      <p:sp>
        <p:nvSpPr>
          <p:cNvPr id="9" name="Rectangle 8"/>
          <p:cNvSpPr/>
          <p:nvPr/>
        </p:nvSpPr>
        <p:spPr>
          <a:xfrm>
            <a:off x="0" y="1368552"/>
            <a:ext cx="91440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Franklin Gothic Book"/>
            </a:endParaRPr>
          </a:p>
        </p:txBody>
      </p:sp>
    </p:spTree>
    <p:extLst>
      <p:ext uri="{BB962C8B-B14F-4D97-AF65-F5344CB8AC3E}">
        <p14:creationId xmlns:p14="http://schemas.microsoft.com/office/powerpoint/2010/main" val="312543753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5F7F6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7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224E6-A689-469D-94A5-2EBCAA737ECE}" type="datetimeFigureOut">
              <a:rPr lang="en-US" smtClean="0">
                <a:solidFill>
                  <a:srgbClr val="000000">
                    <a:tint val="75000"/>
                  </a:srgbClr>
                </a:solidFill>
                <a:latin typeface="Calibri"/>
              </a:rPr>
              <a:pPr defTabSz="914400"/>
              <a:t>12/5/16</a:t>
            </a:fld>
            <a:endParaRPr lang="en-US" dirty="0">
              <a:solidFill>
                <a:srgbClr val="000000">
                  <a:tint val="75000"/>
                </a:srgbClr>
              </a:solidFill>
              <a:latin typeface="Calibri"/>
            </a:endParaRPr>
          </a:p>
        </p:txBody>
      </p:sp>
      <p:sp>
        <p:nvSpPr>
          <p:cNvPr id="5" name="Footer Placeholder 4"/>
          <p:cNvSpPr>
            <a:spLocks noGrp="1"/>
          </p:cNvSpPr>
          <p:nvPr>
            <p:ph type="ftr" sz="quarter" idx="3"/>
          </p:nvPr>
        </p:nvSpPr>
        <p:spPr>
          <a:xfrm>
            <a:off x="3028950" y="635637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srgbClr val="000000">
                  <a:tint val="75000"/>
                </a:srgbClr>
              </a:solidFill>
              <a:latin typeface="Calibri"/>
            </a:endParaRPr>
          </a:p>
        </p:txBody>
      </p:sp>
      <p:sp>
        <p:nvSpPr>
          <p:cNvPr id="6" name="Slide Number Placeholder 5"/>
          <p:cNvSpPr>
            <a:spLocks noGrp="1"/>
          </p:cNvSpPr>
          <p:nvPr>
            <p:ph type="sldNum" sz="quarter" idx="4"/>
          </p:nvPr>
        </p:nvSpPr>
        <p:spPr>
          <a:xfrm>
            <a:off x="6457950" y="635637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E56F2FA-14AC-402A-B3A1-8668EF3FBE0A}" type="slidenum">
              <a:rPr lang="en-US" smtClean="0">
                <a:solidFill>
                  <a:srgbClr val="000000">
                    <a:tint val="75000"/>
                  </a:srgbClr>
                </a:solidFill>
                <a:latin typeface="Calibri"/>
              </a:rPr>
              <a:pPr defTabSz="914400"/>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4078979889"/>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5F7F6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7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224E6-A689-469D-94A5-2EBCAA737ECE}" type="datetimeFigureOut">
              <a:rPr lang="en-US" smtClean="0">
                <a:solidFill>
                  <a:srgbClr val="000000">
                    <a:tint val="75000"/>
                  </a:srgbClr>
                </a:solidFill>
                <a:latin typeface="Calibri"/>
              </a:rPr>
              <a:pPr defTabSz="914400"/>
              <a:t>12/5/16</a:t>
            </a:fld>
            <a:endParaRPr lang="en-US" dirty="0">
              <a:solidFill>
                <a:srgbClr val="000000">
                  <a:tint val="75000"/>
                </a:srgbClr>
              </a:solidFill>
              <a:latin typeface="Calibri"/>
            </a:endParaRPr>
          </a:p>
        </p:txBody>
      </p:sp>
      <p:sp>
        <p:nvSpPr>
          <p:cNvPr id="5" name="Footer Placeholder 4"/>
          <p:cNvSpPr>
            <a:spLocks noGrp="1"/>
          </p:cNvSpPr>
          <p:nvPr>
            <p:ph type="ftr" sz="quarter" idx="3"/>
          </p:nvPr>
        </p:nvSpPr>
        <p:spPr>
          <a:xfrm>
            <a:off x="3028950" y="635637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srgbClr val="000000">
                  <a:tint val="75000"/>
                </a:srgbClr>
              </a:solidFill>
              <a:latin typeface="Calibri"/>
            </a:endParaRPr>
          </a:p>
        </p:txBody>
      </p:sp>
      <p:sp>
        <p:nvSpPr>
          <p:cNvPr id="6" name="Slide Number Placeholder 5"/>
          <p:cNvSpPr>
            <a:spLocks noGrp="1"/>
          </p:cNvSpPr>
          <p:nvPr>
            <p:ph type="sldNum" sz="quarter" idx="4"/>
          </p:nvPr>
        </p:nvSpPr>
        <p:spPr>
          <a:xfrm>
            <a:off x="6457950" y="635637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E56F2FA-14AC-402A-B3A1-8668EF3FBE0A}" type="slidenum">
              <a:rPr lang="en-US" smtClean="0">
                <a:solidFill>
                  <a:srgbClr val="000000">
                    <a:tint val="75000"/>
                  </a:srgbClr>
                </a:solidFill>
                <a:latin typeface="Calibri"/>
              </a:rPr>
              <a:pPr defTabSz="914400"/>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134952246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5F7F6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67"/>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224E6-A689-469D-94A5-2EBCAA737ECE}" type="datetimeFigureOut">
              <a:rPr lang="en-US" smtClean="0">
                <a:solidFill>
                  <a:srgbClr val="000000">
                    <a:tint val="75000"/>
                  </a:srgbClr>
                </a:solidFill>
                <a:latin typeface="Calibri"/>
              </a:rPr>
              <a:pPr defTabSz="914400"/>
              <a:t>12/5/16</a:t>
            </a:fld>
            <a:endParaRPr lang="en-US" dirty="0">
              <a:solidFill>
                <a:srgbClr val="000000">
                  <a:tint val="75000"/>
                </a:srgbClr>
              </a:solidFill>
              <a:latin typeface="Calibri"/>
            </a:endParaRPr>
          </a:p>
        </p:txBody>
      </p:sp>
      <p:sp>
        <p:nvSpPr>
          <p:cNvPr id="5" name="Footer Placeholder 4"/>
          <p:cNvSpPr>
            <a:spLocks noGrp="1"/>
          </p:cNvSpPr>
          <p:nvPr>
            <p:ph type="ftr" sz="quarter" idx="3"/>
          </p:nvPr>
        </p:nvSpPr>
        <p:spPr>
          <a:xfrm>
            <a:off x="3028950" y="6356367"/>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srgbClr val="000000">
                  <a:tint val="75000"/>
                </a:srgbClr>
              </a:solidFill>
              <a:latin typeface="Calibri"/>
            </a:endParaRPr>
          </a:p>
        </p:txBody>
      </p:sp>
      <p:sp>
        <p:nvSpPr>
          <p:cNvPr id="6" name="Slide Number Placeholder 5"/>
          <p:cNvSpPr>
            <a:spLocks noGrp="1"/>
          </p:cNvSpPr>
          <p:nvPr>
            <p:ph type="sldNum" sz="quarter" idx="4"/>
          </p:nvPr>
        </p:nvSpPr>
        <p:spPr>
          <a:xfrm>
            <a:off x="6457950" y="6356367"/>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E56F2FA-14AC-402A-B3A1-8668EF3FBE0A}" type="slidenum">
              <a:rPr lang="en-US" smtClean="0">
                <a:solidFill>
                  <a:srgbClr val="000000">
                    <a:tint val="75000"/>
                  </a:srgbClr>
                </a:solidFill>
                <a:latin typeface="Calibri"/>
              </a:rPr>
              <a:pPr defTabSz="914400"/>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2100608643"/>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5F7F6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9"/>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C224E6-A689-469D-94A5-2EBCAA737ECE}" type="datetimeFigureOut">
              <a:rPr lang="en-US" smtClean="0">
                <a:solidFill>
                  <a:srgbClr val="000000">
                    <a:tint val="75000"/>
                  </a:srgbClr>
                </a:solidFill>
                <a:latin typeface="Calibri"/>
              </a:rPr>
              <a:pPr defTabSz="914400"/>
              <a:t>12/5/16</a:t>
            </a:fld>
            <a:endParaRPr lang="en-US" dirty="0">
              <a:solidFill>
                <a:srgbClr val="000000">
                  <a:tint val="75000"/>
                </a:srgbClr>
              </a:solidFill>
              <a:latin typeface="Calibri"/>
            </a:endParaRPr>
          </a:p>
        </p:txBody>
      </p:sp>
      <p:sp>
        <p:nvSpPr>
          <p:cNvPr id="5" name="Footer Placeholder 4"/>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dirty="0">
              <a:solidFill>
                <a:srgbClr val="000000">
                  <a:tint val="75000"/>
                </a:srgbClr>
              </a:solidFill>
              <a:latin typeface="Calibri"/>
            </a:endParaRPr>
          </a:p>
        </p:txBody>
      </p:sp>
      <p:sp>
        <p:nvSpPr>
          <p:cNvPr id="6" name="Slide Number Placeholder 5"/>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E56F2FA-14AC-402A-B3A1-8668EF3FBE0A}" type="slidenum">
              <a:rPr lang="en-US" smtClean="0">
                <a:solidFill>
                  <a:srgbClr val="000000">
                    <a:tint val="75000"/>
                  </a:srgbClr>
                </a:solidFill>
                <a:latin typeface="Calibri"/>
              </a:rPr>
              <a:pPr defTabSz="914400"/>
              <a:t>‹#›</a:t>
            </a:fld>
            <a:endParaRPr lang="en-US" dirty="0">
              <a:solidFill>
                <a:srgbClr val="000000">
                  <a:tint val="75000"/>
                </a:srgbClr>
              </a:solidFill>
              <a:latin typeface="Calibri"/>
            </a:endParaRPr>
          </a:p>
        </p:txBody>
      </p:sp>
    </p:spTree>
    <p:extLst>
      <p:ext uri="{BB962C8B-B14F-4D97-AF65-F5344CB8AC3E}">
        <p14:creationId xmlns:p14="http://schemas.microsoft.com/office/powerpoint/2010/main" val="4080894472"/>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FormatShape" descr="SKIING" hidden="1"/>
          <p:cNvSpPr>
            <a:spLocks noChangeArrowheads="1"/>
          </p:cNvSpPr>
          <p:nvPr/>
        </p:nvSpPr>
        <p:spPr bwMode="auto">
          <a:xfrm>
            <a:off x="-1333500" y="1701800"/>
            <a:ext cx="1181100" cy="825500"/>
          </a:xfrm>
          <a:prstGeom prst="rect">
            <a:avLst/>
          </a:prstGeom>
          <a:noFill/>
          <a:ln w="101600" cmpd="thinThick">
            <a:solidFill>
              <a:schemeClr val="tx2"/>
            </a:solidFill>
            <a:miter lim="800000"/>
            <a:headEnd/>
            <a:tailEnd/>
          </a:ln>
          <a:effectLst/>
        </p:spPr>
        <p:txBody>
          <a:bodyPr wrap="none" anchor="ctr"/>
          <a:lstStyle/>
          <a:p>
            <a:pPr algn="ctr" defTabSz="914400" fontAlgn="base">
              <a:spcBef>
                <a:spcPct val="0"/>
              </a:spcBef>
              <a:spcAft>
                <a:spcPct val="0"/>
              </a:spcAft>
              <a:defRPr/>
            </a:pPr>
            <a:endParaRPr lang="en-US" sz="2400">
              <a:solidFill>
                <a:srgbClr val="000000"/>
              </a:solidFill>
              <a:effectLst>
                <a:outerShdw blurRad="38100" dist="38100" dir="2700000" algn="tl">
                  <a:srgbClr val="C0C0C0"/>
                </a:outerShdw>
              </a:effectLst>
              <a:latin typeface="Arial" charset="0"/>
              <a:ea typeface="ＭＳ Ｐゴシック" charset="0"/>
            </a:endParaRPr>
          </a:p>
        </p:txBody>
      </p:sp>
      <p:pic>
        <p:nvPicPr>
          <p:cNvPr id="1027" name="Picture 30" descr="US flag-1867"/>
          <p:cNvPicPr>
            <a:picLocks noChangeAspect="1" noChangeArrowheads="1"/>
          </p:cNvPicPr>
          <p:nvPr userDrawn="1"/>
        </p:nvPicPr>
        <p:blipFill>
          <a:blip r:embed="rId13">
            <a:lum bright="88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046005"/>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ea typeface="ＭＳ Ｐゴシック" charset="0"/>
        </a:defRPr>
      </a:lvl2pPr>
      <a:lvl3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ea typeface="ＭＳ Ｐゴシック" charset="0"/>
        </a:defRPr>
      </a:lvl3pPr>
      <a:lvl4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ea typeface="ＭＳ Ｐゴシック" charset="0"/>
        </a:defRPr>
      </a:lvl4pPr>
      <a:lvl5pPr algn="ctr" rtl="0" eaLnBrk="0" fontAlgn="base" hangingPunct="0">
        <a:spcBef>
          <a:spcPct val="0"/>
        </a:spcBef>
        <a:spcAft>
          <a:spcPct val="0"/>
        </a:spcAft>
        <a:defRPr sz="4400">
          <a:solidFill>
            <a:schemeClr val="tx1"/>
          </a:solidFill>
          <a:effectLst>
            <a:outerShdw blurRad="38100" dist="38100" dir="2700000" algn="tl">
              <a:srgbClr val="C0C0C0"/>
            </a:outerShdw>
          </a:effectLst>
          <a:latin typeface="Arial" charset="0"/>
          <a:ea typeface="ＭＳ Ｐゴシック" charset="0"/>
        </a:defRPr>
      </a:lvl5pPr>
      <a:lvl6pPr marL="4572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1"/>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effectLst>
            <a:outerShdw blurRad="38100" dist="38100" dir="2700000" algn="tl">
              <a:srgbClr val="C0C0C0"/>
            </a:outerShdw>
          </a:effectLst>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C0C0C0"/>
            </a:outerShdw>
          </a:effectLst>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effectLst>
            <a:outerShdw blurRad="38100" dist="38100" dir="2700000" algn="tl">
              <a:srgbClr val="C0C0C0"/>
            </a:outerShdw>
          </a:effectLst>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effectLst>
            <a:outerShdw blurRad="38100" dist="38100" dir="2700000" algn="tl">
              <a:srgbClr val="C0C0C0"/>
            </a:outerShdw>
          </a:effectLst>
          <a:latin typeface="+mn-lt"/>
          <a:ea typeface="ＭＳ Ｐゴシック" charset="0"/>
        </a:defRPr>
      </a:lvl5pPr>
      <a:lvl6pPr marL="25146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har char="»"/>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7.xml"/><Relationship Id="rId2"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13.png"/><Relationship Id="rId3" Type="http://schemas.openxmlformats.org/officeDocument/2006/relationships/image" Target="../media/image1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image" Target="../media/image15.jpeg"/><Relationship Id="rId3"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vimeo.com/147482680"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20.jpeg"/><Relationship Id="rId3" Type="http://schemas.openxmlformats.org/officeDocument/2006/relationships/image" Target="../media/image21.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22.jpeg"/><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image" Target="../media/image24.jpeg"/><Relationship Id="rId3" Type="http://schemas.openxmlformats.org/officeDocument/2006/relationships/image" Target="../media/image2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26.jpeg"/></Relationships>
</file>

<file path=ppt/slides/_rels/slide31.xml.rels><?xml version="1.0" encoding="UTF-8" standalone="yes"?>
<Relationships xmlns="http://schemas.openxmlformats.org/package/2006/relationships"><Relationship Id="rId3" Type="http://schemas.openxmlformats.org/officeDocument/2006/relationships/hyperlink" Target="http://en.wikipedia.org/wiki/Image:ElectoralCollege1868-Large.png" TargetMode="External"/><Relationship Id="rId4" Type="http://schemas.openxmlformats.org/officeDocument/2006/relationships/image" Target="../media/image27.png"/><Relationship Id="rId5" Type="http://schemas.openxmlformats.org/officeDocument/2006/relationships/image" Target="../media/image28.jpeg"/><Relationship Id="rId1" Type="http://schemas.openxmlformats.org/officeDocument/2006/relationships/slideLayout" Target="../slideLayouts/slideLayout77.xml"/><Relationship Id="rId2" Type="http://schemas.openxmlformats.org/officeDocument/2006/relationships/notesSlide" Target="../notesSlides/notesSl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6.xml"/><Relationship Id="rId2" Type="http://schemas.openxmlformats.org/officeDocument/2006/relationships/image" Target="../media/image29.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3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5.xml"/><Relationship Id="rId2" Type="http://schemas.openxmlformats.org/officeDocument/2006/relationships/image" Target="../media/image32.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0.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RECONSTRUCTION</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5</a:t>
            </a:r>
            <a:endParaRPr lang="en-US" dirty="0"/>
          </a:p>
        </p:txBody>
      </p:sp>
    </p:spTree>
    <p:extLst>
      <p:ext uri="{BB962C8B-B14F-4D97-AF65-F5344CB8AC3E}">
        <p14:creationId xmlns:p14="http://schemas.microsoft.com/office/powerpoint/2010/main" val="333966828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avid" panose="020E0502060401010101" pitchFamily="34" charset="-79"/>
                <a:cs typeface="David" panose="020E0502060401010101" pitchFamily="34" charset="-79"/>
              </a:rPr>
              <a:t>Lincoln Assassination</a:t>
            </a:r>
            <a:endParaRPr lang="en-US" dirty="0">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p:txBody>
          <a:bodyPr>
            <a:normAutofit/>
          </a:bodyPr>
          <a:lstStyle/>
          <a:p>
            <a:pPr marL="0" indent="0">
              <a:lnSpc>
                <a:spcPct val="90000"/>
              </a:lnSpc>
              <a:buNone/>
            </a:pPr>
            <a:endParaRPr lang="en-US" sz="3200" dirty="0"/>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5023" y="1601724"/>
            <a:ext cx="6813958" cy="4951476"/>
          </a:xfrm>
          <a:prstGeom prst="rect">
            <a:avLst/>
          </a:prstGeom>
          <a:ln w="12700">
            <a:solidFill>
              <a:schemeClr val="tx1"/>
            </a:solidFill>
          </a:ln>
        </p:spPr>
      </p:pic>
    </p:spTree>
    <p:extLst>
      <p:ext uri="{BB962C8B-B14F-4D97-AF65-F5344CB8AC3E}">
        <p14:creationId xmlns:p14="http://schemas.microsoft.com/office/powerpoint/2010/main" val="391554568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69" y="1188412"/>
            <a:ext cx="5077299" cy="5467260"/>
          </a:xfrm>
        </p:spPr>
        <p:txBody>
          <a:bodyPr>
            <a:normAutofit fontScale="92500" lnSpcReduction="20000"/>
          </a:bodyPr>
          <a:lstStyle/>
          <a:p>
            <a:pPr>
              <a:lnSpc>
                <a:spcPct val="80000"/>
              </a:lnSpc>
            </a:pPr>
            <a:r>
              <a:rPr lang="en-US" altLang="en-US" sz="2200" dirty="0" smtClean="0">
                <a:solidFill>
                  <a:schemeClr val="bg1"/>
                </a:solidFill>
              </a:rPr>
              <a:t>Political </a:t>
            </a:r>
            <a:r>
              <a:rPr lang="en-US" altLang="en-US" sz="2200" dirty="0">
                <a:solidFill>
                  <a:schemeClr val="bg1"/>
                </a:solidFill>
              </a:rPr>
              <a:t>Changes - Lincoln is dead and </a:t>
            </a:r>
            <a:r>
              <a:rPr lang="en-US" altLang="en-US" sz="2200" b="1" dirty="0">
                <a:solidFill>
                  <a:schemeClr val="bg1"/>
                </a:solidFill>
              </a:rPr>
              <a:t>Andrew Johnson</a:t>
            </a:r>
            <a:r>
              <a:rPr lang="en-US" altLang="en-US" sz="2200" dirty="0">
                <a:solidFill>
                  <a:schemeClr val="bg1"/>
                </a:solidFill>
              </a:rPr>
              <a:t> is now president.  How will the South be brought back into the Union and the Nation “reconstructed</a:t>
            </a:r>
            <a:r>
              <a:rPr lang="en-US" altLang="en-US" sz="2200" dirty="0" smtClean="0">
                <a:solidFill>
                  <a:schemeClr val="bg1"/>
                </a:solidFill>
              </a:rPr>
              <a:t>?”</a:t>
            </a:r>
          </a:p>
          <a:p>
            <a:pPr lvl="1">
              <a:lnSpc>
                <a:spcPct val="80000"/>
              </a:lnSpc>
            </a:pPr>
            <a:r>
              <a:rPr lang="en-US" altLang="en-US" sz="2200" b="1" dirty="0" smtClean="0">
                <a:solidFill>
                  <a:schemeClr val="bg1"/>
                </a:solidFill>
              </a:rPr>
              <a:t>Lincoln’s </a:t>
            </a:r>
            <a:r>
              <a:rPr lang="en-US" altLang="en-US" sz="2200" b="1" dirty="0">
                <a:solidFill>
                  <a:schemeClr val="bg1"/>
                </a:solidFill>
              </a:rPr>
              <a:t>10% Plan</a:t>
            </a:r>
            <a:r>
              <a:rPr lang="en-US" altLang="en-US" sz="2200" dirty="0">
                <a:solidFill>
                  <a:schemeClr val="bg1"/>
                </a:solidFill>
              </a:rPr>
              <a:t> – 10% of voters gave a loyalty oath, then they could form a new state government and re-enter the union (very lenient plan, </a:t>
            </a:r>
            <a:r>
              <a:rPr lang="en-US" altLang="en-US" sz="2200" b="1" dirty="0">
                <a:solidFill>
                  <a:schemeClr val="bg1"/>
                </a:solidFill>
              </a:rPr>
              <a:t>presidential reconstruction</a:t>
            </a:r>
            <a:r>
              <a:rPr lang="en-US" altLang="en-US" sz="2200" dirty="0" smtClean="0">
                <a:solidFill>
                  <a:schemeClr val="bg1"/>
                </a:solidFill>
              </a:rPr>
              <a:t>).</a:t>
            </a:r>
          </a:p>
          <a:p>
            <a:pPr lvl="1">
              <a:lnSpc>
                <a:spcPct val="80000"/>
              </a:lnSpc>
            </a:pPr>
            <a:r>
              <a:rPr lang="en-US" altLang="en-US" sz="2200" b="1" dirty="0" smtClean="0">
                <a:solidFill>
                  <a:schemeClr val="bg1"/>
                </a:solidFill>
              </a:rPr>
              <a:t>Radical </a:t>
            </a:r>
            <a:r>
              <a:rPr lang="en-US" altLang="en-US" sz="2200" b="1" dirty="0">
                <a:solidFill>
                  <a:schemeClr val="bg1"/>
                </a:solidFill>
              </a:rPr>
              <a:t>Republicans </a:t>
            </a:r>
            <a:r>
              <a:rPr lang="en-US" altLang="en-US" sz="2200" dirty="0">
                <a:solidFill>
                  <a:schemeClr val="bg1"/>
                </a:solidFill>
              </a:rPr>
              <a:t>(led by</a:t>
            </a:r>
            <a:r>
              <a:rPr lang="en-US" altLang="en-US" sz="2200" b="1" dirty="0">
                <a:solidFill>
                  <a:schemeClr val="bg1"/>
                </a:solidFill>
              </a:rPr>
              <a:t> Thaddeus Stevens</a:t>
            </a:r>
            <a:r>
              <a:rPr lang="en-US" altLang="en-US" sz="2200" dirty="0">
                <a:solidFill>
                  <a:schemeClr val="bg1"/>
                </a:solidFill>
              </a:rPr>
              <a:t>)</a:t>
            </a:r>
            <a:r>
              <a:rPr lang="en-US" altLang="en-US" sz="2200" b="1" dirty="0">
                <a:solidFill>
                  <a:schemeClr val="bg1"/>
                </a:solidFill>
              </a:rPr>
              <a:t> –</a:t>
            </a:r>
            <a:r>
              <a:rPr lang="en-US" altLang="en-US" sz="2200" dirty="0">
                <a:solidFill>
                  <a:schemeClr val="bg1"/>
                </a:solidFill>
              </a:rPr>
              <a:t> wanted much harsher punishments for the South (esp. plantation owners) and wanted to free the slaves (</a:t>
            </a:r>
            <a:r>
              <a:rPr lang="en-US" altLang="en-US" sz="2200" b="1" dirty="0">
                <a:solidFill>
                  <a:schemeClr val="bg1"/>
                </a:solidFill>
              </a:rPr>
              <a:t>congressional </a:t>
            </a:r>
            <a:r>
              <a:rPr lang="en-US" altLang="en-US" sz="2200" b="1" dirty="0" smtClean="0">
                <a:solidFill>
                  <a:schemeClr val="bg1"/>
                </a:solidFill>
              </a:rPr>
              <a:t>reconstruction</a:t>
            </a:r>
            <a:r>
              <a:rPr lang="en-US" altLang="en-US" sz="2200" dirty="0" smtClean="0">
                <a:solidFill>
                  <a:schemeClr val="bg1"/>
                </a:solidFill>
              </a:rPr>
              <a:t>).</a:t>
            </a:r>
          </a:p>
          <a:p>
            <a:pPr lvl="2">
              <a:lnSpc>
                <a:spcPct val="80000"/>
              </a:lnSpc>
            </a:pPr>
            <a:r>
              <a:rPr lang="en-US" altLang="en-US" sz="2200" b="1" dirty="0" smtClean="0">
                <a:solidFill>
                  <a:schemeClr val="bg1"/>
                </a:solidFill>
              </a:rPr>
              <a:t>Wade-Davis </a:t>
            </a:r>
            <a:r>
              <a:rPr lang="en-US" altLang="en-US" sz="2200" b="1" dirty="0">
                <a:solidFill>
                  <a:schemeClr val="bg1"/>
                </a:solidFill>
              </a:rPr>
              <a:t>Bill</a:t>
            </a:r>
            <a:r>
              <a:rPr lang="en-US" altLang="en-US" sz="2200" dirty="0">
                <a:solidFill>
                  <a:schemeClr val="bg1"/>
                </a:solidFill>
              </a:rPr>
              <a:t> – wanted congress to control reconstruction and require a majority loyalty oath – was pocket vetoed by Lincoln (congress vs. president showdown</a:t>
            </a:r>
            <a:r>
              <a:rPr lang="en-US" altLang="en-US" sz="2200" dirty="0" smtClean="0">
                <a:solidFill>
                  <a:schemeClr val="bg1"/>
                </a:solidFill>
              </a:rPr>
              <a:t>!).</a:t>
            </a:r>
          </a:p>
          <a:p>
            <a:pPr lvl="1">
              <a:lnSpc>
                <a:spcPct val="80000"/>
              </a:lnSpc>
            </a:pPr>
            <a:r>
              <a:rPr lang="en-US" altLang="en-US" sz="2200" b="1" dirty="0" smtClean="0">
                <a:solidFill>
                  <a:schemeClr val="bg1"/>
                </a:solidFill>
              </a:rPr>
              <a:t>Johnson’s </a:t>
            </a:r>
            <a:r>
              <a:rPr lang="en-US" altLang="en-US" sz="2200" b="1" dirty="0">
                <a:solidFill>
                  <a:schemeClr val="bg1"/>
                </a:solidFill>
              </a:rPr>
              <a:t>Plan</a:t>
            </a:r>
            <a:r>
              <a:rPr lang="en-US" altLang="en-US" sz="2200" dirty="0">
                <a:solidFill>
                  <a:schemeClr val="bg1"/>
                </a:solidFill>
              </a:rPr>
              <a:t> – similar to Lincoln’s plan – calls for the 13th amendment ratification and doesn’t address rights for slaves, pardons high-ranking officials (South is relieved, Rad Reps are mad!) </a:t>
            </a:r>
            <a:r>
              <a:rPr lang="en-US" altLang="en-US" sz="2200" dirty="0" smtClean="0">
                <a:solidFill>
                  <a:schemeClr val="bg1"/>
                </a:solidFill>
              </a:rPr>
              <a:t>.</a:t>
            </a:r>
            <a:endParaRPr lang="en-US" altLang="en-US" sz="2200" dirty="0">
              <a:solidFill>
                <a:schemeClr val="bg1"/>
              </a:solidFill>
            </a:endParaRPr>
          </a:p>
          <a:p>
            <a:pPr lvl="1"/>
            <a:endParaRPr lang="en-US" dirty="0">
              <a:solidFill>
                <a:schemeClr val="bg1"/>
              </a:solidFill>
            </a:endParaRPr>
          </a:p>
        </p:txBody>
      </p:sp>
      <p:sp>
        <p:nvSpPr>
          <p:cNvPr id="5" name="Title 1"/>
          <p:cNvSpPr>
            <a:spLocks noGrp="1"/>
          </p:cNvSpPr>
          <p:nvPr>
            <p:ph type="title"/>
          </p:nvPr>
        </p:nvSpPr>
        <p:spPr>
          <a:xfrm>
            <a:off x="628650" y="-137151"/>
            <a:ext cx="7886700" cy="1325563"/>
          </a:xfrm>
        </p:spPr>
        <p:txBody>
          <a:bodyPr/>
          <a:lstStyle/>
          <a:p>
            <a:pPr algn="ctr"/>
            <a:r>
              <a:rPr lang="en-US" b="1" dirty="0" smtClean="0">
                <a:solidFill>
                  <a:schemeClr val="bg1"/>
                </a:solidFill>
              </a:rPr>
              <a:t>Conflicting Ideas on Reconstruction</a:t>
            </a:r>
            <a:endParaRPr lang="en-US" b="1" dirty="0">
              <a:solidFill>
                <a:schemeClr val="bg1"/>
              </a:solidFill>
            </a:endParaRPr>
          </a:p>
        </p:txBody>
      </p:sp>
      <p:pic>
        <p:nvPicPr>
          <p:cNvPr id="8" name="Picture 7" descr="andrew_johnson_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5762155" y="1089212"/>
            <a:ext cx="1851422" cy="32766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10" descr="thaddeus-stevens-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8901" y="3133750"/>
            <a:ext cx="1893094" cy="349567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incoln"/>
          <p:cNvPicPr>
            <a:picLocks noChangeAspect="1" noChangeArrowheads="1"/>
          </p:cNvPicPr>
          <p:nvPr/>
        </p:nvPicPr>
        <p:blipFill>
          <a:blip r:embed="rId4">
            <a:lum contrast="6000"/>
            <a:extLst>
              <a:ext uri="{28A0092B-C50C-407E-A947-70E740481C1C}">
                <a14:useLocalDpi xmlns:a14="http://schemas.microsoft.com/office/drawing/2010/main" val="0"/>
              </a:ext>
            </a:extLst>
          </a:blip>
          <a:srcRect b="2301"/>
          <a:stretch>
            <a:fillRect/>
          </a:stretch>
        </p:blipFill>
        <p:spPr>
          <a:xfrm>
            <a:off x="7693471" y="255495"/>
            <a:ext cx="1272779" cy="55626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96573031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rmAutofit/>
          </a:bodyPr>
          <a:lstStyle/>
          <a:p>
            <a:r>
              <a:rPr lang="en-US" dirty="0" smtClean="0">
                <a:latin typeface="David" panose="020E0502060401010101" pitchFamily="34" charset="-79"/>
                <a:cs typeface="David" panose="020E0502060401010101" pitchFamily="34" charset="-79"/>
              </a:rPr>
              <a:t>President Andrew Johnson</a:t>
            </a:r>
            <a:endParaRPr lang="en-US" dirty="0">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533400" y="1905000"/>
            <a:ext cx="3959352" cy="4495800"/>
          </a:xfrm>
        </p:spPr>
        <p:txBody>
          <a:bodyPr>
            <a:normAutofit fontScale="85000" lnSpcReduction="20000"/>
          </a:bodyPr>
          <a:lstStyle/>
          <a:p>
            <a:pPr>
              <a:lnSpc>
                <a:spcPct val="90000"/>
              </a:lnSpc>
              <a:buClr>
                <a:schemeClr val="accent1"/>
              </a:buClr>
            </a:pPr>
            <a:r>
              <a:rPr lang="en-US" sz="2600" dirty="0">
                <a:latin typeface="Leelawadee" panose="020B0502040204020203" pitchFamily="34" charset="-34"/>
                <a:cs typeface="Leelawadee" panose="020B0502040204020203" pitchFamily="34" charset="-34"/>
              </a:rPr>
              <a:t>Chosen as running mate in 1864 to encourage pro-Union democrats to vote for the Union (Republican) </a:t>
            </a:r>
            <a:r>
              <a:rPr lang="en-US" sz="2600" dirty="0" smtClean="0">
                <a:latin typeface="Leelawadee" panose="020B0502040204020203" pitchFamily="34" charset="-34"/>
                <a:cs typeface="Leelawadee" panose="020B0502040204020203" pitchFamily="34" charset="-34"/>
              </a:rPr>
              <a:t>party</a:t>
            </a:r>
            <a:endParaRPr lang="en-US" sz="2100" dirty="0">
              <a:latin typeface="Leelawadee" panose="020B0502040204020203" pitchFamily="34" charset="-34"/>
              <a:cs typeface="Leelawadee" panose="020B0502040204020203" pitchFamily="34" charset="-34"/>
            </a:endParaRPr>
          </a:p>
          <a:p>
            <a:pPr>
              <a:lnSpc>
                <a:spcPct val="90000"/>
              </a:lnSpc>
              <a:buClr>
                <a:schemeClr val="accent1"/>
              </a:buClr>
            </a:pPr>
            <a:r>
              <a:rPr lang="en-US" sz="2600" dirty="0">
                <a:latin typeface="Leelawadee" panose="020B0502040204020203" pitchFamily="34" charset="-34"/>
                <a:cs typeface="Leelawadee" panose="020B0502040204020203" pitchFamily="34" charset="-34"/>
              </a:rPr>
              <a:t>Was the only senator from a Confederate state who stayed loyal to the </a:t>
            </a:r>
            <a:r>
              <a:rPr lang="en-US" sz="2600" dirty="0" smtClean="0">
                <a:latin typeface="Leelawadee" panose="020B0502040204020203" pitchFamily="34" charset="-34"/>
                <a:cs typeface="Leelawadee" panose="020B0502040204020203" pitchFamily="34" charset="-34"/>
              </a:rPr>
              <a:t>Union</a:t>
            </a:r>
            <a:endParaRPr lang="en-US" sz="2100" dirty="0" smtClean="0">
              <a:latin typeface="Leelawadee" panose="020B0502040204020203" pitchFamily="34" charset="-34"/>
              <a:cs typeface="Leelawadee" panose="020B0502040204020203" pitchFamily="34" charset="-34"/>
            </a:endParaRPr>
          </a:p>
          <a:p>
            <a:pPr>
              <a:lnSpc>
                <a:spcPct val="90000"/>
              </a:lnSpc>
              <a:buClr>
                <a:schemeClr val="accent1"/>
              </a:buClr>
            </a:pPr>
            <a:r>
              <a:rPr lang="en-US" sz="2600" dirty="0" smtClean="0">
                <a:latin typeface="Leelawadee" panose="020B0502040204020203" pitchFamily="34" charset="-34"/>
                <a:cs typeface="Leelawadee" panose="020B0502040204020203" pitchFamily="34" charset="-34"/>
              </a:rPr>
              <a:t>Anti-Aristocrat</a:t>
            </a:r>
            <a:endParaRPr lang="en-US" sz="2100" dirty="0">
              <a:latin typeface="Leelawadee" panose="020B0502040204020203" pitchFamily="34" charset="-34"/>
              <a:cs typeface="Leelawadee" panose="020B0502040204020203" pitchFamily="34" charset="-34"/>
            </a:endParaRPr>
          </a:p>
          <a:p>
            <a:pPr>
              <a:lnSpc>
                <a:spcPct val="90000"/>
              </a:lnSpc>
              <a:buClr>
                <a:schemeClr val="accent1"/>
              </a:buClr>
            </a:pPr>
            <a:r>
              <a:rPr lang="en-US" sz="2600" dirty="0" smtClean="0">
                <a:latin typeface="Leelawadee" panose="020B0502040204020203" pitchFamily="34" charset="-34"/>
                <a:cs typeface="Leelawadee" panose="020B0502040204020203" pitchFamily="34" charset="-34"/>
              </a:rPr>
              <a:t>White Supremacist</a:t>
            </a:r>
            <a:endParaRPr lang="en-US" sz="2100" dirty="0">
              <a:latin typeface="Leelawadee" panose="020B0502040204020203" pitchFamily="34" charset="-34"/>
              <a:cs typeface="Leelawadee" panose="020B0502040204020203" pitchFamily="34" charset="-34"/>
            </a:endParaRPr>
          </a:p>
          <a:p>
            <a:pPr>
              <a:lnSpc>
                <a:spcPct val="90000"/>
              </a:lnSpc>
              <a:buClr>
                <a:schemeClr val="accent1"/>
              </a:buClr>
            </a:pPr>
            <a:r>
              <a:rPr lang="en-US" sz="2600" dirty="0" smtClean="0">
                <a:latin typeface="Leelawadee" panose="020B0502040204020203" pitchFamily="34" charset="-34"/>
                <a:cs typeface="Leelawadee" panose="020B0502040204020203" pitchFamily="34" charset="-34"/>
              </a:rPr>
              <a:t>Agreed </a:t>
            </a:r>
            <a:r>
              <a:rPr lang="en-US" sz="2600" dirty="0">
                <a:latin typeface="Leelawadee" panose="020B0502040204020203" pitchFamily="34" charset="-34"/>
                <a:cs typeface="Leelawadee" panose="020B0502040204020203" pitchFamily="34" charset="-34"/>
              </a:rPr>
              <a:t>with </a:t>
            </a:r>
            <a:r>
              <a:rPr lang="en-US" sz="2600" dirty="0" smtClean="0">
                <a:latin typeface="Leelawadee" panose="020B0502040204020203" pitchFamily="34" charset="-34"/>
                <a:cs typeface="Leelawadee" panose="020B0502040204020203" pitchFamily="34" charset="-34"/>
              </a:rPr>
              <a:t>Lincoln that </a:t>
            </a:r>
            <a:r>
              <a:rPr lang="en-US" sz="2600" dirty="0">
                <a:latin typeface="Leelawadee" panose="020B0502040204020203" pitchFamily="34" charset="-34"/>
                <a:cs typeface="Leelawadee" panose="020B0502040204020203" pitchFamily="34" charset="-34"/>
              </a:rPr>
              <a:t>states had </a:t>
            </a:r>
            <a:r>
              <a:rPr lang="en-US" sz="2600" dirty="0" smtClean="0">
                <a:latin typeface="Leelawadee" panose="020B0502040204020203" pitchFamily="34" charset="-34"/>
                <a:cs typeface="Leelawadee" panose="020B0502040204020203" pitchFamily="34" charset="-34"/>
              </a:rPr>
              <a:t>never legally </a:t>
            </a:r>
            <a:r>
              <a:rPr lang="en-US" sz="2600" dirty="0">
                <a:latin typeface="Leelawadee" panose="020B0502040204020203" pitchFamily="34" charset="-34"/>
                <a:cs typeface="Leelawadee" panose="020B0502040204020203" pitchFamily="34" charset="-34"/>
              </a:rPr>
              <a:t>left the </a:t>
            </a:r>
            <a:r>
              <a:rPr lang="en-US" sz="2600" dirty="0" smtClean="0">
                <a:latin typeface="Leelawadee" panose="020B0502040204020203" pitchFamily="34" charset="-34"/>
                <a:cs typeface="Leelawadee" panose="020B0502040204020203" pitchFamily="34" charset="-34"/>
              </a:rPr>
              <a:t>Union</a:t>
            </a:r>
            <a:endParaRPr lang="en-US" sz="2600" dirty="0">
              <a:latin typeface="Leelawadee" panose="020B0502040204020203" pitchFamily="34" charset="-34"/>
              <a:cs typeface="Leelawadee" panose="020B0502040204020203" pitchFamily="34" charset="-34"/>
              <a:sym typeface="Wingdings" pitchFamily="2" charset="2"/>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2" y="1905000"/>
            <a:ext cx="3693519" cy="4495800"/>
          </a:xfrm>
          <a:prstGeom prst="rect">
            <a:avLst/>
          </a:prstGeom>
          <a:ln w="9525">
            <a:solidFill>
              <a:schemeClr val="tx1"/>
            </a:solidFill>
          </a:ln>
        </p:spPr>
      </p:pic>
    </p:spTree>
    <p:extLst>
      <p:ext uri="{BB962C8B-B14F-4D97-AF65-F5344CB8AC3E}">
        <p14:creationId xmlns:p14="http://schemas.microsoft.com/office/powerpoint/2010/main" val="23390908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smtClean="0"/>
          </a:p>
          <a:p>
            <a:pPr marL="0" indent="0" algn="ctr">
              <a:buNone/>
            </a:pPr>
            <a:r>
              <a:rPr lang="en-US" sz="6000" b="1" dirty="0" smtClean="0">
                <a:solidFill>
                  <a:schemeClr val="accent2">
                    <a:lumMod val="75000"/>
                  </a:schemeClr>
                </a:solidFill>
                <a:latin typeface="Leelawadee" panose="020B0502040204020203" pitchFamily="34" charset="-34"/>
                <a:cs typeface="Leelawadee" panose="020B0502040204020203" pitchFamily="34" charset="-34"/>
              </a:rPr>
              <a:t>Presidential </a:t>
            </a:r>
          </a:p>
          <a:p>
            <a:pPr marL="0" indent="0" algn="ctr">
              <a:buNone/>
            </a:pPr>
            <a:r>
              <a:rPr lang="en-US" sz="6000" b="1" dirty="0" smtClean="0">
                <a:solidFill>
                  <a:schemeClr val="accent2">
                    <a:lumMod val="75000"/>
                  </a:schemeClr>
                </a:solidFill>
                <a:latin typeface="Leelawadee" panose="020B0502040204020203" pitchFamily="34" charset="-34"/>
                <a:cs typeface="Leelawadee" panose="020B0502040204020203" pitchFamily="34" charset="-34"/>
              </a:rPr>
              <a:t>Reconstruction</a:t>
            </a:r>
            <a:endParaRPr lang="en-US" sz="6000" b="1" dirty="0">
              <a:solidFill>
                <a:schemeClr val="accent2">
                  <a:lumMod val="75000"/>
                </a:schemeClr>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8182730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avid" panose="020E0502060401010101" pitchFamily="34" charset="-79"/>
                <a:cs typeface="David" panose="020E0502060401010101" pitchFamily="34" charset="-79"/>
              </a:rPr>
              <a:t>President Johnson’s Plan</a:t>
            </a:r>
            <a:endParaRPr lang="en-US" dirty="0">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457200" y="1722441"/>
            <a:ext cx="8229600" cy="4525963"/>
          </a:xfrm>
        </p:spPr>
        <p:txBody>
          <a:bodyPr>
            <a:normAutofit/>
          </a:bodyPr>
          <a:lstStyle/>
          <a:p>
            <a:pPr>
              <a:lnSpc>
                <a:spcPct val="90000"/>
              </a:lnSpc>
              <a:buClr>
                <a:schemeClr val="accent1"/>
              </a:buClr>
            </a:pPr>
            <a:r>
              <a:rPr lang="en-US" sz="2700" dirty="0">
                <a:solidFill>
                  <a:schemeClr val="tx2"/>
                </a:solidFill>
                <a:latin typeface="Leelawadee" panose="020B0502040204020203" pitchFamily="34" charset="-34"/>
                <a:cs typeface="Leelawadee" panose="020B0502040204020203" pitchFamily="34" charset="-34"/>
              </a:rPr>
              <a:t>Plan is similar to Lincoln’s 10% </a:t>
            </a:r>
            <a:r>
              <a:rPr lang="en-US" sz="2700" dirty="0" smtClean="0">
                <a:solidFill>
                  <a:schemeClr val="tx2"/>
                </a:solidFill>
                <a:latin typeface="Leelawadee" panose="020B0502040204020203" pitchFamily="34" charset="-34"/>
                <a:cs typeface="Leelawadee" panose="020B0502040204020203" pitchFamily="34" charset="-34"/>
              </a:rPr>
              <a:t>Plan</a:t>
            </a:r>
            <a:endParaRPr lang="en-US" sz="1000" dirty="0">
              <a:solidFill>
                <a:schemeClr val="tx2"/>
              </a:solidFill>
              <a:latin typeface="Leelawadee" panose="020B0502040204020203" pitchFamily="34" charset="-34"/>
              <a:cs typeface="Leelawadee" panose="020B0502040204020203" pitchFamily="34" charset="-34"/>
            </a:endParaRPr>
          </a:p>
          <a:p>
            <a:pPr>
              <a:lnSpc>
                <a:spcPct val="90000"/>
              </a:lnSpc>
              <a:buClr>
                <a:schemeClr val="accent1"/>
              </a:buClr>
            </a:pPr>
            <a:r>
              <a:rPr lang="en-US" sz="2700" dirty="0">
                <a:solidFill>
                  <a:schemeClr val="tx2"/>
                </a:solidFill>
                <a:latin typeface="Leelawadee" panose="020B0502040204020203" pitchFamily="34" charset="-34"/>
                <a:cs typeface="Leelawadee" panose="020B0502040204020203" pitchFamily="34" charset="-34"/>
              </a:rPr>
              <a:t>Provided for disfranchisement of certain </a:t>
            </a:r>
            <a:r>
              <a:rPr lang="en-US" sz="2700" dirty="0" smtClean="0">
                <a:solidFill>
                  <a:schemeClr val="tx2"/>
                </a:solidFill>
                <a:latin typeface="Leelawadee" panose="020B0502040204020203" pitchFamily="34" charset="-34"/>
                <a:cs typeface="Leelawadee" panose="020B0502040204020203" pitchFamily="34" charset="-34"/>
              </a:rPr>
              <a:t>groups</a:t>
            </a:r>
          </a:p>
          <a:p>
            <a:pPr lvl="1">
              <a:lnSpc>
                <a:spcPct val="90000"/>
              </a:lnSpc>
              <a:buClr>
                <a:schemeClr val="accent2"/>
              </a:buClr>
            </a:pPr>
            <a:r>
              <a:rPr lang="en-US" sz="2400" dirty="0" smtClean="0">
                <a:solidFill>
                  <a:schemeClr val="tx2"/>
                </a:solidFill>
                <a:latin typeface="Leelawadee" panose="020B0502040204020203" pitchFamily="34" charset="-34"/>
                <a:cs typeface="Leelawadee" panose="020B0502040204020203" pitchFamily="34" charset="-34"/>
              </a:rPr>
              <a:t>All </a:t>
            </a:r>
            <a:r>
              <a:rPr lang="en-US" sz="2400" dirty="0">
                <a:solidFill>
                  <a:schemeClr val="tx2"/>
                </a:solidFill>
                <a:latin typeface="Leelawadee" panose="020B0502040204020203" pitchFamily="34" charset="-34"/>
                <a:cs typeface="Leelawadee" panose="020B0502040204020203" pitchFamily="34" charset="-34"/>
              </a:rPr>
              <a:t>former leaders and officeholders of the </a:t>
            </a:r>
            <a:r>
              <a:rPr lang="en-US" sz="2400" dirty="0" smtClean="0">
                <a:solidFill>
                  <a:schemeClr val="tx2"/>
                </a:solidFill>
                <a:latin typeface="Leelawadee" panose="020B0502040204020203" pitchFamily="34" charset="-34"/>
                <a:cs typeface="Leelawadee" panose="020B0502040204020203" pitchFamily="34" charset="-34"/>
              </a:rPr>
              <a:t>Confederacy</a:t>
            </a:r>
          </a:p>
          <a:p>
            <a:pPr lvl="1">
              <a:lnSpc>
                <a:spcPct val="90000"/>
              </a:lnSpc>
              <a:buClr>
                <a:schemeClr val="accent2"/>
              </a:buClr>
            </a:pPr>
            <a:r>
              <a:rPr lang="en-US" sz="2400" dirty="0" smtClean="0">
                <a:solidFill>
                  <a:schemeClr val="tx2"/>
                </a:solidFill>
                <a:latin typeface="Leelawadee" panose="020B0502040204020203" pitchFamily="34" charset="-34"/>
                <a:cs typeface="Leelawadee" panose="020B0502040204020203" pitchFamily="34" charset="-34"/>
              </a:rPr>
              <a:t>Confederates </a:t>
            </a:r>
            <a:r>
              <a:rPr lang="en-US" sz="2400" dirty="0">
                <a:solidFill>
                  <a:schemeClr val="tx2"/>
                </a:solidFill>
                <a:latin typeface="Leelawadee" panose="020B0502040204020203" pitchFamily="34" charset="-34"/>
                <a:cs typeface="Leelawadee" panose="020B0502040204020203" pitchFamily="34" charset="-34"/>
              </a:rPr>
              <a:t>with more than $20,000 in taxable </a:t>
            </a:r>
            <a:r>
              <a:rPr lang="en-US" sz="2400" dirty="0" smtClean="0">
                <a:solidFill>
                  <a:schemeClr val="tx2"/>
                </a:solidFill>
                <a:latin typeface="Leelawadee" panose="020B0502040204020203" pitchFamily="34" charset="-34"/>
                <a:cs typeface="Leelawadee" panose="020B0502040204020203" pitchFamily="34" charset="-34"/>
              </a:rPr>
              <a:t>property</a:t>
            </a:r>
            <a:endParaRPr lang="en-US" sz="1000" dirty="0">
              <a:solidFill>
                <a:schemeClr val="tx2"/>
              </a:solidFill>
              <a:latin typeface="Leelawadee" panose="020B0502040204020203" pitchFamily="34" charset="-34"/>
              <a:cs typeface="Leelawadee" panose="020B0502040204020203" pitchFamily="34" charset="-34"/>
            </a:endParaRPr>
          </a:p>
          <a:p>
            <a:pPr>
              <a:lnSpc>
                <a:spcPct val="90000"/>
              </a:lnSpc>
              <a:buClr>
                <a:schemeClr val="accent1"/>
              </a:buClr>
            </a:pPr>
            <a:r>
              <a:rPr lang="en-US" sz="2700" dirty="0">
                <a:solidFill>
                  <a:schemeClr val="tx2"/>
                </a:solidFill>
                <a:latin typeface="Leelawadee" panose="020B0502040204020203" pitchFamily="34" charset="-34"/>
                <a:cs typeface="Leelawadee" panose="020B0502040204020203" pitchFamily="34" charset="-34"/>
              </a:rPr>
              <a:t>Retains power to pardon “disloyal” </a:t>
            </a:r>
            <a:r>
              <a:rPr lang="en-US" sz="2700" dirty="0" smtClean="0">
                <a:solidFill>
                  <a:schemeClr val="tx2"/>
                </a:solidFill>
                <a:latin typeface="Leelawadee" panose="020B0502040204020203" pitchFamily="34" charset="-34"/>
                <a:cs typeface="Leelawadee" panose="020B0502040204020203" pitchFamily="34" charset="-34"/>
              </a:rPr>
              <a:t>southerners</a:t>
            </a:r>
            <a:endParaRPr lang="en-US" sz="1000" dirty="0">
              <a:solidFill>
                <a:schemeClr val="tx2"/>
              </a:solidFill>
              <a:latin typeface="Leelawadee" panose="020B0502040204020203" pitchFamily="34" charset="-34"/>
              <a:cs typeface="Leelawadee" panose="020B0502040204020203" pitchFamily="34" charset="-34"/>
            </a:endParaRPr>
          </a:p>
          <a:p>
            <a:pPr>
              <a:lnSpc>
                <a:spcPct val="90000"/>
              </a:lnSpc>
              <a:buClr>
                <a:schemeClr val="accent1"/>
              </a:buClr>
            </a:pPr>
            <a:r>
              <a:rPr lang="en-US" sz="2700" dirty="0">
                <a:solidFill>
                  <a:schemeClr val="tx2"/>
                </a:solidFill>
                <a:latin typeface="Leelawadee" panose="020B0502040204020203" pitchFamily="34" charset="-34"/>
                <a:cs typeface="Leelawadee" panose="020B0502040204020203" pitchFamily="34" charset="-34"/>
              </a:rPr>
              <a:t>Frequently pardoned wealthy </a:t>
            </a:r>
            <a:r>
              <a:rPr lang="en-US" sz="2700" dirty="0" smtClean="0">
                <a:solidFill>
                  <a:schemeClr val="tx2"/>
                </a:solidFill>
                <a:latin typeface="Leelawadee" panose="020B0502040204020203" pitchFamily="34" charset="-34"/>
                <a:cs typeface="Leelawadee" panose="020B0502040204020203" pitchFamily="34" charset="-34"/>
              </a:rPr>
              <a:t>planters</a:t>
            </a:r>
          </a:p>
          <a:p>
            <a:pPr lvl="1">
              <a:lnSpc>
                <a:spcPct val="90000"/>
              </a:lnSpc>
              <a:buClr>
                <a:schemeClr val="accent2"/>
              </a:buClr>
            </a:pPr>
            <a:r>
              <a:rPr lang="en-US" sz="2400" dirty="0" smtClean="0">
                <a:solidFill>
                  <a:schemeClr val="tx2"/>
                </a:solidFill>
                <a:latin typeface="Leelawadee" panose="020B0502040204020203" pitchFamily="34" charset="-34"/>
                <a:cs typeface="Leelawadee" panose="020B0502040204020203" pitchFamily="34" charset="-34"/>
              </a:rPr>
              <a:t>Many </a:t>
            </a:r>
            <a:r>
              <a:rPr lang="en-US" sz="2400" dirty="0">
                <a:solidFill>
                  <a:schemeClr val="tx2"/>
                </a:solidFill>
                <a:latin typeface="Leelawadee" panose="020B0502040204020203" pitchFamily="34" charset="-34"/>
                <a:cs typeface="Leelawadee" panose="020B0502040204020203" pitchFamily="34" charset="-34"/>
              </a:rPr>
              <a:t>former Confederates in power by </a:t>
            </a:r>
            <a:r>
              <a:rPr lang="en-US" sz="2400" dirty="0" smtClean="0">
                <a:solidFill>
                  <a:schemeClr val="tx2"/>
                </a:solidFill>
                <a:latin typeface="Leelawadee" panose="020B0502040204020203" pitchFamily="34" charset="-34"/>
                <a:cs typeface="Leelawadee" panose="020B0502040204020203" pitchFamily="34" charset="-34"/>
              </a:rPr>
              <a:t>Fall 1865</a:t>
            </a:r>
            <a:endParaRPr lang="en-US" sz="2400" dirty="0">
              <a:solidFill>
                <a:schemeClr val="tx2"/>
              </a:solidFill>
              <a:latin typeface="Leelawadee" panose="020B0502040204020203" pitchFamily="34" charset="-34"/>
              <a:cs typeface="Leelawadee" panose="020B0502040204020203" pitchFamily="34" charset="-34"/>
            </a:endParaRPr>
          </a:p>
          <a:p>
            <a:pPr marL="0" indent="0">
              <a:buNone/>
            </a:pPr>
            <a:endParaRPr lang="en-US" dirty="0"/>
          </a:p>
        </p:txBody>
      </p:sp>
    </p:spTree>
    <p:extLst>
      <p:ext uri="{BB962C8B-B14F-4D97-AF65-F5344CB8AC3E}">
        <p14:creationId xmlns:p14="http://schemas.microsoft.com/office/powerpoint/2010/main" val="265994836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2880"/>
            <a:ext cx="9144000" cy="1111664"/>
          </a:xfrm>
        </p:spPr>
        <p:txBody>
          <a:bodyPr>
            <a:normAutofit/>
          </a:bodyPr>
          <a:lstStyle/>
          <a:p>
            <a:r>
              <a:rPr lang="en-US" dirty="0" smtClean="0">
                <a:latin typeface="David" panose="020E0502060401010101" pitchFamily="34" charset="-79"/>
                <a:cs typeface="David" panose="020E0502060401010101" pitchFamily="34" charset="-79"/>
              </a:rPr>
              <a:t>Southern Governments – 1865</a:t>
            </a:r>
            <a:endParaRPr lang="en-US" dirty="0">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457200" y="1722441"/>
            <a:ext cx="8229600" cy="4525963"/>
          </a:xfrm>
        </p:spPr>
        <p:txBody>
          <a:bodyPr>
            <a:normAutofit/>
          </a:bodyPr>
          <a:lstStyle/>
          <a:p>
            <a:pPr>
              <a:buClr>
                <a:schemeClr val="accent1"/>
              </a:buClr>
            </a:pPr>
            <a:r>
              <a:rPr lang="en-US" sz="2700" dirty="0">
                <a:solidFill>
                  <a:schemeClr val="tx2"/>
                </a:solidFill>
                <a:latin typeface="Leelawadee" panose="020B0502040204020203" pitchFamily="34" charset="-34"/>
                <a:cs typeface="Leelawadee" panose="020B0502040204020203" pitchFamily="34" charset="-34"/>
              </a:rPr>
              <a:t>8 months after Johnson takes office, all 11 of the ex-Confederate states qualified to rejoin the </a:t>
            </a:r>
            <a:r>
              <a:rPr lang="en-US" sz="2700" dirty="0" smtClean="0">
                <a:solidFill>
                  <a:schemeClr val="tx2"/>
                </a:solidFill>
                <a:latin typeface="Leelawadee" panose="020B0502040204020203" pitchFamily="34" charset="-34"/>
                <a:cs typeface="Leelawadee" panose="020B0502040204020203" pitchFamily="34" charset="-34"/>
              </a:rPr>
              <a:t>Union</a:t>
            </a:r>
            <a:endParaRPr lang="en-US" sz="1000" dirty="0">
              <a:solidFill>
                <a:schemeClr val="tx2"/>
              </a:solidFill>
              <a:latin typeface="Leelawadee" panose="020B0502040204020203" pitchFamily="34" charset="-34"/>
              <a:cs typeface="Leelawadee" panose="020B0502040204020203" pitchFamily="34" charset="-34"/>
            </a:endParaRPr>
          </a:p>
          <a:p>
            <a:pPr>
              <a:buClr>
                <a:schemeClr val="accent1"/>
              </a:buClr>
            </a:pPr>
            <a:r>
              <a:rPr lang="en-US" sz="2700" dirty="0">
                <a:solidFill>
                  <a:schemeClr val="tx2"/>
                </a:solidFill>
                <a:latin typeface="Leelawadee" panose="020B0502040204020203" pitchFamily="34" charset="-34"/>
                <a:cs typeface="Leelawadee" panose="020B0502040204020203" pitchFamily="34" charset="-34"/>
              </a:rPr>
              <a:t>They repudiated </a:t>
            </a:r>
            <a:r>
              <a:rPr lang="en-US" sz="2700" dirty="0" smtClean="0">
                <a:solidFill>
                  <a:schemeClr val="tx2"/>
                </a:solidFill>
                <a:latin typeface="Leelawadee" panose="020B0502040204020203" pitchFamily="34" charset="-34"/>
                <a:cs typeface="Leelawadee" panose="020B0502040204020203" pitchFamily="34" charset="-34"/>
              </a:rPr>
              <a:t>secession and ratified </a:t>
            </a:r>
            <a:r>
              <a:rPr lang="en-US" sz="2700" dirty="0">
                <a:solidFill>
                  <a:schemeClr val="tx2"/>
                </a:solidFill>
                <a:latin typeface="Leelawadee" panose="020B0502040204020203" pitchFamily="34" charset="-34"/>
                <a:cs typeface="Leelawadee" panose="020B0502040204020203" pitchFamily="34" charset="-34"/>
              </a:rPr>
              <a:t>the 13</a:t>
            </a:r>
            <a:r>
              <a:rPr lang="en-US" sz="2700" baseline="30000" dirty="0">
                <a:solidFill>
                  <a:schemeClr val="tx2"/>
                </a:solidFill>
                <a:latin typeface="Leelawadee" panose="020B0502040204020203" pitchFamily="34" charset="-34"/>
                <a:cs typeface="Leelawadee" panose="020B0502040204020203" pitchFamily="34" charset="-34"/>
              </a:rPr>
              <a:t>th</a:t>
            </a:r>
            <a:r>
              <a:rPr lang="en-US" sz="2700" dirty="0">
                <a:solidFill>
                  <a:schemeClr val="tx2"/>
                </a:solidFill>
                <a:latin typeface="Leelawadee" panose="020B0502040204020203" pitchFamily="34" charset="-34"/>
                <a:cs typeface="Leelawadee" panose="020B0502040204020203" pitchFamily="34" charset="-34"/>
              </a:rPr>
              <a:t> Amendment</a:t>
            </a:r>
            <a:r>
              <a:rPr lang="en-US" sz="2700" dirty="0" smtClean="0">
                <a:solidFill>
                  <a:schemeClr val="tx2"/>
                </a:solidFill>
                <a:latin typeface="Leelawadee" panose="020B0502040204020203" pitchFamily="34" charset="-34"/>
                <a:cs typeface="Leelawadee" panose="020B0502040204020203" pitchFamily="34" charset="-34"/>
              </a:rPr>
              <a:t>.</a:t>
            </a:r>
            <a:endParaRPr lang="en-US" sz="1000" dirty="0">
              <a:solidFill>
                <a:schemeClr val="tx2"/>
              </a:solidFill>
              <a:latin typeface="Leelawadee" panose="020B0502040204020203" pitchFamily="34" charset="-34"/>
              <a:cs typeface="Leelawadee" panose="020B0502040204020203" pitchFamily="34" charset="-34"/>
            </a:endParaRPr>
          </a:p>
          <a:p>
            <a:pPr>
              <a:buClr>
                <a:schemeClr val="accent1"/>
              </a:buClr>
            </a:pPr>
            <a:r>
              <a:rPr lang="en-US" sz="2700" dirty="0">
                <a:solidFill>
                  <a:schemeClr val="tx2"/>
                </a:solidFill>
                <a:latin typeface="Leelawadee" panose="020B0502040204020203" pitchFamily="34" charset="-34"/>
                <a:cs typeface="Leelawadee" panose="020B0502040204020203" pitchFamily="34" charset="-34"/>
              </a:rPr>
              <a:t>But they didn’t give blacks voting rights and ex-Confederates elected to congress</a:t>
            </a:r>
          </a:p>
          <a:p>
            <a:pPr lvl="1">
              <a:buClr>
                <a:schemeClr val="accent2"/>
              </a:buClr>
            </a:pPr>
            <a:r>
              <a:rPr lang="en-US" sz="2400" dirty="0">
                <a:solidFill>
                  <a:schemeClr val="tx2"/>
                </a:solidFill>
                <a:latin typeface="Leelawadee" panose="020B0502040204020203" pitchFamily="34" charset="-34"/>
                <a:cs typeface="Leelawadee" panose="020B0502040204020203" pitchFamily="34" charset="-34"/>
              </a:rPr>
              <a:t>Alexander Stephens, VP of the </a:t>
            </a:r>
            <a:r>
              <a:rPr lang="en-US" sz="2400" dirty="0" smtClean="0">
                <a:solidFill>
                  <a:schemeClr val="tx2"/>
                </a:solidFill>
                <a:latin typeface="Leelawadee" panose="020B0502040204020203" pitchFamily="34" charset="-34"/>
                <a:cs typeface="Leelawadee" panose="020B0502040204020203" pitchFamily="34" charset="-34"/>
              </a:rPr>
              <a:t>CSA, </a:t>
            </a:r>
            <a:r>
              <a:rPr lang="en-US" sz="2400" dirty="0">
                <a:solidFill>
                  <a:schemeClr val="tx2"/>
                </a:solidFill>
                <a:latin typeface="Leelawadee" panose="020B0502040204020203" pitchFamily="34" charset="-34"/>
                <a:cs typeface="Leelawadee" panose="020B0502040204020203" pitchFamily="34" charset="-34"/>
              </a:rPr>
              <a:t>elected senator from Georgia</a:t>
            </a:r>
          </a:p>
          <a:p>
            <a:endParaRPr lang="en-US" dirty="0"/>
          </a:p>
        </p:txBody>
      </p:sp>
    </p:spTree>
    <p:extLst>
      <p:ext uri="{BB962C8B-B14F-4D97-AF65-F5344CB8AC3E}">
        <p14:creationId xmlns:p14="http://schemas.microsoft.com/office/powerpoint/2010/main" val="427264627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avid" panose="020E0502060401010101" pitchFamily="34" charset="-79"/>
                <a:cs typeface="David" panose="020E0502060401010101" pitchFamily="34" charset="-79"/>
              </a:rPr>
              <a:t>Black Codes</a:t>
            </a:r>
            <a:endParaRPr lang="en-US" dirty="0">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457200" y="1722441"/>
            <a:ext cx="8229600" cy="4525963"/>
          </a:xfrm>
        </p:spPr>
        <p:txBody>
          <a:bodyPr>
            <a:normAutofit/>
          </a:bodyPr>
          <a:lstStyle/>
          <a:p>
            <a:pPr>
              <a:lnSpc>
                <a:spcPct val="90000"/>
              </a:lnSpc>
              <a:buClr>
                <a:schemeClr val="accent1"/>
              </a:buClr>
            </a:pPr>
            <a:r>
              <a:rPr lang="en-US" sz="2700" dirty="0">
                <a:latin typeface="Leelawadee" panose="020B0502040204020203" pitchFamily="34" charset="-34"/>
                <a:cs typeface="Leelawadee" panose="020B0502040204020203" pitchFamily="34" charset="-34"/>
              </a:rPr>
              <a:t>Prohibited blacks from renting land or borrowing money to buy </a:t>
            </a:r>
            <a:r>
              <a:rPr lang="en-US" sz="2700" dirty="0" smtClean="0">
                <a:latin typeface="Leelawadee" panose="020B0502040204020203" pitchFamily="34" charset="-34"/>
                <a:cs typeface="Leelawadee" panose="020B0502040204020203" pitchFamily="34" charset="-34"/>
              </a:rPr>
              <a:t>land</a:t>
            </a:r>
            <a:endParaRPr lang="en-US" sz="1000" dirty="0">
              <a:latin typeface="Leelawadee" panose="020B0502040204020203" pitchFamily="34" charset="-34"/>
              <a:cs typeface="Leelawadee" panose="020B0502040204020203" pitchFamily="34" charset="-34"/>
            </a:endParaRPr>
          </a:p>
          <a:p>
            <a:pPr>
              <a:lnSpc>
                <a:spcPct val="90000"/>
              </a:lnSpc>
              <a:buClr>
                <a:schemeClr val="accent1"/>
              </a:buClr>
            </a:pPr>
            <a:r>
              <a:rPr lang="en-US" sz="2700" dirty="0">
                <a:latin typeface="Leelawadee" panose="020B0502040204020203" pitchFamily="34" charset="-34"/>
                <a:cs typeface="Leelawadee" panose="020B0502040204020203" pitchFamily="34" charset="-34"/>
              </a:rPr>
              <a:t>Placed freedmen into a form of servitude by forcing them as “vagrants” and “apprentices” to sign work contracts</a:t>
            </a:r>
          </a:p>
          <a:p>
            <a:pPr lvl="1">
              <a:lnSpc>
                <a:spcPct val="90000"/>
              </a:lnSpc>
              <a:buClr>
                <a:schemeClr val="accent2"/>
              </a:buClr>
            </a:pPr>
            <a:r>
              <a:rPr lang="en-US" sz="2400" dirty="0">
                <a:latin typeface="Leelawadee" panose="020B0502040204020203" pitchFamily="34" charset="-34"/>
                <a:cs typeface="Leelawadee" panose="020B0502040204020203" pitchFamily="34" charset="-34"/>
              </a:rPr>
              <a:t>Worked in cotton fields under white supervision for deferred </a:t>
            </a:r>
            <a:r>
              <a:rPr lang="en-US" sz="2400" dirty="0" smtClean="0">
                <a:latin typeface="Leelawadee" panose="020B0502040204020203" pitchFamily="34" charset="-34"/>
                <a:cs typeface="Leelawadee" panose="020B0502040204020203" pitchFamily="34" charset="-34"/>
              </a:rPr>
              <a:t>wages</a:t>
            </a:r>
            <a:endParaRPr lang="en-US" sz="1000" dirty="0">
              <a:latin typeface="Leelawadee" panose="020B0502040204020203" pitchFamily="34" charset="-34"/>
              <a:cs typeface="Leelawadee" panose="020B0502040204020203" pitchFamily="34" charset="-34"/>
            </a:endParaRPr>
          </a:p>
          <a:p>
            <a:pPr>
              <a:lnSpc>
                <a:spcPct val="90000"/>
              </a:lnSpc>
              <a:buClr>
                <a:schemeClr val="accent1"/>
              </a:buClr>
            </a:pPr>
            <a:r>
              <a:rPr lang="en-US" sz="2700" dirty="0">
                <a:latin typeface="Leelawadee" panose="020B0502040204020203" pitchFamily="34" charset="-34"/>
                <a:cs typeface="Leelawadee" panose="020B0502040204020203" pitchFamily="34" charset="-34"/>
              </a:rPr>
              <a:t>Prohibited blacks from testifying against whites in court</a:t>
            </a:r>
          </a:p>
          <a:p>
            <a:endParaRPr lang="en-US" dirty="0"/>
          </a:p>
        </p:txBody>
      </p:sp>
    </p:spTree>
    <p:extLst>
      <p:ext uri="{BB962C8B-B14F-4D97-AF65-F5344CB8AC3E}">
        <p14:creationId xmlns:p14="http://schemas.microsoft.com/office/powerpoint/2010/main" val="257033237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8" y="-137151"/>
            <a:ext cx="8952938" cy="1325563"/>
          </a:xfrm>
        </p:spPr>
        <p:txBody>
          <a:bodyPr/>
          <a:lstStyle/>
          <a:p>
            <a:pPr algn="ctr"/>
            <a:r>
              <a:rPr lang="en-US" b="1" dirty="0" smtClean="0">
                <a:solidFill>
                  <a:schemeClr val="bg1"/>
                </a:solidFill>
              </a:rPr>
              <a:t>The Southern Response </a:t>
            </a:r>
            <a:endParaRPr lang="en-US" b="1" dirty="0">
              <a:solidFill>
                <a:schemeClr val="bg1"/>
              </a:solidFill>
            </a:endParaRPr>
          </a:p>
        </p:txBody>
      </p:sp>
      <p:sp>
        <p:nvSpPr>
          <p:cNvPr id="8" name="Content Placeholder 2"/>
          <p:cNvSpPr txBox="1">
            <a:spLocks/>
          </p:cNvSpPr>
          <p:nvPr/>
        </p:nvSpPr>
        <p:spPr>
          <a:xfrm>
            <a:off x="86848" y="909385"/>
            <a:ext cx="5056652" cy="600747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sz="2400" dirty="0" smtClean="0">
                <a:solidFill>
                  <a:prstClr val="white"/>
                </a:solidFill>
                <a:latin typeface="Calibri"/>
              </a:rPr>
              <a:t>Some </a:t>
            </a:r>
            <a:r>
              <a:rPr lang="en-US" altLang="en-US" sz="2400" dirty="0">
                <a:solidFill>
                  <a:prstClr val="white"/>
                </a:solidFill>
                <a:latin typeface="Calibri"/>
              </a:rPr>
              <a:t>plantations wanted to re-open but needed labor – two </a:t>
            </a:r>
            <a:r>
              <a:rPr lang="en-US" altLang="en-US" sz="2400" dirty="0" smtClean="0">
                <a:solidFill>
                  <a:prstClr val="white"/>
                </a:solidFill>
                <a:latin typeface="Calibri"/>
              </a:rPr>
              <a:t>options:</a:t>
            </a:r>
          </a:p>
          <a:p>
            <a:pPr lvl="1"/>
            <a:r>
              <a:rPr lang="en-US" altLang="en-US" b="1" dirty="0" smtClean="0">
                <a:solidFill>
                  <a:prstClr val="white"/>
                </a:solidFill>
                <a:latin typeface="Calibri"/>
              </a:rPr>
              <a:t>Sharecropping</a:t>
            </a:r>
            <a:r>
              <a:rPr lang="en-US" altLang="en-US" dirty="0" smtClean="0">
                <a:solidFill>
                  <a:prstClr val="white"/>
                </a:solidFill>
                <a:latin typeface="Calibri"/>
              </a:rPr>
              <a:t> </a:t>
            </a:r>
            <a:r>
              <a:rPr lang="en-US" altLang="en-US" dirty="0">
                <a:solidFill>
                  <a:prstClr val="white"/>
                </a:solidFill>
                <a:latin typeface="Calibri"/>
              </a:rPr>
              <a:t>– land owners would divide up land and give it to former slaves on credit (with tools and seed), half of the harvest was given to the owner, and the rest for the farmer to </a:t>
            </a:r>
            <a:r>
              <a:rPr lang="en-US" altLang="en-US" dirty="0" smtClean="0">
                <a:solidFill>
                  <a:prstClr val="white"/>
                </a:solidFill>
                <a:latin typeface="Calibri"/>
              </a:rPr>
              <a:t>sell/eat.</a:t>
            </a:r>
          </a:p>
          <a:p>
            <a:pPr lvl="2"/>
            <a:r>
              <a:rPr lang="en-US" altLang="en-US" sz="2400" dirty="0" smtClean="0">
                <a:solidFill>
                  <a:prstClr val="white"/>
                </a:solidFill>
                <a:latin typeface="Calibri"/>
              </a:rPr>
              <a:t>In </a:t>
            </a:r>
            <a:r>
              <a:rPr lang="en-US" altLang="en-US" sz="2400" dirty="0">
                <a:solidFill>
                  <a:prstClr val="white"/>
                </a:solidFill>
                <a:latin typeface="Calibri"/>
              </a:rPr>
              <a:t>practice, a legal form of </a:t>
            </a:r>
            <a:r>
              <a:rPr lang="en-US" altLang="en-US" sz="2400" dirty="0" smtClean="0">
                <a:solidFill>
                  <a:prstClr val="white"/>
                </a:solidFill>
                <a:latin typeface="Calibri"/>
              </a:rPr>
              <a:t>slavery – freed blacks are still tied to the land.</a:t>
            </a:r>
          </a:p>
          <a:p>
            <a:pPr lvl="1"/>
            <a:r>
              <a:rPr lang="en-US" altLang="en-US" b="1" dirty="0" smtClean="0">
                <a:solidFill>
                  <a:prstClr val="white"/>
                </a:solidFill>
                <a:latin typeface="Calibri"/>
              </a:rPr>
              <a:t>Tenant </a:t>
            </a:r>
            <a:r>
              <a:rPr lang="en-US" altLang="en-US" b="1" dirty="0">
                <a:solidFill>
                  <a:prstClr val="white"/>
                </a:solidFill>
                <a:latin typeface="Calibri"/>
              </a:rPr>
              <a:t>Farming</a:t>
            </a:r>
            <a:r>
              <a:rPr lang="en-US" altLang="en-US" dirty="0">
                <a:solidFill>
                  <a:prstClr val="white"/>
                </a:solidFill>
                <a:latin typeface="Calibri"/>
              </a:rPr>
              <a:t> – those slaves with money earned could lease the land and keep all their harvest (not a frequently seen).</a:t>
            </a:r>
            <a:endParaRPr lang="en-US" altLang="en-US" u="sng" dirty="0">
              <a:solidFill>
                <a:prstClr val="white"/>
              </a:solidFill>
              <a:latin typeface="Calibri"/>
            </a:endParaRPr>
          </a:p>
          <a:p>
            <a:pPr>
              <a:buFont typeface="Arial" panose="020B0604020202020204" pitchFamily="34" charset="0"/>
              <a:buNone/>
            </a:pPr>
            <a:endParaRPr lang="en-US" sz="2000" dirty="0">
              <a:solidFill>
                <a:prstClr val="white"/>
              </a:solidFill>
              <a:latin typeface="Calibri"/>
            </a:endParaRPr>
          </a:p>
          <a:p>
            <a:pPr>
              <a:buFont typeface="Arial" panose="020B0604020202020204" pitchFamily="34" charset="0"/>
              <a:buNone/>
            </a:pPr>
            <a:endParaRPr lang="en-US" dirty="0">
              <a:solidFill>
                <a:prstClr val="white"/>
              </a:solidFill>
              <a:latin typeface="Calibri"/>
            </a:endParaRPr>
          </a:p>
          <a:p>
            <a:endParaRPr lang="en-US" dirty="0">
              <a:solidFill>
                <a:srgbClr val="000000"/>
              </a:solidFill>
              <a:latin typeface="Calibri"/>
            </a:endParaRPr>
          </a:p>
        </p:txBody>
      </p:sp>
      <p:pic>
        <p:nvPicPr>
          <p:cNvPr id="4" name="Picture 4" descr="304690_m_16_03"/>
          <p:cNvPicPr preferRelativeResize="0">
            <a:picLocks noGrp="1" noChangeAspect="1" noChangeArrowheads="1"/>
          </p:cNvPicPr>
          <p:nvPr>
            <p:ph idx="1"/>
          </p:nvPr>
        </p:nvPicPr>
        <p:blipFill>
          <a:blip r:embed="rId2">
            <a:lum bright="-6000" contrast="12000"/>
            <a:extLst>
              <a:ext uri="{28A0092B-C50C-407E-A947-70E740481C1C}">
                <a14:useLocalDpi xmlns:a14="http://schemas.microsoft.com/office/drawing/2010/main" val="0"/>
              </a:ext>
            </a:extLst>
          </a:blip>
          <a:srcRect/>
          <a:stretch>
            <a:fillRect/>
          </a:stretch>
        </p:blipFill>
        <p:spPr>
          <a:xfrm>
            <a:off x="5054537" y="3148150"/>
            <a:ext cx="3985251" cy="3436822"/>
          </a:xfrm>
          <a:noFill/>
          <a:ln w="12700">
            <a:noFill/>
            <a:miter lim="800000"/>
            <a:headEnd/>
            <a:tailEnd/>
          </a:ln>
        </p:spPr>
      </p:pic>
      <p:pic>
        <p:nvPicPr>
          <p:cNvPr id="8194" name="Picture 2" descr="http://faculty.polytechnic.org/gfeldmeth/sharec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299" y="909386"/>
            <a:ext cx="3086100" cy="2095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5968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592" y="995083"/>
            <a:ext cx="5200148" cy="5499847"/>
          </a:xfrm>
        </p:spPr>
        <p:txBody>
          <a:bodyPr>
            <a:noAutofit/>
          </a:bodyPr>
          <a:lstStyle/>
          <a:p>
            <a:r>
              <a:rPr lang="en-US" sz="1900" dirty="0" smtClean="0">
                <a:solidFill>
                  <a:schemeClr val="bg1"/>
                </a:solidFill>
              </a:rPr>
              <a:t>Congressional activity – Radical Republicans got a lot done without southern representative push back (remember all those acts in the Civil war…)</a:t>
            </a:r>
          </a:p>
          <a:p>
            <a:r>
              <a:rPr lang="en-US" sz="1900" dirty="0" smtClean="0">
                <a:solidFill>
                  <a:schemeClr val="bg1"/>
                </a:solidFill>
              </a:rPr>
              <a:t>Radical Republicans stance - Johnson was </a:t>
            </a:r>
            <a:r>
              <a:rPr lang="en-US" sz="1900" dirty="0">
                <a:solidFill>
                  <a:schemeClr val="bg1"/>
                </a:solidFill>
              </a:rPr>
              <a:t>being much too lenient towards the South</a:t>
            </a:r>
            <a:r>
              <a:rPr lang="en-US" sz="1900" dirty="0" smtClean="0">
                <a:solidFill>
                  <a:schemeClr val="bg1"/>
                </a:solidFill>
              </a:rPr>
              <a:t>.</a:t>
            </a:r>
          </a:p>
          <a:p>
            <a:pPr lvl="1"/>
            <a:r>
              <a:rPr lang="en-US" sz="1900" dirty="0" smtClean="0">
                <a:solidFill>
                  <a:schemeClr val="bg1"/>
                </a:solidFill>
              </a:rPr>
              <a:t>Worried that Southern politicians would try to reinstate pre-civil war practices (aka slavery). </a:t>
            </a:r>
          </a:p>
          <a:p>
            <a:pPr lvl="1"/>
            <a:r>
              <a:rPr lang="en-US" sz="1900" dirty="0" smtClean="0">
                <a:solidFill>
                  <a:schemeClr val="bg1"/>
                </a:solidFill>
              </a:rPr>
              <a:t>EX: Johnson vetoed extension of Freedman’s Bureau</a:t>
            </a:r>
          </a:p>
          <a:p>
            <a:r>
              <a:rPr lang="en-US" altLang="en-US" sz="1900" dirty="0" smtClean="0">
                <a:solidFill>
                  <a:schemeClr val="bg1"/>
                </a:solidFill>
              </a:rPr>
              <a:t>Response…Passed</a:t>
            </a:r>
            <a:r>
              <a:rPr lang="en-US" altLang="en-US" sz="1900" b="1" dirty="0" smtClean="0">
                <a:solidFill>
                  <a:schemeClr val="bg1"/>
                </a:solidFill>
              </a:rPr>
              <a:t> Civil </a:t>
            </a:r>
            <a:r>
              <a:rPr lang="en-US" altLang="en-US" sz="1900" b="1" dirty="0">
                <a:solidFill>
                  <a:schemeClr val="bg1"/>
                </a:solidFill>
              </a:rPr>
              <a:t>Rights </a:t>
            </a:r>
            <a:r>
              <a:rPr lang="en-US" altLang="en-US" sz="1900" b="1" dirty="0" smtClean="0">
                <a:solidFill>
                  <a:schemeClr val="bg1"/>
                </a:solidFill>
              </a:rPr>
              <a:t>Act of </a:t>
            </a:r>
            <a:r>
              <a:rPr lang="en-US" altLang="en-US" sz="1900" b="1" dirty="0">
                <a:solidFill>
                  <a:schemeClr val="bg1"/>
                </a:solidFill>
              </a:rPr>
              <a:t>1866</a:t>
            </a:r>
            <a:r>
              <a:rPr lang="en-US" altLang="en-US" sz="1900" dirty="0">
                <a:solidFill>
                  <a:schemeClr val="bg1"/>
                </a:solidFill>
              </a:rPr>
              <a:t> – gave citizenship to former slaves and prohibited black codes (restrictions on former slaves lives</a:t>
            </a:r>
            <a:r>
              <a:rPr lang="en-US" altLang="en-US" sz="1900" dirty="0" smtClean="0">
                <a:solidFill>
                  <a:schemeClr val="bg1"/>
                </a:solidFill>
              </a:rPr>
              <a:t>).</a:t>
            </a:r>
          </a:p>
          <a:p>
            <a:pPr lvl="1"/>
            <a:r>
              <a:rPr lang="en-US" sz="1900" dirty="0" smtClean="0">
                <a:solidFill>
                  <a:schemeClr val="bg1"/>
                </a:solidFill>
              </a:rPr>
              <a:t>Johnson </a:t>
            </a:r>
            <a:r>
              <a:rPr lang="en-US" sz="1900" u="sng" dirty="0">
                <a:solidFill>
                  <a:schemeClr val="bg1"/>
                </a:solidFill>
              </a:rPr>
              <a:t>tried</a:t>
            </a:r>
            <a:r>
              <a:rPr lang="en-US" sz="1900" dirty="0">
                <a:solidFill>
                  <a:schemeClr val="bg1"/>
                </a:solidFill>
              </a:rPr>
              <a:t> to veto </a:t>
            </a:r>
            <a:r>
              <a:rPr lang="en-US" sz="1900" dirty="0" smtClean="0">
                <a:solidFill>
                  <a:schemeClr val="bg1"/>
                </a:solidFill>
              </a:rPr>
              <a:t>it.</a:t>
            </a:r>
          </a:p>
          <a:p>
            <a:r>
              <a:rPr lang="en-US" sz="1900" dirty="0" smtClean="0">
                <a:solidFill>
                  <a:schemeClr val="bg1"/>
                </a:solidFill>
              </a:rPr>
              <a:t>Congress </a:t>
            </a:r>
            <a:r>
              <a:rPr lang="en-US" sz="1900" dirty="0">
                <a:solidFill>
                  <a:schemeClr val="bg1"/>
                </a:solidFill>
              </a:rPr>
              <a:t>overrode Johnson’s </a:t>
            </a:r>
            <a:r>
              <a:rPr lang="en-US" sz="1900" dirty="0" smtClean="0">
                <a:solidFill>
                  <a:schemeClr val="bg1"/>
                </a:solidFill>
              </a:rPr>
              <a:t>vetoes</a:t>
            </a:r>
            <a:r>
              <a:rPr lang="en-US" sz="1900" dirty="0">
                <a:solidFill>
                  <a:schemeClr val="bg1"/>
                </a:solidFill>
              </a:rPr>
              <a:t> </a:t>
            </a:r>
            <a:r>
              <a:rPr lang="en-US" sz="1900" dirty="0" smtClean="0">
                <a:solidFill>
                  <a:schemeClr val="bg1"/>
                </a:solidFill>
              </a:rPr>
              <a:t>-  </a:t>
            </a:r>
            <a:r>
              <a:rPr lang="en-US" sz="1900" dirty="0">
                <a:solidFill>
                  <a:schemeClr val="bg1"/>
                </a:solidFill>
              </a:rPr>
              <a:t>drafted the 14</a:t>
            </a:r>
            <a:r>
              <a:rPr lang="en-US" sz="1900" baseline="30000" dirty="0">
                <a:solidFill>
                  <a:schemeClr val="bg1"/>
                </a:solidFill>
              </a:rPr>
              <a:t>th</a:t>
            </a:r>
            <a:r>
              <a:rPr lang="en-US" sz="1900" dirty="0">
                <a:solidFill>
                  <a:schemeClr val="bg1"/>
                </a:solidFill>
              </a:rPr>
              <a:t> </a:t>
            </a:r>
            <a:r>
              <a:rPr lang="en-US" sz="1900" dirty="0" smtClean="0">
                <a:solidFill>
                  <a:schemeClr val="bg1"/>
                </a:solidFill>
              </a:rPr>
              <a:t>Amendment.</a:t>
            </a:r>
            <a:endParaRPr lang="en-US" sz="1900" dirty="0">
              <a:solidFill>
                <a:schemeClr val="bg1"/>
              </a:solidFill>
            </a:endParaRPr>
          </a:p>
          <a:p>
            <a:pPr lvl="1"/>
            <a:r>
              <a:rPr lang="en-US" sz="1900" dirty="0">
                <a:solidFill>
                  <a:schemeClr val="bg1"/>
                </a:solidFill>
              </a:rPr>
              <a:t>14</a:t>
            </a:r>
            <a:r>
              <a:rPr lang="en-US" sz="1900" baseline="30000" dirty="0">
                <a:solidFill>
                  <a:schemeClr val="bg1"/>
                </a:solidFill>
              </a:rPr>
              <a:t>th</a:t>
            </a:r>
            <a:r>
              <a:rPr lang="en-US" sz="1900" dirty="0">
                <a:solidFill>
                  <a:schemeClr val="bg1"/>
                </a:solidFill>
              </a:rPr>
              <a:t> – Defines citizenship (“all persons born or naturalized</a:t>
            </a:r>
            <a:r>
              <a:rPr lang="en-US" sz="1900" dirty="0" smtClean="0">
                <a:solidFill>
                  <a:schemeClr val="bg1"/>
                </a:solidFill>
              </a:rPr>
              <a:t>”).</a:t>
            </a:r>
            <a:endParaRPr lang="en-US" sz="1900" dirty="0">
              <a:solidFill>
                <a:schemeClr val="bg1"/>
              </a:solidFill>
            </a:endParaRPr>
          </a:p>
          <a:p>
            <a:pPr>
              <a:lnSpc>
                <a:spcPct val="80000"/>
              </a:lnSpc>
              <a:buFontTx/>
              <a:buNone/>
            </a:pPr>
            <a:endParaRPr lang="en-US" altLang="en-US" sz="1900" dirty="0"/>
          </a:p>
        </p:txBody>
      </p:sp>
      <p:sp>
        <p:nvSpPr>
          <p:cNvPr id="4" name="Title 1"/>
          <p:cNvSpPr>
            <a:spLocks noGrp="1"/>
          </p:cNvSpPr>
          <p:nvPr>
            <p:ph type="title"/>
          </p:nvPr>
        </p:nvSpPr>
        <p:spPr>
          <a:xfrm>
            <a:off x="96593" y="-168530"/>
            <a:ext cx="8944377" cy="1325563"/>
          </a:xfrm>
        </p:spPr>
        <p:txBody>
          <a:bodyPr/>
          <a:lstStyle/>
          <a:p>
            <a:pPr algn="ctr"/>
            <a:r>
              <a:rPr lang="en-US" b="1" dirty="0" smtClean="0">
                <a:solidFill>
                  <a:schemeClr val="bg1"/>
                </a:solidFill>
              </a:rPr>
              <a:t>Clashes over Reconstruction</a:t>
            </a:r>
            <a:endParaRPr lang="en-US" b="1" dirty="0">
              <a:solidFill>
                <a:schemeClr val="bg1"/>
              </a:solidFill>
            </a:endParaRPr>
          </a:p>
        </p:txBody>
      </p:sp>
      <p:pic>
        <p:nvPicPr>
          <p:cNvPr id="7" name="Picture 4" descr="JohnsonKickingFreedmensBureau-Harpers-4-14-1866"/>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8540" t="5173" r="8897" b="5173"/>
          <a:stretch>
            <a:fillRect/>
          </a:stretch>
        </p:blipFill>
        <p:spPr>
          <a:xfrm>
            <a:off x="5406617" y="995084"/>
            <a:ext cx="2307906" cy="5081451"/>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050" name="Picture 2" descr="http://amhist.ist.unomaha.edu/module_files/CivilRightsBill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6911" y="4607202"/>
            <a:ext cx="2475239" cy="2070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891202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Presidential Reconstruction</a:t>
            </a:r>
            <a:endParaRPr lang="en-US" dirty="0"/>
          </a:p>
        </p:txBody>
      </p:sp>
      <p:sp>
        <p:nvSpPr>
          <p:cNvPr id="3" name="Content Placeholder 2"/>
          <p:cNvSpPr>
            <a:spLocks noGrp="1"/>
          </p:cNvSpPr>
          <p:nvPr>
            <p:ph idx="1"/>
          </p:nvPr>
        </p:nvSpPr>
        <p:spPr>
          <a:xfrm>
            <a:off x="264565" y="1584014"/>
            <a:ext cx="8492510" cy="4711861"/>
          </a:xfrm>
        </p:spPr>
        <p:txBody>
          <a:bodyPr>
            <a:normAutofit/>
          </a:bodyPr>
          <a:lstStyle/>
          <a:p>
            <a:r>
              <a:rPr lang="en-US" dirty="0" smtClean="0"/>
              <a:t>Issues:</a:t>
            </a:r>
          </a:p>
          <a:p>
            <a:pPr lvl="1"/>
            <a:r>
              <a:rPr lang="en-US" dirty="0" smtClean="0"/>
              <a:t>Pardons (Over 13,500)</a:t>
            </a:r>
          </a:p>
          <a:p>
            <a:pPr lvl="1"/>
            <a:r>
              <a:rPr lang="en-US" dirty="0" smtClean="0"/>
              <a:t>Former Confederates elected to state positions and Congress</a:t>
            </a:r>
          </a:p>
          <a:p>
            <a:pPr lvl="1"/>
            <a:r>
              <a:rPr lang="en-US" dirty="0" smtClean="0"/>
              <a:t>Black Codes</a:t>
            </a:r>
          </a:p>
          <a:p>
            <a:pPr lvl="1"/>
            <a:r>
              <a:rPr lang="en-US" dirty="0" smtClean="0"/>
              <a:t>Race Riots (Memphis and New Orleans, others)</a:t>
            </a:r>
          </a:p>
          <a:p>
            <a:pPr lvl="1"/>
            <a:r>
              <a:rPr lang="en-US" dirty="0" smtClean="0"/>
              <a:t>14</a:t>
            </a:r>
            <a:r>
              <a:rPr lang="en-US" baseline="30000" dirty="0" smtClean="0"/>
              <a:t>th</a:t>
            </a:r>
            <a:r>
              <a:rPr lang="en-US" dirty="0" smtClean="0"/>
              <a:t> Amendment</a:t>
            </a:r>
          </a:p>
          <a:p>
            <a:r>
              <a:rPr lang="en-US" dirty="0" smtClean="0"/>
              <a:t>Public Reaction in the North:</a:t>
            </a:r>
          </a:p>
          <a:p>
            <a:pPr lvl="1"/>
            <a:r>
              <a:rPr lang="en-US" dirty="0" smtClean="0"/>
              <a:t>Election of 1866: Republicans 3-1 majorities in both houses and control over every northern state</a:t>
            </a:r>
          </a:p>
          <a:p>
            <a:pPr lvl="1"/>
            <a:r>
              <a:rPr lang="en-US" dirty="0" smtClean="0"/>
              <a:t>Backlash against Johnson &amp; new southern state gov’ts</a:t>
            </a:r>
            <a:endParaRPr lang="en-US" dirty="0"/>
          </a:p>
        </p:txBody>
      </p:sp>
    </p:spTree>
    <p:extLst>
      <p:ext uri="{BB962C8B-B14F-4D97-AF65-F5344CB8AC3E}">
        <p14:creationId xmlns:p14="http://schemas.microsoft.com/office/powerpoint/2010/main" val="40205229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QUIZ!</a:t>
            </a:r>
            <a:endParaRPr lang="en-US" dirty="0"/>
          </a:p>
        </p:txBody>
      </p:sp>
      <p:sp>
        <p:nvSpPr>
          <p:cNvPr id="3" name="Content Placeholder 2"/>
          <p:cNvSpPr>
            <a:spLocks noGrp="1"/>
          </p:cNvSpPr>
          <p:nvPr>
            <p:ph idx="1"/>
          </p:nvPr>
        </p:nvSpPr>
        <p:spPr/>
        <p:txBody>
          <a:bodyPr/>
          <a:lstStyle/>
          <a:p>
            <a:r>
              <a:rPr lang="en-US" dirty="0" smtClean="0"/>
              <a:t>Just kidding</a:t>
            </a:r>
            <a:r>
              <a:rPr lang="mr-IN" dirty="0" smtClean="0"/>
              <a:t>…</a:t>
            </a:r>
            <a:endParaRPr lang="en-US" dirty="0" smtClean="0"/>
          </a:p>
          <a:p>
            <a:endParaRPr lang="en-US" dirty="0"/>
          </a:p>
          <a:p>
            <a:r>
              <a:rPr lang="en-US" dirty="0" smtClean="0">
                <a:hlinkClick r:id="rId2"/>
              </a:rPr>
              <a:t>Reconstruction Video</a:t>
            </a:r>
            <a:endParaRPr lang="en-US" dirty="0"/>
          </a:p>
        </p:txBody>
      </p:sp>
    </p:spTree>
    <p:extLst>
      <p:ext uri="{BB962C8B-B14F-4D97-AF65-F5344CB8AC3E}">
        <p14:creationId xmlns:p14="http://schemas.microsoft.com/office/powerpoint/2010/main" val="2011664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33795" name="Text Box 3"/>
          <p:cNvSpPr txBox="1">
            <a:spLocks noChangeArrowheads="1"/>
          </p:cNvSpPr>
          <p:nvPr/>
        </p:nvSpPr>
        <p:spPr bwMode="auto">
          <a:xfrm>
            <a:off x="152400" y="273050"/>
            <a:ext cx="8915400" cy="7175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100">
                <a:solidFill>
                  <a:srgbClr val="000099"/>
                </a:solidFill>
                <a:latin typeface="Insula" pitchFamily="66" charset="0"/>
                <a:ea typeface="+mn-ea"/>
              </a:rPr>
              <a:t>Congress Breaks with the President</a:t>
            </a:r>
          </a:p>
        </p:txBody>
      </p:sp>
      <p:sp>
        <p:nvSpPr>
          <p:cNvPr id="33797" name="Text Box 5"/>
          <p:cNvSpPr txBox="1">
            <a:spLocks noChangeArrowheads="1"/>
          </p:cNvSpPr>
          <p:nvPr/>
        </p:nvSpPr>
        <p:spPr bwMode="auto">
          <a:xfrm>
            <a:off x="533400" y="1273181"/>
            <a:ext cx="5562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en-US" b="0" dirty="0">
                <a:solidFill>
                  <a:schemeClr val="tx1"/>
                </a:solidFill>
              </a:rPr>
              <a:t>Congress bars Southern</a:t>
            </a:r>
            <a:br>
              <a:rPr lang="en-US" b="0" dirty="0">
                <a:solidFill>
                  <a:schemeClr val="tx1"/>
                </a:solidFill>
              </a:rPr>
            </a:br>
            <a:r>
              <a:rPr lang="en-US" b="0" dirty="0">
                <a:solidFill>
                  <a:schemeClr val="tx1"/>
                </a:solidFill>
              </a:rPr>
              <a:t>Congressional delegates.</a:t>
            </a:r>
          </a:p>
          <a:p>
            <a:pPr eaLnBrk="1" hangingPunct="1">
              <a:spcBef>
                <a:spcPct val="50000"/>
              </a:spcBef>
              <a:buClr>
                <a:srgbClr val="D30A05"/>
              </a:buClr>
              <a:buFont typeface="Wingdings" charset="0"/>
              <a:buChar char="«"/>
            </a:pPr>
            <a:r>
              <a:rPr lang="en-US" b="0" dirty="0">
                <a:solidFill>
                  <a:schemeClr val="tx1"/>
                </a:solidFill>
              </a:rPr>
              <a:t>Joint Committee on </a:t>
            </a:r>
            <a:br>
              <a:rPr lang="en-US" b="0" dirty="0">
                <a:solidFill>
                  <a:schemeClr val="tx1"/>
                </a:solidFill>
              </a:rPr>
            </a:br>
            <a:r>
              <a:rPr lang="en-US" b="0" dirty="0">
                <a:solidFill>
                  <a:schemeClr val="tx1"/>
                </a:solidFill>
              </a:rPr>
              <a:t>Reconstruction created.</a:t>
            </a:r>
          </a:p>
          <a:p>
            <a:pPr eaLnBrk="1" hangingPunct="1">
              <a:spcBef>
                <a:spcPct val="50000"/>
              </a:spcBef>
              <a:buClr>
                <a:srgbClr val="D30A05"/>
              </a:buClr>
              <a:buFont typeface="Wingdings" charset="0"/>
              <a:buChar char="«"/>
            </a:pPr>
            <a:r>
              <a:rPr lang="en-US" b="0" dirty="0">
                <a:solidFill>
                  <a:schemeClr val="tx1"/>
                </a:solidFill>
              </a:rPr>
              <a:t>February, 1866 </a:t>
            </a:r>
            <a:r>
              <a:rPr lang="en-US" b="0" dirty="0">
                <a:solidFill>
                  <a:schemeClr val="tx1"/>
                </a:solidFill>
                <a:sym typeface="Wingdings" charset="0"/>
              </a:rPr>
              <a:t> President</a:t>
            </a:r>
            <a:br>
              <a:rPr lang="en-US" b="0" dirty="0">
                <a:solidFill>
                  <a:schemeClr val="tx1"/>
                </a:solidFill>
                <a:sym typeface="Wingdings" charset="0"/>
              </a:rPr>
            </a:br>
            <a:r>
              <a:rPr lang="en-US" b="0" dirty="0">
                <a:solidFill>
                  <a:schemeClr val="tx1"/>
                </a:solidFill>
                <a:sym typeface="Wingdings" charset="0"/>
              </a:rPr>
              <a:t>vetoed the Freedmen</a:t>
            </a:r>
            <a:r>
              <a:rPr lang="ja-JP" altLang="en-US" b="0" dirty="0">
                <a:solidFill>
                  <a:schemeClr val="tx1"/>
                </a:solidFill>
                <a:sym typeface="Wingdings" charset="0"/>
              </a:rPr>
              <a:t>’</a:t>
            </a:r>
            <a:r>
              <a:rPr lang="en-US" b="0" dirty="0">
                <a:solidFill>
                  <a:schemeClr val="tx1"/>
                </a:solidFill>
                <a:sym typeface="Wingdings" charset="0"/>
              </a:rPr>
              <a:t>s</a:t>
            </a:r>
            <a:br>
              <a:rPr lang="en-US" b="0" dirty="0">
                <a:solidFill>
                  <a:schemeClr val="tx1"/>
                </a:solidFill>
                <a:sym typeface="Wingdings" charset="0"/>
              </a:rPr>
            </a:br>
            <a:r>
              <a:rPr lang="en-US" b="0" dirty="0">
                <a:solidFill>
                  <a:schemeClr val="tx1"/>
                </a:solidFill>
                <a:sym typeface="Wingdings" charset="0"/>
              </a:rPr>
              <a:t>Bureau bill.</a:t>
            </a:r>
          </a:p>
          <a:p>
            <a:pPr eaLnBrk="1" hangingPunct="1">
              <a:spcBef>
                <a:spcPct val="50000"/>
              </a:spcBef>
              <a:buClr>
                <a:srgbClr val="D30A05"/>
              </a:buClr>
              <a:buFont typeface="Wingdings" charset="0"/>
              <a:buChar char="«"/>
            </a:pPr>
            <a:r>
              <a:rPr lang="en-US" b="0" dirty="0">
                <a:solidFill>
                  <a:schemeClr val="tx1"/>
                </a:solidFill>
                <a:sym typeface="Wingdings" charset="0"/>
              </a:rPr>
              <a:t>March, 1866  Johnson</a:t>
            </a:r>
            <a:br>
              <a:rPr lang="en-US" b="0" dirty="0">
                <a:solidFill>
                  <a:schemeClr val="tx1"/>
                </a:solidFill>
                <a:sym typeface="Wingdings" charset="0"/>
              </a:rPr>
            </a:br>
            <a:r>
              <a:rPr lang="en-US" b="0" dirty="0">
                <a:solidFill>
                  <a:schemeClr val="tx1"/>
                </a:solidFill>
                <a:sym typeface="Wingdings" charset="0"/>
              </a:rPr>
              <a:t>vetoed the 1866 Civil Rights Act.</a:t>
            </a:r>
          </a:p>
          <a:p>
            <a:pPr eaLnBrk="1" hangingPunct="1">
              <a:spcBef>
                <a:spcPct val="50000"/>
              </a:spcBef>
              <a:buClr>
                <a:srgbClr val="D30A05"/>
              </a:buClr>
              <a:buFont typeface="Wingdings" charset="0"/>
              <a:buChar char="«"/>
            </a:pPr>
            <a:r>
              <a:rPr lang="en-US" b="0" dirty="0">
                <a:solidFill>
                  <a:schemeClr val="tx1"/>
                </a:solidFill>
                <a:sym typeface="Wingdings" charset="0"/>
              </a:rPr>
              <a:t>Congress passed both bills over </a:t>
            </a:r>
            <a:br>
              <a:rPr lang="en-US" b="0" dirty="0">
                <a:solidFill>
                  <a:schemeClr val="tx1"/>
                </a:solidFill>
                <a:sym typeface="Wingdings" charset="0"/>
              </a:rPr>
            </a:br>
            <a:r>
              <a:rPr lang="en-US" b="0" dirty="0">
                <a:solidFill>
                  <a:schemeClr val="tx1"/>
                </a:solidFill>
                <a:sym typeface="Wingdings" charset="0"/>
              </a:rPr>
              <a:t>Johnson</a:t>
            </a:r>
            <a:r>
              <a:rPr lang="ja-JP" altLang="en-US" b="0" dirty="0">
                <a:solidFill>
                  <a:schemeClr val="tx1"/>
                </a:solidFill>
                <a:sym typeface="Wingdings" charset="0"/>
              </a:rPr>
              <a:t>’</a:t>
            </a:r>
            <a:r>
              <a:rPr lang="en-US" b="0" dirty="0">
                <a:solidFill>
                  <a:schemeClr val="tx1"/>
                </a:solidFill>
                <a:sym typeface="Wingdings" charset="0"/>
              </a:rPr>
              <a:t>s vetoes  </a:t>
            </a:r>
            <a:r>
              <a:rPr lang="en-US" b="0" i="1" u="sng" dirty="0">
                <a:sym typeface="Wingdings" charset="0"/>
              </a:rPr>
              <a:t>1</a:t>
            </a:r>
            <a:r>
              <a:rPr lang="en-US" b="0" i="1" u="sng" baseline="30000" dirty="0">
                <a:sym typeface="Wingdings" charset="0"/>
              </a:rPr>
              <a:t>st </a:t>
            </a:r>
            <a:r>
              <a:rPr lang="en-US" b="0" i="1" u="sng" dirty="0">
                <a:sym typeface="Wingdings" charset="0"/>
              </a:rPr>
              <a:t>in </a:t>
            </a:r>
            <a:br>
              <a:rPr lang="en-US" b="0" i="1" u="sng" dirty="0">
                <a:sym typeface="Wingdings" charset="0"/>
              </a:rPr>
            </a:br>
            <a:r>
              <a:rPr lang="en-US" b="0" i="1" u="sng" dirty="0">
                <a:sym typeface="Wingdings" charset="0"/>
              </a:rPr>
              <a:t>U. S. history!!</a:t>
            </a:r>
          </a:p>
        </p:txBody>
      </p:sp>
      <p:pic>
        <p:nvPicPr>
          <p:cNvPr id="33798" name="Picture 6" descr="JohnsonKickingFreedmensBureau-Harpers-4-14-1866"/>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l="8540" t="5173" r="8897" b="5173"/>
          <a:stretch>
            <a:fillRect/>
          </a:stretch>
        </p:blipFill>
        <p:spPr bwMode="auto">
          <a:xfrm>
            <a:off x="6096001" y="1371600"/>
            <a:ext cx="2635250" cy="47244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192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3797">
                                            <p:txEl>
                                              <p:pRg st="0" end="0"/>
                                            </p:txEl>
                                          </p:spTgt>
                                        </p:tgtEl>
                                        <p:attrNameLst>
                                          <p:attrName>style.visibility</p:attrName>
                                        </p:attrNameLst>
                                      </p:cBhvr>
                                      <p:to>
                                        <p:strVal val="visible"/>
                                      </p:to>
                                    </p:set>
                                    <p:animEffect transition="in" filter="fade">
                                      <p:cBhvr>
                                        <p:cTn id="7" dur="1000"/>
                                        <p:tgtEl>
                                          <p:spTgt spid="3379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3797">
                                            <p:txEl>
                                              <p:pRg st="1" end="1"/>
                                            </p:txEl>
                                          </p:spTgt>
                                        </p:tgtEl>
                                        <p:attrNameLst>
                                          <p:attrName>style.visibility</p:attrName>
                                        </p:attrNameLst>
                                      </p:cBhvr>
                                      <p:to>
                                        <p:strVal val="visible"/>
                                      </p:to>
                                    </p:set>
                                    <p:animEffect transition="in" filter="fade">
                                      <p:cBhvr>
                                        <p:cTn id="12" dur="1000"/>
                                        <p:tgtEl>
                                          <p:spTgt spid="3379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3797">
                                            <p:txEl>
                                              <p:pRg st="2" end="2"/>
                                            </p:txEl>
                                          </p:spTgt>
                                        </p:tgtEl>
                                        <p:attrNameLst>
                                          <p:attrName>style.visibility</p:attrName>
                                        </p:attrNameLst>
                                      </p:cBhvr>
                                      <p:to>
                                        <p:strVal val="visible"/>
                                      </p:to>
                                    </p:set>
                                    <p:animEffect transition="in" filter="fade">
                                      <p:cBhvr>
                                        <p:cTn id="17" dur="1000"/>
                                        <p:tgtEl>
                                          <p:spTgt spid="3379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3798"/>
                                        </p:tgtEl>
                                        <p:attrNameLst>
                                          <p:attrName>style.visibility</p:attrName>
                                        </p:attrNameLst>
                                      </p:cBhvr>
                                      <p:to>
                                        <p:strVal val="visible"/>
                                      </p:to>
                                    </p:set>
                                    <p:animEffect transition="in" filter="fade">
                                      <p:cBhvr>
                                        <p:cTn id="20" dur="1000"/>
                                        <p:tgtEl>
                                          <p:spTgt spid="3379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33797">
                                            <p:txEl>
                                              <p:pRg st="3" end="3"/>
                                            </p:txEl>
                                          </p:spTgt>
                                        </p:tgtEl>
                                        <p:attrNameLst>
                                          <p:attrName>style.visibility</p:attrName>
                                        </p:attrNameLst>
                                      </p:cBhvr>
                                      <p:to>
                                        <p:strVal val="visible"/>
                                      </p:to>
                                    </p:set>
                                    <p:animEffect transition="in" filter="fade">
                                      <p:cBhvr>
                                        <p:cTn id="25" dur="1000"/>
                                        <p:tgtEl>
                                          <p:spTgt spid="33797">
                                            <p:txEl>
                                              <p:pRg st="3" end="3"/>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33797">
                                            <p:txEl>
                                              <p:pRg st="4" end="4"/>
                                            </p:txEl>
                                          </p:spTgt>
                                        </p:tgtEl>
                                        <p:attrNameLst>
                                          <p:attrName>style.visibility</p:attrName>
                                        </p:attrNameLst>
                                      </p:cBhvr>
                                      <p:to>
                                        <p:strVal val="visible"/>
                                      </p:to>
                                    </p:set>
                                    <p:animEffect transition="in" filter="fade">
                                      <p:cBhvr>
                                        <p:cTn id="30" dur="1000"/>
                                        <p:tgtEl>
                                          <p:spTgt spid="337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WordArt 2"/>
          <p:cNvSpPr>
            <a:spLocks noChangeArrowheads="1" noChangeShapeType="1" noTextEdit="1"/>
          </p:cNvSpPr>
          <p:nvPr/>
        </p:nvSpPr>
        <p:spPr bwMode="auto">
          <a:xfrm>
            <a:off x="1676400" y="1066800"/>
            <a:ext cx="5791200" cy="4495800"/>
          </a:xfrm>
          <a:prstGeom prst="rect">
            <a:avLst/>
          </a:prstGeom>
        </p:spPr>
        <p:txBody>
          <a:bodyPr wrap="none" fromWordArt="1">
            <a:prstTxWarp prst="textPlain">
              <a:avLst>
                <a:gd name="adj" fmla="val 50000"/>
              </a:avLst>
            </a:prstTxWarp>
          </a:bodyPr>
          <a:lstStyle/>
          <a:p>
            <a:pPr algn="ctr"/>
            <a:r>
              <a:rPr lang="en-US" sz="3600" kern="10">
                <a:ln w="19050">
                  <a:solidFill>
                    <a:srgbClr val="000099"/>
                  </a:solidFill>
                  <a:round/>
                  <a:headEnd/>
                  <a:tailEnd/>
                </a:ln>
                <a:effectLst>
                  <a:outerShdw blurRad="63500" dist="38099" dir="2700000" algn="ctr" rotWithShape="0">
                    <a:srgbClr val="000066">
                      <a:alpha val="50000"/>
                    </a:srgbClr>
                  </a:outerShdw>
                </a:effectLst>
                <a:latin typeface="Insula"/>
                <a:ea typeface="Insula"/>
                <a:cs typeface="Insula"/>
              </a:rPr>
              <a:t>Radical</a:t>
            </a:r>
          </a:p>
          <a:p>
            <a:pPr algn="ctr"/>
            <a:r>
              <a:rPr lang="en-US" sz="3600" kern="10">
                <a:ln w="19050">
                  <a:solidFill>
                    <a:srgbClr val="000099"/>
                  </a:solidFill>
                  <a:round/>
                  <a:headEnd/>
                  <a:tailEnd/>
                </a:ln>
                <a:effectLst>
                  <a:outerShdw blurRad="63500" dist="38099" dir="2700000" algn="ctr" rotWithShape="0">
                    <a:srgbClr val="000066">
                      <a:alpha val="50000"/>
                    </a:srgbClr>
                  </a:outerShdw>
                </a:effectLst>
                <a:latin typeface="Insula"/>
                <a:ea typeface="Insula"/>
                <a:cs typeface="Insula"/>
              </a:rPr>
              <a:t>(Congressional)</a:t>
            </a:r>
          </a:p>
          <a:p>
            <a:pPr algn="ctr"/>
            <a:r>
              <a:rPr lang="en-US" sz="3600" kern="10">
                <a:ln w="19050">
                  <a:solidFill>
                    <a:srgbClr val="000099"/>
                  </a:solidFill>
                  <a:round/>
                  <a:headEnd/>
                  <a:tailEnd/>
                </a:ln>
                <a:effectLst>
                  <a:outerShdw blurRad="63500" dist="38099" dir="2700000" algn="ctr" rotWithShape="0">
                    <a:srgbClr val="000066">
                      <a:alpha val="50000"/>
                    </a:srgbClr>
                  </a:outerShdw>
                </a:effectLst>
                <a:latin typeface="Insula"/>
                <a:ea typeface="Insula"/>
                <a:cs typeface="Insula"/>
              </a:rPr>
              <a:t>Reconstruction</a:t>
            </a:r>
          </a:p>
        </p:txBody>
      </p:sp>
    </p:spTree>
    <p:extLst>
      <p:ext uri="{BB962C8B-B14F-4D97-AF65-F5344CB8AC3E}">
        <p14:creationId xmlns:p14="http://schemas.microsoft.com/office/powerpoint/2010/main" val="316094372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52227" name="Text Box 3"/>
          <p:cNvSpPr txBox="1">
            <a:spLocks noChangeArrowheads="1"/>
          </p:cNvSpPr>
          <p:nvPr/>
        </p:nvSpPr>
        <p:spPr bwMode="auto">
          <a:xfrm>
            <a:off x="381000" y="273050"/>
            <a:ext cx="8382000" cy="79375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600">
                <a:solidFill>
                  <a:srgbClr val="000099"/>
                </a:solidFill>
                <a:latin typeface="Insula" pitchFamily="66" charset="0"/>
                <a:ea typeface="+mn-ea"/>
              </a:rPr>
              <a:t>14</a:t>
            </a:r>
            <a:r>
              <a:rPr lang="en-US" sz="4600" baseline="30000">
                <a:solidFill>
                  <a:srgbClr val="000099"/>
                </a:solidFill>
                <a:latin typeface="Insula" pitchFamily="66" charset="0"/>
                <a:ea typeface="+mn-ea"/>
              </a:rPr>
              <a:t>th</a:t>
            </a:r>
            <a:r>
              <a:rPr lang="en-US" sz="4600">
                <a:solidFill>
                  <a:srgbClr val="000099"/>
                </a:solidFill>
                <a:latin typeface="Insula" pitchFamily="66" charset="0"/>
                <a:ea typeface="+mn-ea"/>
              </a:rPr>
              <a:t> Amendment</a:t>
            </a:r>
          </a:p>
        </p:txBody>
      </p:sp>
      <p:sp>
        <p:nvSpPr>
          <p:cNvPr id="52228" name="Text Box 4"/>
          <p:cNvSpPr txBox="1">
            <a:spLocks noChangeArrowheads="1"/>
          </p:cNvSpPr>
          <p:nvPr/>
        </p:nvSpPr>
        <p:spPr bwMode="auto">
          <a:xfrm>
            <a:off x="685800" y="1371601"/>
            <a:ext cx="7924800" cy="5055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defRPr sz="2400" b="1">
                <a:solidFill>
                  <a:srgbClr val="D30A05"/>
                </a:solidFill>
                <a:latin typeface="Comic Sans MS" charset="0"/>
                <a:ea typeface="ＭＳ Ｐゴシック" charset="0"/>
              </a:defRPr>
            </a:lvl1pPr>
            <a:lvl2pPr marL="1084263" indent="-403225">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en-US" sz="3000" b="0">
                <a:solidFill>
                  <a:schemeClr val="tx1"/>
                </a:solidFill>
              </a:rPr>
              <a:t>Ratified in July, 1868.</a:t>
            </a:r>
          </a:p>
          <a:p>
            <a:pPr lvl="1" eaLnBrk="1" hangingPunct="1">
              <a:spcBef>
                <a:spcPct val="50000"/>
              </a:spcBef>
              <a:buClr>
                <a:srgbClr val="000080"/>
              </a:buClr>
              <a:buSzPct val="80000"/>
              <a:buFont typeface="DavysOtherDingbats" charset="0"/>
              <a:buChar char="*"/>
            </a:pPr>
            <a:r>
              <a:rPr lang="en-US" sz="2500" b="0">
                <a:solidFill>
                  <a:schemeClr val="tx1"/>
                </a:solidFill>
              </a:rPr>
              <a:t>Provide a constitutional guarantee of the rights and security of freed people.</a:t>
            </a:r>
          </a:p>
          <a:p>
            <a:pPr lvl="1" eaLnBrk="1" hangingPunct="1">
              <a:spcBef>
                <a:spcPct val="50000"/>
              </a:spcBef>
              <a:buClr>
                <a:srgbClr val="000080"/>
              </a:buClr>
              <a:buSzPct val="80000"/>
              <a:buFont typeface="DavysOtherDingbats" charset="0"/>
              <a:buChar char="*"/>
            </a:pPr>
            <a:r>
              <a:rPr lang="en-US" sz="2500" b="0">
                <a:solidFill>
                  <a:schemeClr val="tx1"/>
                </a:solidFill>
              </a:rPr>
              <a:t>Insure against neo-Confederate political power.</a:t>
            </a:r>
          </a:p>
          <a:p>
            <a:pPr lvl="1" eaLnBrk="1" hangingPunct="1">
              <a:spcBef>
                <a:spcPct val="50000"/>
              </a:spcBef>
              <a:buClr>
                <a:srgbClr val="000080"/>
              </a:buClr>
              <a:buSzPct val="80000"/>
              <a:buFont typeface="DavysOtherDingbats" charset="0"/>
              <a:buChar char="*"/>
            </a:pPr>
            <a:r>
              <a:rPr lang="en-US" sz="2500" b="0">
                <a:solidFill>
                  <a:schemeClr val="tx1"/>
                </a:solidFill>
              </a:rPr>
              <a:t>Enshrine the national debt while repudiating that of the Confederacy.</a:t>
            </a:r>
          </a:p>
          <a:p>
            <a:pPr eaLnBrk="1" hangingPunct="1">
              <a:spcBef>
                <a:spcPct val="50000"/>
              </a:spcBef>
              <a:buClr>
                <a:srgbClr val="D30A05"/>
              </a:buClr>
              <a:buFont typeface="Wingdings" charset="0"/>
              <a:buChar char="«"/>
            </a:pPr>
            <a:r>
              <a:rPr lang="en-US" sz="3000" b="0">
                <a:solidFill>
                  <a:schemeClr val="tx1"/>
                </a:solidFill>
              </a:rPr>
              <a:t>Southern states would be punished for denying the right to vote to black citizens!</a:t>
            </a:r>
          </a:p>
        </p:txBody>
      </p:sp>
    </p:spTree>
    <p:extLst>
      <p:ext uri="{BB962C8B-B14F-4D97-AF65-F5344CB8AC3E}">
        <p14:creationId xmlns:p14="http://schemas.microsoft.com/office/powerpoint/2010/main" val="16222772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222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2228">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22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37891" name="Text Box 3"/>
          <p:cNvSpPr txBox="1">
            <a:spLocks noChangeArrowheads="1"/>
          </p:cNvSpPr>
          <p:nvPr/>
        </p:nvSpPr>
        <p:spPr bwMode="auto">
          <a:xfrm>
            <a:off x="457200" y="288926"/>
            <a:ext cx="8153400" cy="1477328"/>
          </a:xfrm>
          <a:prstGeom prst="rect">
            <a:avLst/>
          </a:prstGeom>
          <a:noFill/>
          <a:ln w="9525">
            <a:noFill/>
            <a:miter lim="800000"/>
            <a:headEnd/>
            <a:tailEnd/>
          </a:ln>
          <a:effectLst>
            <a:outerShdw dist="17961" dir="2700000" algn="ctr" rotWithShape="0">
              <a:srgbClr val="D30A05"/>
            </a:outerShdw>
          </a:effectLst>
        </p:spPr>
        <p:txBody>
          <a:bodyPr>
            <a:spAutoFit/>
          </a:bodyPr>
          <a:lstStyle/>
          <a:p>
            <a:pPr algn="r" eaLnBrk="1" hangingPunct="1">
              <a:spcBef>
                <a:spcPct val="50000"/>
              </a:spcBef>
              <a:defRPr/>
            </a:pPr>
            <a:r>
              <a:rPr lang="en-US" sz="4500">
                <a:solidFill>
                  <a:srgbClr val="000099"/>
                </a:solidFill>
                <a:latin typeface="Insula" pitchFamily="66" charset="0"/>
                <a:ea typeface="+mn-ea"/>
              </a:rPr>
              <a:t>The Balance of Power in Congress</a:t>
            </a:r>
          </a:p>
        </p:txBody>
      </p:sp>
      <p:pic>
        <p:nvPicPr>
          <p:cNvPr id="24580" name="Picture 4" descr="voter1"/>
          <p:cNvPicPr>
            <a:picLocks noChangeAspect="1" noChangeArrowheads="1"/>
          </p:cNvPicPr>
          <p:nvPr/>
        </p:nvPicPr>
        <p:blipFill>
          <a:blip r:embed="rId2">
            <a:lum bright="12000" contrast="6000"/>
            <a:extLst>
              <a:ext uri="{28A0092B-C50C-407E-A947-70E740481C1C}">
                <a14:useLocalDpi xmlns:a14="http://schemas.microsoft.com/office/drawing/2010/main" val="0"/>
              </a:ext>
            </a:extLst>
          </a:blip>
          <a:srcRect/>
          <a:stretch>
            <a:fillRect/>
          </a:stretch>
        </p:blipFill>
        <p:spPr bwMode="auto">
          <a:xfrm>
            <a:off x="457201" y="1524000"/>
            <a:ext cx="3309938" cy="46482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graphicFrame>
        <p:nvGraphicFramePr>
          <p:cNvPr id="37938" name="Group 50"/>
          <p:cNvGraphicFramePr>
            <a:graphicFrameLocks noGrp="1"/>
          </p:cNvGraphicFramePr>
          <p:nvPr/>
        </p:nvGraphicFramePr>
        <p:xfrm>
          <a:off x="4114800" y="2395552"/>
          <a:ext cx="4724400" cy="3700463"/>
        </p:xfrm>
        <a:graphic>
          <a:graphicData uri="http://schemas.openxmlformats.org/drawingml/2006/table">
            <a:tbl>
              <a:tblPr/>
              <a:tblGrid>
                <a:gridCol w="1041400"/>
                <a:gridCol w="2162175"/>
                <a:gridCol w="1520825"/>
              </a:tblGrid>
              <a:tr h="522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D30A05"/>
                          </a:solidFill>
                          <a:effectLst/>
                          <a:latin typeface="Comic Sans MS" pitchFamily="66" charset="0"/>
                        </a:rPr>
                        <a:t>State</a:t>
                      </a:r>
                    </a:p>
                  </a:txBody>
                  <a:tcPr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D30A05"/>
                          </a:solidFill>
                          <a:effectLst/>
                          <a:latin typeface="Comic Sans MS" pitchFamily="66" charset="0"/>
                        </a:rPr>
                        <a:t>White Citizens</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D30A05"/>
                          </a:solidFill>
                          <a:effectLst/>
                          <a:latin typeface="Comic Sans MS" pitchFamily="66" charset="0"/>
                        </a:rPr>
                        <a:t>Freedmen</a:t>
                      </a:r>
                    </a:p>
                  </a:txBody>
                  <a:tcPr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SC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3333FF"/>
                          </a:solidFill>
                          <a:effectLst/>
                          <a:latin typeface="Comic Sans MS" pitchFamily="66" charset="0"/>
                        </a:rPr>
                        <a:t>291,000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3333FF"/>
                          </a:solidFill>
                          <a:effectLst/>
                          <a:latin typeface="Comic Sans MS" pitchFamily="66" charset="0"/>
                        </a:rPr>
                        <a:t>411,000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3333FF"/>
                          </a:solidFill>
                          <a:effectLst/>
                          <a:latin typeface="Comic Sans MS" pitchFamily="66" charset="0"/>
                        </a:rPr>
                        <a:t>353,000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3333FF"/>
                          </a:solidFill>
                          <a:effectLst/>
                          <a:latin typeface="Comic Sans MS" pitchFamily="66" charset="0"/>
                        </a:rPr>
                        <a:t>436,000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LA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357,000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350,000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GA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591,000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465,000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AL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596,000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437,000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VA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719,000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533,000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NC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631,000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Comic Sans MS" pitchFamily="66" charset="0"/>
                        </a:rPr>
                        <a:t>331,000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9408157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55299" name="Text Box 3"/>
          <p:cNvSpPr txBox="1">
            <a:spLocks noChangeArrowheads="1"/>
          </p:cNvSpPr>
          <p:nvPr/>
        </p:nvSpPr>
        <p:spPr bwMode="auto">
          <a:xfrm>
            <a:off x="381000" y="3810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400">
                <a:solidFill>
                  <a:srgbClr val="000099"/>
                </a:solidFill>
                <a:latin typeface="Insula" pitchFamily="66" charset="0"/>
                <a:ea typeface="+mn-ea"/>
              </a:rPr>
              <a:t>Radical Plan for Readmission</a:t>
            </a:r>
          </a:p>
        </p:txBody>
      </p:sp>
      <p:sp>
        <p:nvSpPr>
          <p:cNvPr id="55300" name="Text Box 4"/>
          <p:cNvSpPr txBox="1">
            <a:spLocks noChangeArrowheads="1"/>
          </p:cNvSpPr>
          <p:nvPr/>
        </p:nvSpPr>
        <p:spPr bwMode="auto">
          <a:xfrm>
            <a:off x="838200" y="1447802"/>
            <a:ext cx="76962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en-US" sz="2800" b="0" dirty="0">
                <a:solidFill>
                  <a:schemeClr val="tx1"/>
                </a:solidFill>
              </a:rPr>
              <a:t>Civil authorities in the territories were subject to military supervision.</a:t>
            </a:r>
          </a:p>
          <a:p>
            <a:pPr eaLnBrk="1" hangingPunct="1">
              <a:spcBef>
                <a:spcPct val="50000"/>
              </a:spcBef>
              <a:buClr>
                <a:srgbClr val="D30A05"/>
              </a:buClr>
              <a:buFont typeface="Wingdings" charset="0"/>
              <a:buChar char="«"/>
            </a:pPr>
            <a:r>
              <a:rPr lang="en-US" sz="2800" b="0" dirty="0">
                <a:solidFill>
                  <a:schemeClr val="tx1"/>
                </a:solidFill>
              </a:rPr>
              <a:t>Required new state constitutions, </a:t>
            </a:r>
            <a:r>
              <a:rPr lang="en-US" sz="2800" b="0" dirty="0" smtClean="0">
                <a:solidFill>
                  <a:schemeClr val="tx1"/>
                </a:solidFill>
              </a:rPr>
              <a:t>including black </a:t>
            </a:r>
            <a:r>
              <a:rPr lang="en-US" sz="2800" b="0" dirty="0">
                <a:solidFill>
                  <a:schemeClr val="tx1"/>
                </a:solidFill>
              </a:rPr>
              <a:t>suffrage and ratification of the 13</a:t>
            </a:r>
            <a:r>
              <a:rPr lang="en-US" sz="2800" b="0" baseline="30000" dirty="0">
                <a:solidFill>
                  <a:schemeClr val="tx1"/>
                </a:solidFill>
              </a:rPr>
              <a:t>th</a:t>
            </a:r>
            <a:r>
              <a:rPr lang="en-US" sz="2800" b="0" dirty="0">
                <a:solidFill>
                  <a:schemeClr val="tx1"/>
                </a:solidFill>
              </a:rPr>
              <a:t> and 14</a:t>
            </a:r>
            <a:r>
              <a:rPr lang="en-US" sz="2800" b="0" baseline="30000" dirty="0">
                <a:solidFill>
                  <a:schemeClr val="tx1"/>
                </a:solidFill>
              </a:rPr>
              <a:t>th</a:t>
            </a:r>
            <a:r>
              <a:rPr lang="en-US" sz="2800" b="0" dirty="0">
                <a:solidFill>
                  <a:schemeClr val="tx1"/>
                </a:solidFill>
              </a:rPr>
              <a:t> Amendments.</a:t>
            </a:r>
          </a:p>
          <a:p>
            <a:pPr eaLnBrk="1" hangingPunct="1">
              <a:spcBef>
                <a:spcPct val="50000"/>
              </a:spcBef>
              <a:buClr>
                <a:srgbClr val="D30A05"/>
              </a:buClr>
              <a:buFont typeface="Wingdings" charset="0"/>
              <a:buChar char="«"/>
            </a:pPr>
            <a:r>
              <a:rPr lang="en-US" sz="2800" b="0" dirty="0">
                <a:solidFill>
                  <a:schemeClr val="tx1"/>
                </a:solidFill>
              </a:rPr>
              <a:t>In March, 1867, Congress passed an act that authorized the military to enroll eligible black voters and begin the process of constitution making.</a:t>
            </a:r>
            <a:endParaRPr lang="en-US" sz="2800" b="0" dirty="0">
              <a:solidFill>
                <a:schemeClr val="tx1"/>
              </a:solidFill>
              <a:sym typeface="Wingdings" charset="0"/>
            </a:endParaRPr>
          </a:p>
        </p:txBody>
      </p:sp>
    </p:spTree>
    <p:extLst>
      <p:ext uri="{BB962C8B-B14F-4D97-AF65-F5344CB8AC3E}">
        <p14:creationId xmlns:p14="http://schemas.microsoft.com/office/powerpoint/2010/main" val="18256454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3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530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101379" name="Text Box 3"/>
          <p:cNvSpPr txBox="1">
            <a:spLocks noChangeArrowheads="1"/>
          </p:cNvSpPr>
          <p:nvPr/>
        </p:nvSpPr>
        <p:spPr bwMode="auto">
          <a:xfrm>
            <a:off x="381000" y="304800"/>
            <a:ext cx="8382000" cy="762000"/>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defRPr/>
            </a:pPr>
            <a:r>
              <a:rPr lang="en-US" sz="4400">
                <a:solidFill>
                  <a:srgbClr val="000099"/>
                </a:solidFill>
                <a:latin typeface="Insula" pitchFamily="66" charset="0"/>
                <a:ea typeface="+mn-ea"/>
              </a:rPr>
              <a:t>Reconstruction Acts of 1867</a:t>
            </a:r>
          </a:p>
        </p:txBody>
      </p:sp>
      <p:sp>
        <p:nvSpPr>
          <p:cNvPr id="101381" name="Text Box 5"/>
          <p:cNvSpPr txBox="1">
            <a:spLocks noChangeArrowheads="1"/>
          </p:cNvSpPr>
          <p:nvPr/>
        </p:nvSpPr>
        <p:spPr bwMode="auto">
          <a:xfrm>
            <a:off x="381000" y="1295413"/>
            <a:ext cx="8077200"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a:defRPr sz="2400" b="1">
                <a:solidFill>
                  <a:srgbClr val="D30A05"/>
                </a:solidFill>
                <a:latin typeface="Comic Sans MS" charset="0"/>
                <a:ea typeface="ＭＳ Ｐゴシック" charset="0"/>
              </a:defRPr>
            </a:lvl1pPr>
            <a:lvl2pPr marL="1152525" indent="-346075">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en-US" sz="2500">
                <a:solidFill>
                  <a:srgbClr val="D02800"/>
                </a:solidFill>
              </a:rPr>
              <a:t>Military Reconstruction Act</a:t>
            </a:r>
          </a:p>
          <a:p>
            <a:pPr lvl="1" eaLnBrk="1" hangingPunct="1">
              <a:spcBef>
                <a:spcPct val="50000"/>
              </a:spcBef>
              <a:buClr>
                <a:srgbClr val="000080"/>
              </a:buClr>
              <a:buSzPct val="80000"/>
              <a:buFont typeface="DavysOtherDingbats" charset="0"/>
              <a:buChar char="*"/>
            </a:pPr>
            <a:r>
              <a:rPr lang="en-US" sz="2200" b="0">
                <a:solidFill>
                  <a:schemeClr val="tx1"/>
                </a:solidFill>
              </a:rPr>
              <a:t>Restart Reconstruction in the 10 Southern states that refused to ratify the 14</a:t>
            </a:r>
            <a:r>
              <a:rPr lang="en-US" sz="2200" b="0" baseline="30000">
                <a:solidFill>
                  <a:schemeClr val="tx1"/>
                </a:solidFill>
              </a:rPr>
              <a:t>th</a:t>
            </a:r>
            <a:r>
              <a:rPr lang="en-US" sz="2200" b="0">
                <a:solidFill>
                  <a:schemeClr val="tx1"/>
                </a:solidFill>
              </a:rPr>
              <a:t> Amendment.</a:t>
            </a:r>
          </a:p>
          <a:p>
            <a:pPr lvl="1" eaLnBrk="1" hangingPunct="1">
              <a:spcBef>
                <a:spcPct val="50000"/>
              </a:spcBef>
              <a:buClr>
                <a:srgbClr val="000080"/>
              </a:buClr>
              <a:buSzPct val="80000"/>
              <a:buFont typeface="DavysOtherDingbats" charset="0"/>
              <a:buChar char="*"/>
            </a:pPr>
            <a:r>
              <a:rPr lang="en-US" sz="2200" b="0">
                <a:solidFill>
                  <a:schemeClr val="tx1"/>
                </a:solidFill>
              </a:rPr>
              <a:t>Divide the 10 </a:t>
            </a:r>
            <a:r>
              <a:rPr lang="ja-JP" altLang="en-US" sz="2200" b="0">
                <a:solidFill>
                  <a:schemeClr val="tx1"/>
                </a:solidFill>
              </a:rPr>
              <a:t>“</a:t>
            </a:r>
            <a:r>
              <a:rPr lang="en-US" sz="2200" b="0">
                <a:solidFill>
                  <a:schemeClr val="tx1"/>
                </a:solidFill>
              </a:rPr>
              <a:t>unreconstructed states</a:t>
            </a:r>
            <a:r>
              <a:rPr lang="ja-JP" altLang="en-US" sz="2200" b="0">
                <a:solidFill>
                  <a:schemeClr val="tx1"/>
                </a:solidFill>
              </a:rPr>
              <a:t>”</a:t>
            </a:r>
            <a:r>
              <a:rPr lang="en-US" sz="2200" b="0">
                <a:solidFill>
                  <a:schemeClr val="tx1"/>
                </a:solidFill>
              </a:rPr>
              <a:t> into 5 military </a:t>
            </a:r>
            <a:br>
              <a:rPr lang="en-US" sz="2200" b="0">
                <a:solidFill>
                  <a:schemeClr val="tx1"/>
                </a:solidFill>
              </a:rPr>
            </a:br>
            <a:r>
              <a:rPr lang="en-US" sz="2200" b="0">
                <a:solidFill>
                  <a:schemeClr val="tx1"/>
                </a:solidFill>
              </a:rPr>
              <a:t>districts.</a:t>
            </a:r>
          </a:p>
        </p:txBody>
      </p:sp>
      <p:pic>
        <p:nvPicPr>
          <p:cNvPr id="101382" name="Picture 6" descr="military districts"/>
          <p:cNvPicPr>
            <a:picLocks noChangeAspect="1" noChangeArrowheads="1"/>
          </p:cNvPicPr>
          <p:nvPr/>
        </p:nvPicPr>
        <p:blipFill>
          <a:blip r:embed="rId2">
            <a:lum contrast="12000"/>
            <a:extLst>
              <a:ext uri="{28A0092B-C50C-407E-A947-70E740481C1C}">
                <a14:useLocalDpi xmlns:a14="http://schemas.microsoft.com/office/drawing/2010/main" val="0"/>
              </a:ext>
            </a:extLst>
          </a:blip>
          <a:srcRect/>
          <a:stretch>
            <a:fillRect/>
          </a:stretch>
        </p:blipFill>
        <p:spPr bwMode="auto">
          <a:xfrm>
            <a:off x="3048000" y="3200414"/>
            <a:ext cx="5029200" cy="3362325"/>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292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01381">
                                            <p:txEl>
                                              <p:pRg st="0" end="0"/>
                                            </p:txEl>
                                          </p:spTgt>
                                        </p:tgtEl>
                                        <p:attrNameLst>
                                          <p:attrName>style.visibility</p:attrName>
                                        </p:attrNameLst>
                                      </p:cBhvr>
                                      <p:to>
                                        <p:strVal val="visible"/>
                                      </p:to>
                                    </p:set>
                                    <p:animEffect transition="in" filter="box(out)">
                                      <p:cBhvr>
                                        <p:cTn id="7" dur="500"/>
                                        <p:tgtEl>
                                          <p:spTgt spid="10138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01381">
                                            <p:txEl>
                                              <p:pRg st="1" end="1"/>
                                            </p:txEl>
                                          </p:spTgt>
                                        </p:tgtEl>
                                        <p:attrNameLst>
                                          <p:attrName>style.visibility</p:attrName>
                                        </p:attrNameLst>
                                      </p:cBhvr>
                                      <p:to>
                                        <p:strVal val="visible"/>
                                      </p:to>
                                    </p:set>
                                    <p:animEffect transition="in" filter="box(out)">
                                      <p:cBhvr>
                                        <p:cTn id="12" dur="500"/>
                                        <p:tgtEl>
                                          <p:spTgt spid="10138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01381">
                                            <p:txEl>
                                              <p:pRg st="2" end="2"/>
                                            </p:txEl>
                                          </p:spTgt>
                                        </p:tgtEl>
                                        <p:attrNameLst>
                                          <p:attrName>style.visibility</p:attrName>
                                        </p:attrNameLst>
                                      </p:cBhvr>
                                      <p:to>
                                        <p:strVal val="visible"/>
                                      </p:to>
                                    </p:set>
                                    <p:animEffect transition="in" filter="box(out)">
                                      <p:cBhvr>
                                        <p:cTn id="17" dur="500"/>
                                        <p:tgtEl>
                                          <p:spTgt spid="10138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101382"/>
                                        </p:tgtEl>
                                        <p:attrNameLst>
                                          <p:attrName>style.visibility</p:attrName>
                                        </p:attrNameLst>
                                      </p:cBhvr>
                                      <p:to>
                                        <p:strVal val="visible"/>
                                      </p:to>
                                    </p:set>
                                    <p:animEffect transition="in" filter="dissolve">
                                      <p:cBhvr>
                                        <p:cTn id="22" dur="2000"/>
                                        <p:tgtEl>
                                          <p:spTgt spid="101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112643" name="Text Box 3"/>
          <p:cNvSpPr txBox="1">
            <a:spLocks noChangeArrowheads="1"/>
          </p:cNvSpPr>
          <p:nvPr/>
        </p:nvSpPr>
        <p:spPr bwMode="auto">
          <a:xfrm>
            <a:off x="381000" y="242902"/>
            <a:ext cx="8382000" cy="731837"/>
          </a:xfrm>
          <a:prstGeom prst="rect">
            <a:avLst/>
          </a:prstGeom>
          <a:noFill/>
          <a:ln w="9525">
            <a:noFill/>
            <a:miter lim="800000"/>
            <a:headEnd/>
            <a:tailEnd/>
          </a:ln>
          <a:effectLst>
            <a:outerShdw dist="17961" dir="2700000" algn="ctr" rotWithShape="0">
              <a:srgbClr val="D30A05"/>
            </a:outerShdw>
          </a:effectLst>
        </p:spPr>
        <p:txBody>
          <a:bodyPr anchor="ctr">
            <a:spAutoFit/>
          </a:bodyPr>
          <a:lstStyle/>
          <a:p>
            <a:pPr algn="ctr" eaLnBrk="1" hangingPunct="1">
              <a:spcBef>
                <a:spcPct val="50000"/>
              </a:spcBef>
              <a:defRPr/>
            </a:pPr>
            <a:r>
              <a:rPr lang="en-US" sz="4200">
                <a:solidFill>
                  <a:srgbClr val="000099"/>
                </a:solidFill>
                <a:latin typeface="Insula" pitchFamily="66" charset="0"/>
                <a:ea typeface="+mn-ea"/>
              </a:rPr>
              <a:t>Reconstruction Acts of 1867</a:t>
            </a:r>
          </a:p>
        </p:txBody>
      </p:sp>
      <p:sp>
        <p:nvSpPr>
          <p:cNvPr id="112644" name="Text Box 4"/>
          <p:cNvSpPr txBox="1">
            <a:spLocks noChangeArrowheads="1"/>
          </p:cNvSpPr>
          <p:nvPr/>
        </p:nvSpPr>
        <p:spPr bwMode="auto">
          <a:xfrm>
            <a:off x="304800" y="762000"/>
            <a:ext cx="6781800" cy="5640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5138" indent="-465138">
              <a:defRPr sz="2400" b="1">
                <a:solidFill>
                  <a:srgbClr val="D30A05"/>
                </a:solidFill>
                <a:latin typeface="Comic Sans MS" charset="0"/>
                <a:ea typeface="ＭＳ Ｐゴシック" charset="0"/>
              </a:defRPr>
            </a:lvl1pPr>
            <a:lvl2pPr marL="1028700" indent="-346075">
              <a:defRPr sz="2400" b="1">
                <a:solidFill>
                  <a:srgbClr val="D30A05"/>
                </a:solidFill>
                <a:latin typeface="Comic Sans MS" charset="0"/>
                <a:ea typeface="ＭＳ Ｐゴシック" charset="0"/>
              </a:defRPr>
            </a:lvl2pPr>
            <a:lvl3pPr marL="1662113" indent="-282575">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en-US" sz="2500" dirty="0">
                <a:solidFill>
                  <a:srgbClr val="D02800"/>
                </a:solidFill>
              </a:rPr>
              <a:t>Command of the Army Act</a:t>
            </a:r>
          </a:p>
          <a:p>
            <a:pPr lvl="1" eaLnBrk="1" hangingPunct="1">
              <a:spcBef>
                <a:spcPct val="50000"/>
              </a:spcBef>
              <a:buClr>
                <a:srgbClr val="000080"/>
              </a:buClr>
              <a:buSzPct val="80000"/>
              <a:buFont typeface="DavysOtherDingbats" charset="0"/>
              <a:buChar char="*"/>
            </a:pPr>
            <a:r>
              <a:rPr lang="en-US" sz="2200" b="0" dirty="0">
                <a:solidFill>
                  <a:schemeClr val="tx1"/>
                </a:solidFill>
              </a:rPr>
              <a:t>The President must issue all Reconstruction orders through </a:t>
            </a:r>
            <a:br>
              <a:rPr lang="en-US" sz="2200" b="0" dirty="0">
                <a:solidFill>
                  <a:schemeClr val="tx1"/>
                </a:solidFill>
              </a:rPr>
            </a:br>
            <a:r>
              <a:rPr lang="en-US" sz="2200" b="0" dirty="0">
                <a:solidFill>
                  <a:schemeClr val="tx1"/>
                </a:solidFill>
              </a:rPr>
              <a:t>the commander of the military.</a:t>
            </a:r>
          </a:p>
          <a:p>
            <a:pPr eaLnBrk="1" hangingPunct="1">
              <a:spcBef>
                <a:spcPct val="50000"/>
              </a:spcBef>
              <a:buClr>
                <a:srgbClr val="D30A05"/>
              </a:buClr>
              <a:buFont typeface="Wingdings" charset="0"/>
              <a:buChar char="«"/>
            </a:pPr>
            <a:r>
              <a:rPr lang="en-US" sz="2500" dirty="0">
                <a:solidFill>
                  <a:srgbClr val="D02800"/>
                </a:solidFill>
              </a:rPr>
              <a:t>Tenure of Office Act</a:t>
            </a:r>
          </a:p>
          <a:p>
            <a:pPr lvl="1" eaLnBrk="1" hangingPunct="1">
              <a:spcBef>
                <a:spcPct val="50000"/>
              </a:spcBef>
              <a:buClr>
                <a:srgbClr val="000080"/>
              </a:buClr>
              <a:buSzPct val="80000"/>
              <a:buFont typeface="DavysOtherDingbats" charset="0"/>
              <a:buChar char="*"/>
            </a:pPr>
            <a:r>
              <a:rPr lang="en-US" sz="2200" b="0" dirty="0">
                <a:solidFill>
                  <a:schemeClr val="tx1"/>
                </a:solidFill>
              </a:rPr>
              <a:t>The President could not remove </a:t>
            </a:r>
            <a:br>
              <a:rPr lang="en-US" sz="2200" b="0" dirty="0">
                <a:solidFill>
                  <a:schemeClr val="tx1"/>
                </a:solidFill>
              </a:rPr>
            </a:br>
            <a:r>
              <a:rPr lang="en-US" sz="2200" b="0" dirty="0">
                <a:solidFill>
                  <a:schemeClr val="tx1"/>
                </a:solidFill>
              </a:rPr>
              <a:t>any officials [esp. Cabinet members] without the Senate</a:t>
            </a:r>
            <a:r>
              <a:rPr lang="ja-JP" altLang="en-US" sz="2200" b="0" dirty="0">
                <a:solidFill>
                  <a:schemeClr val="tx1"/>
                </a:solidFill>
              </a:rPr>
              <a:t>’</a:t>
            </a:r>
            <a:r>
              <a:rPr lang="en-US" sz="2200" b="0" dirty="0">
                <a:solidFill>
                  <a:schemeClr val="tx1"/>
                </a:solidFill>
              </a:rPr>
              <a:t>s consent, if the position originally required Senate approval.</a:t>
            </a:r>
          </a:p>
          <a:p>
            <a:pPr lvl="2" eaLnBrk="1" hangingPunct="1">
              <a:spcBef>
                <a:spcPct val="50000"/>
              </a:spcBef>
              <a:buClr>
                <a:srgbClr val="3333FF"/>
              </a:buClr>
              <a:buSzPct val="120000"/>
              <a:buFont typeface="Wingdings" charset="0"/>
              <a:buChar char="§"/>
            </a:pPr>
            <a:r>
              <a:rPr lang="en-US" sz="2000" b="0" dirty="0">
                <a:solidFill>
                  <a:schemeClr val="tx1"/>
                </a:solidFill>
              </a:rPr>
              <a:t>Designed to protect radical</a:t>
            </a:r>
            <a:br>
              <a:rPr lang="en-US" sz="2000" b="0" dirty="0">
                <a:solidFill>
                  <a:schemeClr val="tx1"/>
                </a:solidFill>
              </a:rPr>
            </a:br>
            <a:r>
              <a:rPr lang="en-US" sz="2000" b="0" dirty="0">
                <a:solidFill>
                  <a:schemeClr val="tx1"/>
                </a:solidFill>
              </a:rPr>
              <a:t>members of Lincoln</a:t>
            </a:r>
            <a:r>
              <a:rPr lang="ja-JP" altLang="en-US" sz="2000" b="0" dirty="0">
                <a:solidFill>
                  <a:schemeClr val="tx1"/>
                </a:solidFill>
              </a:rPr>
              <a:t>’</a:t>
            </a:r>
            <a:r>
              <a:rPr lang="en-US" sz="2000" b="0" dirty="0">
                <a:solidFill>
                  <a:schemeClr val="tx1"/>
                </a:solidFill>
              </a:rPr>
              <a:t>s government.</a:t>
            </a:r>
          </a:p>
          <a:p>
            <a:pPr lvl="2" eaLnBrk="1" hangingPunct="1">
              <a:spcBef>
                <a:spcPct val="50000"/>
              </a:spcBef>
              <a:buClr>
                <a:srgbClr val="3333FF"/>
              </a:buClr>
              <a:buSzPct val="120000"/>
              <a:buFont typeface="Wingdings" charset="0"/>
              <a:buChar char="§"/>
            </a:pPr>
            <a:r>
              <a:rPr lang="en-US" sz="2000" b="0" dirty="0">
                <a:solidFill>
                  <a:schemeClr val="tx1"/>
                </a:solidFill>
              </a:rPr>
              <a:t>A question of the </a:t>
            </a:r>
            <a:br>
              <a:rPr lang="en-US" sz="2000" b="0" dirty="0">
                <a:solidFill>
                  <a:schemeClr val="tx1"/>
                </a:solidFill>
              </a:rPr>
            </a:br>
            <a:r>
              <a:rPr lang="en-US" sz="2000" b="0" dirty="0">
                <a:solidFill>
                  <a:schemeClr val="tx1"/>
                </a:solidFill>
              </a:rPr>
              <a:t>constitutionality of this law.</a:t>
            </a:r>
          </a:p>
        </p:txBody>
      </p:sp>
      <p:pic>
        <p:nvPicPr>
          <p:cNvPr id="112645" name="Picture 5" descr="Stanton"/>
          <p:cNvPicPr>
            <a:picLocks noChangeAspect="1" noChangeArrowheads="1"/>
          </p:cNvPicPr>
          <p:nvPr/>
        </p:nvPicPr>
        <p:blipFill>
          <a:blip r:embed="rId2">
            <a:extLst>
              <a:ext uri="{28A0092B-C50C-407E-A947-70E740481C1C}">
                <a14:useLocalDpi xmlns:a14="http://schemas.microsoft.com/office/drawing/2010/main" val="0"/>
              </a:ext>
            </a:extLst>
          </a:blip>
          <a:srcRect l="11290" r="21326"/>
          <a:stretch>
            <a:fillRect/>
          </a:stretch>
        </p:blipFill>
        <p:spPr bwMode="auto">
          <a:xfrm>
            <a:off x="6553207" y="1371600"/>
            <a:ext cx="2301875" cy="4686300"/>
          </a:xfrm>
          <a:prstGeom prst="rect">
            <a:avLst/>
          </a:prstGeom>
          <a:noFill/>
          <a:ln w="9525">
            <a:solidFill>
              <a:srgbClr val="F02E00"/>
            </a:solidFill>
            <a:miter lim="800000"/>
            <a:headEnd/>
            <a:tailEnd/>
          </a:ln>
          <a:extLst>
            <a:ext uri="{909E8E84-426E-40dd-AFC4-6F175D3DCCD1}">
              <a14:hiddenFill xmlns:a14="http://schemas.microsoft.com/office/drawing/2010/main">
                <a:solidFill>
                  <a:srgbClr val="FFFFFF"/>
                </a:solidFill>
              </a14:hiddenFill>
            </a:ext>
          </a:extLst>
        </p:spPr>
      </p:pic>
      <p:sp>
        <p:nvSpPr>
          <p:cNvPr id="112646" name="Text Box 6"/>
          <p:cNvSpPr txBox="1">
            <a:spLocks noChangeArrowheads="1"/>
          </p:cNvSpPr>
          <p:nvPr/>
        </p:nvSpPr>
        <p:spPr bwMode="auto">
          <a:xfrm>
            <a:off x="6629407" y="6196027"/>
            <a:ext cx="20802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r>
              <a:rPr lang="en-US" sz="2200" b="0"/>
              <a:t>Edwin Stanton</a:t>
            </a:r>
          </a:p>
        </p:txBody>
      </p:sp>
    </p:spTree>
    <p:extLst>
      <p:ext uri="{BB962C8B-B14F-4D97-AF65-F5344CB8AC3E}">
        <p14:creationId xmlns:p14="http://schemas.microsoft.com/office/powerpoint/2010/main" val="26783799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112644">
                                            <p:txEl>
                                              <p:pRg st="0" end="0"/>
                                            </p:txEl>
                                          </p:spTgt>
                                        </p:tgtEl>
                                        <p:attrNameLst>
                                          <p:attrName>style.visibility</p:attrName>
                                        </p:attrNameLst>
                                      </p:cBhvr>
                                      <p:to>
                                        <p:strVal val="visible"/>
                                      </p:to>
                                    </p:set>
                                    <p:animEffect transition="in" filter="box(out)">
                                      <p:cBhvr>
                                        <p:cTn id="7" dur="500"/>
                                        <p:tgtEl>
                                          <p:spTgt spid="1126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112644">
                                            <p:txEl>
                                              <p:pRg st="1" end="1"/>
                                            </p:txEl>
                                          </p:spTgt>
                                        </p:tgtEl>
                                        <p:attrNameLst>
                                          <p:attrName>style.visibility</p:attrName>
                                        </p:attrNameLst>
                                      </p:cBhvr>
                                      <p:to>
                                        <p:strVal val="visible"/>
                                      </p:to>
                                    </p:set>
                                    <p:animEffect transition="in" filter="box(out)">
                                      <p:cBhvr>
                                        <p:cTn id="12" dur="500"/>
                                        <p:tgtEl>
                                          <p:spTgt spid="1126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112644">
                                            <p:txEl>
                                              <p:pRg st="2" end="2"/>
                                            </p:txEl>
                                          </p:spTgt>
                                        </p:tgtEl>
                                        <p:attrNameLst>
                                          <p:attrName>style.visibility</p:attrName>
                                        </p:attrNameLst>
                                      </p:cBhvr>
                                      <p:to>
                                        <p:strVal val="visible"/>
                                      </p:to>
                                    </p:set>
                                    <p:animEffect transition="in" filter="box(out)">
                                      <p:cBhvr>
                                        <p:cTn id="17" dur="500"/>
                                        <p:tgtEl>
                                          <p:spTgt spid="1126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112644">
                                            <p:txEl>
                                              <p:pRg st="3" end="3"/>
                                            </p:txEl>
                                          </p:spTgt>
                                        </p:tgtEl>
                                        <p:attrNameLst>
                                          <p:attrName>style.visibility</p:attrName>
                                        </p:attrNameLst>
                                      </p:cBhvr>
                                      <p:to>
                                        <p:strVal val="visible"/>
                                      </p:to>
                                    </p:set>
                                    <p:animEffect transition="in" filter="box(out)">
                                      <p:cBhvr>
                                        <p:cTn id="22" dur="500"/>
                                        <p:tgtEl>
                                          <p:spTgt spid="11264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32" fill="hold" nodeType="clickEffect">
                                  <p:stCondLst>
                                    <p:cond delay="0"/>
                                  </p:stCondLst>
                                  <p:childTnLst>
                                    <p:set>
                                      <p:cBhvr>
                                        <p:cTn id="26" dur="1" fill="hold">
                                          <p:stCondLst>
                                            <p:cond delay="0"/>
                                          </p:stCondLst>
                                        </p:cTn>
                                        <p:tgtEl>
                                          <p:spTgt spid="112644">
                                            <p:txEl>
                                              <p:pRg st="4" end="4"/>
                                            </p:txEl>
                                          </p:spTgt>
                                        </p:tgtEl>
                                        <p:attrNameLst>
                                          <p:attrName>style.visibility</p:attrName>
                                        </p:attrNameLst>
                                      </p:cBhvr>
                                      <p:to>
                                        <p:strVal val="visible"/>
                                      </p:to>
                                    </p:set>
                                    <p:animEffect transition="in" filter="box(out)">
                                      <p:cBhvr>
                                        <p:cTn id="27" dur="500"/>
                                        <p:tgtEl>
                                          <p:spTgt spid="11264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12645"/>
                                        </p:tgtEl>
                                        <p:attrNameLst>
                                          <p:attrName>style.visibility</p:attrName>
                                        </p:attrNameLst>
                                      </p:cBhvr>
                                      <p:to>
                                        <p:strVal val="visible"/>
                                      </p:to>
                                    </p:set>
                                    <p:animEffect transition="in" filter="fade">
                                      <p:cBhvr>
                                        <p:cTn id="30" dur="1000"/>
                                        <p:tgtEl>
                                          <p:spTgt spid="11264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2646"/>
                                        </p:tgtEl>
                                        <p:attrNameLst>
                                          <p:attrName>style.visibility</p:attrName>
                                        </p:attrNameLst>
                                      </p:cBhvr>
                                      <p:to>
                                        <p:strVal val="visible"/>
                                      </p:to>
                                    </p:set>
                                    <p:animEffect transition="in" filter="fade">
                                      <p:cBhvr>
                                        <p:cTn id="33" dur="1000"/>
                                        <p:tgtEl>
                                          <p:spTgt spid="112646"/>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32" fill="hold" nodeType="clickEffect">
                                  <p:stCondLst>
                                    <p:cond delay="0"/>
                                  </p:stCondLst>
                                  <p:childTnLst>
                                    <p:set>
                                      <p:cBhvr>
                                        <p:cTn id="37" dur="1" fill="hold">
                                          <p:stCondLst>
                                            <p:cond delay="0"/>
                                          </p:stCondLst>
                                        </p:cTn>
                                        <p:tgtEl>
                                          <p:spTgt spid="112644">
                                            <p:txEl>
                                              <p:pRg st="5" end="5"/>
                                            </p:txEl>
                                          </p:spTgt>
                                        </p:tgtEl>
                                        <p:attrNameLst>
                                          <p:attrName>style.visibility</p:attrName>
                                        </p:attrNameLst>
                                      </p:cBhvr>
                                      <p:to>
                                        <p:strVal val="visible"/>
                                      </p:to>
                                    </p:set>
                                    <p:animEffect transition="in" filter="box(out)">
                                      <p:cBhvr>
                                        <p:cTn id="38" dur="500"/>
                                        <p:tgtEl>
                                          <p:spTgt spid="11264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275" y="1057709"/>
            <a:ext cx="4734264" cy="5805639"/>
          </a:xfrm>
        </p:spPr>
        <p:txBody>
          <a:bodyPr>
            <a:noAutofit/>
          </a:bodyPr>
          <a:lstStyle/>
          <a:p>
            <a:r>
              <a:rPr lang="en-US" sz="1900" dirty="0">
                <a:solidFill>
                  <a:schemeClr val="bg1"/>
                </a:solidFill>
              </a:rPr>
              <a:t>S</a:t>
            </a:r>
            <a:r>
              <a:rPr lang="en-US" sz="1900" dirty="0" smtClean="0">
                <a:solidFill>
                  <a:schemeClr val="bg1"/>
                </a:solidFill>
              </a:rPr>
              <a:t>outhern </a:t>
            </a:r>
            <a:r>
              <a:rPr lang="en-US" sz="1900" dirty="0">
                <a:solidFill>
                  <a:schemeClr val="bg1"/>
                </a:solidFill>
              </a:rPr>
              <a:t>states re-entered the </a:t>
            </a:r>
            <a:r>
              <a:rPr lang="en-US" sz="1900" dirty="0" smtClean="0">
                <a:solidFill>
                  <a:schemeClr val="bg1"/>
                </a:solidFill>
              </a:rPr>
              <a:t>Union - elected </a:t>
            </a:r>
            <a:r>
              <a:rPr lang="en-US" sz="1900" dirty="0">
                <a:solidFill>
                  <a:schemeClr val="bg1"/>
                </a:solidFill>
              </a:rPr>
              <a:t>Republican dominated state governments.  </a:t>
            </a:r>
            <a:endParaRPr lang="en-US" sz="1900" dirty="0" smtClean="0">
              <a:solidFill>
                <a:schemeClr val="bg1"/>
              </a:solidFill>
            </a:endParaRPr>
          </a:p>
          <a:p>
            <a:pPr lvl="1"/>
            <a:r>
              <a:rPr lang="en-US" sz="1900" dirty="0" smtClean="0">
                <a:solidFill>
                  <a:schemeClr val="bg1"/>
                </a:solidFill>
              </a:rPr>
              <a:t>A result of new </a:t>
            </a:r>
            <a:r>
              <a:rPr lang="en-US" sz="1900" dirty="0">
                <a:solidFill>
                  <a:schemeClr val="bg1"/>
                </a:solidFill>
              </a:rPr>
              <a:t>African American </a:t>
            </a:r>
            <a:r>
              <a:rPr lang="en-US" sz="1900" dirty="0" smtClean="0">
                <a:solidFill>
                  <a:schemeClr val="bg1"/>
                </a:solidFill>
              </a:rPr>
              <a:t>voters (voted </a:t>
            </a:r>
            <a:r>
              <a:rPr lang="en-US" sz="1900" dirty="0">
                <a:solidFill>
                  <a:schemeClr val="bg1"/>
                </a:solidFill>
              </a:rPr>
              <a:t>Repub.) and the disenfranchisement of former Confederates .</a:t>
            </a:r>
          </a:p>
          <a:p>
            <a:r>
              <a:rPr lang="en-US" sz="1900" dirty="0" smtClean="0">
                <a:solidFill>
                  <a:schemeClr val="bg1"/>
                </a:solidFill>
              </a:rPr>
              <a:t>The Conditions of the South are BAD:</a:t>
            </a:r>
            <a:endParaRPr lang="en-US" sz="1900" dirty="0">
              <a:solidFill>
                <a:schemeClr val="bg1"/>
              </a:solidFill>
            </a:endParaRPr>
          </a:p>
          <a:p>
            <a:pPr lvl="1"/>
            <a:r>
              <a:rPr lang="en-US" sz="1900" dirty="0">
                <a:solidFill>
                  <a:schemeClr val="bg1"/>
                </a:solidFill>
              </a:rPr>
              <a:t>Farms </a:t>
            </a:r>
            <a:r>
              <a:rPr lang="en-US" sz="1900" dirty="0" smtClean="0">
                <a:solidFill>
                  <a:schemeClr val="bg1"/>
                </a:solidFill>
              </a:rPr>
              <a:t>destroyed/Slaves gone.</a:t>
            </a:r>
            <a:endParaRPr lang="en-US" sz="1900" dirty="0">
              <a:solidFill>
                <a:schemeClr val="bg1"/>
              </a:solidFill>
            </a:endParaRPr>
          </a:p>
          <a:p>
            <a:pPr lvl="1"/>
            <a:r>
              <a:rPr lang="en-US" sz="1900" dirty="0">
                <a:solidFill>
                  <a:schemeClr val="bg1"/>
                </a:solidFill>
              </a:rPr>
              <a:t>Factories/homes </a:t>
            </a:r>
            <a:r>
              <a:rPr lang="en-US" sz="1900" dirty="0" smtClean="0">
                <a:solidFill>
                  <a:schemeClr val="bg1"/>
                </a:solidFill>
              </a:rPr>
              <a:t>destroyed.</a:t>
            </a:r>
          </a:p>
          <a:p>
            <a:pPr lvl="1"/>
            <a:r>
              <a:rPr lang="en-US" sz="1900" dirty="0" smtClean="0">
                <a:solidFill>
                  <a:schemeClr val="bg1"/>
                </a:solidFill>
              </a:rPr>
              <a:t>1/5</a:t>
            </a:r>
            <a:r>
              <a:rPr lang="en-US" sz="1900" baseline="30000" dirty="0" smtClean="0">
                <a:solidFill>
                  <a:schemeClr val="bg1"/>
                </a:solidFill>
              </a:rPr>
              <a:t>th</a:t>
            </a:r>
            <a:r>
              <a:rPr lang="en-US" sz="1900" dirty="0" smtClean="0">
                <a:solidFill>
                  <a:schemeClr val="bg1"/>
                </a:solidFill>
              </a:rPr>
              <a:t> of white men dead/most others injured.</a:t>
            </a:r>
            <a:endParaRPr lang="en-US" sz="1900" dirty="0">
              <a:solidFill>
                <a:schemeClr val="bg1"/>
              </a:solidFill>
            </a:endParaRPr>
          </a:p>
          <a:p>
            <a:pPr lvl="1"/>
            <a:r>
              <a:rPr lang="en-US" sz="1900" dirty="0">
                <a:solidFill>
                  <a:schemeClr val="bg1"/>
                </a:solidFill>
              </a:rPr>
              <a:t>Confederate money </a:t>
            </a:r>
            <a:r>
              <a:rPr lang="en-US" sz="1900" dirty="0" smtClean="0">
                <a:solidFill>
                  <a:schemeClr val="bg1"/>
                </a:solidFill>
              </a:rPr>
              <a:t>and bonds </a:t>
            </a:r>
            <a:r>
              <a:rPr lang="en-US" sz="1900" dirty="0">
                <a:solidFill>
                  <a:schemeClr val="bg1"/>
                </a:solidFill>
              </a:rPr>
              <a:t>were now </a:t>
            </a:r>
            <a:r>
              <a:rPr lang="en-US" sz="1900" dirty="0" smtClean="0">
                <a:solidFill>
                  <a:schemeClr val="bg1"/>
                </a:solidFill>
              </a:rPr>
              <a:t>worthless – no way to make money.</a:t>
            </a:r>
          </a:p>
          <a:p>
            <a:r>
              <a:rPr lang="en-US" altLang="en-US" sz="1900" dirty="0" smtClean="0">
                <a:solidFill>
                  <a:schemeClr val="bg1"/>
                </a:solidFill>
              </a:rPr>
              <a:t>To </a:t>
            </a:r>
            <a:r>
              <a:rPr lang="en-US" altLang="en-US" sz="1900" dirty="0">
                <a:solidFill>
                  <a:schemeClr val="bg1"/>
                </a:solidFill>
              </a:rPr>
              <a:t>create public work projects (for jobs), they had to raise </a:t>
            </a:r>
            <a:r>
              <a:rPr lang="en-US" altLang="en-US" sz="1900" dirty="0" smtClean="0">
                <a:solidFill>
                  <a:schemeClr val="bg1"/>
                </a:solidFill>
              </a:rPr>
              <a:t>taxes – this only makes things worse for the majority of southerners.</a:t>
            </a:r>
            <a:endParaRPr lang="en-US" altLang="en-US" sz="1900" dirty="0">
              <a:solidFill>
                <a:schemeClr val="bg1"/>
              </a:solidFill>
            </a:endParaRPr>
          </a:p>
          <a:p>
            <a:pPr lvl="1">
              <a:buNone/>
            </a:pPr>
            <a:endParaRPr lang="en-US" sz="1900" dirty="0">
              <a:solidFill>
                <a:schemeClr val="bg1"/>
              </a:solidFill>
            </a:endParaRPr>
          </a:p>
        </p:txBody>
      </p:sp>
      <p:sp>
        <p:nvSpPr>
          <p:cNvPr id="4" name="Title 1"/>
          <p:cNvSpPr>
            <a:spLocks noGrp="1"/>
          </p:cNvSpPr>
          <p:nvPr>
            <p:ph type="title"/>
          </p:nvPr>
        </p:nvSpPr>
        <p:spPr>
          <a:xfrm>
            <a:off x="96593" y="26271"/>
            <a:ext cx="8944377" cy="1031447"/>
          </a:xfrm>
        </p:spPr>
        <p:txBody>
          <a:bodyPr>
            <a:normAutofit fontScale="90000"/>
          </a:bodyPr>
          <a:lstStyle/>
          <a:p>
            <a:pPr algn="ctr"/>
            <a:r>
              <a:rPr lang="en-US" b="1" dirty="0" smtClean="0">
                <a:solidFill>
                  <a:schemeClr val="bg1"/>
                </a:solidFill>
              </a:rPr>
              <a:t>The South under Military Reconstruction </a:t>
            </a:r>
            <a:endParaRPr lang="en-US" b="1" dirty="0">
              <a:solidFill>
                <a:schemeClr val="bg1"/>
              </a:solidFill>
            </a:endParaRPr>
          </a:p>
        </p:txBody>
      </p:sp>
      <p:pic>
        <p:nvPicPr>
          <p:cNvPr id="17410" name="Picture 2" descr="http://www.nps.gov/resources/customcf/story/Reconstruction_teas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2464" y="933741"/>
            <a:ext cx="3402449" cy="3396511"/>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www.treasurenet.com/images/civilwar/CIVIL11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9161" y="3353797"/>
            <a:ext cx="3837366" cy="3335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60272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8" y="-137151"/>
            <a:ext cx="8952938" cy="1325563"/>
          </a:xfrm>
        </p:spPr>
        <p:txBody>
          <a:bodyPr/>
          <a:lstStyle/>
          <a:p>
            <a:pPr algn="ctr"/>
            <a:r>
              <a:rPr lang="en-US" b="1" dirty="0">
                <a:solidFill>
                  <a:schemeClr val="bg1"/>
                </a:solidFill>
              </a:rPr>
              <a:t>The South under Reconstruction </a:t>
            </a:r>
          </a:p>
        </p:txBody>
      </p:sp>
      <p:sp>
        <p:nvSpPr>
          <p:cNvPr id="8" name="Content Placeholder 2"/>
          <p:cNvSpPr txBox="1">
            <a:spLocks/>
          </p:cNvSpPr>
          <p:nvPr/>
        </p:nvSpPr>
        <p:spPr>
          <a:xfrm>
            <a:off x="231962" y="1188419"/>
            <a:ext cx="3126441" cy="561752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smtClean="0">
                <a:solidFill>
                  <a:schemeClr val="bg1"/>
                </a:solidFill>
              </a:rPr>
              <a:t>Southern perception - Republicans </a:t>
            </a:r>
            <a:r>
              <a:rPr lang="en-US" sz="2000" dirty="0">
                <a:solidFill>
                  <a:schemeClr val="bg1"/>
                </a:solidFill>
              </a:rPr>
              <a:t>and northerners were attempting to take advantage of the South.  </a:t>
            </a:r>
            <a:endParaRPr lang="en-US" sz="2000" dirty="0" smtClean="0">
              <a:solidFill>
                <a:schemeClr val="bg1"/>
              </a:solidFill>
            </a:endParaRPr>
          </a:p>
          <a:p>
            <a:r>
              <a:rPr lang="en-US" sz="2000" b="1" dirty="0" smtClean="0">
                <a:solidFill>
                  <a:schemeClr val="bg1"/>
                </a:solidFill>
              </a:rPr>
              <a:t>Scalawags </a:t>
            </a:r>
            <a:r>
              <a:rPr lang="en-US" sz="2000" dirty="0" smtClean="0">
                <a:solidFill>
                  <a:schemeClr val="bg1"/>
                </a:solidFill>
              </a:rPr>
              <a:t>- Southerners </a:t>
            </a:r>
            <a:r>
              <a:rPr lang="en-US" sz="2000" dirty="0">
                <a:solidFill>
                  <a:schemeClr val="bg1"/>
                </a:solidFill>
              </a:rPr>
              <a:t>who joined with the Republican party </a:t>
            </a:r>
            <a:r>
              <a:rPr lang="en-US" sz="2000" dirty="0" smtClean="0">
                <a:solidFill>
                  <a:schemeClr val="bg1"/>
                </a:solidFill>
              </a:rPr>
              <a:t>(treated poorly and persecuted).</a:t>
            </a:r>
          </a:p>
          <a:p>
            <a:r>
              <a:rPr lang="en-US" sz="2000" dirty="0" smtClean="0">
                <a:solidFill>
                  <a:schemeClr val="bg1"/>
                </a:solidFill>
              </a:rPr>
              <a:t> </a:t>
            </a:r>
            <a:r>
              <a:rPr lang="en-US" altLang="en-US" sz="2000" b="1" dirty="0">
                <a:solidFill>
                  <a:schemeClr val="bg1"/>
                </a:solidFill>
              </a:rPr>
              <a:t>Carpetbaggers </a:t>
            </a:r>
            <a:r>
              <a:rPr lang="en-US" altLang="en-US" sz="2000" dirty="0" smtClean="0">
                <a:solidFill>
                  <a:schemeClr val="bg1"/>
                </a:solidFill>
              </a:rPr>
              <a:t>- Northerners </a:t>
            </a:r>
            <a:r>
              <a:rPr lang="en-US" altLang="en-US" sz="2000" dirty="0">
                <a:solidFill>
                  <a:schemeClr val="bg1"/>
                </a:solidFill>
              </a:rPr>
              <a:t>who moved to the south to make money (</a:t>
            </a:r>
            <a:r>
              <a:rPr lang="en-US" altLang="en-US" sz="2000" dirty="0" smtClean="0">
                <a:solidFill>
                  <a:schemeClr val="bg1"/>
                </a:solidFill>
              </a:rPr>
              <a:t>some were dishonest).</a:t>
            </a:r>
          </a:p>
          <a:p>
            <a:pPr lvl="1"/>
            <a:r>
              <a:rPr lang="en-US" altLang="en-US" sz="2000" dirty="0">
                <a:solidFill>
                  <a:schemeClr val="bg1"/>
                </a:solidFill>
              </a:rPr>
              <a:t>I</a:t>
            </a:r>
            <a:r>
              <a:rPr lang="en-US" altLang="en-US" sz="2000" dirty="0" smtClean="0">
                <a:solidFill>
                  <a:schemeClr val="bg1"/>
                </a:solidFill>
              </a:rPr>
              <a:t>ncreased </a:t>
            </a:r>
            <a:r>
              <a:rPr lang="en-US" altLang="en-US" sz="2000" dirty="0">
                <a:solidFill>
                  <a:schemeClr val="bg1"/>
                </a:solidFill>
              </a:rPr>
              <a:t>prices and took advantage of the southerners in need</a:t>
            </a:r>
            <a:r>
              <a:rPr lang="en-US" altLang="en-US" sz="2000" dirty="0" smtClean="0">
                <a:solidFill>
                  <a:schemeClr val="bg1"/>
                </a:solidFill>
              </a:rPr>
              <a:t>.</a:t>
            </a:r>
            <a:endParaRPr lang="en-US" altLang="en-US" sz="2000" dirty="0">
              <a:solidFill>
                <a:schemeClr val="bg1"/>
              </a:solidFill>
            </a:endParaRPr>
          </a:p>
        </p:txBody>
      </p:sp>
      <p:pic>
        <p:nvPicPr>
          <p:cNvPr id="11268" name="Picture 4" descr="http://www.americanhistoryusa.com/static/images/reconstruction-puckmag.previe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046" y="1980575"/>
            <a:ext cx="2577013" cy="3759776"/>
          </a:xfrm>
          <a:prstGeom prst="rect">
            <a:avLst/>
          </a:prstGeom>
          <a:noFill/>
          <a:extLst>
            <a:ext uri="{909E8E84-426E-40dd-AFC4-6F175D3DCCD1}">
              <a14:hiddenFill xmlns:a14="http://schemas.microsoft.com/office/drawing/2010/main">
                <a:solidFill>
                  <a:srgbClr val="FFFFFF"/>
                </a:solidFill>
              </a14:hiddenFill>
            </a:ext>
          </a:extLst>
        </p:spPr>
      </p:pic>
      <p:pic>
        <p:nvPicPr>
          <p:cNvPr id="11270" name="Picture 6" descr="http://fmarcial.files.wordpress.com/2009/08/carpetbagg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6240" y="1008529"/>
            <a:ext cx="3087566" cy="5189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235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4"/>
          <p:cNvSpPr>
            <a:spLocks noGrp="1" noChangeArrowheads="1"/>
          </p:cNvSpPr>
          <p:nvPr>
            <p:ph type="title"/>
          </p:nvPr>
        </p:nvSpPr>
        <p:spPr>
          <a:xfrm>
            <a:off x="679079" y="53618"/>
            <a:ext cx="6911789" cy="981075"/>
          </a:xfrm>
        </p:spPr>
        <p:txBody>
          <a:bodyPr>
            <a:normAutofit fontScale="90000"/>
          </a:bodyPr>
          <a:lstStyle/>
          <a:p>
            <a:pPr algn="ctr" eaLnBrk="1" hangingPunct="1">
              <a:defRPr/>
            </a:pPr>
            <a:r>
              <a:rPr lang="en-US" altLang="en-US" sz="4800" b="1" dirty="0" smtClean="0">
                <a:solidFill>
                  <a:schemeClr val="bg1"/>
                </a:solidFill>
              </a:rPr>
              <a:t>The Impact of Reconstruction </a:t>
            </a:r>
          </a:p>
        </p:txBody>
      </p:sp>
      <p:sp>
        <p:nvSpPr>
          <p:cNvPr id="49157" name="Rectangle 5"/>
          <p:cNvSpPr>
            <a:spLocks noGrp="1" noChangeArrowheads="1"/>
          </p:cNvSpPr>
          <p:nvPr>
            <p:ph type="body" sz="half" idx="1"/>
          </p:nvPr>
        </p:nvSpPr>
        <p:spPr>
          <a:xfrm>
            <a:off x="178175" y="981076"/>
            <a:ext cx="3956796" cy="5876924"/>
          </a:xfrm>
        </p:spPr>
        <p:txBody>
          <a:bodyPr>
            <a:noAutofit/>
          </a:bodyPr>
          <a:lstStyle/>
          <a:p>
            <a:r>
              <a:rPr lang="en-US" altLang="en-US" sz="1800" dirty="0">
                <a:solidFill>
                  <a:schemeClr val="bg1"/>
                </a:solidFill>
              </a:rPr>
              <a:t>Southern opposition to changes made during </a:t>
            </a:r>
            <a:r>
              <a:rPr lang="en-US" altLang="en-US" sz="1800" dirty="0" smtClean="0">
                <a:solidFill>
                  <a:schemeClr val="bg1"/>
                </a:solidFill>
              </a:rPr>
              <a:t>Reconstruction – created backlash towards freed black populations.</a:t>
            </a:r>
          </a:p>
          <a:p>
            <a:pPr lvl="1"/>
            <a:r>
              <a:rPr lang="en-US" altLang="en-US" sz="1800" b="1" dirty="0" smtClean="0">
                <a:solidFill>
                  <a:schemeClr val="bg1"/>
                </a:solidFill>
              </a:rPr>
              <a:t>Ku </a:t>
            </a:r>
            <a:r>
              <a:rPr lang="en-US" altLang="en-US" sz="1800" b="1" dirty="0">
                <a:solidFill>
                  <a:schemeClr val="bg1"/>
                </a:solidFill>
              </a:rPr>
              <a:t>Klux Klan </a:t>
            </a:r>
            <a:r>
              <a:rPr lang="en-US" altLang="en-US" sz="1800" dirty="0">
                <a:solidFill>
                  <a:schemeClr val="bg1"/>
                </a:solidFill>
              </a:rPr>
              <a:t>– wanted to restore white supremacy – tried to stop former slaves from exercising their rights, killed many, and burned schools and </a:t>
            </a:r>
            <a:r>
              <a:rPr lang="en-US" altLang="en-US" sz="1800" dirty="0" smtClean="0">
                <a:solidFill>
                  <a:schemeClr val="bg1"/>
                </a:solidFill>
              </a:rPr>
              <a:t>churches.</a:t>
            </a:r>
          </a:p>
          <a:p>
            <a:pPr lvl="2"/>
            <a:r>
              <a:rPr lang="en-US" altLang="en-US" sz="1800" dirty="0" smtClean="0">
                <a:solidFill>
                  <a:schemeClr val="bg1"/>
                </a:solidFill>
              </a:rPr>
              <a:t>Congress passed Force Acts (use military force against KKK) in response to this activity.</a:t>
            </a:r>
          </a:p>
          <a:p>
            <a:pPr lvl="1"/>
            <a:r>
              <a:rPr lang="en-US" altLang="en-US" sz="1800" dirty="0" smtClean="0">
                <a:solidFill>
                  <a:schemeClr val="bg1"/>
                </a:solidFill>
              </a:rPr>
              <a:t>Black </a:t>
            </a:r>
            <a:r>
              <a:rPr lang="en-US" altLang="en-US" sz="1800" dirty="0">
                <a:solidFill>
                  <a:schemeClr val="bg1"/>
                </a:solidFill>
              </a:rPr>
              <a:t>codes will eventually turn into </a:t>
            </a:r>
            <a:r>
              <a:rPr lang="en-US" altLang="en-US" sz="1800" b="1" dirty="0">
                <a:solidFill>
                  <a:schemeClr val="bg1"/>
                </a:solidFill>
              </a:rPr>
              <a:t>Jim Crow Laws</a:t>
            </a:r>
            <a:r>
              <a:rPr lang="en-US" altLang="en-US" sz="1800" dirty="0">
                <a:solidFill>
                  <a:schemeClr val="bg1"/>
                </a:solidFill>
              </a:rPr>
              <a:t> (legalize unfair treatment of Southern </a:t>
            </a:r>
            <a:r>
              <a:rPr lang="en-US" altLang="en-US" sz="1800" dirty="0" smtClean="0">
                <a:solidFill>
                  <a:schemeClr val="bg1"/>
                </a:solidFill>
              </a:rPr>
              <a:t>Blacks).</a:t>
            </a:r>
          </a:p>
          <a:p>
            <a:pPr lvl="2"/>
            <a:r>
              <a:rPr lang="en-US" altLang="en-US" sz="1800" dirty="0" smtClean="0">
                <a:solidFill>
                  <a:schemeClr val="bg1"/>
                </a:solidFill>
              </a:rPr>
              <a:t>Ex</a:t>
            </a:r>
            <a:r>
              <a:rPr lang="en-US" altLang="en-US" sz="1800" dirty="0">
                <a:solidFill>
                  <a:schemeClr val="bg1"/>
                </a:solidFill>
              </a:rPr>
              <a:t>: </a:t>
            </a:r>
            <a:r>
              <a:rPr lang="en-US" altLang="en-US" sz="1800" b="1" dirty="0">
                <a:solidFill>
                  <a:schemeClr val="bg1"/>
                </a:solidFill>
              </a:rPr>
              <a:t>Poll taxes</a:t>
            </a:r>
            <a:r>
              <a:rPr lang="en-US" altLang="en-US" sz="1800" dirty="0">
                <a:solidFill>
                  <a:schemeClr val="bg1"/>
                </a:solidFill>
              </a:rPr>
              <a:t> and </a:t>
            </a:r>
            <a:r>
              <a:rPr lang="en-US" altLang="en-US" sz="1800" b="1" dirty="0">
                <a:solidFill>
                  <a:schemeClr val="bg1"/>
                </a:solidFill>
              </a:rPr>
              <a:t>Grandfather clause </a:t>
            </a:r>
            <a:r>
              <a:rPr lang="en-US" altLang="en-US" sz="1800" dirty="0">
                <a:solidFill>
                  <a:schemeClr val="bg1"/>
                </a:solidFill>
              </a:rPr>
              <a:t>(“if your Grandfather could vote then you can” to restrict voting.</a:t>
            </a:r>
          </a:p>
          <a:p>
            <a:pPr marL="0" indent="0">
              <a:buNone/>
            </a:pPr>
            <a:endParaRPr lang="en-US" sz="1800" dirty="0"/>
          </a:p>
        </p:txBody>
      </p:sp>
      <p:pic>
        <p:nvPicPr>
          <p:cNvPr id="7" name="Content Placeholder 6" descr="Worse than Slavery"/>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5898087" y="981081"/>
            <a:ext cx="3031253" cy="437029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98" name="Picture 2" descr="http://upload.wikimedia.org/wikipedia/commons/8/86/Jimcr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4971" y="2692750"/>
            <a:ext cx="2102916" cy="401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95836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avid" panose="020E0502060401010101" pitchFamily="34" charset="-79"/>
                <a:cs typeface="David" panose="020E0502060401010101" pitchFamily="34" charset="-79"/>
              </a:rPr>
              <a:t>Key Questions</a:t>
            </a:r>
            <a:endParaRPr lang="en-US" dirty="0">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a:xfrm>
            <a:off x="457200" y="1722441"/>
            <a:ext cx="8229600" cy="4525963"/>
          </a:xfrm>
        </p:spPr>
        <p:txBody>
          <a:bodyPr>
            <a:normAutofit fontScale="92500" lnSpcReduction="20000"/>
          </a:bodyPr>
          <a:lstStyle/>
          <a:p>
            <a:pPr lvl="0">
              <a:buClr>
                <a:schemeClr val="accent1"/>
              </a:buClr>
            </a:pPr>
            <a:r>
              <a:rPr lang="en-US" dirty="0">
                <a:latin typeface="Leelawadee" panose="020B0502040204020203" pitchFamily="34" charset="-34"/>
                <a:ea typeface="Arial Unicode MS" panose="020B0604020202020204" pitchFamily="34" charset="-128"/>
                <a:cs typeface="Leelawadee" panose="020B0502040204020203" pitchFamily="34" charset="-34"/>
              </a:rPr>
              <a:t>Who would direct the process of Reconstruction? The South itself, Congress, or the President</a:t>
            </a:r>
            <a:r>
              <a:rPr lang="en-US" dirty="0" smtClean="0">
                <a:latin typeface="Leelawadee" panose="020B0502040204020203" pitchFamily="34" charset="-34"/>
                <a:ea typeface="Arial Unicode MS" panose="020B0604020202020204" pitchFamily="34" charset="-128"/>
                <a:cs typeface="Leelawadee" panose="020B0502040204020203" pitchFamily="34" charset="-34"/>
              </a:rPr>
              <a:t>?</a:t>
            </a:r>
          </a:p>
          <a:p>
            <a:pPr lvl="0">
              <a:buClr>
                <a:schemeClr val="accent1"/>
              </a:buClr>
            </a:pPr>
            <a:endParaRPr lang="en-US" dirty="0">
              <a:latin typeface="Leelawadee" panose="020B0502040204020203" pitchFamily="34" charset="-34"/>
              <a:ea typeface="Arial Unicode MS" panose="020B0604020202020204" pitchFamily="34" charset="-128"/>
              <a:cs typeface="Leelawadee" panose="020B0502040204020203" pitchFamily="34" charset="-34"/>
            </a:endParaRPr>
          </a:p>
          <a:p>
            <a:pPr lvl="0">
              <a:buClr>
                <a:schemeClr val="accent1"/>
              </a:buClr>
            </a:pPr>
            <a:r>
              <a:rPr lang="en-US" dirty="0">
                <a:latin typeface="Leelawadee" panose="020B0502040204020203" pitchFamily="34" charset="-34"/>
                <a:ea typeface="Arial Unicode MS" panose="020B0604020202020204" pitchFamily="34" charset="-128"/>
                <a:cs typeface="Leelawadee" panose="020B0502040204020203" pitchFamily="34" charset="-34"/>
              </a:rPr>
              <a:t>Should the Confederate leaders be tried for treason</a:t>
            </a:r>
            <a:r>
              <a:rPr lang="en-US" dirty="0" smtClean="0">
                <a:latin typeface="Leelawadee" panose="020B0502040204020203" pitchFamily="34" charset="-34"/>
                <a:ea typeface="Arial Unicode MS" panose="020B0604020202020204" pitchFamily="34" charset="-128"/>
                <a:cs typeface="Leelawadee" panose="020B0502040204020203" pitchFamily="34" charset="-34"/>
              </a:rPr>
              <a:t>?</a:t>
            </a:r>
          </a:p>
          <a:p>
            <a:pPr lvl="0">
              <a:buClr>
                <a:schemeClr val="accent1"/>
              </a:buClr>
            </a:pPr>
            <a:endParaRPr lang="en-US" dirty="0">
              <a:latin typeface="Leelawadee" panose="020B0502040204020203" pitchFamily="34" charset="-34"/>
              <a:ea typeface="Arial Unicode MS" panose="020B0604020202020204" pitchFamily="34" charset="-128"/>
              <a:cs typeface="Leelawadee" panose="020B0502040204020203" pitchFamily="34" charset="-34"/>
            </a:endParaRPr>
          </a:p>
          <a:p>
            <a:pPr lvl="0">
              <a:buClr>
                <a:schemeClr val="accent1"/>
              </a:buClr>
            </a:pPr>
            <a:r>
              <a:rPr lang="en-US" dirty="0">
                <a:latin typeface="Leelawadee" panose="020B0502040204020203" pitchFamily="34" charset="-34"/>
                <a:ea typeface="Arial Unicode MS" panose="020B0604020202020204" pitchFamily="34" charset="-128"/>
                <a:cs typeface="Leelawadee" panose="020B0502040204020203" pitchFamily="34" charset="-34"/>
              </a:rPr>
              <a:t>How would the south, both physically and economically devastated, be rebuilt? And at whose expense</a:t>
            </a:r>
            <a:r>
              <a:rPr lang="en-US" dirty="0" smtClean="0">
                <a:latin typeface="Leelawadee" panose="020B0502040204020203" pitchFamily="34" charset="-34"/>
                <a:ea typeface="Arial Unicode MS" panose="020B0604020202020204" pitchFamily="34" charset="-128"/>
                <a:cs typeface="Leelawadee" panose="020B0502040204020203" pitchFamily="34" charset="-34"/>
              </a:rPr>
              <a:t>?</a:t>
            </a:r>
          </a:p>
          <a:p>
            <a:pPr lvl="0">
              <a:buClr>
                <a:schemeClr val="accent1"/>
              </a:buClr>
            </a:pPr>
            <a:endParaRPr lang="en-US" dirty="0">
              <a:latin typeface="Leelawadee" panose="020B0502040204020203" pitchFamily="34" charset="-34"/>
              <a:ea typeface="Arial Unicode MS" panose="020B0604020202020204" pitchFamily="34" charset="-128"/>
              <a:cs typeface="Leelawadee" panose="020B0502040204020203" pitchFamily="34" charset="-34"/>
            </a:endParaRPr>
          </a:p>
          <a:p>
            <a:pPr lvl="0">
              <a:buClr>
                <a:schemeClr val="accent1"/>
              </a:buClr>
            </a:pPr>
            <a:r>
              <a:rPr lang="en-US" dirty="0">
                <a:latin typeface="Leelawadee" panose="020B0502040204020203" pitchFamily="34" charset="-34"/>
                <a:ea typeface="Arial Unicode MS" panose="020B0604020202020204" pitchFamily="34" charset="-128"/>
                <a:cs typeface="Leelawadee" panose="020B0502040204020203" pitchFamily="34" charset="-34"/>
              </a:rPr>
              <a:t>How would the South be readmitted and reintegrated into the Union</a:t>
            </a:r>
            <a:r>
              <a:rPr lang="en-US" dirty="0" smtClean="0">
                <a:latin typeface="Leelawadee" panose="020B0502040204020203" pitchFamily="34" charset="-34"/>
                <a:ea typeface="Arial Unicode MS" panose="020B0604020202020204" pitchFamily="34" charset="-128"/>
                <a:cs typeface="Leelawadee" panose="020B0502040204020203" pitchFamily="34" charset="-34"/>
              </a:rPr>
              <a:t>?</a:t>
            </a:r>
          </a:p>
          <a:p>
            <a:pPr lvl="0">
              <a:buClr>
                <a:schemeClr val="accent1"/>
              </a:buClr>
            </a:pPr>
            <a:endParaRPr lang="en-US" dirty="0">
              <a:latin typeface="Leelawadee" panose="020B0502040204020203" pitchFamily="34" charset="-34"/>
              <a:ea typeface="Arial Unicode MS" panose="020B0604020202020204" pitchFamily="34" charset="-128"/>
              <a:cs typeface="Leelawadee" panose="020B0502040204020203" pitchFamily="34" charset="-34"/>
            </a:endParaRPr>
          </a:p>
          <a:p>
            <a:pPr lvl="0">
              <a:buClr>
                <a:schemeClr val="accent1"/>
              </a:buClr>
            </a:pPr>
            <a:r>
              <a:rPr lang="en-US" dirty="0">
                <a:latin typeface="Leelawadee" panose="020B0502040204020203" pitchFamily="34" charset="-34"/>
                <a:ea typeface="Arial Unicode MS" panose="020B0604020202020204" pitchFamily="34" charset="-128"/>
                <a:cs typeface="Leelawadee" panose="020B0502040204020203" pitchFamily="34" charset="-34"/>
              </a:rPr>
              <a:t>What should be done with over four million freed slaves? Were they to be given land, social equality, education, and voting rights?</a:t>
            </a:r>
          </a:p>
          <a:p>
            <a:pPr marL="514350" indent="-514350">
              <a:buFont typeface="+mj-lt"/>
              <a:buAutoNum type="arabicPeriod"/>
            </a:pPr>
            <a:endParaRPr lang="en-US" dirty="0"/>
          </a:p>
        </p:txBody>
      </p:sp>
    </p:spTree>
    <p:extLst>
      <p:ext uri="{BB962C8B-B14F-4D97-AF65-F5344CB8AC3E}">
        <p14:creationId xmlns:p14="http://schemas.microsoft.com/office/powerpoint/2010/main" val="39903978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57347" name="Text Box 3"/>
          <p:cNvSpPr txBox="1">
            <a:spLocks noChangeArrowheads="1"/>
          </p:cNvSpPr>
          <p:nvPr/>
        </p:nvSpPr>
        <p:spPr bwMode="auto">
          <a:xfrm>
            <a:off x="228600" y="30166"/>
            <a:ext cx="8763000" cy="1384995"/>
          </a:xfrm>
          <a:prstGeom prst="rect">
            <a:avLst/>
          </a:prstGeom>
          <a:noFill/>
          <a:ln w="9525">
            <a:noFill/>
            <a:miter lim="800000"/>
            <a:headEnd/>
            <a:tailEnd/>
          </a:ln>
          <a:effectLst>
            <a:outerShdw dist="17961" dir="2700000" algn="ctr" rotWithShape="0">
              <a:srgbClr val="D30A05"/>
            </a:outerShdw>
          </a:effec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algn="ctr" eaLnBrk="1" hangingPunct="1">
              <a:spcBef>
                <a:spcPct val="50000"/>
              </a:spcBef>
            </a:pPr>
            <a:r>
              <a:rPr lang="en-US" sz="4200" dirty="0">
                <a:solidFill>
                  <a:srgbClr val="000099"/>
                </a:solidFill>
                <a:latin typeface="Insula" charset="0"/>
              </a:rPr>
              <a:t>President Johnson</a:t>
            </a:r>
            <a:r>
              <a:rPr lang="ja-JP" altLang="en-US" sz="4200" dirty="0">
                <a:solidFill>
                  <a:srgbClr val="000099"/>
                </a:solidFill>
                <a:latin typeface="Insula" charset="0"/>
              </a:rPr>
              <a:t>’</a:t>
            </a:r>
            <a:r>
              <a:rPr lang="en-US" sz="4200" dirty="0">
                <a:solidFill>
                  <a:srgbClr val="000099"/>
                </a:solidFill>
                <a:latin typeface="Insula" charset="0"/>
              </a:rPr>
              <a:t>s Impeachment</a:t>
            </a:r>
          </a:p>
        </p:txBody>
      </p:sp>
      <p:sp>
        <p:nvSpPr>
          <p:cNvPr id="57349" name="Text Box 5"/>
          <p:cNvSpPr txBox="1">
            <a:spLocks noChangeArrowheads="1"/>
          </p:cNvSpPr>
          <p:nvPr/>
        </p:nvSpPr>
        <p:spPr bwMode="auto">
          <a:xfrm>
            <a:off x="304800" y="1371600"/>
            <a:ext cx="8839200" cy="393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buClr>
                <a:srgbClr val="D30A05"/>
              </a:buClr>
              <a:buFont typeface="Wingdings" charset="0"/>
              <a:buChar char="«"/>
            </a:pPr>
            <a:r>
              <a:rPr lang="en-US" sz="2800" b="0">
                <a:solidFill>
                  <a:schemeClr val="tx1"/>
                </a:solidFill>
              </a:rPr>
              <a:t>Johnson removed Stanton in February, 1868.</a:t>
            </a:r>
          </a:p>
          <a:p>
            <a:pPr eaLnBrk="1" hangingPunct="1">
              <a:spcBef>
                <a:spcPct val="50000"/>
              </a:spcBef>
              <a:buClr>
                <a:srgbClr val="D30A05"/>
              </a:buClr>
              <a:buFont typeface="Wingdings" charset="0"/>
              <a:buChar char="«"/>
            </a:pPr>
            <a:r>
              <a:rPr lang="en-US" sz="2800" b="0">
                <a:solidFill>
                  <a:schemeClr val="tx1"/>
                </a:solidFill>
              </a:rPr>
              <a:t>Johnson replaced generals in the field who were more sympathetic to Radical Reconstruction.</a:t>
            </a:r>
          </a:p>
          <a:p>
            <a:pPr eaLnBrk="1" hangingPunct="1">
              <a:spcBef>
                <a:spcPct val="50000"/>
              </a:spcBef>
              <a:buClr>
                <a:srgbClr val="D30A05"/>
              </a:buClr>
              <a:buFont typeface="Wingdings" charset="0"/>
              <a:buChar char="«"/>
            </a:pPr>
            <a:r>
              <a:rPr lang="en-US" sz="2800" b="0">
                <a:solidFill>
                  <a:schemeClr val="tx1"/>
                </a:solidFill>
              </a:rPr>
              <a:t>The House impeached him on February 24 </a:t>
            </a:r>
            <a:br>
              <a:rPr lang="en-US" sz="2800" b="0">
                <a:solidFill>
                  <a:schemeClr val="tx1"/>
                </a:solidFill>
              </a:rPr>
            </a:br>
            <a:r>
              <a:rPr lang="en-US" sz="2800" b="0">
                <a:solidFill>
                  <a:schemeClr val="tx1"/>
                </a:solidFill>
              </a:rPr>
              <a:t>                                              before even</a:t>
            </a:r>
            <a:br>
              <a:rPr lang="en-US" sz="2800" b="0">
                <a:solidFill>
                  <a:schemeClr val="tx1"/>
                </a:solidFill>
              </a:rPr>
            </a:br>
            <a:r>
              <a:rPr lang="en-US" sz="2800" b="0">
                <a:solidFill>
                  <a:schemeClr val="tx1"/>
                </a:solidFill>
              </a:rPr>
              <a:t>                                              drawing up the</a:t>
            </a:r>
            <a:br>
              <a:rPr lang="en-US" sz="2800" b="0">
                <a:solidFill>
                  <a:schemeClr val="tx1"/>
                </a:solidFill>
              </a:rPr>
            </a:br>
            <a:r>
              <a:rPr lang="en-US" sz="2800" b="0">
                <a:solidFill>
                  <a:schemeClr val="tx1"/>
                </a:solidFill>
              </a:rPr>
              <a:t>                                              charges by a </a:t>
            </a:r>
            <a:br>
              <a:rPr lang="en-US" sz="2800" b="0">
                <a:solidFill>
                  <a:schemeClr val="tx1"/>
                </a:solidFill>
              </a:rPr>
            </a:br>
            <a:r>
              <a:rPr lang="en-US" sz="2800" b="0">
                <a:solidFill>
                  <a:schemeClr val="tx1"/>
                </a:solidFill>
              </a:rPr>
              <a:t>                                              vote of 126 – 47!</a:t>
            </a:r>
            <a:endParaRPr lang="en-US" sz="2800" b="0">
              <a:solidFill>
                <a:schemeClr val="tx1"/>
              </a:solidFill>
              <a:sym typeface="Wingdings" charset="0"/>
            </a:endParaRPr>
          </a:p>
        </p:txBody>
      </p:sp>
      <p:pic>
        <p:nvPicPr>
          <p:cNvPr id="57350" name="Picture 6" descr="ReconAndHowItWorks1550"/>
          <p:cNvPicPr>
            <a:picLocks noChangeAspect="1" noChangeArrowheads="1"/>
          </p:cNvPicPr>
          <p:nvPr/>
        </p:nvPicPr>
        <p:blipFill>
          <a:blip r:embed="rId2">
            <a:lum contrast="6000"/>
            <a:extLst>
              <a:ext uri="{28A0092B-C50C-407E-A947-70E740481C1C}">
                <a14:useLocalDpi xmlns:a14="http://schemas.microsoft.com/office/drawing/2010/main" val="0"/>
              </a:ext>
            </a:extLst>
          </a:blip>
          <a:srcRect l="29007" t="74364" r="27122" b="8250"/>
          <a:stretch>
            <a:fillRect/>
          </a:stretch>
        </p:blipFill>
        <p:spPr bwMode="auto">
          <a:xfrm>
            <a:off x="762000" y="3789367"/>
            <a:ext cx="4724400" cy="2687637"/>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986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7349">
                                            <p:txEl>
                                              <p:pRg st="0" end="0"/>
                                            </p:txEl>
                                          </p:spTgt>
                                        </p:tgtEl>
                                        <p:attrNameLst>
                                          <p:attrName>style.visibility</p:attrName>
                                        </p:attrNameLst>
                                      </p:cBhvr>
                                      <p:to>
                                        <p:strVal val="visible"/>
                                      </p:to>
                                    </p:set>
                                    <p:animEffect transition="in" filter="dissolve">
                                      <p:cBhvr>
                                        <p:cTn id="7" dur="1000"/>
                                        <p:tgtEl>
                                          <p:spTgt spid="5734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7349">
                                            <p:txEl>
                                              <p:pRg st="1" end="1"/>
                                            </p:txEl>
                                          </p:spTgt>
                                        </p:tgtEl>
                                        <p:attrNameLst>
                                          <p:attrName>style.visibility</p:attrName>
                                        </p:attrNameLst>
                                      </p:cBhvr>
                                      <p:to>
                                        <p:strVal val="visible"/>
                                      </p:to>
                                    </p:set>
                                    <p:animEffect transition="in" filter="dissolve">
                                      <p:cBhvr>
                                        <p:cTn id="12" dur="1000"/>
                                        <p:tgtEl>
                                          <p:spTgt spid="5734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7349">
                                            <p:txEl>
                                              <p:pRg st="2" end="2"/>
                                            </p:txEl>
                                          </p:spTgt>
                                        </p:tgtEl>
                                        <p:attrNameLst>
                                          <p:attrName>style.visibility</p:attrName>
                                        </p:attrNameLst>
                                      </p:cBhvr>
                                      <p:to>
                                        <p:strVal val="visible"/>
                                      </p:to>
                                    </p:set>
                                    <p:animEffect transition="in" filter="dissolve">
                                      <p:cBhvr>
                                        <p:cTn id="17" dur="1000"/>
                                        <p:tgtEl>
                                          <p:spTgt spid="57349">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57350"/>
                                        </p:tgtEl>
                                        <p:attrNameLst>
                                          <p:attrName>style.visibility</p:attrName>
                                        </p:attrNameLst>
                                      </p:cBhvr>
                                      <p:to>
                                        <p:strVal val="visible"/>
                                      </p:to>
                                    </p:set>
                                    <p:animEffect transition="in" filter="dissolve">
                                      <p:cBhvr>
                                        <p:cTn id="20" dur="500"/>
                                        <p:tgtEl>
                                          <p:spTgt spid="57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xfrm>
            <a:off x="100854" y="969683"/>
            <a:ext cx="4306421" cy="5726951"/>
          </a:xfrm>
          <a:noFill/>
          <a:ln w="9360">
            <a:noFill/>
            <a:miter lim="800000"/>
            <a:headEnd/>
            <a:tailEnd/>
          </a:ln>
        </p:spPr>
        <p:txBody>
          <a:bodyPr vert="horz" lIns="90000" tIns="46800" rIns="90000" bIns="46800" rtlCol="0">
            <a:noAutofit/>
          </a:bodyPr>
          <a:lstStyle/>
          <a:p>
            <a:r>
              <a:rPr lang="en-US" altLang="en-US" sz="2000" dirty="0" smtClean="0">
                <a:solidFill>
                  <a:schemeClr val="bg1"/>
                </a:solidFill>
              </a:rPr>
              <a:t>Radical </a:t>
            </a:r>
            <a:r>
              <a:rPr lang="en-US" altLang="en-US" sz="2000" dirty="0">
                <a:solidFill>
                  <a:schemeClr val="bg1"/>
                </a:solidFill>
              </a:rPr>
              <a:t>Rep’s hate Johnson for his constant vetoing of bills – try to </a:t>
            </a:r>
            <a:r>
              <a:rPr lang="en-US" altLang="en-US" sz="2000" b="1" dirty="0">
                <a:solidFill>
                  <a:schemeClr val="bg1"/>
                </a:solidFill>
              </a:rPr>
              <a:t>impeach </a:t>
            </a:r>
            <a:r>
              <a:rPr lang="en-US" altLang="en-US" sz="2000" b="1" dirty="0" smtClean="0">
                <a:solidFill>
                  <a:schemeClr val="bg1"/>
                </a:solidFill>
              </a:rPr>
              <a:t>him </a:t>
            </a:r>
            <a:r>
              <a:rPr lang="en-US" altLang="en-US" sz="2000" dirty="0" smtClean="0">
                <a:solidFill>
                  <a:schemeClr val="bg1"/>
                </a:solidFill>
              </a:rPr>
              <a:t>(charge </a:t>
            </a:r>
            <a:r>
              <a:rPr lang="en-US" altLang="en-US" sz="2000" dirty="0">
                <a:solidFill>
                  <a:schemeClr val="bg1"/>
                </a:solidFill>
              </a:rPr>
              <a:t>him of breaking a law while in office</a:t>
            </a:r>
            <a:r>
              <a:rPr lang="en-US" altLang="en-US" sz="2000" dirty="0" smtClean="0">
                <a:solidFill>
                  <a:schemeClr val="bg1"/>
                </a:solidFill>
              </a:rPr>
              <a:t>).</a:t>
            </a:r>
          </a:p>
          <a:p>
            <a:pPr lvl="1"/>
            <a:r>
              <a:rPr lang="en-US" altLang="en-US" sz="2000" dirty="0" smtClean="0">
                <a:solidFill>
                  <a:schemeClr val="bg1"/>
                </a:solidFill>
              </a:rPr>
              <a:t>Congress </a:t>
            </a:r>
            <a:r>
              <a:rPr lang="en-US" altLang="en-US" sz="2000" dirty="0">
                <a:solidFill>
                  <a:schemeClr val="bg1"/>
                </a:solidFill>
              </a:rPr>
              <a:t>passed the </a:t>
            </a:r>
            <a:r>
              <a:rPr lang="en-US" altLang="en-US" sz="2000" b="1" dirty="0">
                <a:solidFill>
                  <a:schemeClr val="bg1"/>
                </a:solidFill>
              </a:rPr>
              <a:t>Office of Tenure Act</a:t>
            </a:r>
            <a:r>
              <a:rPr lang="en-US" altLang="en-US" sz="2000" dirty="0">
                <a:solidFill>
                  <a:schemeClr val="bg1"/>
                </a:solidFill>
              </a:rPr>
              <a:t> (you can’t fire a member of the cabinet without senate approval) – unconstitutional but Johnson fired his Sec. of War w/out approval and was </a:t>
            </a:r>
            <a:r>
              <a:rPr lang="en-US" altLang="en-US" sz="2000" dirty="0" smtClean="0">
                <a:solidFill>
                  <a:schemeClr val="bg1"/>
                </a:solidFill>
              </a:rPr>
              <a:t>charged.</a:t>
            </a:r>
          </a:p>
          <a:p>
            <a:r>
              <a:rPr lang="en-US" altLang="en-US" sz="2000" dirty="0" smtClean="0">
                <a:solidFill>
                  <a:schemeClr val="bg1"/>
                </a:solidFill>
              </a:rPr>
              <a:t>Was </a:t>
            </a:r>
            <a:r>
              <a:rPr lang="en-US" altLang="en-US" sz="2000" dirty="0">
                <a:solidFill>
                  <a:schemeClr val="bg1"/>
                </a:solidFill>
              </a:rPr>
              <a:t>one vote short of impeachment – first president to go through the impeachment </a:t>
            </a:r>
            <a:r>
              <a:rPr lang="en-US" altLang="en-US" sz="2000" dirty="0" smtClean="0">
                <a:solidFill>
                  <a:schemeClr val="bg1"/>
                </a:solidFill>
              </a:rPr>
              <a:t>process.</a:t>
            </a:r>
          </a:p>
          <a:p>
            <a:r>
              <a:rPr lang="en-US" altLang="en-US" sz="2000" dirty="0" smtClean="0">
                <a:solidFill>
                  <a:schemeClr val="bg1"/>
                </a:solidFill>
              </a:rPr>
              <a:t>1868 </a:t>
            </a:r>
            <a:r>
              <a:rPr lang="en-US" altLang="en-US" sz="2000" dirty="0">
                <a:solidFill>
                  <a:schemeClr val="bg1"/>
                </a:solidFill>
              </a:rPr>
              <a:t>– Republican and former war hero </a:t>
            </a:r>
            <a:r>
              <a:rPr lang="en-US" altLang="en-US" sz="2000" b="1" dirty="0">
                <a:solidFill>
                  <a:schemeClr val="bg1"/>
                </a:solidFill>
              </a:rPr>
              <a:t>Ulysses S. Grant</a:t>
            </a:r>
            <a:r>
              <a:rPr lang="en-US" altLang="en-US" sz="2000" dirty="0">
                <a:solidFill>
                  <a:schemeClr val="bg1"/>
                </a:solidFill>
              </a:rPr>
              <a:t> was elected – however would be a very ineffective president</a:t>
            </a:r>
            <a:r>
              <a:rPr lang="en-US" altLang="en-US" sz="2000" dirty="0" smtClean="0">
                <a:solidFill>
                  <a:schemeClr val="bg1"/>
                </a:solidFill>
              </a:rPr>
              <a:t>.</a:t>
            </a:r>
            <a:endParaRPr lang="en-US" altLang="en-US" sz="2000" u="sng" dirty="0">
              <a:solidFill>
                <a:schemeClr val="bg1"/>
              </a:solidFill>
            </a:endParaRPr>
          </a:p>
        </p:txBody>
      </p:sp>
      <p:sp>
        <p:nvSpPr>
          <p:cNvPr id="2" name="Title 1"/>
          <p:cNvSpPr>
            <a:spLocks noGrp="1"/>
          </p:cNvSpPr>
          <p:nvPr>
            <p:ph type="title"/>
          </p:nvPr>
        </p:nvSpPr>
        <p:spPr>
          <a:xfrm>
            <a:off x="515144" y="0"/>
            <a:ext cx="8228013" cy="1143000"/>
          </a:xfrm>
        </p:spPr>
        <p:txBody>
          <a:bodyPr/>
          <a:lstStyle/>
          <a:p>
            <a:pPr algn="ctr"/>
            <a:r>
              <a:rPr lang="en-US" b="1" dirty="0" smtClean="0">
                <a:solidFill>
                  <a:schemeClr val="bg1"/>
                </a:solidFill>
              </a:rPr>
              <a:t>Johnson’ Impeachment</a:t>
            </a:r>
            <a:endParaRPr lang="en-US" b="1" dirty="0">
              <a:solidFill>
                <a:schemeClr val="bg1"/>
              </a:solidFill>
            </a:endParaRPr>
          </a:p>
        </p:txBody>
      </p:sp>
      <p:pic>
        <p:nvPicPr>
          <p:cNvPr id="6" name="Picture 7" descr="450px-ElectoralCollege1868-Larg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456" y="969684"/>
            <a:ext cx="3718521" cy="2654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rulersandleaders.com/pol_cartoons/J-Tenure-of-Office-cartoon.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7935" y="3747079"/>
            <a:ext cx="3347524" cy="2949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34782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Rectangle 6"/>
          <p:cNvSpPr>
            <a:spLocks noGrp="1" noChangeArrowheads="1"/>
          </p:cNvSpPr>
          <p:nvPr>
            <p:ph type="title"/>
          </p:nvPr>
        </p:nvSpPr>
        <p:spPr>
          <a:xfrm>
            <a:off x="0" y="3"/>
            <a:ext cx="9144000" cy="1325563"/>
          </a:xfrm>
        </p:spPr>
        <p:txBody>
          <a:bodyPr/>
          <a:lstStyle/>
          <a:p>
            <a:pPr algn="ctr"/>
            <a:r>
              <a:rPr lang="en-US" altLang="en-US" sz="4000" b="1" dirty="0">
                <a:solidFill>
                  <a:schemeClr val="bg1"/>
                </a:solidFill>
              </a:rPr>
              <a:t>Johnson – 1</a:t>
            </a:r>
            <a:r>
              <a:rPr lang="en-US" altLang="en-US" sz="4000" b="1" baseline="30000" dirty="0">
                <a:solidFill>
                  <a:schemeClr val="bg1"/>
                </a:solidFill>
              </a:rPr>
              <a:t>st</a:t>
            </a:r>
            <a:r>
              <a:rPr lang="en-US" altLang="en-US" sz="4000" b="1" dirty="0">
                <a:solidFill>
                  <a:schemeClr val="bg1"/>
                </a:solidFill>
              </a:rPr>
              <a:t> president to go through Impeachment Process!</a:t>
            </a:r>
          </a:p>
        </p:txBody>
      </p:sp>
      <p:pic>
        <p:nvPicPr>
          <p:cNvPr id="50181" name="Picture 5" descr="Cartoon-Consti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39689" y="1190595"/>
            <a:ext cx="6064624" cy="54681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6783147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67587" name="Text Box 3"/>
          <p:cNvSpPr txBox="1">
            <a:spLocks noChangeArrowheads="1"/>
          </p:cNvSpPr>
          <p:nvPr/>
        </p:nvSpPr>
        <p:spPr bwMode="auto">
          <a:xfrm>
            <a:off x="381000" y="258765"/>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a:solidFill>
                  <a:srgbClr val="000099"/>
                </a:solidFill>
                <a:latin typeface="Insula" pitchFamily="66" charset="0"/>
                <a:ea typeface="+mn-ea"/>
              </a:rPr>
              <a:t>Tenancy &amp; the Crop Lien System</a:t>
            </a:r>
          </a:p>
        </p:txBody>
      </p:sp>
      <p:sp>
        <p:nvSpPr>
          <p:cNvPr id="33796" name="Rectangle 9"/>
          <p:cNvSpPr>
            <a:spLocks noChangeArrowheads="1"/>
          </p:cNvSpPr>
          <p:nvPr/>
        </p:nvSpPr>
        <p:spPr bwMode="auto">
          <a:xfrm>
            <a:off x="1706564" y="2678114"/>
            <a:ext cx="92945" cy="430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76176" rIns="92046" bIns="76176">
            <a:spAutoFit/>
          </a:bodyPr>
          <a:lstStyle/>
          <a:p>
            <a:endParaRPr lang="en-US"/>
          </a:p>
        </p:txBody>
      </p:sp>
      <p:graphicFrame>
        <p:nvGraphicFramePr>
          <p:cNvPr id="67666" name="Group 82"/>
          <p:cNvGraphicFramePr>
            <a:graphicFrameLocks noGrp="1"/>
          </p:cNvGraphicFramePr>
          <p:nvPr/>
        </p:nvGraphicFramePr>
        <p:xfrm>
          <a:off x="457200" y="1066800"/>
          <a:ext cx="8305800" cy="5561584"/>
        </p:xfrm>
        <a:graphic>
          <a:graphicData uri="http://schemas.openxmlformats.org/drawingml/2006/table">
            <a:tbl>
              <a:tblPr/>
              <a:tblGrid>
                <a:gridCol w="2768600"/>
                <a:gridCol w="2768600"/>
                <a:gridCol w="2768600"/>
              </a:tblGrid>
              <a:tr h="431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rgbClr val="D30A05"/>
                          </a:solidFill>
                          <a:effectLst/>
                          <a:latin typeface="Comic Sans MS" charset="0"/>
                          <a:ea typeface="ＭＳ Ｐゴシック" charset="0"/>
                        </a:rPr>
                        <a:t>Furnishing Merchant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rgbClr val="D30A05"/>
                          </a:solidFill>
                          <a:effectLst/>
                          <a:latin typeface="Comic Sans MS" charset="0"/>
                          <a:ea typeface="ＭＳ Ｐゴシック" charset="0"/>
                        </a:rPr>
                        <a:t>Tenant Farmer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0" i="0" u="none" strike="noStrike" cap="none" normalizeH="0" baseline="0">
                          <a:ln>
                            <a:noFill/>
                          </a:ln>
                          <a:solidFill>
                            <a:srgbClr val="D30A05"/>
                          </a:solidFill>
                          <a:effectLst/>
                          <a:latin typeface="Comic Sans MS" charset="0"/>
                          <a:ea typeface="ＭＳ Ｐゴシック" charset="0"/>
                        </a:rPr>
                        <a:t>Landowner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7800">
                <a:tc>
                  <a:txBody>
                    <a:bodyPr/>
                    <a:lstStyle/>
                    <a:p>
                      <a:pPr marL="236538" marR="0" lvl="0" indent="-236538" algn="l" defTabSz="914400" rtl="0" eaLnBrk="1" fontAlgn="base" latinLnBrk="0" hangingPunct="1">
                        <a:lnSpc>
                          <a:spcPct val="100000"/>
                        </a:lnSpc>
                        <a:spcBef>
                          <a:spcPct val="20000"/>
                        </a:spcBef>
                        <a:spcAft>
                          <a:spcPct val="0"/>
                        </a:spcAft>
                        <a:buClr>
                          <a:srgbClr val="000099"/>
                        </a:buClr>
                        <a:buSzTx/>
                        <a:buFont typeface="Wingdings" charset="0"/>
                        <a:buChar char="§"/>
                        <a:tabLst/>
                      </a:pPr>
                      <a:r>
                        <a:rPr kumimoji="0" lang="en-US" sz="1900" b="0" i="0" u="none" strike="noStrike" cap="none" normalizeH="0" baseline="0">
                          <a:ln>
                            <a:noFill/>
                          </a:ln>
                          <a:solidFill>
                            <a:schemeClr val="tx1"/>
                          </a:solidFill>
                          <a:effectLst/>
                          <a:latin typeface="Comic Sans MS" charset="0"/>
                          <a:ea typeface="ＭＳ Ｐゴシック" charset="0"/>
                        </a:rPr>
                        <a:t>Loan tools and seed up to 60% interest to tenant farmer to plant spring crop.</a:t>
                      </a:r>
                      <a:br>
                        <a:rPr kumimoji="0" lang="en-US" sz="1900" b="0" i="0" u="none" strike="noStrike" cap="none" normalizeH="0" baseline="0">
                          <a:ln>
                            <a:noFill/>
                          </a:ln>
                          <a:solidFill>
                            <a:schemeClr val="tx1"/>
                          </a:solidFill>
                          <a:effectLst/>
                          <a:latin typeface="Comic Sans MS" charset="0"/>
                          <a:ea typeface="ＭＳ Ｐゴシック" charset="0"/>
                        </a:rPr>
                      </a:br>
                      <a:endParaRPr kumimoji="0" lang="en-US" sz="1900" b="0" i="0" u="none" strike="noStrike" cap="none" normalizeH="0" baseline="0">
                        <a:ln>
                          <a:noFill/>
                        </a:ln>
                        <a:solidFill>
                          <a:schemeClr val="tx1"/>
                        </a:solidFill>
                        <a:effectLst/>
                        <a:latin typeface="Comic Sans MS" charset="0"/>
                        <a:ea typeface="ＭＳ Ｐゴシック" charset="0"/>
                      </a:endParaRPr>
                    </a:p>
                    <a:p>
                      <a:pPr marL="236538" marR="0" lvl="0" indent="-236538" algn="l" defTabSz="914400" rtl="0" eaLnBrk="1" fontAlgn="base" latinLnBrk="0" hangingPunct="1">
                        <a:lnSpc>
                          <a:spcPct val="100000"/>
                        </a:lnSpc>
                        <a:spcBef>
                          <a:spcPct val="20000"/>
                        </a:spcBef>
                        <a:spcAft>
                          <a:spcPct val="0"/>
                        </a:spcAft>
                        <a:buClr>
                          <a:srgbClr val="000099"/>
                        </a:buClr>
                        <a:buSzTx/>
                        <a:buFont typeface="Wingdings" charset="0"/>
                        <a:buChar char="§"/>
                        <a:tabLst/>
                      </a:pPr>
                      <a:r>
                        <a:rPr kumimoji="0" lang="en-US" sz="1900" b="0" i="0" u="none" strike="noStrike" cap="none" normalizeH="0" baseline="0">
                          <a:ln>
                            <a:noFill/>
                          </a:ln>
                          <a:solidFill>
                            <a:schemeClr val="tx1"/>
                          </a:solidFill>
                          <a:effectLst/>
                          <a:latin typeface="Comic Sans MS" charset="0"/>
                          <a:ea typeface="ＭＳ Ｐゴシック" charset="0"/>
                        </a:rPr>
                        <a:t>Farmer also secures </a:t>
                      </a:r>
                      <a:br>
                        <a:rPr kumimoji="0" lang="en-US" sz="1900" b="0" i="0" u="none" strike="noStrike" cap="none" normalizeH="0" baseline="0">
                          <a:ln>
                            <a:noFill/>
                          </a:ln>
                          <a:solidFill>
                            <a:schemeClr val="tx1"/>
                          </a:solidFill>
                          <a:effectLst/>
                          <a:latin typeface="Comic Sans MS" charset="0"/>
                          <a:ea typeface="ＭＳ Ｐゴシック" charset="0"/>
                        </a:rPr>
                      </a:br>
                      <a:r>
                        <a:rPr kumimoji="0" lang="en-US" sz="1900" b="0" i="0" u="none" strike="noStrike" cap="none" normalizeH="0" baseline="0">
                          <a:ln>
                            <a:noFill/>
                          </a:ln>
                          <a:solidFill>
                            <a:schemeClr val="tx1"/>
                          </a:solidFill>
                          <a:effectLst/>
                          <a:latin typeface="Comic Sans MS" charset="0"/>
                          <a:ea typeface="ＭＳ Ｐゴシック" charset="0"/>
                        </a:rPr>
                        <a:t>food, clothing, and</a:t>
                      </a:r>
                      <a:br>
                        <a:rPr kumimoji="0" lang="en-US" sz="1900" b="0" i="0" u="none" strike="noStrike" cap="none" normalizeH="0" baseline="0">
                          <a:ln>
                            <a:noFill/>
                          </a:ln>
                          <a:solidFill>
                            <a:schemeClr val="tx1"/>
                          </a:solidFill>
                          <a:effectLst/>
                          <a:latin typeface="Comic Sans MS" charset="0"/>
                          <a:ea typeface="ＭＳ Ｐゴシック" charset="0"/>
                        </a:rPr>
                      </a:br>
                      <a:r>
                        <a:rPr kumimoji="0" lang="en-US" sz="1900" b="0" i="0" u="none" strike="noStrike" cap="none" normalizeH="0" baseline="0">
                          <a:ln>
                            <a:noFill/>
                          </a:ln>
                          <a:solidFill>
                            <a:schemeClr val="tx1"/>
                          </a:solidFill>
                          <a:effectLst/>
                          <a:latin typeface="Comic Sans MS" charset="0"/>
                          <a:ea typeface="ＭＳ Ｐゴシック" charset="0"/>
                        </a:rPr>
                        <a:t>other necessities on</a:t>
                      </a:r>
                      <a:br>
                        <a:rPr kumimoji="0" lang="en-US" sz="1900" b="0" i="0" u="none" strike="noStrike" cap="none" normalizeH="0" baseline="0">
                          <a:ln>
                            <a:noFill/>
                          </a:ln>
                          <a:solidFill>
                            <a:schemeClr val="tx1"/>
                          </a:solidFill>
                          <a:effectLst/>
                          <a:latin typeface="Comic Sans MS" charset="0"/>
                          <a:ea typeface="ＭＳ Ｐゴシック" charset="0"/>
                        </a:rPr>
                      </a:br>
                      <a:r>
                        <a:rPr kumimoji="0" lang="en-US" sz="1900" b="0" i="0" u="none" strike="noStrike" cap="none" normalizeH="0" baseline="0">
                          <a:ln>
                            <a:noFill/>
                          </a:ln>
                          <a:solidFill>
                            <a:schemeClr val="tx1"/>
                          </a:solidFill>
                          <a:effectLst/>
                          <a:latin typeface="Comic Sans MS" charset="0"/>
                          <a:ea typeface="ＭＳ Ｐゴシック" charset="0"/>
                        </a:rPr>
                        <a:t>credit from merchant until the harvest.</a:t>
                      </a:r>
                      <a:br>
                        <a:rPr kumimoji="0" lang="en-US" sz="1900" b="0" i="0" u="none" strike="noStrike" cap="none" normalizeH="0" baseline="0">
                          <a:ln>
                            <a:noFill/>
                          </a:ln>
                          <a:solidFill>
                            <a:schemeClr val="tx1"/>
                          </a:solidFill>
                          <a:effectLst/>
                          <a:latin typeface="Comic Sans MS" charset="0"/>
                          <a:ea typeface="ＭＳ Ｐゴシック" charset="0"/>
                        </a:rPr>
                      </a:br>
                      <a:endParaRPr kumimoji="0" lang="en-US" sz="1900" b="0" i="0" u="none" strike="noStrike" cap="none" normalizeH="0" baseline="0">
                        <a:ln>
                          <a:noFill/>
                        </a:ln>
                        <a:solidFill>
                          <a:schemeClr val="tx1"/>
                        </a:solidFill>
                        <a:effectLst/>
                        <a:latin typeface="Comic Sans MS" charset="0"/>
                        <a:ea typeface="ＭＳ Ｐゴシック" charset="0"/>
                      </a:endParaRPr>
                    </a:p>
                    <a:p>
                      <a:pPr marL="236538" marR="0" lvl="0" indent="-236538" algn="l" defTabSz="914400" rtl="0" eaLnBrk="1" fontAlgn="base" latinLnBrk="0" hangingPunct="1">
                        <a:lnSpc>
                          <a:spcPct val="100000"/>
                        </a:lnSpc>
                        <a:spcBef>
                          <a:spcPct val="20000"/>
                        </a:spcBef>
                        <a:spcAft>
                          <a:spcPct val="0"/>
                        </a:spcAft>
                        <a:buClr>
                          <a:srgbClr val="000099"/>
                        </a:buClr>
                        <a:buSzTx/>
                        <a:buFont typeface="Wingdings" charset="0"/>
                        <a:buChar char="§"/>
                        <a:tabLst/>
                      </a:pPr>
                      <a:r>
                        <a:rPr kumimoji="0" lang="en-US" sz="1900" b="0" i="0" u="none" strike="noStrike" cap="none" normalizeH="0" baseline="0">
                          <a:ln>
                            <a:noFill/>
                          </a:ln>
                          <a:solidFill>
                            <a:schemeClr val="tx1"/>
                          </a:solidFill>
                          <a:effectLst/>
                          <a:latin typeface="Comic Sans MS" charset="0"/>
                          <a:ea typeface="ＭＳ Ｐゴシック" charset="0"/>
                        </a:rPr>
                        <a:t>Merchant holds </a:t>
                      </a:r>
                      <a:r>
                        <a:rPr kumimoji="0" lang="ja-JP" altLang="en-US" sz="1900" b="0" i="0" u="none" strike="noStrike" cap="none" normalizeH="0" baseline="0">
                          <a:ln>
                            <a:noFill/>
                          </a:ln>
                          <a:solidFill>
                            <a:schemeClr val="tx1"/>
                          </a:solidFill>
                          <a:effectLst/>
                          <a:latin typeface="Comic Sans MS" charset="0"/>
                          <a:ea typeface="ＭＳ Ｐゴシック" charset="0"/>
                        </a:rPr>
                        <a:t>“</a:t>
                      </a:r>
                      <a:r>
                        <a:rPr kumimoji="0" lang="en-US" sz="1900" b="0" i="0" u="none" strike="noStrike" cap="none" normalizeH="0" baseline="0">
                          <a:ln>
                            <a:noFill/>
                          </a:ln>
                          <a:solidFill>
                            <a:schemeClr val="tx1"/>
                          </a:solidFill>
                          <a:effectLst/>
                          <a:latin typeface="Comic Sans MS" charset="0"/>
                          <a:ea typeface="ＭＳ Ｐゴシック" charset="0"/>
                        </a:rPr>
                        <a:t>lien</a:t>
                      </a:r>
                      <a:r>
                        <a:rPr kumimoji="0" lang="ja-JP" altLang="en-US" sz="1900" b="0" i="0" u="none" strike="noStrike" cap="none" normalizeH="0" baseline="0">
                          <a:ln>
                            <a:noFill/>
                          </a:ln>
                          <a:solidFill>
                            <a:schemeClr val="tx1"/>
                          </a:solidFill>
                          <a:effectLst/>
                          <a:latin typeface="Comic Sans MS" charset="0"/>
                          <a:ea typeface="ＭＳ Ｐゴシック" charset="0"/>
                        </a:rPr>
                        <a:t>”</a:t>
                      </a:r>
                      <a:r>
                        <a:rPr kumimoji="0" lang="en-US" sz="1900" b="0" i="0" u="none" strike="noStrike" cap="none" normalizeH="0" baseline="0">
                          <a:ln>
                            <a:noFill/>
                          </a:ln>
                          <a:solidFill>
                            <a:schemeClr val="tx1"/>
                          </a:solidFill>
                          <a:effectLst/>
                          <a:latin typeface="Comic Sans MS" charset="0"/>
                          <a:ea typeface="ＭＳ Ｐゴシック" charset="0"/>
                        </a:rPr>
                        <a:t> {mortgage} on part of tenant</a:t>
                      </a:r>
                      <a:r>
                        <a:rPr kumimoji="0" lang="ja-JP" altLang="en-US" sz="1900" b="0" i="0" u="none" strike="noStrike" cap="none" normalizeH="0" baseline="0">
                          <a:ln>
                            <a:noFill/>
                          </a:ln>
                          <a:solidFill>
                            <a:schemeClr val="tx1"/>
                          </a:solidFill>
                          <a:effectLst/>
                          <a:latin typeface="Comic Sans MS" charset="0"/>
                          <a:ea typeface="ＭＳ Ｐゴシック" charset="0"/>
                        </a:rPr>
                        <a:t>’</a:t>
                      </a:r>
                      <a:r>
                        <a:rPr kumimoji="0" lang="en-US" sz="1900" b="0" i="0" u="none" strike="noStrike" cap="none" normalizeH="0" baseline="0">
                          <a:ln>
                            <a:noFill/>
                          </a:ln>
                          <a:solidFill>
                            <a:schemeClr val="tx1"/>
                          </a:solidFill>
                          <a:effectLst/>
                          <a:latin typeface="Comic Sans MS" charset="0"/>
                          <a:ea typeface="ＭＳ Ｐゴシック" charset="0"/>
                        </a:rPr>
                        <a:t>s future crops as repayment of debt.</a:t>
                      </a:r>
                      <a:r>
                        <a:rPr kumimoji="0" lang="en-US" sz="1900" b="0" i="0" u="none" strike="noStrike" cap="none" normalizeH="0" baseline="0">
                          <a:ln>
                            <a:noFill/>
                          </a:ln>
                          <a:solidFill>
                            <a:schemeClr val="tx1"/>
                          </a:solidFill>
                          <a:effectLst>
                            <a:outerShdw blurRad="38100" dist="38100" dir="2700000" algn="tl">
                              <a:srgbClr val="DDDDDD"/>
                            </a:outerShdw>
                          </a:effectLst>
                          <a:latin typeface="Comic Sans MS" charset="0"/>
                          <a:ea typeface="ＭＳ Ｐゴシック" charset="0"/>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80988" marR="0" lvl="0" indent="-280988" algn="l" defTabSz="914400" rtl="0" eaLnBrk="1" fontAlgn="base" latinLnBrk="0" hangingPunct="1">
                        <a:lnSpc>
                          <a:spcPct val="100000"/>
                        </a:lnSpc>
                        <a:spcBef>
                          <a:spcPct val="20000"/>
                        </a:spcBef>
                        <a:spcAft>
                          <a:spcPct val="0"/>
                        </a:spcAft>
                        <a:buClr>
                          <a:srgbClr val="000099"/>
                        </a:buClr>
                        <a:buSzTx/>
                        <a:buFont typeface="Wingdings" charset="0"/>
                        <a:buChar char="§"/>
                        <a:tabLst/>
                      </a:pPr>
                      <a:r>
                        <a:rPr kumimoji="0" lang="en-US" sz="1900" b="0" i="0" u="none" strike="noStrike" cap="none" normalizeH="0" baseline="0">
                          <a:ln>
                            <a:noFill/>
                          </a:ln>
                          <a:solidFill>
                            <a:schemeClr val="tx1"/>
                          </a:solidFill>
                          <a:effectLst/>
                          <a:latin typeface="Comic Sans MS" charset="0"/>
                          <a:ea typeface="ＭＳ Ｐゴシック" charset="0"/>
                        </a:rPr>
                        <a:t>Plants crop, harvests in    autumn.</a:t>
                      </a:r>
                      <a:br>
                        <a:rPr kumimoji="0" lang="en-US" sz="1900" b="0" i="0" u="none" strike="noStrike" cap="none" normalizeH="0" baseline="0">
                          <a:ln>
                            <a:noFill/>
                          </a:ln>
                          <a:solidFill>
                            <a:schemeClr val="tx1"/>
                          </a:solidFill>
                          <a:effectLst/>
                          <a:latin typeface="Comic Sans MS" charset="0"/>
                          <a:ea typeface="ＭＳ Ｐゴシック" charset="0"/>
                        </a:rPr>
                      </a:br>
                      <a:endParaRPr kumimoji="0" lang="en-US" sz="1900" b="0" i="0" u="none" strike="noStrike" cap="none" normalizeH="0" baseline="0">
                        <a:ln>
                          <a:noFill/>
                        </a:ln>
                        <a:solidFill>
                          <a:schemeClr val="tx1"/>
                        </a:solidFill>
                        <a:effectLst/>
                        <a:latin typeface="Comic Sans MS" charset="0"/>
                        <a:ea typeface="ＭＳ Ｐゴシック" charset="0"/>
                      </a:endParaRPr>
                    </a:p>
                    <a:p>
                      <a:pPr marL="280988" marR="0" lvl="0" indent="-280988" algn="l" defTabSz="914400" rtl="0" eaLnBrk="1" fontAlgn="base" latinLnBrk="0" hangingPunct="1">
                        <a:lnSpc>
                          <a:spcPct val="100000"/>
                        </a:lnSpc>
                        <a:spcBef>
                          <a:spcPct val="20000"/>
                        </a:spcBef>
                        <a:spcAft>
                          <a:spcPct val="0"/>
                        </a:spcAft>
                        <a:buClr>
                          <a:srgbClr val="000099"/>
                        </a:buClr>
                        <a:buSzTx/>
                        <a:buFont typeface="Wingdings" charset="0"/>
                        <a:buChar char="§"/>
                        <a:tabLst/>
                      </a:pPr>
                      <a:r>
                        <a:rPr kumimoji="0" lang="en-US" sz="1900" b="0" i="0" u="none" strike="noStrike" cap="none" normalizeH="0" baseline="0">
                          <a:ln>
                            <a:noFill/>
                          </a:ln>
                          <a:solidFill>
                            <a:schemeClr val="tx1"/>
                          </a:solidFill>
                          <a:effectLst/>
                          <a:latin typeface="Comic Sans MS" charset="0"/>
                          <a:ea typeface="ＭＳ Ｐゴシック" charset="0"/>
                        </a:rPr>
                        <a:t>Turns over up to ½ of crop to land owner as payment of rent.</a:t>
                      </a:r>
                      <a:br>
                        <a:rPr kumimoji="0" lang="en-US" sz="1900" b="0" i="0" u="none" strike="noStrike" cap="none" normalizeH="0" baseline="0">
                          <a:ln>
                            <a:noFill/>
                          </a:ln>
                          <a:solidFill>
                            <a:schemeClr val="tx1"/>
                          </a:solidFill>
                          <a:effectLst/>
                          <a:latin typeface="Comic Sans MS" charset="0"/>
                          <a:ea typeface="ＭＳ Ｐゴシック" charset="0"/>
                        </a:rPr>
                      </a:br>
                      <a:endParaRPr kumimoji="0" lang="en-US" sz="1900" b="0" i="0" u="none" strike="noStrike" cap="none" normalizeH="0" baseline="0">
                        <a:ln>
                          <a:noFill/>
                        </a:ln>
                        <a:solidFill>
                          <a:schemeClr val="tx1"/>
                        </a:solidFill>
                        <a:effectLst/>
                        <a:latin typeface="Comic Sans MS" charset="0"/>
                        <a:ea typeface="ＭＳ Ｐゴシック" charset="0"/>
                      </a:endParaRPr>
                    </a:p>
                    <a:p>
                      <a:pPr marL="280988" marR="0" lvl="0" indent="-280988" algn="l" defTabSz="914400" rtl="0" eaLnBrk="1" fontAlgn="base" latinLnBrk="0" hangingPunct="1">
                        <a:lnSpc>
                          <a:spcPct val="100000"/>
                        </a:lnSpc>
                        <a:spcBef>
                          <a:spcPct val="20000"/>
                        </a:spcBef>
                        <a:spcAft>
                          <a:spcPct val="0"/>
                        </a:spcAft>
                        <a:buClr>
                          <a:srgbClr val="000099"/>
                        </a:buClr>
                        <a:buSzTx/>
                        <a:buFont typeface="Wingdings" charset="0"/>
                        <a:buChar char="§"/>
                        <a:tabLst/>
                      </a:pPr>
                      <a:r>
                        <a:rPr kumimoji="0" lang="en-US" sz="1900" b="0" i="0" u="none" strike="noStrike" cap="none" normalizeH="0" baseline="0">
                          <a:ln>
                            <a:noFill/>
                          </a:ln>
                          <a:solidFill>
                            <a:schemeClr val="tx1"/>
                          </a:solidFill>
                          <a:effectLst/>
                          <a:latin typeface="Comic Sans MS" charset="0"/>
                          <a:ea typeface="ＭＳ Ｐゴシック" charset="0"/>
                        </a:rPr>
                        <a:t>Tenant gives remainder of crop to merchant in</a:t>
                      </a:r>
                      <a:br>
                        <a:rPr kumimoji="0" lang="en-US" sz="1900" b="0" i="0" u="none" strike="noStrike" cap="none" normalizeH="0" baseline="0">
                          <a:ln>
                            <a:noFill/>
                          </a:ln>
                          <a:solidFill>
                            <a:schemeClr val="tx1"/>
                          </a:solidFill>
                          <a:effectLst/>
                          <a:latin typeface="Comic Sans MS" charset="0"/>
                          <a:ea typeface="ＭＳ Ｐゴシック" charset="0"/>
                        </a:rPr>
                      </a:br>
                      <a:r>
                        <a:rPr kumimoji="0" lang="en-US" sz="1900" b="0" i="0" u="none" strike="noStrike" cap="none" normalizeH="0" baseline="0">
                          <a:ln>
                            <a:noFill/>
                          </a:ln>
                          <a:solidFill>
                            <a:schemeClr val="tx1"/>
                          </a:solidFill>
                          <a:effectLst/>
                          <a:latin typeface="Comic Sans MS" charset="0"/>
                          <a:ea typeface="ＭＳ Ｐゴシック" charset="0"/>
                        </a:rPr>
                        <a:t>payment of debt.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236538" marR="0" lvl="0" indent="-236538" algn="l" defTabSz="914400" rtl="0" eaLnBrk="1" fontAlgn="base" latinLnBrk="0" hangingPunct="1">
                        <a:lnSpc>
                          <a:spcPct val="100000"/>
                        </a:lnSpc>
                        <a:spcBef>
                          <a:spcPct val="20000"/>
                        </a:spcBef>
                        <a:spcAft>
                          <a:spcPct val="0"/>
                        </a:spcAft>
                        <a:buClr>
                          <a:srgbClr val="000099"/>
                        </a:buClr>
                        <a:buSzTx/>
                        <a:buFont typeface="Wingdings" charset="0"/>
                        <a:buChar char="§"/>
                        <a:tabLst/>
                      </a:pPr>
                      <a:r>
                        <a:rPr kumimoji="0" lang="en-US" sz="1900" b="0" i="0" u="none" strike="noStrike" cap="none" normalizeH="0" baseline="0">
                          <a:ln>
                            <a:noFill/>
                          </a:ln>
                          <a:solidFill>
                            <a:schemeClr val="tx1"/>
                          </a:solidFill>
                          <a:effectLst/>
                          <a:latin typeface="Comic Sans MS" charset="0"/>
                          <a:ea typeface="ＭＳ Ｐゴシック" charset="0"/>
                        </a:rPr>
                        <a:t>Rents land to tenant in exchange for ¼ </a:t>
                      </a:r>
                      <a:br>
                        <a:rPr kumimoji="0" lang="en-US" sz="1900" b="0" i="0" u="none" strike="noStrike" cap="none" normalizeH="0" baseline="0">
                          <a:ln>
                            <a:noFill/>
                          </a:ln>
                          <a:solidFill>
                            <a:schemeClr val="tx1"/>
                          </a:solidFill>
                          <a:effectLst/>
                          <a:latin typeface="Comic Sans MS" charset="0"/>
                          <a:ea typeface="ＭＳ Ｐゴシック" charset="0"/>
                        </a:rPr>
                      </a:br>
                      <a:r>
                        <a:rPr kumimoji="0" lang="en-US" sz="1900" b="0" i="0" u="none" strike="noStrike" cap="none" normalizeH="0" baseline="0">
                          <a:ln>
                            <a:noFill/>
                          </a:ln>
                          <a:solidFill>
                            <a:schemeClr val="tx1"/>
                          </a:solidFill>
                          <a:effectLst/>
                          <a:latin typeface="Comic Sans MS" charset="0"/>
                          <a:ea typeface="ＭＳ Ｐゴシック" charset="0"/>
                        </a:rPr>
                        <a:t>to ½ of tenant farmer</a:t>
                      </a:r>
                      <a:r>
                        <a:rPr kumimoji="0" lang="ja-JP" altLang="en-US" sz="1900" b="0" i="0" u="none" strike="noStrike" cap="none" normalizeH="0" baseline="0">
                          <a:ln>
                            <a:noFill/>
                          </a:ln>
                          <a:solidFill>
                            <a:schemeClr val="tx1"/>
                          </a:solidFill>
                          <a:effectLst/>
                          <a:latin typeface="Comic Sans MS" charset="0"/>
                          <a:ea typeface="ＭＳ Ｐゴシック" charset="0"/>
                        </a:rPr>
                        <a:t>’</a:t>
                      </a:r>
                      <a:r>
                        <a:rPr kumimoji="0" lang="en-US" sz="1900" b="0" i="0" u="none" strike="noStrike" cap="none" normalizeH="0" baseline="0">
                          <a:ln>
                            <a:noFill/>
                          </a:ln>
                          <a:solidFill>
                            <a:schemeClr val="tx1"/>
                          </a:solidFill>
                          <a:effectLst/>
                          <a:latin typeface="Comic Sans MS" charset="0"/>
                          <a:ea typeface="ＭＳ Ｐゴシック" charset="0"/>
                        </a:rPr>
                        <a:t>s future crop.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3811" name="Line 61"/>
          <p:cNvSpPr>
            <a:spLocks noChangeShapeType="1"/>
          </p:cNvSpPr>
          <p:nvPr/>
        </p:nvSpPr>
        <p:spPr bwMode="auto">
          <a:xfrm flipV="1">
            <a:off x="3048000" y="1828800"/>
            <a:ext cx="457200" cy="228600"/>
          </a:xfrm>
          <a:prstGeom prst="line">
            <a:avLst/>
          </a:prstGeom>
          <a:noFill/>
          <a:ln w="19050">
            <a:solidFill>
              <a:srgbClr val="D30A05"/>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2" name="Line 62"/>
          <p:cNvSpPr>
            <a:spLocks noChangeShapeType="1"/>
          </p:cNvSpPr>
          <p:nvPr/>
        </p:nvSpPr>
        <p:spPr bwMode="auto">
          <a:xfrm flipV="1">
            <a:off x="5791200" y="2971800"/>
            <a:ext cx="685800" cy="381000"/>
          </a:xfrm>
          <a:prstGeom prst="line">
            <a:avLst/>
          </a:prstGeom>
          <a:noFill/>
          <a:ln w="19050">
            <a:solidFill>
              <a:srgbClr val="D30A05"/>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3" name="Line 63"/>
          <p:cNvSpPr>
            <a:spLocks noChangeShapeType="1"/>
          </p:cNvSpPr>
          <p:nvPr/>
        </p:nvSpPr>
        <p:spPr bwMode="auto">
          <a:xfrm flipH="1" flipV="1">
            <a:off x="5410200" y="1905000"/>
            <a:ext cx="838200" cy="0"/>
          </a:xfrm>
          <a:prstGeom prst="line">
            <a:avLst/>
          </a:prstGeom>
          <a:noFill/>
          <a:ln w="28575">
            <a:solidFill>
              <a:srgbClr val="D30A05"/>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3814" name="Line 64"/>
          <p:cNvSpPr>
            <a:spLocks noChangeShapeType="1"/>
          </p:cNvSpPr>
          <p:nvPr/>
        </p:nvSpPr>
        <p:spPr bwMode="auto">
          <a:xfrm flipH="1">
            <a:off x="2971800" y="5181600"/>
            <a:ext cx="457200" cy="457200"/>
          </a:xfrm>
          <a:prstGeom prst="line">
            <a:avLst/>
          </a:prstGeom>
          <a:noFill/>
          <a:ln w="19050">
            <a:solidFill>
              <a:srgbClr val="D30A05"/>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37878419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64515" name="Text Box 3"/>
          <p:cNvSpPr txBox="1">
            <a:spLocks noChangeArrowheads="1"/>
          </p:cNvSpPr>
          <p:nvPr/>
        </p:nvSpPr>
        <p:spPr bwMode="auto">
          <a:xfrm>
            <a:off x="0" y="381000"/>
            <a:ext cx="9144000" cy="6858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3900">
                <a:solidFill>
                  <a:srgbClr val="000099"/>
                </a:solidFill>
                <a:latin typeface="Insula" pitchFamily="66" charset="0"/>
                <a:ea typeface="+mn-ea"/>
              </a:rPr>
              <a:t>Black &amp; White Political Participation</a:t>
            </a:r>
          </a:p>
        </p:txBody>
      </p:sp>
      <p:pic>
        <p:nvPicPr>
          <p:cNvPr id="34820" name="Picture 5" descr="map-black&amp;white participation in Reconstruction"/>
          <p:cNvPicPr>
            <a:picLocks noChangeAspect="1" noChangeArrowheads="1"/>
          </p:cNvPicPr>
          <p:nvPr/>
        </p:nvPicPr>
        <p:blipFill>
          <a:blip r:embed="rId2">
            <a:lum contrast="6000"/>
            <a:extLst>
              <a:ext uri="{28A0092B-C50C-407E-A947-70E740481C1C}">
                <a14:useLocalDpi xmlns:a14="http://schemas.microsoft.com/office/drawing/2010/main" val="0"/>
              </a:ext>
            </a:extLst>
          </a:blip>
          <a:srcRect b="4128"/>
          <a:stretch>
            <a:fillRect/>
          </a:stretch>
        </p:blipFill>
        <p:spPr bwMode="auto">
          <a:xfrm>
            <a:off x="762000" y="1371601"/>
            <a:ext cx="7772400" cy="4918075"/>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4157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82947" name="Text Box 3"/>
          <p:cNvSpPr txBox="1">
            <a:spLocks noChangeArrowheads="1"/>
          </p:cNvSpPr>
          <p:nvPr/>
        </p:nvSpPr>
        <p:spPr bwMode="auto">
          <a:xfrm>
            <a:off x="0" y="244475"/>
            <a:ext cx="9144000" cy="1292662"/>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3900">
                <a:solidFill>
                  <a:srgbClr val="000099"/>
                </a:solidFill>
                <a:latin typeface="Insula" pitchFamily="66" charset="0"/>
                <a:ea typeface="+mn-ea"/>
              </a:rPr>
              <a:t>Establishment of Historically </a:t>
            </a:r>
            <a:br>
              <a:rPr lang="en-US" sz="3900">
                <a:solidFill>
                  <a:srgbClr val="000099"/>
                </a:solidFill>
                <a:latin typeface="Insula" pitchFamily="66" charset="0"/>
                <a:ea typeface="+mn-ea"/>
              </a:rPr>
            </a:br>
            <a:r>
              <a:rPr lang="en-US" sz="3900">
                <a:solidFill>
                  <a:srgbClr val="000099"/>
                </a:solidFill>
                <a:latin typeface="Insula" pitchFamily="66" charset="0"/>
                <a:ea typeface="+mn-ea"/>
              </a:rPr>
              <a:t>Black Colleges in the South</a:t>
            </a:r>
          </a:p>
        </p:txBody>
      </p:sp>
      <p:pic>
        <p:nvPicPr>
          <p:cNvPr id="35844" name="Picture 5" descr="ch16_08"/>
          <p:cNvPicPr>
            <a:picLocks noChangeAspect="1" noChangeArrowheads="1"/>
          </p:cNvPicPr>
          <p:nvPr/>
        </p:nvPicPr>
        <p:blipFill>
          <a:blip r:embed="rId2">
            <a:lum bright="-6000" contrast="18000"/>
            <a:extLst>
              <a:ext uri="{28A0092B-C50C-407E-A947-70E740481C1C}">
                <a14:useLocalDpi xmlns:a14="http://schemas.microsoft.com/office/drawing/2010/main" val="0"/>
              </a:ext>
            </a:extLst>
          </a:blip>
          <a:srcRect l="1389" t="26505" r="1389" b="854"/>
          <a:stretch>
            <a:fillRect/>
          </a:stretch>
        </p:blipFill>
        <p:spPr bwMode="auto">
          <a:xfrm>
            <a:off x="1905000" y="1617664"/>
            <a:ext cx="5486400" cy="4859337"/>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61312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eaLnBrk="1" hangingPunct="1">
              <a:spcBef>
                <a:spcPct val="50000"/>
              </a:spcBef>
            </a:pPr>
            <a:endParaRPr lang="en-US" b="0">
              <a:solidFill>
                <a:schemeClr val="tx1"/>
              </a:solidFill>
              <a:latin typeface="Arial" charset="0"/>
            </a:endParaRPr>
          </a:p>
        </p:txBody>
      </p:sp>
      <p:sp>
        <p:nvSpPr>
          <p:cNvPr id="70659" name="Text Box 3"/>
          <p:cNvSpPr txBox="1">
            <a:spLocks noChangeArrowheads="1"/>
          </p:cNvSpPr>
          <p:nvPr/>
        </p:nvSpPr>
        <p:spPr bwMode="auto">
          <a:xfrm>
            <a:off x="381000" y="304802"/>
            <a:ext cx="8382000" cy="701675"/>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eaLnBrk="1" hangingPunct="1">
              <a:spcBef>
                <a:spcPct val="50000"/>
              </a:spcBef>
              <a:defRPr/>
            </a:pPr>
            <a:r>
              <a:rPr lang="en-US" sz="4000">
                <a:solidFill>
                  <a:srgbClr val="000099"/>
                </a:solidFill>
                <a:latin typeface="Insula" pitchFamily="66" charset="0"/>
                <a:ea typeface="+mn-ea"/>
              </a:rPr>
              <a:t>Black Senate &amp; House Delegates</a:t>
            </a:r>
          </a:p>
        </p:txBody>
      </p:sp>
      <p:pic>
        <p:nvPicPr>
          <p:cNvPr id="36868" name="Picture 5" descr="1872 lithography=1st black members of Congress"/>
          <p:cNvPicPr>
            <a:picLocks noChangeAspect="1" noChangeArrowheads="1"/>
          </p:cNvPicPr>
          <p:nvPr/>
        </p:nvPicPr>
        <p:blipFill>
          <a:blip r:embed="rId2">
            <a:lum contrast="6000"/>
            <a:extLst>
              <a:ext uri="{28A0092B-C50C-407E-A947-70E740481C1C}">
                <a14:useLocalDpi xmlns:a14="http://schemas.microsoft.com/office/drawing/2010/main" val="0"/>
              </a:ext>
            </a:extLst>
          </a:blip>
          <a:srcRect l="2005" t="1498" r="1755" b="1123"/>
          <a:stretch>
            <a:fillRect/>
          </a:stretch>
        </p:blipFill>
        <p:spPr bwMode="auto">
          <a:xfrm>
            <a:off x="990600" y="1371600"/>
            <a:ext cx="7315200" cy="4953000"/>
          </a:xfrm>
          <a:prstGeom prst="rect">
            <a:avLst/>
          </a:prstGeom>
          <a:noFill/>
          <a:ln w="9525">
            <a:solidFill>
              <a:srgbClr val="D30A05"/>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82845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457200" y="304800"/>
            <a:ext cx="830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defTabSz="914400" fontAlgn="base">
              <a:spcBef>
                <a:spcPct val="50000"/>
              </a:spcBef>
              <a:spcAft>
                <a:spcPct val="0"/>
              </a:spcAft>
            </a:pPr>
            <a:endParaRPr lang="en-US" b="0">
              <a:solidFill>
                <a:srgbClr val="000000"/>
              </a:solidFill>
              <a:latin typeface="Arial" charset="0"/>
            </a:endParaRPr>
          </a:p>
        </p:txBody>
      </p:sp>
      <p:sp>
        <p:nvSpPr>
          <p:cNvPr id="65539" name="Text Box 3"/>
          <p:cNvSpPr txBox="1">
            <a:spLocks noChangeArrowheads="1"/>
          </p:cNvSpPr>
          <p:nvPr/>
        </p:nvSpPr>
        <p:spPr bwMode="auto">
          <a:xfrm>
            <a:off x="381000" y="381000"/>
            <a:ext cx="8382000" cy="762000"/>
          </a:xfrm>
          <a:prstGeom prst="rect">
            <a:avLst/>
          </a:prstGeom>
          <a:noFill/>
          <a:ln w="9525">
            <a:noFill/>
            <a:miter lim="800000"/>
            <a:headEnd/>
            <a:tailEnd/>
          </a:ln>
          <a:effectLst>
            <a:outerShdw dist="17961" dir="2700000" algn="ctr" rotWithShape="0">
              <a:srgbClr val="D30A05"/>
            </a:outerShdw>
          </a:effectLst>
        </p:spPr>
        <p:txBody>
          <a:bodyPr>
            <a:spAutoFit/>
          </a:bodyPr>
          <a:lstStyle/>
          <a:p>
            <a:pPr algn="ctr" defTabSz="914400" fontAlgn="base">
              <a:spcBef>
                <a:spcPct val="50000"/>
              </a:spcBef>
              <a:spcAft>
                <a:spcPct val="0"/>
              </a:spcAft>
              <a:defRPr/>
            </a:pPr>
            <a:r>
              <a:rPr lang="en-US" sz="4400" b="1">
                <a:solidFill>
                  <a:srgbClr val="000099"/>
                </a:solidFill>
                <a:latin typeface="Insula" pitchFamily="66" charset="0"/>
                <a:ea typeface="ＭＳ Ｐゴシック" charset="0"/>
              </a:rPr>
              <a:t>15</a:t>
            </a:r>
            <a:r>
              <a:rPr lang="en-US" sz="4400" b="1" baseline="30000">
                <a:solidFill>
                  <a:srgbClr val="000099"/>
                </a:solidFill>
                <a:latin typeface="Insula" pitchFamily="66" charset="0"/>
                <a:ea typeface="ＭＳ Ｐゴシック" charset="0"/>
              </a:rPr>
              <a:t>th</a:t>
            </a:r>
            <a:r>
              <a:rPr lang="en-US" sz="4400" b="1">
                <a:solidFill>
                  <a:srgbClr val="000099"/>
                </a:solidFill>
                <a:latin typeface="Insula" pitchFamily="66" charset="0"/>
                <a:ea typeface="ＭＳ Ｐゴシック" charset="0"/>
              </a:rPr>
              <a:t> Amendment</a:t>
            </a:r>
          </a:p>
        </p:txBody>
      </p:sp>
      <p:sp>
        <p:nvSpPr>
          <p:cNvPr id="65544" name="Text Box 8"/>
          <p:cNvSpPr txBox="1">
            <a:spLocks noChangeArrowheads="1"/>
          </p:cNvSpPr>
          <p:nvPr/>
        </p:nvSpPr>
        <p:spPr bwMode="auto">
          <a:xfrm>
            <a:off x="685800" y="1425577"/>
            <a:ext cx="7924800" cy="487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5938" indent="-515938">
              <a:defRPr sz="2400" b="1">
                <a:solidFill>
                  <a:srgbClr val="D30A05"/>
                </a:solidFill>
                <a:latin typeface="Comic Sans MS" charset="0"/>
                <a:ea typeface="ＭＳ Ｐゴシック" charset="0"/>
              </a:defRPr>
            </a:lvl1pPr>
            <a:lvl2pPr marL="742950" indent="-285750">
              <a:defRPr sz="2400" b="1">
                <a:solidFill>
                  <a:srgbClr val="D30A05"/>
                </a:solidFill>
                <a:latin typeface="Comic Sans MS" charset="0"/>
                <a:ea typeface="ＭＳ Ｐゴシック" charset="0"/>
              </a:defRPr>
            </a:lvl2pPr>
            <a:lvl3pPr marL="1143000" indent="-228600">
              <a:defRPr sz="2400" b="1">
                <a:solidFill>
                  <a:srgbClr val="D30A05"/>
                </a:solidFill>
                <a:latin typeface="Comic Sans MS" charset="0"/>
                <a:ea typeface="ＭＳ Ｐゴシック" charset="0"/>
              </a:defRPr>
            </a:lvl3pPr>
            <a:lvl4pPr marL="1600200" indent="-228600">
              <a:defRPr sz="2400" b="1">
                <a:solidFill>
                  <a:srgbClr val="D30A05"/>
                </a:solidFill>
                <a:latin typeface="Comic Sans MS" charset="0"/>
                <a:ea typeface="ＭＳ Ｐゴシック" charset="0"/>
              </a:defRPr>
            </a:lvl4pPr>
            <a:lvl5pPr marL="2057400" indent="-228600">
              <a:defRPr sz="2400" b="1">
                <a:solidFill>
                  <a:srgbClr val="D30A05"/>
                </a:solidFill>
                <a:latin typeface="Comic Sans MS" charset="0"/>
                <a:ea typeface="ＭＳ Ｐゴシック" charset="0"/>
              </a:defRPr>
            </a:lvl5pPr>
            <a:lvl6pPr marL="2514600" indent="-228600" eaLnBrk="0" fontAlgn="base" hangingPunct="0">
              <a:spcBef>
                <a:spcPct val="0"/>
              </a:spcBef>
              <a:spcAft>
                <a:spcPct val="0"/>
              </a:spcAft>
              <a:defRPr sz="2400" b="1">
                <a:solidFill>
                  <a:srgbClr val="D30A05"/>
                </a:solidFill>
                <a:latin typeface="Comic Sans MS" charset="0"/>
                <a:ea typeface="ＭＳ Ｐゴシック" charset="0"/>
              </a:defRPr>
            </a:lvl6pPr>
            <a:lvl7pPr marL="2971800" indent="-228600" eaLnBrk="0" fontAlgn="base" hangingPunct="0">
              <a:spcBef>
                <a:spcPct val="0"/>
              </a:spcBef>
              <a:spcAft>
                <a:spcPct val="0"/>
              </a:spcAft>
              <a:defRPr sz="2400" b="1">
                <a:solidFill>
                  <a:srgbClr val="D30A05"/>
                </a:solidFill>
                <a:latin typeface="Comic Sans MS" charset="0"/>
                <a:ea typeface="ＭＳ Ｐゴシック" charset="0"/>
              </a:defRPr>
            </a:lvl7pPr>
            <a:lvl8pPr marL="3429000" indent="-228600" eaLnBrk="0" fontAlgn="base" hangingPunct="0">
              <a:spcBef>
                <a:spcPct val="0"/>
              </a:spcBef>
              <a:spcAft>
                <a:spcPct val="0"/>
              </a:spcAft>
              <a:defRPr sz="2400" b="1">
                <a:solidFill>
                  <a:srgbClr val="D30A05"/>
                </a:solidFill>
                <a:latin typeface="Comic Sans MS" charset="0"/>
                <a:ea typeface="ＭＳ Ｐゴシック" charset="0"/>
              </a:defRPr>
            </a:lvl8pPr>
            <a:lvl9pPr marL="3886200" indent="-228600" eaLnBrk="0" fontAlgn="base" hangingPunct="0">
              <a:spcBef>
                <a:spcPct val="0"/>
              </a:spcBef>
              <a:spcAft>
                <a:spcPct val="0"/>
              </a:spcAft>
              <a:defRPr sz="2400" b="1">
                <a:solidFill>
                  <a:srgbClr val="D30A05"/>
                </a:solidFill>
                <a:latin typeface="Comic Sans MS" charset="0"/>
                <a:ea typeface="ＭＳ Ｐゴシック" charset="0"/>
              </a:defRPr>
            </a:lvl9pPr>
          </a:lstStyle>
          <a:p>
            <a:pPr defTabSz="914400" fontAlgn="base">
              <a:spcBef>
                <a:spcPct val="50000"/>
              </a:spcBef>
              <a:spcAft>
                <a:spcPct val="0"/>
              </a:spcAft>
              <a:buClr>
                <a:srgbClr val="D02800"/>
              </a:buClr>
              <a:buFont typeface="Wingdings" charset="0"/>
              <a:buChar char="«"/>
            </a:pPr>
            <a:r>
              <a:rPr lang="en-US" sz="2700" b="0">
                <a:solidFill>
                  <a:srgbClr val="000000"/>
                </a:solidFill>
              </a:rPr>
              <a:t>Ratified in 1870.</a:t>
            </a:r>
          </a:p>
          <a:p>
            <a:pPr defTabSz="914400" fontAlgn="base">
              <a:spcBef>
                <a:spcPct val="50000"/>
              </a:spcBef>
              <a:spcAft>
                <a:spcPct val="0"/>
              </a:spcAft>
              <a:buClr>
                <a:srgbClr val="D02800"/>
              </a:buClr>
              <a:buFont typeface="Wingdings" charset="0"/>
              <a:buChar char="«"/>
            </a:pPr>
            <a:r>
              <a:rPr lang="en-US" sz="2700" b="0" i="1">
                <a:solidFill>
                  <a:srgbClr val="000000"/>
                </a:solidFill>
              </a:rPr>
              <a:t>The right of citizens of the United States to vote shall not be denied or abridged by the United States or by any state on account of race, color, or previous condition of servitude. </a:t>
            </a:r>
          </a:p>
          <a:p>
            <a:pPr defTabSz="914400" fontAlgn="base">
              <a:spcBef>
                <a:spcPct val="50000"/>
              </a:spcBef>
              <a:spcAft>
                <a:spcPct val="0"/>
              </a:spcAft>
              <a:buClr>
                <a:srgbClr val="D02800"/>
              </a:buClr>
              <a:buFont typeface="Wingdings" charset="0"/>
              <a:buChar char="«"/>
            </a:pPr>
            <a:r>
              <a:rPr lang="en-US" sz="2700" b="0" i="1">
                <a:solidFill>
                  <a:srgbClr val="000000"/>
                </a:solidFill>
              </a:rPr>
              <a:t>The </a:t>
            </a:r>
            <a:r>
              <a:rPr lang="en-US" sz="2700" b="0" i="1" u="sng">
                <a:solidFill>
                  <a:srgbClr val="000000"/>
                </a:solidFill>
              </a:rPr>
              <a:t>Congress</a:t>
            </a:r>
            <a:r>
              <a:rPr lang="en-US" sz="2700" b="0" i="1">
                <a:solidFill>
                  <a:srgbClr val="000000"/>
                </a:solidFill>
              </a:rPr>
              <a:t> shall have power to enforce this article by appropriate legislation.</a:t>
            </a:r>
            <a:endParaRPr lang="en-US" sz="2700" b="0">
              <a:solidFill>
                <a:srgbClr val="000000"/>
              </a:solidFill>
            </a:endParaRPr>
          </a:p>
          <a:p>
            <a:pPr defTabSz="914400" fontAlgn="base">
              <a:spcBef>
                <a:spcPct val="50000"/>
              </a:spcBef>
              <a:spcAft>
                <a:spcPct val="0"/>
              </a:spcAft>
              <a:buClr>
                <a:srgbClr val="D02800"/>
              </a:buClr>
              <a:buFont typeface="Wingdings" charset="0"/>
              <a:buChar char="«"/>
            </a:pPr>
            <a:r>
              <a:rPr lang="en-US" sz="2700" b="0">
                <a:solidFill>
                  <a:srgbClr val="F02E00"/>
                </a:solidFill>
              </a:rPr>
              <a:t>Women</a:t>
            </a:r>
            <a:r>
              <a:rPr lang="ja-JP" altLang="en-US" sz="2700" b="0">
                <a:solidFill>
                  <a:srgbClr val="F02E00"/>
                </a:solidFill>
              </a:rPr>
              <a:t>’</a:t>
            </a:r>
            <a:r>
              <a:rPr lang="en-US" sz="2700" b="0">
                <a:solidFill>
                  <a:srgbClr val="F02E00"/>
                </a:solidFill>
              </a:rPr>
              <a:t>s rights groups were furious that they were not granted the vote!</a:t>
            </a:r>
            <a:endParaRPr lang="en-US" sz="2700" b="0" i="1">
              <a:solidFill>
                <a:srgbClr val="F02E00"/>
              </a:solidFill>
            </a:endParaRPr>
          </a:p>
        </p:txBody>
      </p:sp>
    </p:spTree>
    <p:extLst>
      <p:ext uri="{BB962C8B-B14F-4D97-AF65-F5344CB8AC3E}">
        <p14:creationId xmlns:p14="http://schemas.microsoft.com/office/powerpoint/2010/main" val="34157134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554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554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554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https://</a:t>
            </a:r>
            <a:r>
              <a:rPr lang="en-US" dirty="0" err="1"/>
              <a:t>drive.google.com</a:t>
            </a:r>
            <a:r>
              <a:rPr lang="en-US" dirty="0"/>
              <a:t>/file/d/0BzSBd4UNzvM-M0FKVlZsQTBkalU/view</a:t>
            </a:r>
          </a:p>
        </p:txBody>
      </p:sp>
    </p:spTree>
    <p:extLst>
      <p:ext uri="{BB962C8B-B14F-4D97-AF65-F5344CB8AC3E}">
        <p14:creationId xmlns:p14="http://schemas.microsoft.com/office/powerpoint/2010/main" val="37675275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848" y="-137151"/>
            <a:ext cx="8952938" cy="1325563"/>
          </a:xfrm>
        </p:spPr>
        <p:txBody>
          <a:bodyPr/>
          <a:lstStyle/>
          <a:p>
            <a:pPr algn="ctr"/>
            <a:r>
              <a:rPr lang="en-US" b="1" dirty="0" smtClean="0">
                <a:solidFill>
                  <a:schemeClr val="bg1"/>
                </a:solidFill>
              </a:rPr>
              <a:t>The “New” Southern Economy</a:t>
            </a:r>
            <a:endParaRPr lang="en-US" b="1" dirty="0">
              <a:solidFill>
                <a:schemeClr val="bg1"/>
              </a:solidFill>
            </a:endParaRPr>
          </a:p>
        </p:txBody>
      </p:sp>
      <p:sp>
        <p:nvSpPr>
          <p:cNvPr id="8" name="Content Placeholder 2"/>
          <p:cNvSpPr txBox="1">
            <a:spLocks/>
          </p:cNvSpPr>
          <p:nvPr/>
        </p:nvSpPr>
        <p:spPr>
          <a:xfrm>
            <a:off x="86848" y="1188412"/>
            <a:ext cx="4451534" cy="58499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100" dirty="0">
                <a:solidFill>
                  <a:prstClr val="white"/>
                </a:solidFill>
                <a:latin typeface="Calibri"/>
              </a:rPr>
              <a:t>F</a:t>
            </a:r>
            <a:r>
              <a:rPr lang="en-US" sz="2100" dirty="0" smtClean="0">
                <a:solidFill>
                  <a:prstClr val="white"/>
                </a:solidFill>
                <a:latin typeface="Calibri"/>
              </a:rPr>
              <a:t>ormer </a:t>
            </a:r>
            <a:r>
              <a:rPr lang="en-US" sz="2100" dirty="0">
                <a:solidFill>
                  <a:prstClr val="white"/>
                </a:solidFill>
                <a:latin typeface="Calibri"/>
              </a:rPr>
              <a:t>slaves were promised that they would receive land for </a:t>
            </a:r>
            <a:r>
              <a:rPr lang="en-US" sz="2100" dirty="0" smtClean="0">
                <a:solidFill>
                  <a:prstClr val="white"/>
                </a:solidFill>
                <a:latin typeface="Calibri"/>
              </a:rPr>
              <a:t>themselves</a:t>
            </a:r>
            <a:r>
              <a:rPr lang="en-US" sz="2100" dirty="0">
                <a:solidFill>
                  <a:prstClr val="white"/>
                </a:solidFill>
                <a:latin typeface="Calibri"/>
              </a:rPr>
              <a:t> </a:t>
            </a:r>
            <a:r>
              <a:rPr lang="en-US" sz="2100" dirty="0" smtClean="0">
                <a:solidFill>
                  <a:prstClr val="white"/>
                </a:solidFill>
                <a:latin typeface="Calibri"/>
              </a:rPr>
              <a:t>– 40 acres and a mule!</a:t>
            </a:r>
          </a:p>
          <a:p>
            <a:r>
              <a:rPr lang="en-US" sz="2100" dirty="0">
                <a:solidFill>
                  <a:prstClr val="white"/>
                </a:solidFill>
                <a:latin typeface="Calibri"/>
              </a:rPr>
              <a:t>L</a:t>
            </a:r>
            <a:r>
              <a:rPr lang="en-US" sz="2100" dirty="0" smtClean="0">
                <a:solidFill>
                  <a:prstClr val="white"/>
                </a:solidFill>
                <a:latin typeface="Calibri"/>
              </a:rPr>
              <a:t>and </a:t>
            </a:r>
            <a:r>
              <a:rPr lang="en-US" sz="2100" dirty="0">
                <a:solidFill>
                  <a:prstClr val="white"/>
                </a:solidFill>
                <a:latin typeface="Calibri"/>
              </a:rPr>
              <a:t>usually returned to the original plantation </a:t>
            </a:r>
            <a:r>
              <a:rPr lang="en-US" sz="2100" dirty="0" smtClean="0">
                <a:solidFill>
                  <a:prstClr val="white"/>
                </a:solidFill>
                <a:latin typeface="Calibri"/>
              </a:rPr>
              <a:t>owners</a:t>
            </a:r>
            <a:r>
              <a:rPr lang="en-US" sz="2100" dirty="0">
                <a:solidFill>
                  <a:prstClr val="white"/>
                </a:solidFill>
                <a:latin typeface="Calibri"/>
              </a:rPr>
              <a:t> </a:t>
            </a:r>
            <a:r>
              <a:rPr lang="en-US" sz="2100" dirty="0" smtClean="0">
                <a:solidFill>
                  <a:prstClr val="white"/>
                </a:solidFill>
                <a:latin typeface="Calibri"/>
              </a:rPr>
              <a:t>– former slaves rarely got land.</a:t>
            </a:r>
          </a:p>
          <a:p>
            <a:r>
              <a:rPr lang="en-US" sz="2100" dirty="0">
                <a:solidFill>
                  <a:prstClr val="white"/>
                </a:solidFill>
                <a:latin typeface="Calibri"/>
              </a:rPr>
              <a:t>O</a:t>
            </a:r>
            <a:r>
              <a:rPr lang="en-US" sz="2100" dirty="0" smtClean="0">
                <a:solidFill>
                  <a:prstClr val="white"/>
                </a:solidFill>
                <a:latin typeface="Calibri"/>
              </a:rPr>
              <a:t>wners </a:t>
            </a:r>
            <a:r>
              <a:rPr lang="en-US" sz="2100" dirty="0">
                <a:solidFill>
                  <a:prstClr val="white"/>
                </a:solidFill>
                <a:latin typeface="Calibri"/>
              </a:rPr>
              <a:t>wanted to return to a cash crop system similar to that used prior to the Civil War.</a:t>
            </a:r>
          </a:p>
          <a:p>
            <a:pPr lvl="1"/>
            <a:r>
              <a:rPr lang="en-US" sz="2100" dirty="0">
                <a:solidFill>
                  <a:prstClr val="white"/>
                </a:solidFill>
                <a:latin typeface="Calibri"/>
              </a:rPr>
              <a:t>Northern merchants/textile mills encouraged this </a:t>
            </a:r>
            <a:r>
              <a:rPr lang="en-US" sz="2100" dirty="0" smtClean="0">
                <a:solidFill>
                  <a:prstClr val="white"/>
                </a:solidFill>
                <a:latin typeface="Calibri"/>
              </a:rPr>
              <a:t>too.</a:t>
            </a:r>
          </a:p>
          <a:p>
            <a:pPr lvl="1"/>
            <a:r>
              <a:rPr lang="en-US" sz="2100" dirty="0" smtClean="0">
                <a:solidFill>
                  <a:prstClr val="white"/>
                </a:solidFill>
                <a:latin typeface="Calibri"/>
              </a:rPr>
              <a:t>Many </a:t>
            </a:r>
            <a:r>
              <a:rPr lang="en-US" sz="2100" dirty="0">
                <a:solidFill>
                  <a:prstClr val="white"/>
                </a:solidFill>
                <a:latin typeface="Calibri"/>
              </a:rPr>
              <a:t>former slaves </a:t>
            </a:r>
            <a:r>
              <a:rPr lang="en-US" sz="2100" dirty="0" smtClean="0">
                <a:solidFill>
                  <a:prstClr val="white"/>
                </a:solidFill>
                <a:latin typeface="Calibri"/>
              </a:rPr>
              <a:t>returned to </a:t>
            </a:r>
            <a:r>
              <a:rPr lang="en-US" sz="2100" dirty="0">
                <a:solidFill>
                  <a:prstClr val="white"/>
                </a:solidFill>
                <a:latin typeface="Calibri"/>
              </a:rPr>
              <a:t>work on plantations as </a:t>
            </a:r>
            <a:r>
              <a:rPr lang="en-US" sz="2100" dirty="0" smtClean="0">
                <a:solidFill>
                  <a:prstClr val="white"/>
                </a:solidFill>
                <a:latin typeface="Calibri"/>
              </a:rPr>
              <a:t>day </a:t>
            </a:r>
            <a:r>
              <a:rPr lang="en-US" sz="2100" dirty="0">
                <a:solidFill>
                  <a:prstClr val="white"/>
                </a:solidFill>
                <a:latin typeface="Calibri"/>
              </a:rPr>
              <a:t>laborers. </a:t>
            </a:r>
            <a:endParaRPr lang="en-US" sz="2100" dirty="0" smtClean="0">
              <a:solidFill>
                <a:prstClr val="white"/>
              </a:solidFill>
              <a:latin typeface="Calibri"/>
            </a:endParaRPr>
          </a:p>
          <a:p>
            <a:r>
              <a:rPr lang="en-US" sz="2100" dirty="0" smtClean="0">
                <a:solidFill>
                  <a:prstClr val="white"/>
                </a:solidFill>
                <a:latin typeface="Calibri"/>
              </a:rPr>
              <a:t>Many refused - worked </a:t>
            </a:r>
            <a:r>
              <a:rPr lang="en-US" sz="2100" dirty="0">
                <a:solidFill>
                  <a:prstClr val="white"/>
                </a:solidFill>
                <a:latin typeface="Calibri"/>
              </a:rPr>
              <a:t>in mills, factories, </a:t>
            </a:r>
            <a:r>
              <a:rPr lang="en-US" sz="2100" dirty="0" smtClean="0">
                <a:solidFill>
                  <a:prstClr val="white"/>
                </a:solidFill>
                <a:latin typeface="Calibri"/>
              </a:rPr>
              <a:t>on railroads, etc.</a:t>
            </a:r>
            <a:endParaRPr lang="en-US" sz="2100" dirty="0">
              <a:solidFill>
                <a:prstClr val="white"/>
              </a:solidFill>
              <a:latin typeface="Calibri"/>
            </a:endParaRPr>
          </a:p>
        </p:txBody>
      </p:sp>
      <p:pic>
        <p:nvPicPr>
          <p:cNvPr id="4" name="Picture 4" descr="pol_cartoon-plenty to eat &amp; nothing to do"/>
          <p:cNvPicPr>
            <a:picLocks noGrp="1" noChangeAspect="1" noChangeArrowheads="1"/>
          </p:cNvPicPr>
          <p:nvPr>
            <p:ph sz="quarter" idx="4294967295"/>
          </p:nvPr>
        </p:nvPicPr>
        <p:blipFill>
          <a:blip r:embed="rId2">
            <a:lum contrast="6000"/>
            <a:extLst>
              <a:ext uri="{28A0092B-C50C-407E-A947-70E740481C1C}">
                <a14:useLocalDpi xmlns:a14="http://schemas.microsoft.com/office/drawing/2010/main" val="0"/>
              </a:ext>
            </a:extLst>
          </a:blip>
          <a:srcRect l="15953" r="17639"/>
          <a:stretch>
            <a:fillRect/>
          </a:stretch>
        </p:blipFill>
        <p:spPr>
          <a:xfrm>
            <a:off x="5278473" y="1188412"/>
            <a:ext cx="3573065" cy="5497512"/>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0328153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3 Phases of Reconstruction</a:t>
            </a:r>
            <a:endParaRPr lang="en-US" dirty="0"/>
          </a:p>
        </p:txBody>
      </p:sp>
      <p:sp>
        <p:nvSpPr>
          <p:cNvPr id="3" name="Content Placeholder 2"/>
          <p:cNvSpPr>
            <a:spLocks noGrp="1"/>
          </p:cNvSpPr>
          <p:nvPr>
            <p:ph idx="1"/>
          </p:nvPr>
        </p:nvSpPr>
        <p:spPr/>
        <p:txBody>
          <a:bodyPr>
            <a:normAutofit/>
          </a:bodyPr>
          <a:lstStyle/>
          <a:p>
            <a:r>
              <a:rPr lang="en-US" sz="3200" dirty="0" smtClean="0"/>
              <a:t>Presidential Reconstruction (1863-1866)</a:t>
            </a:r>
          </a:p>
          <a:p>
            <a:r>
              <a:rPr lang="en-US" sz="3200" dirty="0" smtClean="0"/>
              <a:t>Congressional (or Radical) Reconstruction (1867-1877)</a:t>
            </a:r>
          </a:p>
          <a:p>
            <a:r>
              <a:rPr lang="en-US" sz="3200" dirty="0" smtClean="0"/>
              <a:t>Redemption (1877-1900)</a:t>
            </a:r>
            <a:endParaRPr lang="en-US" sz="3200" dirty="0"/>
          </a:p>
        </p:txBody>
      </p:sp>
    </p:spTree>
    <p:extLst>
      <p:ext uri="{BB962C8B-B14F-4D97-AF65-F5344CB8AC3E}">
        <p14:creationId xmlns:p14="http://schemas.microsoft.com/office/powerpoint/2010/main" val="33283155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avid" panose="020E0502060401010101" pitchFamily="34" charset="-79"/>
                <a:cs typeface="David" panose="020E0502060401010101" pitchFamily="34" charset="-79"/>
              </a:rPr>
              <a:t>President Lincoln’s Plan</a:t>
            </a:r>
            <a:endParaRPr lang="en-US" dirty="0">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p:txBody>
          <a:bodyPr>
            <a:normAutofit fontScale="92500"/>
          </a:bodyPr>
          <a:lstStyle/>
          <a:p>
            <a:pPr marL="0" indent="0">
              <a:buNone/>
            </a:pPr>
            <a:r>
              <a:rPr lang="en-US" sz="2800" b="1" dirty="0" smtClean="0">
                <a:solidFill>
                  <a:schemeClr val="accent2">
                    <a:lumMod val="75000"/>
                  </a:schemeClr>
                </a:solidFill>
              </a:rPr>
              <a:t>Ten Percent Plan</a:t>
            </a:r>
          </a:p>
          <a:p>
            <a:pPr>
              <a:buClr>
                <a:schemeClr val="accent1"/>
              </a:buClr>
            </a:pPr>
            <a:r>
              <a:rPr lang="en-US" dirty="0">
                <a:latin typeface="Leelawadee" panose="020B0502040204020203" pitchFamily="34" charset="-34"/>
                <a:ea typeface="Arial Unicode MS" panose="020B0604020202020204" pitchFamily="34" charset="-128"/>
                <a:cs typeface="Leelawadee" panose="020B0502040204020203" pitchFamily="34" charset="-34"/>
              </a:rPr>
              <a:t>Proclamation of Amnesty and Reconstruction (1863</a:t>
            </a:r>
            <a:r>
              <a:rPr lang="en-US" dirty="0" smtClean="0">
                <a:latin typeface="Leelawadee" panose="020B0502040204020203" pitchFamily="34" charset="-34"/>
                <a:ea typeface="Arial Unicode MS" panose="020B0604020202020204" pitchFamily="34" charset="-128"/>
                <a:cs typeface="Leelawadee" panose="020B0502040204020203" pitchFamily="34" charset="-34"/>
              </a:rPr>
              <a:t>)</a:t>
            </a:r>
            <a:endParaRPr lang="en-US" sz="1600" dirty="0">
              <a:latin typeface="Leelawadee" panose="020B0502040204020203" pitchFamily="34" charset="-34"/>
              <a:ea typeface="Arial Unicode MS" panose="020B0604020202020204" pitchFamily="34" charset="-128"/>
              <a:cs typeface="Leelawadee" panose="020B0502040204020203" pitchFamily="34" charset="-34"/>
            </a:endParaRPr>
          </a:p>
          <a:p>
            <a:pPr>
              <a:buClr>
                <a:schemeClr val="accent1"/>
              </a:buClr>
            </a:pPr>
            <a:r>
              <a:rPr lang="en-US" dirty="0">
                <a:latin typeface="Leelawadee" panose="020B0502040204020203" pitchFamily="34" charset="-34"/>
                <a:ea typeface="Arial Unicode MS" panose="020B0604020202020204" pitchFamily="34" charset="-128"/>
                <a:cs typeface="Leelawadee" panose="020B0502040204020203" pitchFamily="34" charset="-34"/>
              </a:rPr>
              <a:t>Full presidential pardons to southerners </a:t>
            </a:r>
            <a:r>
              <a:rPr lang="en-US" dirty="0" smtClean="0">
                <a:latin typeface="Leelawadee" panose="020B0502040204020203" pitchFamily="34" charset="-34"/>
                <a:ea typeface="Arial Unicode MS" panose="020B0604020202020204" pitchFamily="34" charset="-128"/>
                <a:cs typeface="Leelawadee" panose="020B0502040204020203" pitchFamily="34" charset="-34"/>
              </a:rPr>
              <a:t>who:</a:t>
            </a:r>
          </a:p>
          <a:p>
            <a:pPr lvl="1">
              <a:buClr>
                <a:schemeClr val="accent2"/>
              </a:buClr>
            </a:pPr>
            <a:r>
              <a:rPr lang="en-US" dirty="0">
                <a:latin typeface="Leelawadee" panose="020B0502040204020203" pitchFamily="34" charset="-34"/>
                <a:ea typeface="Arial Unicode MS" panose="020B0604020202020204" pitchFamily="34" charset="-128"/>
                <a:cs typeface="Leelawadee" panose="020B0502040204020203" pitchFamily="34" charset="-34"/>
              </a:rPr>
              <a:t>T</a:t>
            </a:r>
            <a:r>
              <a:rPr lang="en-US" dirty="0" smtClean="0">
                <a:latin typeface="Leelawadee" panose="020B0502040204020203" pitchFamily="34" charset="-34"/>
                <a:ea typeface="Arial Unicode MS" panose="020B0604020202020204" pitchFamily="34" charset="-128"/>
                <a:cs typeface="Leelawadee" panose="020B0502040204020203" pitchFamily="34" charset="-34"/>
              </a:rPr>
              <a:t>ook </a:t>
            </a:r>
            <a:r>
              <a:rPr lang="en-US" dirty="0">
                <a:latin typeface="Leelawadee" panose="020B0502040204020203" pitchFamily="34" charset="-34"/>
                <a:ea typeface="Arial Unicode MS" panose="020B0604020202020204" pitchFamily="34" charset="-128"/>
                <a:cs typeface="Leelawadee" panose="020B0502040204020203" pitchFamily="34" charset="-34"/>
              </a:rPr>
              <a:t>an oath of allegiance to the Union and the </a:t>
            </a:r>
            <a:r>
              <a:rPr lang="en-US" dirty="0" smtClean="0">
                <a:latin typeface="Leelawadee" panose="020B0502040204020203" pitchFamily="34" charset="-34"/>
                <a:ea typeface="Arial Unicode MS" panose="020B0604020202020204" pitchFamily="34" charset="-128"/>
                <a:cs typeface="Leelawadee" panose="020B0502040204020203" pitchFamily="34" charset="-34"/>
              </a:rPr>
              <a:t>Constitution</a:t>
            </a:r>
          </a:p>
          <a:p>
            <a:pPr lvl="1">
              <a:buClr>
                <a:schemeClr val="accent2"/>
              </a:buClr>
            </a:pPr>
            <a:r>
              <a:rPr lang="en-US" dirty="0" smtClean="0">
                <a:latin typeface="Leelawadee" panose="020B0502040204020203" pitchFamily="34" charset="-34"/>
                <a:ea typeface="Arial Unicode MS" panose="020B0604020202020204" pitchFamily="34" charset="-128"/>
                <a:cs typeface="Leelawadee" panose="020B0502040204020203" pitchFamily="34" charset="-34"/>
              </a:rPr>
              <a:t>Accepted </a:t>
            </a:r>
            <a:r>
              <a:rPr lang="en-US" dirty="0">
                <a:latin typeface="Leelawadee" panose="020B0502040204020203" pitchFamily="34" charset="-34"/>
                <a:ea typeface="Arial Unicode MS" panose="020B0604020202020204" pitchFamily="34" charset="-128"/>
                <a:cs typeface="Leelawadee" panose="020B0502040204020203" pitchFamily="34" charset="-34"/>
              </a:rPr>
              <a:t>the emancipation of </a:t>
            </a:r>
            <a:r>
              <a:rPr lang="en-US" dirty="0" smtClean="0">
                <a:latin typeface="Leelawadee" panose="020B0502040204020203" pitchFamily="34" charset="-34"/>
                <a:ea typeface="Arial Unicode MS" panose="020B0604020202020204" pitchFamily="34" charset="-128"/>
                <a:cs typeface="Leelawadee" panose="020B0502040204020203" pitchFamily="34" charset="-34"/>
              </a:rPr>
              <a:t>slaves</a:t>
            </a:r>
          </a:p>
          <a:p>
            <a:pPr lvl="1">
              <a:buClr>
                <a:schemeClr val="accent2"/>
              </a:buClr>
            </a:pPr>
            <a:endParaRPr lang="en-US" sz="1400" dirty="0">
              <a:latin typeface="Leelawadee" panose="020B0502040204020203" pitchFamily="34" charset="-34"/>
              <a:ea typeface="Arial Unicode MS" panose="020B0604020202020204" pitchFamily="34" charset="-128"/>
              <a:cs typeface="Leelawadee" panose="020B0502040204020203" pitchFamily="34" charset="-34"/>
            </a:endParaRPr>
          </a:p>
          <a:p>
            <a:pPr>
              <a:buClr>
                <a:schemeClr val="accent1"/>
              </a:buClr>
            </a:pPr>
            <a:r>
              <a:rPr lang="en-US" dirty="0">
                <a:latin typeface="Leelawadee" panose="020B0502040204020203" pitchFamily="34" charset="-34"/>
                <a:ea typeface="Arial Unicode MS" panose="020B0604020202020204" pitchFamily="34" charset="-128"/>
                <a:cs typeface="Leelawadee" panose="020B0502040204020203" pitchFamily="34" charset="-34"/>
              </a:rPr>
              <a:t>State governments could be reestablished as soon as 10% of the population took the oath</a:t>
            </a:r>
          </a:p>
          <a:p>
            <a:endParaRPr lang="en-US" dirty="0"/>
          </a:p>
        </p:txBody>
      </p:sp>
    </p:spTree>
    <p:extLst>
      <p:ext uri="{BB962C8B-B14F-4D97-AF65-F5344CB8AC3E}">
        <p14:creationId xmlns:p14="http://schemas.microsoft.com/office/powerpoint/2010/main" val="31440414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avid" panose="020E0502060401010101" pitchFamily="34" charset="-79"/>
                <a:cs typeface="David" panose="020E0502060401010101" pitchFamily="34" charset="-79"/>
              </a:rPr>
              <a:t>Wade-Davis Bill</a:t>
            </a:r>
            <a:endParaRPr lang="en-US" dirty="0"/>
          </a:p>
        </p:txBody>
      </p:sp>
      <p:sp>
        <p:nvSpPr>
          <p:cNvPr id="3" name="Content Placeholder 2"/>
          <p:cNvSpPr>
            <a:spLocks noGrp="1"/>
          </p:cNvSpPr>
          <p:nvPr>
            <p:ph idx="1"/>
          </p:nvPr>
        </p:nvSpPr>
        <p:spPr/>
        <p:txBody>
          <a:bodyPr>
            <a:normAutofit fontScale="92500" lnSpcReduction="10000"/>
          </a:bodyPr>
          <a:lstStyle/>
          <a:p>
            <a:r>
              <a:rPr lang="en-US" dirty="0">
                <a:latin typeface="Leelawadee" panose="020B0502040204020203" pitchFamily="34" charset="-34"/>
                <a:ea typeface="Arial Unicode MS" panose="020B0604020202020204" pitchFamily="34" charset="-128"/>
                <a:cs typeface="Leelawadee" panose="020B0502040204020203" pitchFamily="34" charset="-34"/>
              </a:rPr>
              <a:t>Required 50% of the number of 1860 voters to take an “iron clad” oath of </a:t>
            </a:r>
            <a:r>
              <a:rPr lang="en-US" dirty="0" smtClean="0">
                <a:latin typeface="Leelawadee" panose="020B0502040204020203" pitchFamily="34" charset="-34"/>
                <a:ea typeface="Arial Unicode MS" panose="020B0604020202020204" pitchFamily="34" charset="-128"/>
                <a:cs typeface="Leelawadee" panose="020B0502040204020203" pitchFamily="34" charset="-34"/>
              </a:rPr>
              <a:t>allegiance</a:t>
            </a:r>
          </a:p>
          <a:p>
            <a:r>
              <a:rPr lang="en-US" dirty="0" smtClean="0">
                <a:latin typeface="Leelawadee" panose="020B0502040204020203" pitchFamily="34" charset="-34"/>
                <a:ea typeface="Arial Unicode MS" panose="020B0604020202020204" pitchFamily="34" charset="-128"/>
                <a:cs typeface="Leelawadee" panose="020B0502040204020203" pitchFamily="34" charset="-34"/>
              </a:rPr>
              <a:t>Required </a:t>
            </a:r>
            <a:r>
              <a:rPr lang="en-US" dirty="0">
                <a:latin typeface="Leelawadee" panose="020B0502040204020203" pitchFamily="34" charset="-34"/>
                <a:ea typeface="Arial Unicode MS" panose="020B0604020202020204" pitchFamily="34" charset="-128"/>
                <a:cs typeface="Leelawadee" panose="020B0502040204020203" pitchFamily="34" charset="-34"/>
              </a:rPr>
              <a:t>a state constitutional convention before the election of state </a:t>
            </a:r>
            <a:r>
              <a:rPr lang="en-US" dirty="0" smtClean="0">
                <a:latin typeface="Leelawadee" panose="020B0502040204020203" pitchFamily="34" charset="-34"/>
                <a:ea typeface="Arial Unicode MS" panose="020B0604020202020204" pitchFamily="34" charset="-128"/>
                <a:cs typeface="Leelawadee" panose="020B0502040204020203" pitchFamily="34" charset="-34"/>
              </a:rPr>
              <a:t>officials</a:t>
            </a:r>
          </a:p>
          <a:p>
            <a:r>
              <a:rPr lang="en-US" dirty="0" smtClean="0">
                <a:latin typeface="Leelawadee" panose="020B0502040204020203" pitchFamily="34" charset="-34"/>
                <a:ea typeface="Arial Unicode MS" panose="020B0604020202020204" pitchFamily="34" charset="-128"/>
                <a:cs typeface="Leelawadee" panose="020B0502040204020203" pitchFamily="34" charset="-34"/>
              </a:rPr>
              <a:t>Enacted </a:t>
            </a:r>
            <a:r>
              <a:rPr lang="en-US" dirty="0">
                <a:latin typeface="Leelawadee" panose="020B0502040204020203" pitchFamily="34" charset="-34"/>
                <a:ea typeface="Arial Unicode MS" panose="020B0604020202020204" pitchFamily="34" charset="-128"/>
                <a:cs typeface="Leelawadee" panose="020B0502040204020203" pitchFamily="34" charset="-34"/>
              </a:rPr>
              <a:t>specific safeguards of freedmen’s </a:t>
            </a:r>
            <a:r>
              <a:rPr lang="en-US" dirty="0" smtClean="0">
                <a:latin typeface="Leelawadee" panose="020B0502040204020203" pitchFamily="34" charset="-34"/>
                <a:ea typeface="Arial Unicode MS" panose="020B0604020202020204" pitchFamily="34" charset="-128"/>
                <a:cs typeface="Leelawadee" panose="020B0502040204020203" pitchFamily="34" charset="-34"/>
              </a:rPr>
              <a:t>liberties</a:t>
            </a:r>
          </a:p>
          <a:p>
            <a:r>
              <a:rPr lang="en-US" dirty="0" smtClean="0">
                <a:latin typeface="Leelawadee" panose="020B0502040204020203" pitchFamily="34" charset="-34"/>
                <a:ea typeface="Arial Unicode MS" panose="020B0604020202020204" pitchFamily="34" charset="-128"/>
                <a:cs typeface="Leelawadee" panose="020B0502040204020203" pitchFamily="34" charset="-34"/>
                <a:sym typeface="Wingdings" pitchFamily="2" charset="2"/>
              </a:rPr>
              <a:t>Based </a:t>
            </a:r>
            <a:r>
              <a:rPr lang="en-US" dirty="0">
                <a:latin typeface="Leelawadee" panose="020B0502040204020203" pitchFamily="34" charset="-34"/>
                <a:ea typeface="Arial Unicode MS" panose="020B0604020202020204" pitchFamily="34" charset="-128"/>
                <a:cs typeface="Leelawadee" panose="020B0502040204020203" pitchFamily="34" charset="-34"/>
                <a:sym typeface="Wingdings" pitchFamily="2" charset="2"/>
              </a:rPr>
              <a:t>on two ideas:</a:t>
            </a:r>
          </a:p>
          <a:p>
            <a:pPr lvl="1">
              <a:spcBef>
                <a:spcPct val="50000"/>
              </a:spcBef>
              <a:buClr>
                <a:schemeClr val="accent2"/>
              </a:buClr>
            </a:pPr>
            <a:r>
              <a:rPr lang="en-US" dirty="0">
                <a:latin typeface="Leelawadee" panose="020B0502040204020203" pitchFamily="34" charset="-34"/>
                <a:ea typeface="Arial Unicode MS" panose="020B0604020202020204" pitchFamily="34" charset="-128"/>
                <a:cs typeface="Leelawadee" panose="020B0502040204020203" pitchFamily="34" charset="-34"/>
              </a:rPr>
              <a:t>“State Suicide” Theory [MA Senator Charles Sumner]</a:t>
            </a:r>
          </a:p>
          <a:p>
            <a:pPr lvl="1">
              <a:spcBef>
                <a:spcPct val="50000"/>
              </a:spcBef>
              <a:buClr>
                <a:schemeClr val="accent2"/>
              </a:buClr>
            </a:pPr>
            <a:r>
              <a:rPr lang="en-US" dirty="0">
                <a:latin typeface="Leelawadee" panose="020B0502040204020203" pitchFamily="34" charset="-34"/>
                <a:ea typeface="Arial Unicode MS" panose="020B0604020202020204" pitchFamily="34" charset="-128"/>
                <a:cs typeface="Leelawadee" panose="020B0502040204020203" pitchFamily="34" charset="-34"/>
              </a:rPr>
              <a:t>“Conquered Provinces” Position [PA Congressman Thaddeus Stevens]</a:t>
            </a:r>
            <a:endParaRPr lang="en-US" dirty="0">
              <a:latin typeface="Leelawadee" panose="020B0502040204020203" pitchFamily="34" charset="-34"/>
              <a:ea typeface="Arial Unicode MS" panose="020B0604020202020204" pitchFamily="34" charset="-128"/>
              <a:cs typeface="Leelawadee" panose="020B0502040204020203" pitchFamily="34" charset="-34"/>
              <a:sym typeface="Wingdings" pitchFamily="2" charset="2"/>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294392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David" panose="020E0502060401010101" pitchFamily="34" charset="-79"/>
                <a:cs typeface="David" panose="020E0502060401010101" pitchFamily="34" charset="-79"/>
              </a:rPr>
              <a:t>Thirteenth Amendment</a:t>
            </a:r>
            <a:endParaRPr lang="en-US" dirty="0"/>
          </a:p>
        </p:txBody>
      </p:sp>
      <p:sp>
        <p:nvSpPr>
          <p:cNvPr id="3" name="Content Placeholder 2"/>
          <p:cNvSpPr>
            <a:spLocks noGrp="1"/>
          </p:cNvSpPr>
          <p:nvPr>
            <p:ph idx="1"/>
          </p:nvPr>
        </p:nvSpPr>
        <p:spPr>
          <a:xfrm>
            <a:off x="4724400" y="2027259"/>
            <a:ext cx="3962400" cy="4525963"/>
          </a:xfrm>
        </p:spPr>
        <p:txBody>
          <a:bodyPr/>
          <a:lstStyle/>
          <a:p>
            <a:r>
              <a:rPr lang="en-US" sz="2200" dirty="0" smtClean="0">
                <a:latin typeface="Leelawadee" panose="020B0502040204020203" pitchFamily="34" charset="-34"/>
                <a:ea typeface="Arial Unicode MS" panose="020B0604020202020204" pitchFamily="34" charset="-128"/>
                <a:cs typeface="Leelawadee" panose="020B0502040204020203" pitchFamily="34" charset="-34"/>
              </a:rPr>
              <a:t>Ratified in December, 1865</a:t>
            </a:r>
          </a:p>
          <a:p>
            <a:r>
              <a:rPr lang="en-US" sz="2200" dirty="0" smtClean="0">
                <a:latin typeface="Leelawadee" panose="020B0502040204020203" pitchFamily="34" charset="-34"/>
                <a:ea typeface="Arial Unicode MS" panose="020B0604020202020204" pitchFamily="34" charset="-128"/>
                <a:cs typeface="Leelawadee" panose="020B0502040204020203" pitchFamily="34" charset="-34"/>
              </a:rPr>
              <a:t>Neither slavery nor involuntary servitude, except as punishment for crime whereof the party shall have been duly convicted, shall exist within the United States or any place subject to their jurisdiction.</a:t>
            </a:r>
          </a:p>
          <a:p>
            <a:endParaRPr lang="en-US" dirty="0" smtClean="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828800"/>
            <a:ext cx="4117090" cy="4724400"/>
          </a:xfrm>
          <a:prstGeom prst="rect">
            <a:avLst/>
          </a:prstGeom>
        </p:spPr>
      </p:pic>
    </p:spTree>
    <p:extLst>
      <p:ext uri="{BB962C8B-B14F-4D97-AF65-F5344CB8AC3E}">
        <p14:creationId xmlns:p14="http://schemas.microsoft.com/office/powerpoint/2010/main" val="356204651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David" panose="020E0502060401010101" pitchFamily="34" charset="-79"/>
                <a:cs typeface="David" panose="020E0502060401010101" pitchFamily="34" charset="-79"/>
              </a:rPr>
              <a:t>Freedmen’s Bureau</a:t>
            </a:r>
            <a:endParaRPr lang="en-US" dirty="0">
              <a:latin typeface="David" panose="020E0502060401010101" pitchFamily="34" charset="-79"/>
              <a:cs typeface="David" panose="020E0502060401010101" pitchFamily="34" charset="-79"/>
            </a:endParaRPr>
          </a:p>
        </p:txBody>
      </p:sp>
      <p:sp>
        <p:nvSpPr>
          <p:cNvPr id="3" name="Content Placeholder 2"/>
          <p:cNvSpPr>
            <a:spLocks noGrp="1"/>
          </p:cNvSpPr>
          <p:nvPr>
            <p:ph idx="1"/>
          </p:nvPr>
        </p:nvSpPr>
        <p:spPr/>
        <p:txBody>
          <a:bodyPr>
            <a:normAutofit fontScale="92500" lnSpcReduction="10000"/>
          </a:bodyPr>
          <a:lstStyle/>
          <a:p>
            <a:pPr>
              <a:lnSpc>
                <a:spcPct val="90000"/>
              </a:lnSpc>
              <a:buClr>
                <a:schemeClr val="accent1"/>
              </a:buClr>
            </a:pPr>
            <a:r>
              <a:rPr lang="en-US" sz="2700" dirty="0">
                <a:latin typeface="Leelawadee" panose="020B0502040204020203" pitchFamily="34" charset="-34"/>
                <a:cs typeface="Leelawadee" panose="020B0502040204020203" pitchFamily="34" charset="-34"/>
              </a:rPr>
              <a:t>Provided food, shelter, medical aid for the destitute</a:t>
            </a:r>
          </a:p>
          <a:p>
            <a:pPr>
              <a:lnSpc>
                <a:spcPct val="90000"/>
              </a:lnSpc>
              <a:buClr>
                <a:schemeClr val="accent1"/>
              </a:buClr>
            </a:pPr>
            <a:r>
              <a:rPr lang="en-US" sz="2700" dirty="0">
                <a:latin typeface="Leelawadee" panose="020B0502040204020203" pitchFamily="34" charset="-34"/>
                <a:cs typeface="Leelawadee" panose="020B0502040204020203" pitchFamily="34" charset="-34"/>
              </a:rPr>
              <a:t>Benefited both blacks (mostly freed slaves) and homeless whites</a:t>
            </a:r>
          </a:p>
          <a:p>
            <a:pPr>
              <a:lnSpc>
                <a:spcPct val="90000"/>
              </a:lnSpc>
              <a:buClr>
                <a:schemeClr val="accent1"/>
              </a:buClr>
            </a:pPr>
            <a:r>
              <a:rPr lang="en-US" sz="2700" dirty="0">
                <a:latin typeface="Leelawadee" panose="020B0502040204020203" pitchFamily="34" charset="-34"/>
                <a:cs typeface="Leelawadee" panose="020B0502040204020203" pitchFamily="34" charset="-34"/>
              </a:rPr>
              <a:t>Had the authority to resettle freed blacks on confiscated </a:t>
            </a:r>
            <a:r>
              <a:rPr lang="en-US" sz="2700" dirty="0" smtClean="0">
                <a:latin typeface="Leelawadee" panose="020B0502040204020203" pitchFamily="34" charset="-34"/>
                <a:cs typeface="Leelawadee" panose="020B0502040204020203" pitchFamily="34" charset="-34"/>
              </a:rPr>
              <a:t>farmland</a:t>
            </a:r>
          </a:p>
          <a:p>
            <a:pPr>
              <a:buClr>
                <a:schemeClr val="accent1"/>
              </a:buClr>
            </a:pPr>
            <a:r>
              <a:rPr lang="en-US" sz="2700" dirty="0">
                <a:latin typeface="Leelawadee" panose="020B0502040204020203" pitchFamily="34" charset="-34"/>
                <a:cs typeface="Leelawadee" panose="020B0502040204020203" pitchFamily="34" charset="-34"/>
              </a:rPr>
              <a:t>Greatest success in </a:t>
            </a:r>
            <a:r>
              <a:rPr lang="en-US" sz="2700" dirty="0" smtClean="0">
                <a:latin typeface="Leelawadee" panose="020B0502040204020203" pitchFamily="34" charset="-34"/>
                <a:cs typeface="Leelawadee" panose="020B0502040204020203" pitchFamily="34" charset="-34"/>
              </a:rPr>
              <a:t>education</a:t>
            </a:r>
          </a:p>
          <a:p>
            <a:pPr lvl="1">
              <a:buClr>
                <a:schemeClr val="accent2"/>
              </a:buClr>
            </a:pPr>
            <a:r>
              <a:rPr lang="en-US" sz="2400" dirty="0" smtClean="0">
                <a:latin typeface="Leelawadee" panose="020B0502040204020203" pitchFamily="34" charset="-34"/>
                <a:cs typeface="Leelawadee" panose="020B0502040204020203" pitchFamily="34" charset="-34"/>
              </a:rPr>
              <a:t>Established </a:t>
            </a:r>
            <a:r>
              <a:rPr lang="en-US" sz="2400" dirty="0">
                <a:latin typeface="Leelawadee" panose="020B0502040204020203" pitchFamily="34" charset="-34"/>
                <a:cs typeface="Leelawadee" panose="020B0502040204020203" pitchFamily="34" charset="-34"/>
              </a:rPr>
              <a:t>almost 3,000 schools for freed blacks as well as several colleges</a:t>
            </a:r>
          </a:p>
          <a:p>
            <a:pPr>
              <a:lnSpc>
                <a:spcPct val="90000"/>
              </a:lnSpc>
            </a:pPr>
            <a:endParaRPr lang="en-US" sz="3200" dirty="0"/>
          </a:p>
          <a:p>
            <a:endParaRPr lang="en-US" dirty="0"/>
          </a:p>
        </p:txBody>
      </p:sp>
    </p:spTree>
    <p:extLst>
      <p:ext uri="{BB962C8B-B14F-4D97-AF65-F5344CB8AC3E}">
        <p14:creationId xmlns:p14="http://schemas.microsoft.com/office/powerpoint/2010/main" val="382213638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catur">
  <a:themeElements>
    <a:clrScheme name="Custom 2">
      <a:dk1>
        <a:sysClr val="windowText" lastClr="000000"/>
      </a:dk1>
      <a:lt1>
        <a:sysClr val="window" lastClr="FFFFFF"/>
      </a:lt1>
      <a:dk2>
        <a:srgbClr val="000000"/>
      </a:dk2>
      <a:lt2>
        <a:srgbClr val="F8F8F8"/>
      </a:lt2>
      <a:accent1>
        <a:srgbClr val="D0CCB9"/>
      </a:accent1>
      <a:accent2>
        <a:srgbClr val="BEC7C1"/>
      </a:accent2>
      <a:accent3>
        <a:srgbClr val="93A299"/>
      </a:accent3>
      <a:accent4>
        <a:srgbClr val="93A299"/>
      </a:accent4>
      <a:accent5>
        <a:srgbClr val="5F5F5F"/>
      </a:accent5>
      <a:accent6>
        <a:srgbClr val="4D4D4D"/>
      </a:accent6>
      <a:hlink>
        <a:srgbClr val="FFFFFF"/>
      </a:hlink>
      <a:folHlink>
        <a:srgbClr val="FFFFFF"/>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3_Office Theme">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lank">
  <a:themeElements>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D30A05"/>
            </a:solidFill>
            <a:effectLst/>
            <a:latin typeface="Comic Sans MS" pitchFamily="66"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rgbClr val="D30A05"/>
            </a:solidFill>
            <a:effectLst/>
            <a:latin typeface="Comic Sans MS" pitchFamily="66" charset="0"/>
          </a:defRPr>
        </a:defPPr>
      </a:lstStyle>
    </a:lnDef>
  </a:objectDefaults>
  <a:extraClrSchemeLst>
    <a:extraClrScheme>
      <a:clrScheme name="Blank 1">
        <a:dk1>
          <a:srgbClr val="00458A"/>
        </a:dk1>
        <a:lt1>
          <a:srgbClr val="D7D6AE"/>
        </a:lt1>
        <a:dk2>
          <a:srgbClr val="000066"/>
        </a:dk2>
        <a:lt2>
          <a:srgbClr val="006666"/>
        </a:lt2>
        <a:accent1>
          <a:srgbClr val="007A77"/>
        </a:accent1>
        <a:accent2>
          <a:srgbClr val="005856"/>
        </a:accent2>
        <a:accent3>
          <a:srgbClr val="AAAAB8"/>
        </a:accent3>
        <a:accent4>
          <a:srgbClr val="B7B794"/>
        </a:accent4>
        <a:accent5>
          <a:srgbClr val="AABEBD"/>
        </a:accent5>
        <a:accent6>
          <a:srgbClr val="004F4D"/>
        </a:accent6>
        <a:hlink>
          <a:srgbClr val="A8A884"/>
        </a:hlink>
        <a:folHlink>
          <a:srgbClr val="867E5E"/>
        </a:folHlink>
      </a:clrScheme>
      <a:clrMap bg1="dk2" tx1="lt1" bg2="dk1" tx2="lt2" accent1="accent1" accent2="accent2" accent3="accent3" accent4="accent4" accent5="accent5" accent6="accent6" hlink="hlink" folHlink="folHlink"/>
    </a:extraClrScheme>
    <a:extraClrScheme>
      <a:clrScheme name="Blank 2">
        <a:dk1>
          <a:srgbClr val="000066"/>
        </a:dk1>
        <a:lt1>
          <a:srgbClr val="FFFFFF"/>
        </a:lt1>
        <a:dk2>
          <a:srgbClr val="660066"/>
        </a:dk2>
        <a:lt2>
          <a:srgbClr val="FFFFCC"/>
        </a:lt2>
        <a:accent1>
          <a:srgbClr val="666699"/>
        </a:accent1>
        <a:accent2>
          <a:srgbClr val="000099"/>
        </a:accent2>
        <a:accent3>
          <a:srgbClr val="FFFFFF"/>
        </a:accent3>
        <a:accent4>
          <a:srgbClr val="000056"/>
        </a:accent4>
        <a:accent5>
          <a:srgbClr val="B8B8CA"/>
        </a:accent5>
        <a:accent6>
          <a:srgbClr val="00008A"/>
        </a:accent6>
        <a:hlink>
          <a:srgbClr val="006666"/>
        </a:hlink>
        <a:folHlink>
          <a:srgbClr val="80008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B2B2B2"/>
        </a:lt2>
        <a:accent1>
          <a:srgbClr val="B2B2B2"/>
        </a:accent1>
        <a:accent2>
          <a:srgbClr val="808080"/>
        </a:accent2>
        <a:accent3>
          <a:srgbClr val="FFFFFF"/>
        </a:accent3>
        <a:accent4>
          <a:srgbClr val="000000"/>
        </a:accent4>
        <a:accent5>
          <a:srgbClr val="D5D5D5"/>
        </a:accent5>
        <a:accent6>
          <a:srgbClr val="737373"/>
        </a:accent6>
        <a:hlink>
          <a:srgbClr val="969696"/>
        </a:hlink>
        <a:folHlink>
          <a:srgbClr val="4D4D4D"/>
        </a:folHlink>
      </a:clrScheme>
      <a:clrMap bg1="lt1" tx1="dk1" bg2="lt2" tx2="dk2" accent1="accent1" accent2="accent2" accent3="accent3" accent4="accent4" accent5="accent5" accent6="accent6" hlink="hlink" folHlink="folHlink"/>
    </a:extraClrScheme>
    <a:extraClrScheme>
      <a:clrScheme name="Blank 4">
        <a:dk1>
          <a:srgbClr val="003300"/>
        </a:dk1>
        <a:lt1>
          <a:srgbClr val="DBD0B9"/>
        </a:lt1>
        <a:dk2>
          <a:srgbClr val="09472B"/>
        </a:dk2>
        <a:lt2>
          <a:srgbClr val="A38955"/>
        </a:lt2>
        <a:accent1>
          <a:srgbClr val="B8A378"/>
        </a:accent1>
        <a:accent2>
          <a:srgbClr val="8E774A"/>
        </a:accent2>
        <a:accent3>
          <a:srgbClr val="AAB1AC"/>
        </a:accent3>
        <a:accent4>
          <a:srgbClr val="BBB19E"/>
        </a:accent4>
        <a:accent5>
          <a:srgbClr val="D8CEBE"/>
        </a:accent5>
        <a:accent6>
          <a:srgbClr val="806B42"/>
        </a:accent6>
        <a:hlink>
          <a:srgbClr val="A7A743"/>
        </a:hlink>
        <a:folHlink>
          <a:srgbClr val="919777"/>
        </a:folHlink>
      </a:clrScheme>
      <a:clrMap bg1="dk2" tx1="lt1" bg2="dk1" tx2="lt2" accent1="accent1" accent2="accent2" accent3="accent3" accent4="accent4" accent5="accent5" accent6="accent6" hlink="hlink" folHlink="folHlink"/>
    </a:extraClrScheme>
    <a:extraClrScheme>
      <a:clrScheme name="Blank 5">
        <a:dk1>
          <a:srgbClr val="5F5F5F"/>
        </a:dk1>
        <a:lt1>
          <a:srgbClr val="DDDDDD"/>
        </a:lt1>
        <a:dk2>
          <a:srgbClr val="000000"/>
        </a:dk2>
        <a:lt2>
          <a:srgbClr val="5F5F5F"/>
        </a:lt2>
        <a:accent1>
          <a:srgbClr val="B2B2B2"/>
        </a:accent1>
        <a:accent2>
          <a:srgbClr val="808080"/>
        </a:accent2>
        <a:accent3>
          <a:srgbClr val="AAAAAA"/>
        </a:accent3>
        <a:accent4>
          <a:srgbClr val="BDBDBD"/>
        </a:accent4>
        <a:accent5>
          <a:srgbClr val="D5D5D5"/>
        </a:accent5>
        <a:accent6>
          <a:srgbClr val="737373"/>
        </a:accent6>
        <a:hlink>
          <a:srgbClr val="B2B2B2"/>
        </a:hlink>
        <a:folHlink>
          <a:srgbClr val="777777"/>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Capital.thmx</Template>
  <TotalTime>551</TotalTime>
  <Words>1894</Words>
  <Application>Microsoft Macintosh PowerPoint</Application>
  <PresentationFormat>On-screen Show (4:3)</PresentationFormat>
  <Paragraphs>221</Paragraphs>
  <Slides>38</Slides>
  <Notes>1</Notes>
  <HiddenSlides>0</HiddenSlides>
  <MMClips>0</MMClips>
  <ScaleCrop>false</ScaleCrop>
  <HeadingPairs>
    <vt:vector size="4" baseType="variant">
      <vt:variant>
        <vt:lpstr>Theme</vt:lpstr>
      </vt:variant>
      <vt:variant>
        <vt:i4>7</vt:i4>
      </vt:variant>
      <vt:variant>
        <vt:lpstr>Slide Titles</vt:lpstr>
      </vt:variant>
      <vt:variant>
        <vt:i4>38</vt:i4>
      </vt:variant>
    </vt:vector>
  </HeadingPairs>
  <TitlesOfParts>
    <vt:vector size="45" baseType="lpstr">
      <vt:lpstr>Capital</vt:lpstr>
      <vt:lpstr>Decatur</vt:lpstr>
      <vt:lpstr>Office Theme</vt:lpstr>
      <vt:lpstr>1_Office Theme</vt:lpstr>
      <vt:lpstr>2_Office Theme</vt:lpstr>
      <vt:lpstr>3_Office Theme</vt:lpstr>
      <vt:lpstr>Blank</vt:lpstr>
      <vt:lpstr>RECONSTRUCTION</vt:lpstr>
      <vt:lpstr>QUIZ!</vt:lpstr>
      <vt:lpstr>Key Questions</vt:lpstr>
      <vt:lpstr>The “New” Southern Economy</vt:lpstr>
      <vt:lpstr>3 Phases of Reconstruction</vt:lpstr>
      <vt:lpstr>President Lincoln’s Plan</vt:lpstr>
      <vt:lpstr>Wade-Davis Bill</vt:lpstr>
      <vt:lpstr>Thirteenth Amendment</vt:lpstr>
      <vt:lpstr>Freedmen’s Bureau</vt:lpstr>
      <vt:lpstr>Lincoln Assassination</vt:lpstr>
      <vt:lpstr>Conflicting Ideas on Reconstruction</vt:lpstr>
      <vt:lpstr>President Andrew Johnson</vt:lpstr>
      <vt:lpstr>PowerPoint Presentation</vt:lpstr>
      <vt:lpstr>President Johnson’s Plan</vt:lpstr>
      <vt:lpstr>Southern Governments – 1865</vt:lpstr>
      <vt:lpstr>Black Codes</vt:lpstr>
      <vt:lpstr>The Southern Response </vt:lpstr>
      <vt:lpstr>Clashes over Reconstruction</vt:lpstr>
      <vt:lpstr>Presidential Reconstruction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South under Military Reconstruction </vt:lpstr>
      <vt:lpstr>The South under Reconstruction </vt:lpstr>
      <vt:lpstr>The Impact of Reconstruction </vt:lpstr>
      <vt:lpstr>PowerPoint Presentation</vt:lpstr>
      <vt:lpstr>Johnson’ Impeachment</vt:lpstr>
      <vt:lpstr>Johnson – 1st president to go through Impeachment Process!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RECONSTRUCTION</dc:title>
  <dc:creator>Craig Winchell</dc:creator>
  <cp:lastModifiedBy>Craig Winchell</cp:lastModifiedBy>
  <cp:revision>10</cp:revision>
  <dcterms:created xsi:type="dcterms:W3CDTF">2016-11-23T19:47:03Z</dcterms:created>
  <dcterms:modified xsi:type="dcterms:W3CDTF">2016-12-05T21:22:43Z</dcterms:modified>
</cp:coreProperties>
</file>