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4" r:id="rId3"/>
    <p:sldMasterId id="2147483686" r:id="rId4"/>
  </p:sldMasterIdLst>
  <p:notesMasterIdLst>
    <p:notesMasterId r:id="rId42"/>
  </p:notesMasterIdLst>
  <p:sldIdLst>
    <p:sldId id="256" r:id="rId5"/>
    <p:sldId id="288" r:id="rId6"/>
    <p:sldId id="264" r:id="rId7"/>
    <p:sldId id="265" r:id="rId8"/>
    <p:sldId id="266" r:id="rId9"/>
    <p:sldId id="267" r:id="rId10"/>
    <p:sldId id="268" r:id="rId11"/>
    <p:sldId id="290" r:id="rId12"/>
    <p:sldId id="269" r:id="rId13"/>
    <p:sldId id="270" r:id="rId14"/>
    <p:sldId id="271" r:id="rId15"/>
    <p:sldId id="289" r:id="rId16"/>
    <p:sldId id="272" r:id="rId17"/>
    <p:sldId id="273" r:id="rId18"/>
    <p:sldId id="274" r:id="rId19"/>
    <p:sldId id="275" r:id="rId20"/>
    <p:sldId id="291" r:id="rId21"/>
    <p:sldId id="262" r:id="rId22"/>
    <p:sldId id="276" r:id="rId23"/>
    <p:sldId id="277" r:id="rId24"/>
    <p:sldId id="279" r:id="rId25"/>
    <p:sldId id="280" r:id="rId26"/>
    <p:sldId id="278" r:id="rId27"/>
    <p:sldId id="260" r:id="rId28"/>
    <p:sldId id="281" r:id="rId29"/>
    <p:sldId id="282" r:id="rId30"/>
    <p:sldId id="283" r:id="rId31"/>
    <p:sldId id="287" r:id="rId32"/>
    <p:sldId id="292" r:id="rId33"/>
    <p:sldId id="285" r:id="rId34"/>
    <p:sldId id="286" r:id="rId35"/>
    <p:sldId id="258" r:id="rId36"/>
    <p:sldId id="259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15" autoAdjust="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E1521-09C1-0548-8719-7C726F9A9C18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A706B-1726-CA49-99FB-B8B192DD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7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8AFD2-007F-0145-83BE-6126153F0524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694542-07FC-6E43-9CF1-04B17BB2EBE8}" type="slidenum">
              <a:rPr lang="en-US"/>
              <a:pPr/>
              <a:t>8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E9A6A1-879B-1E4B-9502-9475A6440515}" type="slidenum">
              <a:rPr lang="en-US"/>
              <a:pPr/>
              <a:t>12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CA407-5A9A-E541-8140-9CEE7FDB1187}" type="slidenum">
              <a:rPr lang="en-US"/>
              <a:pPr/>
              <a:t>17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EACB0-EF32-654B-A9B1-FC10A9800F4A}" type="slidenum">
              <a:rPr lang="en-US"/>
              <a:pPr/>
              <a:t>29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78904E-C59D-D04D-AE40-440895CA3523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34</a:t>
            </a:fld>
            <a:endParaRPr lang="en-US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AFCE88-E7BE-B74A-8814-D4F3FC7F1E81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35</a:t>
            </a:fld>
            <a:endParaRPr lang="en-US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305E53-6B15-4F43-BF90-F98FF94C5636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36</a:t>
            </a:fld>
            <a:endParaRPr lang="en-US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FC0367-970F-8641-9F29-7CEF13083DFD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37</a:t>
            </a:fld>
            <a:endParaRPr lang="en-US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1269-8F1A-2043-9C16-7BFFC34EE8D8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22E5-AF58-A64C-A578-9F20374B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5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1269-8F1A-2043-9C16-7BFFC34EE8D8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22E5-AF58-A64C-A578-9F20374B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0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1269-8F1A-2043-9C16-7BFFC34EE8D8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22E5-AF58-A64C-A578-9F20374B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8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12/6/16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912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12/6/16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625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12/6/16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970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12/6/16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3011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12/6/16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0791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12/6/16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0354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12/6/16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4657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12/6/16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67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1269-8F1A-2043-9C16-7BFFC34EE8D8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22E5-AF58-A64C-A578-9F20374B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12/6/16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498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12/6/16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698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12/6/16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780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71DEB-B1C5-43EA-8EA3-61D600D44462}" type="slidenum">
              <a:rPr lang="en-US" altLang="en-US">
                <a:solidFill>
                  <a:srgbClr val="000000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0990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457202" y="1604965"/>
            <a:ext cx="4037013" cy="45243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604965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28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71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85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8197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63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5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1269-8F1A-2043-9C16-7BFFC34EE8D8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22E5-AF58-A64C-A578-9F20374B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36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3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243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1548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5488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26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851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9DB-58C8-C742-B912-4FD89FF7742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12/6/16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F053FD-0716-9C4E-B58A-ECAF3E5D7E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29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9DB-58C8-C742-B912-4FD89FF7742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12/6/16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3FD-0716-9C4E-B58A-ECAF3E5D7E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0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9DB-58C8-C742-B912-4FD89FF7742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12/6/16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3FD-0716-9C4E-B58A-ECAF3E5D7E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738959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9DB-58C8-C742-B912-4FD89FF7742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12/6/16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3FD-0716-9C4E-B58A-ECAF3E5D7E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8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1269-8F1A-2043-9C16-7BFFC34EE8D8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22E5-AF58-A64C-A578-9F20374B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300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9DB-58C8-C742-B912-4FD89FF7742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12/6/16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3FD-0716-9C4E-B58A-ECAF3E5D7E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94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9DB-58C8-C742-B912-4FD89FF7742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12/6/16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3FD-0716-9C4E-B58A-ECAF3E5D7E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55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9DB-58C8-C742-B912-4FD89FF7742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12/6/16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3FD-0716-9C4E-B58A-ECAF3E5D7E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1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9DB-58C8-C742-B912-4FD89FF7742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12/6/16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3FD-0716-9C4E-B58A-ECAF3E5D7E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624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9DB-58C8-C742-B912-4FD89FF7742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12/6/16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3FD-0716-9C4E-B58A-ECAF3E5D7E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597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9DB-58C8-C742-B912-4FD89FF7742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12/6/16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3FD-0716-9C4E-B58A-ECAF3E5D7E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64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9DB-58C8-C742-B912-4FD89FF7742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12/6/16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53FD-0716-9C4E-B58A-ECAF3E5D7E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1269-8F1A-2043-9C16-7BFFC34EE8D8}" type="datetimeFigureOut">
              <a:rPr lang="en-US" smtClean="0"/>
              <a:t>12/6/16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22E5-AF58-A64C-A578-9F20374B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7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1269-8F1A-2043-9C16-7BFFC34EE8D8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22E5-AF58-A64C-A578-9F20374B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7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1269-8F1A-2043-9C16-7BFFC34EE8D8}" type="datetimeFigureOut">
              <a:rPr lang="en-US" smtClean="0"/>
              <a:t>12/6/16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22E5-AF58-A64C-A578-9F20374B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6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1269-8F1A-2043-9C16-7BFFC34EE8D8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22E5-AF58-A64C-A578-9F20374B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3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1269-8F1A-2043-9C16-7BFFC34EE8D8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22E5-AF58-A64C-A578-9F20374B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2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81269-8F1A-2043-9C16-7BFFC34EE8D8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22E5-AF58-A64C-A578-9F20374B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4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7F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914400"/>
              <a:t>12/6/16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702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1027" name="Picture 30" descr="US flag-1867"/>
          <p:cNvPicPr>
            <a:picLocks noChangeAspect="1" noChangeArrowheads="1"/>
          </p:cNvPicPr>
          <p:nvPr userDrawn="1"/>
        </p:nvPicPr>
        <p:blipFill>
          <a:blip r:embed="rId13">
            <a:lum bright="88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73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B8DA9DB-58C8-C742-B912-4FD89FF7742D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12/6/16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6F053FD-0716-9C4E-B58A-ECAF3E5D7E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11158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Reconstruction Falls Apart-Redemption and the Compromise of 1877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  <a:br>
              <a:rPr lang="en-US" dirty="0" smtClean="0"/>
            </a:br>
            <a:r>
              <a:rPr lang="en-US" dirty="0" smtClean="0"/>
              <a:t>Period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12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52400" y="50165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i="1">
                <a:solidFill>
                  <a:srgbClr val="000099"/>
                </a:solidFill>
                <a:latin typeface="Insula" charset="0"/>
              </a:rPr>
              <a:t>Who Stole the People</a:t>
            </a:r>
            <a:r>
              <a:rPr lang="ja-JP" altLang="en-US" sz="4000" i="1">
                <a:solidFill>
                  <a:srgbClr val="000099"/>
                </a:solidFill>
                <a:latin typeface="Insula" charset="0"/>
              </a:rPr>
              <a:t>’</a:t>
            </a:r>
            <a:r>
              <a:rPr lang="en-US" sz="4000" i="1">
                <a:solidFill>
                  <a:srgbClr val="000099"/>
                </a:solidFill>
                <a:latin typeface="Insula" charset="0"/>
              </a:rPr>
              <a:t>s Money?</a:t>
            </a:r>
          </a:p>
        </p:txBody>
      </p:sp>
      <p:pic>
        <p:nvPicPr>
          <p:cNvPr id="52228" name="Picture 5" descr="pol_cartoon-Tweed-Who Stole the People's Money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157913" cy="4400550"/>
          </a:xfrm>
          <a:prstGeom prst="rect">
            <a:avLst/>
          </a:prstGeom>
          <a:noFill/>
          <a:ln w="9525">
            <a:solidFill>
              <a:srgbClr val="F02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16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52400" y="349250"/>
            <a:ext cx="876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i="1">
                <a:solidFill>
                  <a:srgbClr val="000099"/>
                </a:solidFill>
                <a:latin typeface="Insula" pitchFamily="66" charset="0"/>
                <a:ea typeface="+mn-ea"/>
              </a:rPr>
              <a:t>And They Say He Wants a Third Term</a:t>
            </a:r>
          </a:p>
        </p:txBody>
      </p:sp>
      <p:pic>
        <p:nvPicPr>
          <p:cNvPr id="53252" name="Picture 6" descr="And they say he wants a third term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4244975" cy="5257800"/>
          </a:xfrm>
          <a:prstGeom prst="rect">
            <a:avLst/>
          </a:prstGeom>
          <a:noFill/>
          <a:ln w="9525">
            <a:solidFill>
              <a:srgbClr val="F02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21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990600"/>
            <a:ext cx="7315200" cy="762000"/>
          </a:xfrm>
        </p:spPr>
        <p:txBody>
          <a:bodyPr>
            <a:normAutofit/>
          </a:bodyPr>
          <a:lstStyle/>
          <a:p>
            <a:r>
              <a:rPr lang="en-US" sz="4000"/>
              <a:t>General Amnesty Act of 1872</a:t>
            </a:r>
            <a:r>
              <a:rPr lang="en-US"/>
              <a:t>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dirty="0"/>
              <a:t>South claims US </a:t>
            </a:r>
            <a:r>
              <a:rPr lang="en-US" dirty="0" smtClean="0"/>
              <a:t>isn’t </a:t>
            </a:r>
            <a:r>
              <a:rPr lang="en-US" dirty="0"/>
              <a:t>a democracy because they cannot elect some Democrats - </a:t>
            </a:r>
            <a:r>
              <a:rPr lang="en-US" i="1" dirty="0">
                <a:solidFill>
                  <a:schemeClr val="accent2"/>
                </a:solidFill>
              </a:rPr>
              <a:t>Valid Point</a:t>
            </a:r>
            <a:endParaRPr lang="en-US" dirty="0"/>
          </a:p>
          <a:p>
            <a:r>
              <a:rPr lang="en-US" dirty="0"/>
              <a:t>Congress allows former CSA officials to hold public office</a:t>
            </a:r>
          </a:p>
          <a:p>
            <a:r>
              <a:rPr lang="en-US" dirty="0"/>
              <a:t>Southern Democrats take hold of state positions</a:t>
            </a:r>
          </a:p>
        </p:txBody>
      </p:sp>
    </p:spTree>
    <p:extLst>
      <p:ext uri="{BB962C8B-B14F-4D97-AF65-F5344CB8AC3E}">
        <p14:creationId xmlns:p14="http://schemas.microsoft.com/office/powerpoint/2010/main" val="224168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81000" y="365125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rgbClr val="000099"/>
                </a:solidFill>
                <a:latin typeface="Insula" pitchFamily="66" charset="0"/>
                <a:ea typeface="+mn-ea"/>
              </a:rPr>
              <a:t>The Election of 1872</a:t>
            </a:r>
          </a:p>
        </p:txBody>
      </p:sp>
      <p:pic>
        <p:nvPicPr>
          <p:cNvPr id="54276" name="Picture 4" descr="RealElephant12w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" t="3703" r="5394" b="4938"/>
          <a:stretch>
            <a:fillRect/>
          </a:stretch>
        </p:blipFill>
        <p:spPr bwMode="auto">
          <a:xfrm>
            <a:off x="474663" y="1524000"/>
            <a:ext cx="4021137" cy="41910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724400" y="1317625"/>
            <a:ext cx="41910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5938" indent="-515938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2500" b="0">
                <a:solidFill>
                  <a:schemeClr val="tx1"/>
                </a:solidFill>
              </a:rPr>
              <a:t>Rumors of corruption </a:t>
            </a:r>
            <a:br>
              <a:rPr lang="en-US" sz="2500" b="0">
                <a:solidFill>
                  <a:schemeClr val="tx1"/>
                </a:solidFill>
              </a:rPr>
            </a:br>
            <a:r>
              <a:rPr lang="en-US" sz="2500" b="0">
                <a:solidFill>
                  <a:schemeClr val="tx1"/>
                </a:solidFill>
              </a:rPr>
              <a:t>during Grant</a:t>
            </a:r>
            <a:r>
              <a:rPr lang="ja-JP" altLang="en-US" sz="2500" b="0">
                <a:solidFill>
                  <a:schemeClr val="tx1"/>
                </a:solidFill>
              </a:rPr>
              <a:t>’</a:t>
            </a:r>
            <a:r>
              <a:rPr lang="en-US" sz="2500" b="0">
                <a:solidFill>
                  <a:schemeClr val="tx1"/>
                </a:solidFill>
              </a:rPr>
              <a:t>s first </a:t>
            </a:r>
            <a:br>
              <a:rPr lang="en-US" sz="2500" b="0">
                <a:solidFill>
                  <a:schemeClr val="tx1"/>
                </a:solidFill>
              </a:rPr>
            </a:br>
            <a:r>
              <a:rPr lang="en-US" sz="2500" b="0">
                <a:solidFill>
                  <a:schemeClr val="tx1"/>
                </a:solidFill>
              </a:rPr>
              <a:t>term discredit Republicans.</a:t>
            </a:r>
          </a:p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2500" b="0">
                <a:solidFill>
                  <a:schemeClr val="tx1"/>
                </a:solidFill>
              </a:rPr>
              <a:t>Horace Greeley runs</a:t>
            </a:r>
            <a:br>
              <a:rPr lang="en-US" sz="2500" b="0">
                <a:solidFill>
                  <a:schemeClr val="tx1"/>
                </a:solidFill>
              </a:rPr>
            </a:br>
            <a:r>
              <a:rPr lang="en-US" sz="2500" b="0">
                <a:solidFill>
                  <a:schemeClr val="tx1"/>
                </a:solidFill>
              </a:rPr>
              <a:t>as a Democrat/Liberal</a:t>
            </a:r>
            <a:br>
              <a:rPr lang="en-US" sz="2500" b="0">
                <a:solidFill>
                  <a:schemeClr val="tx1"/>
                </a:solidFill>
              </a:rPr>
            </a:br>
            <a:r>
              <a:rPr lang="en-US" sz="2500" b="0">
                <a:solidFill>
                  <a:schemeClr val="tx1"/>
                </a:solidFill>
              </a:rPr>
              <a:t>Republican candidate.</a:t>
            </a:r>
          </a:p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2500" b="0">
                <a:solidFill>
                  <a:schemeClr val="tx1"/>
                </a:solidFill>
              </a:rPr>
              <a:t>Greeley attacked as a</a:t>
            </a:r>
            <a:br>
              <a:rPr lang="en-US" sz="2500" b="0">
                <a:solidFill>
                  <a:schemeClr val="tx1"/>
                </a:solidFill>
              </a:rPr>
            </a:br>
            <a:r>
              <a:rPr lang="en-US" sz="2500" b="0">
                <a:solidFill>
                  <a:schemeClr val="tx1"/>
                </a:solidFill>
              </a:rPr>
              <a:t>fool and a crank. </a:t>
            </a:r>
          </a:p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2500" b="0">
                <a:solidFill>
                  <a:schemeClr val="tx1"/>
                </a:solidFill>
              </a:rPr>
              <a:t>Greeley died on </a:t>
            </a:r>
            <a:br>
              <a:rPr lang="en-US" sz="2500" b="0">
                <a:solidFill>
                  <a:schemeClr val="tx1"/>
                </a:solidFill>
              </a:rPr>
            </a:br>
            <a:r>
              <a:rPr lang="en-US" sz="2500" b="0">
                <a:solidFill>
                  <a:schemeClr val="tx1"/>
                </a:solidFill>
              </a:rPr>
              <a:t>November 29, 1872!</a:t>
            </a:r>
            <a:endParaRPr lang="en-US" sz="2500" b="0">
              <a:solidFill>
                <a:schemeClr val="tx1"/>
              </a:solidFill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9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>
                <a:solidFill>
                  <a:srgbClr val="000099"/>
                </a:solidFill>
                <a:latin typeface="Insula" pitchFamily="66" charset="0"/>
                <a:ea typeface="+mn-ea"/>
              </a:rPr>
              <a:t>1872 Presidential Election</a:t>
            </a:r>
          </a:p>
        </p:txBody>
      </p:sp>
      <p:pic>
        <p:nvPicPr>
          <p:cNvPr id="55300" name="Picture 4" descr="1872 Election-1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3825"/>
            <a:ext cx="8686800" cy="4625975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79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81000" y="365125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rgbClr val="000099"/>
                </a:solidFill>
                <a:latin typeface="Insula" pitchFamily="66" charset="0"/>
                <a:ea typeface="+mn-ea"/>
              </a:rPr>
              <a:t>Popular Vote for President:  1872</a:t>
            </a: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22375"/>
            <a:ext cx="811530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41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>
                <a:solidFill>
                  <a:srgbClr val="000099"/>
                </a:solidFill>
                <a:latin typeface="Insula" pitchFamily="66" charset="0"/>
                <a:ea typeface="+mn-ea"/>
              </a:rPr>
              <a:t>The Panic of 1873</a:t>
            </a:r>
          </a:p>
        </p:txBody>
      </p:sp>
      <p:pic>
        <p:nvPicPr>
          <p:cNvPr id="57348" name="Picture 4" descr="1873 depression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191000" cy="40767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4648200" y="1146175"/>
            <a:ext cx="42672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tabLst>
                <a:tab pos="914400" algn="l"/>
              </a:tabLs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976313" indent="-341313">
              <a:tabLst>
                <a:tab pos="914400" algn="l"/>
              </a:tabLs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914400" algn="l"/>
              </a:tabLs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914400" algn="l"/>
              </a:tabLs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914400" algn="l"/>
              </a:tabLs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02800"/>
              </a:buClr>
              <a:buFont typeface="Wingdings" charset="0"/>
              <a:buChar char="«"/>
            </a:pPr>
            <a:r>
              <a:rPr lang="en-US" b="0">
                <a:solidFill>
                  <a:schemeClr val="tx1"/>
                </a:solidFill>
              </a:rPr>
              <a:t>It raises </a:t>
            </a:r>
            <a:r>
              <a:rPr lang="ja-JP" altLang="en-US" b="0">
                <a:solidFill>
                  <a:schemeClr val="tx1"/>
                </a:solidFill>
              </a:rPr>
              <a:t>“</a:t>
            </a:r>
            <a:r>
              <a:rPr lang="en-US" b="0">
                <a:solidFill>
                  <a:schemeClr val="tx1"/>
                </a:solidFill>
              </a:rPr>
              <a:t>the money</a:t>
            </a:r>
            <a:br>
              <a:rPr lang="en-US" b="0">
                <a:solidFill>
                  <a:schemeClr val="tx1"/>
                </a:solidFill>
              </a:rPr>
            </a:br>
            <a:r>
              <a:rPr lang="en-US" b="0">
                <a:solidFill>
                  <a:schemeClr val="tx1"/>
                </a:solidFill>
              </a:rPr>
              <a:t>question.</a:t>
            </a:r>
            <a:r>
              <a:rPr lang="ja-JP" altLang="en-US" b="0">
                <a:solidFill>
                  <a:schemeClr val="tx1"/>
                </a:solidFill>
              </a:rPr>
              <a:t>”</a:t>
            </a:r>
            <a:endParaRPr lang="en-US" b="0">
              <a:solidFill>
                <a:schemeClr val="tx1"/>
              </a:solidFill>
            </a:endParaRPr>
          </a:p>
          <a:p>
            <a:pPr lvl="1" eaLnBrk="1" hangingPunct="1">
              <a:spcBef>
                <a:spcPct val="50000"/>
              </a:spcBef>
              <a:buClr>
                <a:srgbClr val="000080"/>
              </a:buClr>
              <a:buSzPct val="80000"/>
              <a:buFont typeface="DavysOtherDingbats" charset="0"/>
              <a:buChar char="*"/>
            </a:pPr>
            <a:r>
              <a:rPr lang="en-US" sz="2200" b="0">
                <a:solidFill>
                  <a:schemeClr val="tx1"/>
                </a:solidFill>
              </a:rPr>
              <a:t>debtors seek inflationary</a:t>
            </a:r>
            <a:br>
              <a:rPr lang="en-US" sz="2200" b="0">
                <a:solidFill>
                  <a:schemeClr val="tx1"/>
                </a:solidFill>
              </a:rPr>
            </a:br>
            <a:r>
              <a:rPr lang="en-US" sz="2200" b="0">
                <a:solidFill>
                  <a:schemeClr val="tx1"/>
                </a:solidFill>
              </a:rPr>
              <a:t>monetary policy by</a:t>
            </a:r>
            <a:br>
              <a:rPr lang="en-US" sz="2200" b="0">
                <a:solidFill>
                  <a:schemeClr val="tx1"/>
                </a:solidFill>
              </a:rPr>
            </a:br>
            <a:r>
              <a:rPr lang="en-US" sz="2200" b="0">
                <a:solidFill>
                  <a:schemeClr val="tx1"/>
                </a:solidFill>
              </a:rPr>
              <a:t>continuing circulation of greenbacks.</a:t>
            </a:r>
          </a:p>
          <a:p>
            <a:pPr lvl="1" eaLnBrk="1" hangingPunct="1">
              <a:spcBef>
                <a:spcPct val="50000"/>
              </a:spcBef>
              <a:buClr>
                <a:srgbClr val="000080"/>
              </a:buClr>
              <a:buSzPct val="80000"/>
              <a:buFont typeface="DavysOtherDingbats" charset="0"/>
              <a:buChar char="*"/>
            </a:pPr>
            <a:r>
              <a:rPr lang="en-US" sz="2200" b="0">
                <a:solidFill>
                  <a:schemeClr val="tx1"/>
                </a:solidFill>
              </a:rPr>
              <a:t>creditors, intellectuals support hard money.</a:t>
            </a:r>
          </a:p>
          <a:p>
            <a:pPr eaLnBrk="1" hangingPunct="1">
              <a:spcBef>
                <a:spcPct val="50000"/>
              </a:spcBef>
              <a:buClr>
                <a:srgbClr val="D02800"/>
              </a:buClr>
              <a:buFont typeface="Wingdings" charset="0"/>
              <a:buChar char="«"/>
            </a:pPr>
            <a:r>
              <a:rPr lang="en-US" b="0">
                <a:solidFill>
                  <a:schemeClr val="tx1"/>
                </a:solidFill>
                <a:sym typeface="Wingdings" charset="0"/>
              </a:rPr>
              <a:t>1875  </a:t>
            </a:r>
            <a:r>
              <a:rPr lang="en-US">
                <a:solidFill>
                  <a:srgbClr val="F02E00"/>
                </a:solidFill>
                <a:sym typeface="Wingdings" charset="0"/>
              </a:rPr>
              <a:t>Specie                 Redemption Act.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762000" y="57150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02800"/>
              </a:buClr>
              <a:buFont typeface="Wingdings" charset="0"/>
              <a:buChar char="«"/>
            </a:pPr>
            <a:r>
              <a:rPr lang="en-US" b="0">
                <a:solidFill>
                  <a:schemeClr val="tx1"/>
                </a:solidFill>
              </a:rPr>
              <a:t>1876 </a:t>
            </a:r>
            <a:r>
              <a:rPr lang="en-US" b="0">
                <a:solidFill>
                  <a:schemeClr val="tx1"/>
                </a:solidFill>
                <a:sym typeface="Wingdings" charset="0"/>
              </a:rPr>
              <a:t> </a:t>
            </a:r>
            <a:r>
              <a:rPr lang="en-US">
                <a:solidFill>
                  <a:srgbClr val="F02E00"/>
                </a:solidFill>
                <a:sym typeface="Wingdings" charset="0"/>
              </a:rPr>
              <a:t>Greenback Party</a:t>
            </a:r>
            <a:r>
              <a:rPr lang="en-US" b="0">
                <a:solidFill>
                  <a:schemeClr val="tx1"/>
                </a:solidFill>
                <a:sym typeface="Wingdings" charset="0"/>
              </a:rPr>
              <a:t> formed &amp; makes gains in</a:t>
            </a:r>
            <a:br>
              <a:rPr lang="en-US" b="0">
                <a:solidFill>
                  <a:schemeClr val="tx1"/>
                </a:solidFill>
                <a:sym typeface="Wingdings" charset="0"/>
              </a:rPr>
            </a:br>
            <a:r>
              <a:rPr lang="en-US" b="0">
                <a:solidFill>
                  <a:schemeClr val="tx1"/>
                </a:solidFill>
                <a:sym typeface="Wingdings" charset="0"/>
              </a:rPr>
              <a:t>             congressional races  </a:t>
            </a:r>
            <a:r>
              <a:rPr lang="en-US" i="1">
                <a:solidFill>
                  <a:srgbClr val="3333FF"/>
                </a:solidFill>
                <a:sym typeface="Wingdings" charset="0"/>
              </a:rPr>
              <a:t>The </a:t>
            </a:r>
            <a:r>
              <a:rPr lang="ja-JP" altLang="en-US" i="1">
                <a:solidFill>
                  <a:srgbClr val="3333FF"/>
                </a:solidFill>
                <a:sym typeface="Wingdings" charset="0"/>
              </a:rPr>
              <a:t>“</a:t>
            </a:r>
            <a:r>
              <a:rPr lang="en-US" i="1">
                <a:solidFill>
                  <a:srgbClr val="3333FF"/>
                </a:solidFill>
                <a:sym typeface="Wingdings" charset="0"/>
              </a:rPr>
              <a:t>Crime of </a:t>
            </a:r>
            <a:r>
              <a:rPr lang="ja-JP" altLang="en-US" i="1">
                <a:solidFill>
                  <a:srgbClr val="3333FF"/>
                </a:solidFill>
                <a:sym typeface="Wingdings" charset="0"/>
              </a:rPr>
              <a:t>’</a:t>
            </a:r>
            <a:r>
              <a:rPr lang="en-US" i="1">
                <a:solidFill>
                  <a:srgbClr val="3333FF"/>
                </a:solidFill>
                <a:sym typeface="Wingdings" charset="0"/>
              </a:rPr>
              <a:t>73</a:t>
            </a:r>
            <a:r>
              <a:rPr lang="ja-JP" altLang="en-US" i="1">
                <a:solidFill>
                  <a:srgbClr val="3333FF"/>
                </a:solidFill>
                <a:sym typeface="Wingdings" charset="0"/>
              </a:rPr>
              <a:t>’</a:t>
            </a:r>
            <a:r>
              <a:rPr lang="en-US" i="1">
                <a:solidFill>
                  <a:srgbClr val="3333FF"/>
                </a:solidFill>
                <a:sym typeface="Wingdings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1395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Panic of 1873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 economy goes into a severe </a:t>
            </a:r>
            <a:r>
              <a:rPr lang="en-US">
                <a:solidFill>
                  <a:schemeClr val="accent2"/>
                </a:solidFill>
              </a:rPr>
              <a:t>recession</a:t>
            </a:r>
            <a:r>
              <a:rPr lang="en-US"/>
              <a:t> (2 million unemployed of 36 million)</a:t>
            </a:r>
          </a:p>
          <a:p>
            <a:r>
              <a:rPr lang="en-US"/>
              <a:t>People increasingly choose Democrats to try to fix the problems</a:t>
            </a:r>
          </a:p>
        </p:txBody>
      </p:sp>
    </p:spTree>
    <p:extLst>
      <p:ext uri="{BB962C8B-B14F-4D97-AF65-F5344CB8AC3E}">
        <p14:creationId xmlns:p14="http://schemas.microsoft.com/office/powerpoint/2010/main" val="406493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381000" y="441325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rgbClr val="000099"/>
                </a:solidFill>
                <a:latin typeface="Insula" pitchFamily="66" charset="0"/>
                <a:ea typeface="+mn-ea"/>
              </a:rPr>
              <a:t>The Civil Rights Act of 1875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838200" y="1600200"/>
            <a:ext cx="77724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5938" indent="-515938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2800" b="0">
                <a:solidFill>
                  <a:schemeClr val="tx1"/>
                </a:solidFill>
              </a:rPr>
              <a:t>Crime for any individual to deny full &amp;</a:t>
            </a:r>
            <a:br>
              <a:rPr lang="en-US" sz="2800" b="0">
                <a:solidFill>
                  <a:schemeClr val="tx1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equal use of public conveyances and</a:t>
            </a:r>
            <a:br>
              <a:rPr lang="en-US" sz="2800" b="0">
                <a:solidFill>
                  <a:schemeClr val="tx1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public places.</a:t>
            </a:r>
          </a:p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2800" b="0">
                <a:solidFill>
                  <a:schemeClr val="tx1"/>
                </a:solidFill>
              </a:rPr>
              <a:t>Prohibited discrimination in jury </a:t>
            </a:r>
            <a:br>
              <a:rPr lang="en-US" sz="2800" b="0">
                <a:solidFill>
                  <a:schemeClr val="tx1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selection.</a:t>
            </a:r>
          </a:p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2800" b="0" u="sng">
                <a:solidFill>
                  <a:schemeClr val="tx1"/>
                </a:solidFill>
              </a:rPr>
              <a:t>Shortcoming</a:t>
            </a:r>
            <a:r>
              <a:rPr lang="en-US" sz="2800" b="0">
                <a:solidFill>
                  <a:schemeClr val="tx1"/>
                </a:solidFill>
              </a:rPr>
              <a:t> </a:t>
            </a:r>
            <a:r>
              <a:rPr lang="en-US" sz="2800" b="0">
                <a:solidFill>
                  <a:schemeClr val="tx1"/>
                </a:solidFill>
                <a:sym typeface="Wingdings" charset="0"/>
              </a:rPr>
              <a:t> lacked a strong</a:t>
            </a:r>
            <a:br>
              <a:rPr lang="en-US" sz="2800" b="0">
                <a:solidFill>
                  <a:schemeClr val="tx1"/>
                </a:solidFill>
                <a:sym typeface="Wingdings" charset="0"/>
              </a:rPr>
            </a:br>
            <a:r>
              <a:rPr lang="en-US" sz="2800" b="0">
                <a:solidFill>
                  <a:schemeClr val="tx1"/>
                </a:solidFill>
                <a:sym typeface="Wingdings" charset="0"/>
              </a:rPr>
              <a:t>                         enforcement mechanism.</a:t>
            </a:r>
          </a:p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2800" b="0">
                <a:solidFill>
                  <a:schemeClr val="tx1"/>
                </a:solidFill>
                <a:sym typeface="Wingdings" charset="0"/>
              </a:rPr>
              <a:t>No new civil rights act was attempted</a:t>
            </a:r>
            <a:br>
              <a:rPr lang="en-US" sz="2800" b="0">
                <a:solidFill>
                  <a:schemeClr val="tx1"/>
                </a:solidFill>
                <a:sym typeface="Wingdings" charset="0"/>
              </a:rPr>
            </a:br>
            <a:r>
              <a:rPr lang="en-US" sz="2800" b="0">
                <a:solidFill>
                  <a:schemeClr val="tx1"/>
                </a:solidFill>
                <a:sym typeface="Wingdings" charset="0"/>
              </a:rPr>
              <a:t>for 90 years!</a:t>
            </a:r>
            <a:endParaRPr lang="en-US" sz="2800" b="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38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Legal Challenges </a:t>
            </a:r>
            <a:b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</a:b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to the 14</a:t>
            </a:r>
            <a:r>
              <a:rPr lang="en-US" sz="4000" baseline="30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th</a:t>
            </a: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 &amp; 15</a:t>
            </a:r>
            <a:r>
              <a:rPr lang="en-US" sz="4000" baseline="30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th</a:t>
            </a: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 Amendments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609600" y="2209800"/>
            <a:ext cx="8077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9144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3716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8288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3200" b="0" i="1">
                <a:solidFill>
                  <a:schemeClr val="tx1"/>
                </a:solidFill>
              </a:rPr>
              <a:t>The Slaughterhouse Cases</a:t>
            </a:r>
            <a:r>
              <a:rPr lang="en-US" sz="3200" b="0">
                <a:solidFill>
                  <a:schemeClr val="tx1"/>
                </a:solidFill>
              </a:rPr>
              <a:t> (1873)</a:t>
            </a:r>
          </a:p>
          <a:p>
            <a:pPr lvl="1" eaLnBrk="1" hangingPunct="1">
              <a:spcBef>
                <a:spcPct val="50000"/>
              </a:spcBef>
              <a:buClr>
                <a:srgbClr val="000080"/>
              </a:buClr>
              <a:buFont typeface="Wingdings" charset="0"/>
              <a:buChar char="§"/>
            </a:pPr>
            <a:r>
              <a:rPr lang="en-US" sz="2600" b="0">
                <a:solidFill>
                  <a:schemeClr val="tx1"/>
                </a:solidFill>
              </a:rPr>
              <a:t>The court offered a narrow definition of the 14</a:t>
            </a:r>
            <a:r>
              <a:rPr lang="en-US" sz="2600" b="0" baseline="30000">
                <a:solidFill>
                  <a:schemeClr val="tx1"/>
                </a:solidFill>
              </a:rPr>
              <a:t>th</a:t>
            </a:r>
            <a:r>
              <a:rPr lang="en-US" sz="2600" b="0">
                <a:solidFill>
                  <a:schemeClr val="tx1"/>
                </a:solidFill>
              </a:rPr>
              <a:t> Amendment.</a:t>
            </a:r>
          </a:p>
          <a:p>
            <a:pPr lvl="2" eaLnBrk="1" hangingPunct="1">
              <a:spcBef>
                <a:spcPct val="50000"/>
              </a:spcBef>
              <a:buClr>
                <a:srgbClr val="990033"/>
              </a:buClr>
              <a:buFont typeface="Wingdings" charset="0"/>
              <a:buChar char="ü"/>
            </a:pPr>
            <a:r>
              <a:rPr lang="en-US" sz="2200" b="0">
                <a:solidFill>
                  <a:schemeClr val="tx1"/>
                </a:solidFill>
              </a:rPr>
              <a:t>It distinguished between national and state citizenship.</a:t>
            </a:r>
          </a:p>
          <a:p>
            <a:pPr lvl="2" eaLnBrk="1" hangingPunct="1">
              <a:spcBef>
                <a:spcPct val="50000"/>
              </a:spcBef>
              <a:buClr>
                <a:srgbClr val="990033"/>
              </a:buClr>
              <a:buFont typeface="Wingdings" charset="0"/>
              <a:buChar char="ü"/>
            </a:pPr>
            <a:r>
              <a:rPr lang="en-US" sz="2200" b="0">
                <a:solidFill>
                  <a:schemeClr val="tx1"/>
                </a:solidFill>
              </a:rPr>
              <a:t>It gave the states primary authority over citizens</a:t>
            </a:r>
            <a:r>
              <a:rPr lang="ja-JP" altLang="en-US" sz="2200" b="0">
                <a:solidFill>
                  <a:schemeClr val="tx1"/>
                </a:solidFill>
              </a:rPr>
              <a:t>’</a:t>
            </a:r>
            <a:r>
              <a:rPr lang="en-US" sz="2200" b="0">
                <a:solidFill>
                  <a:schemeClr val="tx1"/>
                </a:solidFill>
              </a:rPr>
              <a:t> rights.</a:t>
            </a:r>
          </a:p>
          <a:p>
            <a:pPr lvl="3" eaLnBrk="1" hangingPunct="1">
              <a:spcBef>
                <a:spcPct val="50000"/>
              </a:spcBef>
              <a:buClr>
                <a:srgbClr val="3333FF"/>
              </a:buClr>
              <a:buFont typeface="Wingdings" charset="0"/>
              <a:buChar char="v"/>
            </a:pPr>
            <a:r>
              <a:rPr lang="en-US" sz="1800" b="0">
                <a:solidFill>
                  <a:schemeClr val="tx1"/>
                </a:solidFill>
              </a:rPr>
              <a:t>Therefore,  the courts weakened civil rights enforcement!</a:t>
            </a:r>
          </a:p>
        </p:txBody>
      </p:sp>
    </p:spTree>
    <p:extLst>
      <p:ext uri="{BB962C8B-B14F-4D97-AF65-F5344CB8AC3E}">
        <p14:creationId xmlns:p14="http://schemas.microsoft.com/office/powerpoint/2010/main" val="225485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0761" y="884574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Four Reasons For End of Reconstruction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895600"/>
            <a:ext cx="7772400" cy="3962400"/>
          </a:xfrm>
        </p:spPr>
        <p:txBody>
          <a:bodyPr/>
          <a:lstStyle/>
          <a:p>
            <a:pPr marL="609600" indent="-609600">
              <a:buFont typeface="Arial" charset="0"/>
              <a:buAutoNum type="arabicParenR"/>
            </a:pPr>
            <a:r>
              <a:rPr lang="en-US" dirty="0" smtClean="0"/>
              <a:t>Legal challenges to Reconstruction</a:t>
            </a:r>
            <a:endParaRPr lang="en-US" dirty="0"/>
          </a:p>
          <a:p>
            <a:pPr marL="609600" indent="-609600">
              <a:buFont typeface="Arial" charset="0"/>
              <a:buAutoNum type="arabicParenR"/>
            </a:pPr>
            <a:r>
              <a:rPr lang="en-US" dirty="0" smtClean="0"/>
              <a:t>Grant’s Presidency (he sucks)</a:t>
            </a:r>
            <a:endParaRPr lang="en-US" dirty="0"/>
          </a:p>
          <a:p>
            <a:pPr marL="609600" indent="-609600">
              <a:buFont typeface="Arial" charset="0"/>
              <a:buAutoNum type="arabicParenR"/>
            </a:pPr>
            <a:r>
              <a:rPr lang="en-US" dirty="0"/>
              <a:t>Panic of 1873</a:t>
            </a:r>
          </a:p>
          <a:p>
            <a:pPr marL="609600" indent="-609600">
              <a:buFont typeface="Arial" charset="0"/>
              <a:buAutoNum type="arabicParenR"/>
            </a:pPr>
            <a:r>
              <a:rPr lang="en-US" dirty="0"/>
              <a:t>Recall of troops in </a:t>
            </a:r>
            <a:r>
              <a:rPr lang="en-US" dirty="0" smtClean="0"/>
              <a:t>1877/Compromise of 1877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0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38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Legal Challenges </a:t>
            </a:r>
            <a:b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</a:b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to the 14</a:t>
            </a:r>
            <a:r>
              <a:rPr lang="en-US" sz="4000" baseline="30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th</a:t>
            </a: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 &amp; 15</a:t>
            </a:r>
            <a:r>
              <a:rPr lang="en-US" sz="4000" baseline="30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th</a:t>
            </a: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 Amendments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83058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9144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3716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8288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3200" b="0" i="1">
                <a:solidFill>
                  <a:schemeClr val="tx1"/>
                </a:solidFill>
              </a:rPr>
              <a:t>Bradwell vs. Illinois </a:t>
            </a:r>
            <a:r>
              <a:rPr lang="en-US" sz="3200" b="0">
                <a:solidFill>
                  <a:schemeClr val="tx1"/>
                </a:solidFill>
              </a:rPr>
              <a:t>(1873)</a:t>
            </a:r>
          </a:p>
          <a:p>
            <a:pPr lvl="1" eaLnBrk="1" hangingPunct="1">
              <a:spcBef>
                <a:spcPct val="50000"/>
              </a:spcBef>
              <a:buClr>
                <a:srgbClr val="000080"/>
              </a:buClr>
              <a:buFont typeface="Wingdings" charset="0"/>
              <a:buChar char="§"/>
            </a:pPr>
            <a:r>
              <a:rPr lang="en-US" sz="2600" b="0">
                <a:solidFill>
                  <a:schemeClr val="tx1"/>
                </a:solidFill>
              </a:rPr>
              <a:t>Myra Bradwell, a female attorney, </a:t>
            </a:r>
            <a:br>
              <a:rPr lang="en-US" sz="2600" b="0">
                <a:solidFill>
                  <a:schemeClr val="tx1"/>
                </a:solidFill>
              </a:rPr>
            </a:br>
            <a:r>
              <a:rPr lang="en-US" sz="2600" b="0">
                <a:solidFill>
                  <a:schemeClr val="tx1"/>
                </a:solidFill>
              </a:rPr>
              <a:t>had been denied the right to </a:t>
            </a:r>
            <a:br>
              <a:rPr lang="en-US" sz="2600" b="0">
                <a:solidFill>
                  <a:schemeClr val="tx1"/>
                </a:solidFill>
              </a:rPr>
            </a:br>
            <a:r>
              <a:rPr lang="en-US" sz="2600" b="0">
                <a:solidFill>
                  <a:schemeClr val="tx1"/>
                </a:solidFill>
              </a:rPr>
              <a:t>practice law in Illinois.</a:t>
            </a:r>
          </a:p>
          <a:p>
            <a:pPr lvl="2" eaLnBrk="1" hangingPunct="1">
              <a:spcBef>
                <a:spcPct val="50000"/>
              </a:spcBef>
              <a:buClr>
                <a:srgbClr val="990033"/>
              </a:buClr>
              <a:buFont typeface="Wingdings" charset="0"/>
              <a:buChar char="ü"/>
            </a:pPr>
            <a:r>
              <a:rPr lang="en-US" sz="2200" b="0">
                <a:solidFill>
                  <a:schemeClr val="tx1"/>
                </a:solidFill>
              </a:rPr>
              <a:t>She argued that in the 14</a:t>
            </a:r>
            <a:r>
              <a:rPr lang="en-US" sz="2200" b="0" baseline="30000">
                <a:solidFill>
                  <a:schemeClr val="tx1"/>
                </a:solidFill>
              </a:rPr>
              <a:t>th</a:t>
            </a:r>
            <a:r>
              <a:rPr lang="en-US" sz="2200" b="0">
                <a:solidFill>
                  <a:schemeClr val="tx1"/>
                </a:solidFill>
              </a:rPr>
              <a:t> Amendment, it said that the state had unconstitutionally abridged her </a:t>
            </a:r>
            <a:r>
              <a:rPr lang="ja-JP" altLang="en-US" sz="2200" b="0">
                <a:solidFill>
                  <a:schemeClr val="tx1"/>
                </a:solidFill>
              </a:rPr>
              <a:t>“</a:t>
            </a:r>
            <a:r>
              <a:rPr lang="en-US" sz="2200" b="0">
                <a:solidFill>
                  <a:schemeClr val="tx1"/>
                </a:solidFill>
              </a:rPr>
              <a:t>privileges and immunities</a:t>
            </a:r>
            <a:r>
              <a:rPr lang="ja-JP" altLang="en-US" sz="2200" b="0">
                <a:solidFill>
                  <a:schemeClr val="tx1"/>
                </a:solidFill>
              </a:rPr>
              <a:t>”</a:t>
            </a:r>
            <a:r>
              <a:rPr lang="en-US" sz="2200" b="0">
                <a:solidFill>
                  <a:schemeClr val="tx1"/>
                </a:solidFill>
              </a:rPr>
              <a:t> as a citizen.</a:t>
            </a:r>
          </a:p>
          <a:p>
            <a:pPr lvl="2" eaLnBrk="1" hangingPunct="1">
              <a:spcBef>
                <a:spcPct val="50000"/>
              </a:spcBef>
              <a:buClr>
                <a:srgbClr val="990033"/>
              </a:buClr>
              <a:buFont typeface="Wingdings" charset="0"/>
              <a:buChar char="ü"/>
            </a:pPr>
            <a:r>
              <a:rPr lang="en-US" sz="2200" b="0">
                <a:solidFill>
                  <a:schemeClr val="tx1"/>
                </a:solidFill>
              </a:rPr>
              <a:t>The Supreme Court rejected her claim, alluding to women</a:t>
            </a:r>
            <a:r>
              <a:rPr lang="ja-JP" altLang="en-US" sz="2200" b="0">
                <a:solidFill>
                  <a:schemeClr val="tx1"/>
                </a:solidFill>
              </a:rPr>
              <a:t>’</a:t>
            </a:r>
            <a:r>
              <a:rPr lang="en-US" sz="2200" b="0">
                <a:solidFill>
                  <a:schemeClr val="tx1"/>
                </a:solidFill>
              </a:rPr>
              <a:t>s traditional role in the home.</a:t>
            </a:r>
          </a:p>
          <a:p>
            <a:pPr lvl="3" eaLnBrk="1" hangingPunct="1">
              <a:spcBef>
                <a:spcPct val="50000"/>
              </a:spcBef>
              <a:buClr>
                <a:srgbClr val="3333FF"/>
              </a:buClr>
              <a:buFont typeface="Wingdings" charset="0"/>
              <a:buChar char="v"/>
            </a:pPr>
            <a:r>
              <a:rPr lang="en-US" sz="1800" b="0">
                <a:solidFill>
                  <a:schemeClr val="tx1"/>
                </a:solidFill>
              </a:rPr>
              <a:t>Therefore,  she should NOT be practicing law!</a:t>
            </a:r>
          </a:p>
        </p:txBody>
      </p:sp>
      <p:pic>
        <p:nvPicPr>
          <p:cNvPr id="59398" name="Picture 6" descr="http://upload.wikimedia.org/wikipedia/en/d/da/Myra_Bradwell_18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14128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46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38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Legal Challenges </a:t>
            </a:r>
            <a:b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</a:b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to the 14</a:t>
            </a:r>
            <a:r>
              <a:rPr lang="en-US" sz="4000" baseline="30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th</a:t>
            </a: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 &amp; 15</a:t>
            </a:r>
            <a:r>
              <a:rPr lang="en-US" sz="4000" baseline="30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th</a:t>
            </a: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 Amendments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57200" y="2057400"/>
            <a:ext cx="83058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914400" indent="-3429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3716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8288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3200" b="0" i="1">
                <a:solidFill>
                  <a:schemeClr val="tx1"/>
                </a:solidFill>
              </a:rPr>
              <a:t>U. S. vs. Cruickshank</a:t>
            </a:r>
            <a:r>
              <a:rPr lang="en-US" sz="3200" b="0">
                <a:solidFill>
                  <a:schemeClr val="tx1"/>
                </a:solidFill>
              </a:rPr>
              <a:t> (1876) </a:t>
            </a:r>
          </a:p>
          <a:p>
            <a:pPr lvl="1" eaLnBrk="1" hangingPunct="1">
              <a:spcBef>
                <a:spcPct val="50000"/>
              </a:spcBef>
              <a:buClr>
                <a:srgbClr val="000080"/>
              </a:buClr>
              <a:buSzPct val="110000"/>
              <a:buFont typeface="Wingdings" charset="0"/>
              <a:buChar char="§"/>
            </a:pPr>
            <a:r>
              <a:rPr lang="en-US" sz="2600" b="0">
                <a:solidFill>
                  <a:schemeClr val="tx1"/>
                </a:solidFill>
              </a:rPr>
              <a:t>LA white supremacists accused of attacking a meeting of Blacks &amp; were convicted under the 1870 Enforcement Acts.</a:t>
            </a:r>
          </a:p>
          <a:p>
            <a:pPr lvl="2" eaLnBrk="1" hangingPunct="1">
              <a:spcBef>
                <a:spcPct val="50000"/>
              </a:spcBef>
              <a:buClr>
                <a:srgbClr val="990033"/>
              </a:buClr>
              <a:buFont typeface="Wingdings" charset="0"/>
              <a:buChar char="ü"/>
            </a:pPr>
            <a:r>
              <a:rPr lang="en-US" sz="2200" b="0">
                <a:solidFill>
                  <a:schemeClr val="tx1"/>
                </a:solidFill>
              </a:rPr>
              <a:t>The Court held that the 14</a:t>
            </a:r>
            <a:r>
              <a:rPr lang="en-US" sz="2200" b="0" baseline="30000">
                <a:solidFill>
                  <a:schemeClr val="tx1"/>
                </a:solidFill>
              </a:rPr>
              <a:t>th</a:t>
            </a:r>
            <a:r>
              <a:rPr lang="en-US" sz="2200" b="0">
                <a:solidFill>
                  <a:schemeClr val="tx1"/>
                </a:solidFill>
              </a:rPr>
              <a:t> Amendment extended the federal power to protect civil rights ONLY in cases involving discrimination by STATES.</a:t>
            </a:r>
          </a:p>
          <a:p>
            <a:pPr lvl="3" eaLnBrk="1" hangingPunct="1">
              <a:spcBef>
                <a:spcPct val="50000"/>
              </a:spcBef>
              <a:buClr>
                <a:srgbClr val="3333FF"/>
              </a:buClr>
              <a:buFont typeface="Wingdings" charset="0"/>
              <a:buChar char="v"/>
            </a:pPr>
            <a:r>
              <a:rPr lang="en-US" sz="1800" b="0">
                <a:solidFill>
                  <a:schemeClr val="tx1"/>
                </a:solidFill>
              </a:rPr>
              <a:t>Therefore,  discrimination by individuals or groups were NOT covered.</a:t>
            </a:r>
          </a:p>
        </p:txBody>
      </p:sp>
    </p:spTree>
    <p:extLst>
      <p:ext uri="{BB962C8B-B14F-4D97-AF65-F5344CB8AC3E}">
        <p14:creationId xmlns:p14="http://schemas.microsoft.com/office/powerpoint/2010/main" val="270809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38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Legal Challenges </a:t>
            </a:r>
            <a:b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</a:b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to the 14</a:t>
            </a:r>
            <a:r>
              <a:rPr lang="en-US" sz="4000" baseline="30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th</a:t>
            </a: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 &amp; 15</a:t>
            </a:r>
            <a:r>
              <a:rPr lang="en-US" sz="4000" baseline="30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th</a:t>
            </a: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 Amendments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533400" y="2168525"/>
            <a:ext cx="83058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914400" indent="-3429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3716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8288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3200" b="0" i="1">
                <a:solidFill>
                  <a:schemeClr val="tx1"/>
                </a:solidFill>
              </a:rPr>
              <a:t>Civil Rights Cases </a:t>
            </a:r>
            <a:r>
              <a:rPr lang="en-US" sz="3200" b="0">
                <a:solidFill>
                  <a:schemeClr val="tx1"/>
                </a:solidFill>
              </a:rPr>
              <a:t>(1883) </a:t>
            </a:r>
          </a:p>
          <a:p>
            <a:pPr lvl="1" eaLnBrk="1" hangingPunct="1">
              <a:spcBef>
                <a:spcPct val="50000"/>
              </a:spcBef>
              <a:buClr>
                <a:srgbClr val="000080"/>
              </a:buClr>
              <a:buSzPct val="110000"/>
              <a:buFont typeface="Wingdings" charset="0"/>
              <a:buChar char="§"/>
            </a:pPr>
            <a:r>
              <a:rPr lang="en-US" sz="2600" b="0">
                <a:solidFill>
                  <a:schemeClr val="tx1"/>
                </a:solidFill>
              </a:rPr>
              <a:t>The Court declared the 1875 Civil Rights Act unconstitutional.</a:t>
            </a:r>
          </a:p>
          <a:p>
            <a:pPr lvl="2" eaLnBrk="1" hangingPunct="1">
              <a:spcBef>
                <a:spcPct val="50000"/>
              </a:spcBef>
              <a:buClr>
                <a:srgbClr val="990033"/>
              </a:buClr>
              <a:buFont typeface="Wingdings" charset="0"/>
              <a:buChar char="ü"/>
            </a:pPr>
            <a:r>
              <a:rPr lang="en-US" sz="2200" b="0">
                <a:solidFill>
                  <a:schemeClr val="tx1"/>
                </a:solidFill>
              </a:rPr>
              <a:t>The Court held that the 14</a:t>
            </a:r>
            <a:r>
              <a:rPr lang="en-US" sz="2200" b="0" baseline="30000">
                <a:solidFill>
                  <a:schemeClr val="tx1"/>
                </a:solidFill>
              </a:rPr>
              <a:t>th</a:t>
            </a:r>
            <a:r>
              <a:rPr lang="en-US" sz="2200" b="0">
                <a:solidFill>
                  <a:schemeClr val="tx1"/>
                </a:solidFill>
              </a:rPr>
              <a:t> Amendment gave Congress the power to outlaw discriminations by the states, but NOT by private individuals.</a:t>
            </a:r>
          </a:p>
          <a:p>
            <a:pPr lvl="2" eaLnBrk="1" hangingPunct="1">
              <a:spcBef>
                <a:spcPct val="50000"/>
              </a:spcBef>
              <a:buClr>
                <a:srgbClr val="990033"/>
              </a:buClr>
              <a:buFont typeface="Wingdings" charset="0"/>
              <a:buChar char="ü"/>
            </a:pPr>
            <a:r>
              <a:rPr lang="en-US" sz="2200" b="0">
                <a:solidFill>
                  <a:schemeClr val="tx1"/>
                </a:solidFill>
              </a:rPr>
              <a:t>Black people must no longer </a:t>
            </a:r>
            <a:r>
              <a:rPr lang="ja-JP" altLang="en-US" sz="2200" b="0">
                <a:solidFill>
                  <a:schemeClr val="tx1"/>
                </a:solidFill>
              </a:rPr>
              <a:t>“</a:t>
            </a:r>
            <a:r>
              <a:rPr lang="en-US" sz="2200" b="0">
                <a:solidFill>
                  <a:schemeClr val="tx1"/>
                </a:solidFill>
              </a:rPr>
              <a:t>be the special favorites of the laws.</a:t>
            </a:r>
            <a:r>
              <a:rPr lang="ja-JP" altLang="en-US" sz="2200" b="0">
                <a:solidFill>
                  <a:schemeClr val="tx1"/>
                </a:solidFill>
              </a:rPr>
              <a:t>”</a:t>
            </a:r>
            <a:endParaRPr lang="en-US" sz="2200" b="0">
              <a:solidFill>
                <a:schemeClr val="tx1"/>
              </a:solidFill>
            </a:endParaRPr>
          </a:p>
          <a:p>
            <a:pPr lvl="3" eaLnBrk="1" hangingPunct="1">
              <a:spcBef>
                <a:spcPct val="50000"/>
              </a:spcBef>
              <a:buClr>
                <a:srgbClr val="3333FF"/>
              </a:buClr>
              <a:buFont typeface="Wingdings" charset="0"/>
              <a:buChar char="v"/>
            </a:pPr>
            <a:r>
              <a:rPr lang="en-US" sz="1800" b="0">
                <a:solidFill>
                  <a:schemeClr val="tx1"/>
                </a:solidFill>
              </a:rPr>
              <a:t>Therefore,  this marked the end of federal attempts to protect African American rights until well into the 20</a:t>
            </a:r>
            <a:r>
              <a:rPr lang="en-US" sz="1800" b="0" baseline="30000">
                <a:solidFill>
                  <a:schemeClr val="tx1"/>
                </a:solidFill>
              </a:rPr>
              <a:t>c</a:t>
            </a:r>
            <a:r>
              <a:rPr lang="en-US" sz="1800" b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2023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38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Legal Challenges </a:t>
            </a:r>
            <a:b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</a:b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to the 14</a:t>
            </a:r>
            <a:r>
              <a:rPr lang="en-US" sz="4000" baseline="30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th</a:t>
            </a: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 &amp; 15</a:t>
            </a:r>
            <a:r>
              <a:rPr lang="en-US" sz="4000" baseline="30000" dirty="0">
                <a:solidFill>
                  <a:srgbClr val="000099"/>
                </a:solidFill>
                <a:latin typeface="Insula" pitchFamily="66" charset="0"/>
                <a:ea typeface="+mn-ea"/>
              </a:rPr>
              <a:t>th</a:t>
            </a:r>
            <a:r>
              <a:rPr lang="en-US" sz="4000" dirty="0">
                <a:solidFill>
                  <a:srgbClr val="000099"/>
                </a:solidFill>
                <a:latin typeface="Insula" pitchFamily="66" charset="0"/>
                <a:ea typeface="+mn-ea"/>
              </a:rPr>
              <a:t> Amendments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83058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914400" indent="-3429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3716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828800" indent="-4572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3200" b="0" i="1">
                <a:solidFill>
                  <a:schemeClr val="tx1"/>
                </a:solidFill>
              </a:rPr>
              <a:t>U. S. vs. Reese, et. al.</a:t>
            </a:r>
            <a:r>
              <a:rPr lang="en-US" sz="3200" b="0">
                <a:solidFill>
                  <a:schemeClr val="tx1"/>
                </a:solidFill>
              </a:rPr>
              <a:t> (1876)</a:t>
            </a:r>
          </a:p>
          <a:p>
            <a:pPr lvl="1" eaLnBrk="1" hangingPunct="1">
              <a:spcBef>
                <a:spcPct val="50000"/>
              </a:spcBef>
              <a:buClr>
                <a:srgbClr val="000080"/>
              </a:buClr>
              <a:buSzPct val="110000"/>
              <a:buFont typeface="Wingdings" charset="0"/>
              <a:buChar char="§"/>
            </a:pPr>
            <a:r>
              <a:rPr lang="en-US" sz="2600" b="0">
                <a:solidFill>
                  <a:schemeClr val="tx1"/>
                </a:solidFill>
              </a:rPr>
              <a:t>The Court restricted congressional power to enforce the KKK Act.</a:t>
            </a:r>
          </a:p>
          <a:p>
            <a:pPr lvl="1" eaLnBrk="1" hangingPunct="1">
              <a:spcBef>
                <a:spcPct val="50000"/>
              </a:spcBef>
              <a:buClr>
                <a:srgbClr val="000080"/>
              </a:buClr>
              <a:buSzPct val="110000"/>
              <a:buFont typeface="Wingdings" charset="0"/>
              <a:buChar char="§"/>
            </a:pPr>
            <a:r>
              <a:rPr lang="en-US" sz="2600" b="0">
                <a:solidFill>
                  <a:schemeClr val="tx1"/>
                </a:solidFill>
              </a:rPr>
              <a:t>The court ruled that the STATE alone could confer voting rights on individuals.</a:t>
            </a:r>
          </a:p>
          <a:p>
            <a:pPr lvl="2" eaLnBrk="1" hangingPunct="1">
              <a:spcBef>
                <a:spcPct val="50000"/>
              </a:spcBef>
              <a:buClr>
                <a:srgbClr val="990033"/>
              </a:buClr>
              <a:buFont typeface="Wingdings" charset="0"/>
              <a:buChar char="ü"/>
            </a:pPr>
            <a:r>
              <a:rPr lang="en-US" sz="2200" b="0">
                <a:solidFill>
                  <a:schemeClr val="tx1"/>
                </a:solidFill>
              </a:rPr>
              <a:t>The 15</a:t>
            </a:r>
            <a:r>
              <a:rPr lang="en-US" sz="2200" b="0" baseline="30000">
                <a:solidFill>
                  <a:schemeClr val="tx1"/>
                </a:solidFill>
              </a:rPr>
              <a:t>th</a:t>
            </a:r>
            <a:r>
              <a:rPr lang="en-US" sz="2200" b="0">
                <a:solidFill>
                  <a:schemeClr val="tx1"/>
                </a:solidFill>
              </a:rPr>
              <a:t> Amendment did NOT guarantee a citizen</a:t>
            </a:r>
            <a:r>
              <a:rPr lang="ja-JP" altLang="en-US" sz="2200" b="0">
                <a:solidFill>
                  <a:schemeClr val="tx1"/>
                </a:solidFill>
              </a:rPr>
              <a:t>’</a:t>
            </a:r>
            <a:r>
              <a:rPr lang="en-US" sz="2200" b="0">
                <a:solidFill>
                  <a:schemeClr val="tx1"/>
                </a:solidFill>
              </a:rPr>
              <a:t>s right to vote, but just listed certain impermissible grounds to deny suffrage.</a:t>
            </a:r>
          </a:p>
          <a:p>
            <a:pPr lvl="3" eaLnBrk="1" hangingPunct="1">
              <a:spcBef>
                <a:spcPct val="50000"/>
              </a:spcBef>
              <a:buClr>
                <a:srgbClr val="3333FF"/>
              </a:buClr>
              <a:buFont typeface="Wingdings" charset="0"/>
              <a:buChar char="v"/>
            </a:pPr>
            <a:r>
              <a:rPr lang="en-US" sz="1800" b="0">
                <a:solidFill>
                  <a:schemeClr val="tx1"/>
                </a:solidFill>
              </a:rPr>
              <a:t>Therefore, a path lay open for Southern states to disenfranchise blacks for supposedly non-racial reasons [like lack of education, lack of property, etc.]</a:t>
            </a:r>
          </a:p>
        </p:txBody>
      </p:sp>
    </p:spTree>
    <p:extLst>
      <p:ext uri="{BB962C8B-B14F-4D97-AF65-F5344CB8AC3E}">
        <p14:creationId xmlns:p14="http://schemas.microsoft.com/office/powerpoint/2010/main" val="258687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 wrap="square"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000099"/>
                </a:solidFill>
                <a:latin typeface="Insula" charset="0"/>
              </a:rPr>
              <a:t>The </a:t>
            </a:r>
            <a:r>
              <a:rPr lang="ja-JP" altLang="en-US" sz="4000" dirty="0">
                <a:solidFill>
                  <a:srgbClr val="000099"/>
                </a:solidFill>
                <a:latin typeface="Insula" charset="0"/>
              </a:rPr>
              <a:t>“</a:t>
            </a:r>
            <a:r>
              <a:rPr lang="en-US" sz="4000" dirty="0">
                <a:solidFill>
                  <a:srgbClr val="000099"/>
                </a:solidFill>
                <a:latin typeface="Insula" charset="0"/>
              </a:rPr>
              <a:t>Invisible Empire of the South</a:t>
            </a:r>
            <a:r>
              <a:rPr lang="ja-JP" altLang="en-US" sz="4000" dirty="0">
                <a:solidFill>
                  <a:srgbClr val="000099"/>
                </a:solidFill>
                <a:latin typeface="Insula" charset="0"/>
              </a:rPr>
              <a:t>”</a:t>
            </a:r>
            <a:endParaRPr lang="en-US" sz="4000" dirty="0">
              <a:solidFill>
                <a:srgbClr val="000099"/>
              </a:solidFill>
              <a:latin typeface="Insula" charset="0"/>
            </a:endParaRPr>
          </a:p>
        </p:txBody>
      </p:sp>
      <p:pic>
        <p:nvPicPr>
          <p:cNvPr id="40964" name="Picture 5" descr="KKK-1868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19200"/>
            <a:ext cx="3625850" cy="51816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6" descr="lynching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t="1472" r="2339" b="24908"/>
          <a:stretch>
            <a:fillRect/>
          </a:stretch>
        </p:blipFill>
        <p:spPr bwMode="auto">
          <a:xfrm>
            <a:off x="4729163" y="1219200"/>
            <a:ext cx="3881437" cy="51054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66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/>
          <p:cNvSpPr>
            <a:spLocks noChangeArrowheads="1" noChangeShapeType="1" noTextEdit="1"/>
          </p:cNvSpPr>
          <p:nvPr/>
        </p:nvSpPr>
        <p:spPr bwMode="auto">
          <a:xfrm>
            <a:off x="1447800" y="990600"/>
            <a:ext cx="64008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D30A05"/>
                </a:solidFill>
                <a:effectLst>
                  <a:outerShdw blurRad="63500" dist="38099" dir="2700000" algn="ctr" rotWithShape="0">
                    <a:srgbClr val="000066">
                      <a:alpha val="50000"/>
                    </a:srgbClr>
                  </a:outerShdw>
                </a:effectLst>
                <a:latin typeface="Insula"/>
                <a:ea typeface="Insula"/>
                <a:cs typeface="Insula"/>
              </a:rPr>
              <a:t>The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D30A05"/>
                </a:solidFill>
                <a:effectLst>
                  <a:outerShdw blurRad="63500" dist="38099" dir="2700000" algn="ctr" rotWithShape="0">
                    <a:srgbClr val="000066">
                      <a:alpha val="50000"/>
                    </a:srgbClr>
                  </a:outerShdw>
                </a:effectLst>
                <a:latin typeface="Insula"/>
                <a:ea typeface="Insula"/>
                <a:cs typeface="Insula"/>
              </a:rPr>
              <a:t>Abandonment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D30A05"/>
                </a:solidFill>
                <a:effectLst>
                  <a:outerShdw blurRad="63500" dist="38099" dir="2700000" algn="ctr" rotWithShape="0">
                    <a:srgbClr val="000066">
                      <a:alpha val="50000"/>
                    </a:srgbClr>
                  </a:outerShdw>
                </a:effectLst>
                <a:latin typeface="Insula"/>
                <a:ea typeface="Insula"/>
                <a:cs typeface="Insula"/>
              </a:rPr>
              <a:t>of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236379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81000" y="288925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rgbClr val="000099"/>
                </a:solidFill>
                <a:latin typeface="Insula" pitchFamily="66" charset="0"/>
                <a:ea typeface="+mn-ea"/>
              </a:rPr>
              <a:t>Northern Support Wanes</a:t>
            </a:r>
          </a:p>
        </p:txBody>
      </p:sp>
      <p:pic>
        <p:nvPicPr>
          <p:cNvPr id="64516" name="Picture 7" descr="Grantscandal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371600"/>
            <a:ext cx="2935288" cy="35052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609600" y="1219200"/>
            <a:ext cx="7315200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1022350" indent="-3873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ja-JP" altLang="en-US" sz="2600" b="0">
                <a:solidFill>
                  <a:schemeClr val="tx1"/>
                </a:solidFill>
              </a:rPr>
              <a:t>“</a:t>
            </a:r>
            <a:r>
              <a:rPr lang="en-US" sz="2600" b="0">
                <a:solidFill>
                  <a:schemeClr val="tx1"/>
                </a:solidFill>
              </a:rPr>
              <a:t>Grantism</a:t>
            </a:r>
            <a:r>
              <a:rPr lang="ja-JP" altLang="en-US" sz="2600" b="0">
                <a:solidFill>
                  <a:schemeClr val="tx1"/>
                </a:solidFill>
              </a:rPr>
              <a:t>”</a:t>
            </a:r>
            <a:r>
              <a:rPr lang="en-US" sz="2600" b="0">
                <a:solidFill>
                  <a:schemeClr val="tx1"/>
                </a:solidFill>
              </a:rPr>
              <a:t> &amp; corruption.</a:t>
            </a:r>
          </a:p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2600">
                <a:solidFill>
                  <a:srgbClr val="F02E00"/>
                </a:solidFill>
              </a:rPr>
              <a:t>Panic of 1873</a:t>
            </a:r>
            <a:r>
              <a:rPr lang="en-US" sz="2600" b="0">
                <a:solidFill>
                  <a:schemeClr val="tx1"/>
                </a:solidFill>
              </a:rPr>
              <a:t> [6-year</a:t>
            </a:r>
            <a:br>
              <a:rPr lang="en-US" sz="2600" b="0">
                <a:solidFill>
                  <a:schemeClr val="tx1"/>
                </a:solidFill>
              </a:rPr>
            </a:br>
            <a:r>
              <a:rPr lang="en-US" sz="2600" b="0">
                <a:solidFill>
                  <a:schemeClr val="tx1"/>
                </a:solidFill>
              </a:rPr>
              <a:t>depression].</a:t>
            </a:r>
          </a:p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2600" b="0">
                <a:solidFill>
                  <a:schemeClr val="tx1"/>
                </a:solidFill>
              </a:rPr>
              <a:t>Concern over westward</a:t>
            </a:r>
            <a:br>
              <a:rPr lang="en-US" sz="2600" b="0">
                <a:solidFill>
                  <a:schemeClr val="tx1"/>
                </a:solidFill>
              </a:rPr>
            </a:br>
            <a:r>
              <a:rPr lang="en-US" sz="2600" b="0">
                <a:solidFill>
                  <a:schemeClr val="tx1"/>
                </a:solidFill>
              </a:rPr>
              <a:t>expansion and Indian wars.</a:t>
            </a:r>
          </a:p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2600" b="0">
                <a:solidFill>
                  <a:schemeClr val="tx1"/>
                </a:solidFill>
              </a:rPr>
              <a:t>Key monetary issues:</a:t>
            </a:r>
          </a:p>
          <a:p>
            <a:pPr lvl="1" eaLnBrk="1" hangingPunct="1">
              <a:spcBef>
                <a:spcPct val="50000"/>
              </a:spcBef>
              <a:buClr>
                <a:srgbClr val="000080"/>
              </a:buClr>
              <a:buSzPct val="80000"/>
              <a:buFont typeface="DavysOtherDingbats" charset="0"/>
              <a:buChar char="*"/>
            </a:pPr>
            <a:r>
              <a:rPr lang="en-US" b="0">
                <a:solidFill>
                  <a:schemeClr val="tx1"/>
                </a:solidFill>
                <a:sym typeface="Wingdings" charset="0"/>
              </a:rPr>
              <a:t>should the government </a:t>
            </a:r>
            <a:br>
              <a:rPr lang="en-US" b="0">
                <a:solidFill>
                  <a:schemeClr val="tx1"/>
                </a:solidFill>
                <a:sym typeface="Wingdings" charset="0"/>
              </a:rPr>
            </a:br>
            <a:r>
              <a:rPr lang="en-US" b="0">
                <a:solidFill>
                  <a:schemeClr val="tx1"/>
                </a:solidFill>
                <a:sym typeface="Wingdings" charset="0"/>
              </a:rPr>
              <a:t>retire $432m worth of </a:t>
            </a:r>
            <a:br>
              <a:rPr lang="en-US" b="0">
                <a:solidFill>
                  <a:schemeClr val="tx1"/>
                </a:solidFill>
                <a:sym typeface="Wingdings" charset="0"/>
              </a:rPr>
            </a:br>
            <a:r>
              <a:rPr lang="ja-JP" altLang="en-US" b="0">
                <a:solidFill>
                  <a:schemeClr val="tx1"/>
                </a:solidFill>
                <a:sym typeface="Wingdings" charset="0"/>
              </a:rPr>
              <a:t>“</a:t>
            </a:r>
            <a:r>
              <a:rPr lang="en-US" b="0">
                <a:solidFill>
                  <a:schemeClr val="tx1"/>
                </a:solidFill>
                <a:sym typeface="Wingdings" charset="0"/>
              </a:rPr>
              <a:t>greenbacks</a:t>
            </a:r>
            <a:r>
              <a:rPr lang="ja-JP" altLang="en-US" b="0">
                <a:solidFill>
                  <a:schemeClr val="tx1"/>
                </a:solidFill>
                <a:sym typeface="Wingdings" charset="0"/>
              </a:rPr>
              <a:t>”</a:t>
            </a:r>
            <a:r>
              <a:rPr lang="en-US" b="0">
                <a:solidFill>
                  <a:schemeClr val="tx1"/>
                </a:solidFill>
                <a:sym typeface="Wingdings" charset="0"/>
              </a:rPr>
              <a:t> issued during the Civil War.</a:t>
            </a:r>
          </a:p>
          <a:p>
            <a:pPr lvl="1" eaLnBrk="1" hangingPunct="1">
              <a:spcBef>
                <a:spcPct val="50000"/>
              </a:spcBef>
              <a:buClr>
                <a:srgbClr val="000080"/>
              </a:buClr>
              <a:buSzPct val="80000"/>
              <a:buFont typeface="DavysOtherDingbats" charset="0"/>
              <a:buChar char="*"/>
            </a:pPr>
            <a:r>
              <a:rPr lang="en-US" b="0">
                <a:solidFill>
                  <a:schemeClr val="tx1"/>
                </a:solidFill>
                <a:sym typeface="Wingdings" charset="0"/>
              </a:rPr>
              <a:t>should war bonds be paid back in specie or</a:t>
            </a:r>
            <a:br>
              <a:rPr lang="en-US" b="0">
                <a:solidFill>
                  <a:schemeClr val="tx1"/>
                </a:solidFill>
                <a:sym typeface="Wingdings" charset="0"/>
              </a:rPr>
            </a:br>
            <a:r>
              <a:rPr lang="en-US" b="0">
                <a:solidFill>
                  <a:schemeClr val="tx1"/>
                </a:solidFill>
                <a:sym typeface="Wingdings" charset="0"/>
              </a:rPr>
              <a:t>greenbacks.  </a:t>
            </a:r>
          </a:p>
        </p:txBody>
      </p:sp>
    </p:spTree>
    <p:extLst>
      <p:ext uri="{BB962C8B-B14F-4D97-AF65-F5344CB8AC3E}">
        <p14:creationId xmlns:p14="http://schemas.microsoft.com/office/powerpoint/2010/main" val="174524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5539" name="Picture 5" descr="GrndNtlRepBanner187612w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3952875" cy="57912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6" descr="GrndNatlDemBanner12w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033838" cy="57912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381000" y="1524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900">
                <a:solidFill>
                  <a:srgbClr val="000099"/>
                </a:solidFill>
                <a:latin typeface="Insula" pitchFamily="66" charset="0"/>
                <a:ea typeface="+mn-ea"/>
              </a:rPr>
              <a:t>1876 Presidential Tickets</a:t>
            </a:r>
          </a:p>
        </p:txBody>
      </p:sp>
    </p:spTree>
    <p:extLst>
      <p:ext uri="{BB962C8B-B14F-4D97-AF65-F5344CB8AC3E}">
        <p14:creationId xmlns:p14="http://schemas.microsoft.com/office/powerpoint/2010/main" val="428216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The Election of 1876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140658"/>
            <a:ext cx="3959352" cy="51054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/>
              </a:buClr>
            </a:pPr>
            <a:r>
              <a:rPr lang="en-US" sz="2600" dirty="0">
                <a:latin typeface="Leelawadee" panose="020B0502040204020203" pitchFamily="34" charset="-34"/>
                <a:cs typeface="Leelawadee" panose="020B0502040204020203" pitchFamily="34" charset="-34"/>
              </a:rPr>
              <a:t>Republicans nominate 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Rutherford B. Hayes</a:t>
            </a:r>
          </a:p>
          <a:p>
            <a:pPr>
              <a:buClr>
                <a:schemeClr val="accent1"/>
              </a:buClr>
            </a:pPr>
            <a:r>
              <a:rPr lang="en-US" sz="26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Democrats </a:t>
            </a:r>
            <a:r>
              <a:rPr lang="en-US" sz="2600" dirty="0">
                <a:latin typeface="Leelawadee" panose="020B0502040204020203" pitchFamily="34" charset="-34"/>
                <a:cs typeface="Leelawadee" panose="020B0502040204020203" pitchFamily="34" charset="-34"/>
              </a:rPr>
              <a:t>nominate Samuel J. Tilden</a:t>
            </a:r>
          </a:p>
          <a:p>
            <a:pPr>
              <a:buClr>
                <a:schemeClr val="accent1"/>
              </a:buClr>
            </a:pPr>
            <a:r>
              <a:rPr lang="en-US" sz="26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Votes </a:t>
            </a:r>
            <a:r>
              <a:rPr lang="en-US" sz="2600" dirty="0">
                <a:latin typeface="Leelawadee" panose="020B0502040204020203" pitchFamily="34" charset="-34"/>
                <a:cs typeface="Leelawadee" panose="020B0502040204020203" pitchFamily="34" charset="-34"/>
              </a:rPr>
              <a:t>contested in LA, FL, SC</a:t>
            </a:r>
          </a:p>
          <a:p>
            <a:pPr>
              <a:buClr>
                <a:schemeClr val="accent1"/>
              </a:buClr>
            </a:pPr>
            <a:r>
              <a:rPr lang="en-US" sz="26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Special </a:t>
            </a:r>
            <a:r>
              <a:rPr lang="en-US" sz="2600" dirty="0">
                <a:latin typeface="Leelawadee" panose="020B0502040204020203" pitchFamily="34" charset="-34"/>
                <a:cs typeface="Leelawadee" panose="020B0502040204020203" pitchFamily="34" charset="-34"/>
              </a:rPr>
              <a:t>electoral commission created to decide who gets disputed votes</a:t>
            </a:r>
          </a:p>
          <a:p>
            <a:pPr lvl="1">
              <a:buClr>
                <a:schemeClr val="accent2"/>
              </a:buClr>
            </a:pPr>
            <a:r>
              <a:rPr lang="en-US" sz="19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Votes </a:t>
            </a:r>
            <a:r>
              <a:rPr lang="en-US" sz="1900" dirty="0">
                <a:latin typeface="Leelawadee" panose="020B0502040204020203" pitchFamily="34" charset="-34"/>
                <a:cs typeface="Leelawadee" panose="020B0502040204020203" pitchFamily="34" charset="-34"/>
              </a:rPr>
              <a:t>8-7 to give all electoral votes to Hayes</a:t>
            </a:r>
          </a:p>
          <a:p>
            <a:pPr lvl="1">
              <a:buClr>
                <a:schemeClr val="accent2"/>
              </a:buClr>
            </a:pPr>
            <a:r>
              <a:rPr lang="en-US" sz="1900" dirty="0">
                <a:latin typeface="Leelawadee" panose="020B0502040204020203" pitchFamily="34" charset="-34"/>
                <a:cs typeface="Leelawadee" panose="020B0502040204020203" pitchFamily="34" charset="-34"/>
              </a:rPr>
              <a:t>Democrats threaten to filibuster the results, send election to the House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68" y="1752600"/>
            <a:ext cx="3944492" cy="48006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303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Troops Recalled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Hayes wins support of the House in exchange for removing federal troops from South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Army </a:t>
            </a:r>
            <a:r>
              <a:rPr lang="en-US" dirty="0"/>
              <a:t>that Congress sent to South to supervise Reconstruction were called back in 1877 by President Rutherford B. Hayes</a:t>
            </a:r>
          </a:p>
          <a:p>
            <a:pPr>
              <a:lnSpc>
                <a:spcPct val="90000"/>
              </a:lnSpc>
            </a:pPr>
            <a:r>
              <a:rPr lang="en-US" dirty="0"/>
              <a:t>Effectively ends supervision in the South</a:t>
            </a:r>
          </a:p>
          <a:p>
            <a:pPr>
              <a:lnSpc>
                <a:spcPct val="90000"/>
              </a:lnSpc>
            </a:pPr>
            <a:r>
              <a:rPr lang="en-US" dirty="0"/>
              <a:t>Southern Democrats (segregationists) are now in control</a:t>
            </a:r>
          </a:p>
        </p:txBody>
      </p:sp>
    </p:spTree>
    <p:extLst>
      <p:ext uri="{BB962C8B-B14F-4D97-AF65-F5344CB8AC3E}">
        <p14:creationId xmlns:p14="http://schemas.microsoft.com/office/powerpoint/2010/main" val="142176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>
                <a:solidFill>
                  <a:srgbClr val="000099"/>
                </a:solidFill>
                <a:latin typeface="Insula" pitchFamily="66" charset="0"/>
                <a:ea typeface="+mn-ea"/>
              </a:rPr>
              <a:t>The 1868 Republican Ticket</a:t>
            </a:r>
          </a:p>
        </p:txBody>
      </p:sp>
      <p:pic>
        <p:nvPicPr>
          <p:cNvPr id="45060" name="Picture 8" descr="NatlUnionRepCands186812w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1561" r="2197" b="3252"/>
          <a:stretch>
            <a:fillRect/>
          </a:stretch>
        </p:blipFill>
        <p:spPr bwMode="auto">
          <a:xfrm>
            <a:off x="1371600" y="1447800"/>
            <a:ext cx="6629400" cy="46482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84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>
                <a:solidFill>
                  <a:srgbClr val="000099"/>
                </a:solidFill>
                <a:latin typeface="Insula" pitchFamily="66" charset="0"/>
                <a:ea typeface="+mn-ea"/>
              </a:rPr>
              <a:t>1876 Presidential Election</a:t>
            </a:r>
          </a:p>
        </p:txBody>
      </p:sp>
      <p:pic>
        <p:nvPicPr>
          <p:cNvPr id="67588" name="Picture 4" descr="1876 Election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24875" cy="4579938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47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>
                <a:solidFill>
                  <a:srgbClr val="000099"/>
                </a:solidFill>
                <a:latin typeface="Insula" pitchFamily="66" charset="0"/>
                <a:ea typeface="+mn-ea"/>
              </a:rPr>
              <a:t>The Political Crisis of 1877</a:t>
            </a:r>
          </a:p>
        </p:txBody>
      </p:sp>
      <p:pic>
        <p:nvPicPr>
          <p:cNvPr id="68612" name="Picture 5" descr="CountingVotes12w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5181600" cy="3481388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6" descr="NatlGame12w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173" r="4167" b="6087"/>
          <a:stretch>
            <a:fillRect/>
          </a:stretch>
        </p:blipFill>
        <p:spPr bwMode="auto">
          <a:xfrm>
            <a:off x="5410200" y="3048000"/>
            <a:ext cx="3352800" cy="32766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4" name="Text Box 7"/>
          <p:cNvSpPr txBox="1">
            <a:spLocks noChangeArrowheads="1"/>
          </p:cNvSpPr>
          <p:nvPr/>
        </p:nvSpPr>
        <p:spPr bwMode="auto">
          <a:xfrm>
            <a:off x="533400" y="5105400"/>
            <a:ext cx="457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5938" indent="-515938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ja-JP" altLang="en-US" sz="3200" b="0">
                <a:solidFill>
                  <a:schemeClr val="tx1"/>
                </a:solidFill>
              </a:rPr>
              <a:t>“</a:t>
            </a:r>
            <a:r>
              <a:rPr lang="en-US" sz="3200" b="0">
                <a:solidFill>
                  <a:schemeClr val="tx1"/>
                </a:solidFill>
              </a:rPr>
              <a:t>Corrupt Bargain</a:t>
            </a:r>
            <a:r>
              <a:rPr lang="ja-JP" altLang="en-US" sz="3200" b="0">
                <a:solidFill>
                  <a:schemeClr val="tx1"/>
                </a:solidFill>
              </a:rPr>
              <a:t>”</a:t>
            </a:r>
            <a:r>
              <a:rPr lang="en-US" sz="3200" b="0">
                <a:solidFill>
                  <a:schemeClr val="tx1"/>
                </a:solidFill>
              </a:rPr>
              <a:t/>
            </a:r>
            <a:br>
              <a:rPr lang="en-US" sz="3200" b="0">
                <a:solidFill>
                  <a:schemeClr val="tx1"/>
                </a:solidFill>
              </a:rPr>
            </a:br>
            <a:r>
              <a:rPr lang="en-US" sz="3200" b="0">
                <a:solidFill>
                  <a:schemeClr val="tx1"/>
                </a:solidFill>
              </a:rPr>
              <a:t>Part II?</a:t>
            </a:r>
            <a:endParaRPr lang="en-US" sz="3200" b="0">
              <a:solidFill>
                <a:schemeClr val="tx1"/>
              </a:solidFill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8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14" y="846608"/>
            <a:ext cx="4978119" cy="6011392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By the mid </a:t>
            </a:r>
            <a:r>
              <a:rPr lang="en-US" sz="1800" dirty="0" smtClean="0">
                <a:solidFill>
                  <a:schemeClr val="bg1"/>
                </a:solidFill>
              </a:rPr>
              <a:t>1870’s: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R</a:t>
            </a:r>
            <a:r>
              <a:rPr lang="en-US" sz="1800" dirty="0" smtClean="0">
                <a:solidFill>
                  <a:schemeClr val="bg1"/>
                </a:solidFill>
              </a:rPr>
              <a:t>adicalism </a:t>
            </a:r>
            <a:r>
              <a:rPr lang="en-US" sz="1800" dirty="0">
                <a:solidFill>
                  <a:schemeClr val="bg1"/>
                </a:solidFill>
              </a:rPr>
              <a:t>was dissolving.  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Republicans - less </a:t>
            </a:r>
            <a:r>
              <a:rPr lang="en-US" sz="1800" dirty="0">
                <a:solidFill>
                  <a:schemeClr val="bg1"/>
                </a:solidFill>
              </a:rPr>
              <a:t>interested in the </a:t>
            </a:r>
            <a:r>
              <a:rPr lang="en-US" sz="1800" dirty="0" smtClean="0">
                <a:solidFill>
                  <a:schemeClr val="bg1"/>
                </a:solidFill>
              </a:rPr>
              <a:t>South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Democrats - gaining </a:t>
            </a:r>
            <a:r>
              <a:rPr lang="en-US" sz="1800" dirty="0">
                <a:solidFill>
                  <a:schemeClr val="bg1"/>
                </a:solidFill>
              </a:rPr>
              <a:t>control of southern governments (they viewed this as “</a:t>
            </a:r>
            <a:r>
              <a:rPr lang="en-US" sz="1800" b="1" dirty="0">
                <a:solidFill>
                  <a:schemeClr val="bg1"/>
                </a:solidFill>
              </a:rPr>
              <a:t>redemption</a:t>
            </a:r>
            <a:r>
              <a:rPr lang="en-US" sz="1800" dirty="0" smtClean="0">
                <a:solidFill>
                  <a:schemeClr val="bg1"/>
                </a:solidFill>
              </a:rPr>
              <a:t>”). 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altLang="en-US" sz="1800" b="1" dirty="0" smtClean="0">
                <a:solidFill>
                  <a:schemeClr val="bg1"/>
                </a:solidFill>
              </a:rPr>
              <a:t>Election </a:t>
            </a:r>
            <a:r>
              <a:rPr lang="en-US" altLang="en-US" sz="1800" b="1" dirty="0">
                <a:solidFill>
                  <a:schemeClr val="bg1"/>
                </a:solidFill>
              </a:rPr>
              <a:t>of 1876 – Rutherford B. Hayes</a:t>
            </a:r>
            <a:r>
              <a:rPr lang="en-US" altLang="en-US" sz="1800" dirty="0">
                <a:solidFill>
                  <a:schemeClr val="bg1"/>
                </a:solidFill>
              </a:rPr>
              <a:t> (Rep) vs. Samuel Tilden (Dem) – really close race where Tilden on popular vote and 20 electoral votes were </a:t>
            </a:r>
            <a:r>
              <a:rPr lang="en-US" altLang="en-US" sz="1800" dirty="0" smtClean="0">
                <a:solidFill>
                  <a:schemeClr val="bg1"/>
                </a:solidFill>
              </a:rPr>
              <a:t>disputed.</a:t>
            </a:r>
          </a:p>
          <a:p>
            <a:pPr lvl="1"/>
            <a:r>
              <a:rPr lang="en-US" altLang="en-US" sz="1800" dirty="0" smtClean="0">
                <a:solidFill>
                  <a:schemeClr val="bg1"/>
                </a:solidFill>
              </a:rPr>
              <a:t>Commission </a:t>
            </a:r>
            <a:r>
              <a:rPr lang="en-US" altLang="en-US" sz="1800" dirty="0">
                <a:solidFill>
                  <a:schemeClr val="bg1"/>
                </a:solidFill>
              </a:rPr>
              <a:t>picked Hayes to win </a:t>
            </a:r>
            <a:endParaRPr lang="en-US" altLang="en-US" sz="1800" dirty="0" smtClean="0">
              <a:solidFill>
                <a:schemeClr val="bg1"/>
              </a:solidFill>
            </a:endParaRPr>
          </a:p>
          <a:p>
            <a:pPr lvl="1"/>
            <a:r>
              <a:rPr lang="en-US" altLang="en-US" sz="1800" dirty="0" smtClean="0">
                <a:solidFill>
                  <a:schemeClr val="bg1"/>
                </a:solidFill>
              </a:rPr>
              <a:t>To </a:t>
            </a:r>
            <a:r>
              <a:rPr lang="en-US" altLang="en-US" sz="1800" dirty="0">
                <a:solidFill>
                  <a:schemeClr val="bg1"/>
                </a:solidFill>
              </a:rPr>
              <a:t>satisfy the southern Democrats, they came up with the </a:t>
            </a:r>
            <a:r>
              <a:rPr lang="en-US" altLang="en-US" sz="1800" b="1" dirty="0">
                <a:solidFill>
                  <a:schemeClr val="bg1"/>
                </a:solidFill>
              </a:rPr>
              <a:t>Compromise of 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1877</a:t>
            </a:r>
            <a:r>
              <a:rPr lang="en-US" altLang="en-US" sz="1800" dirty="0" smtClean="0">
                <a:solidFill>
                  <a:schemeClr val="bg1"/>
                </a:solidFill>
              </a:rPr>
              <a:t>:</a:t>
            </a:r>
          </a:p>
          <a:p>
            <a:pPr lvl="2"/>
            <a:r>
              <a:rPr lang="en-US" altLang="en-US" sz="1800" dirty="0" smtClean="0">
                <a:solidFill>
                  <a:schemeClr val="bg1"/>
                </a:solidFill>
              </a:rPr>
              <a:t>Take </a:t>
            </a:r>
            <a:r>
              <a:rPr lang="en-US" altLang="en-US" sz="1800" dirty="0">
                <a:solidFill>
                  <a:schemeClr val="bg1"/>
                </a:solidFill>
              </a:rPr>
              <a:t>federal troops out of the </a:t>
            </a:r>
            <a:r>
              <a:rPr lang="en-US" altLang="en-US" sz="1800" dirty="0" smtClean="0">
                <a:solidFill>
                  <a:schemeClr val="bg1"/>
                </a:solidFill>
              </a:rPr>
              <a:t>south. </a:t>
            </a:r>
          </a:p>
          <a:p>
            <a:pPr lvl="2"/>
            <a:r>
              <a:rPr lang="en-US" altLang="en-US" sz="1800" dirty="0" smtClean="0">
                <a:solidFill>
                  <a:schemeClr val="bg1"/>
                </a:solidFill>
              </a:rPr>
              <a:t>Money </a:t>
            </a:r>
            <a:r>
              <a:rPr lang="en-US" altLang="en-US" sz="1800" dirty="0">
                <a:solidFill>
                  <a:schemeClr val="bg1"/>
                </a:solidFill>
              </a:rPr>
              <a:t>for transportation </a:t>
            </a:r>
            <a:r>
              <a:rPr lang="en-US" altLang="en-US" sz="1800" dirty="0" smtClean="0">
                <a:solidFill>
                  <a:schemeClr val="bg1"/>
                </a:solidFill>
              </a:rPr>
              <a:t>improvements.</a:t>
            </a:r>
          </a:p>
          <a:p>
            <a:pPr lvl="2"/>
            <a:r>
              <a:rPr lang="en-US" altLang="en-US" sz="1800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800" dirty="0">
                <a:solidFill>
                  <a:schemeClr val="bg1"/>
                </a:solidFill>
              </a:rPr>
              <a:t>Democrat in the cabinet</a:t>
            </a:r>
            <a:r>
              <a:rPr lang="en-US" altLang="en-US" sz="1800" dirty="0" smtClean="0">
                <a:solidFill>
                  <a:schemeClr val="bg1"/>
                </a:solidFill>
              </a:rPr>
              <a:t>.</a:t>
            </a:r>
          </a:p>
          <a:p>
            <a:pPr marL="914400" lvl="2" indent="0"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* </a:t>
            </a:r>
            <a:r>
              <a:rPr lang="en-US" altLang="en-US" sz="1800" dirty="0">
                <a:solidFill>
                  <a:schemeClr val="bg1"/>
                </a:solidFill>
              </a:rPr>
              <a:t>The Compromise of 1877 officially ended Reconstruction!</a:t>
            </a:r>
            <a:endParaRPr lang="en-US" altLang="en-US" sz="1800" b="1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1800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746312" y="2"/>
            <a:ext cx="6911789" cy="9810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800" b="1" dirty="0" smtClean="0">
                <a:solidFill>
                  <a:schemeClr val="bg1"/>
                </a:solidFill>
              </a:rPr>
              <a:t>The End of Reconstruction </a:t>
            </a:r>
          </a:p>
        </p:txBody>
      </p:sp>
      <p:pic>
        <p:nvPicPr>
          <p:cNvPr id="7" name="Picture 4" descr="1876 Electoral V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2732" y="846608"/>
            <a:ext cx="3714750" cy="26749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 descr="Rutherford 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3465" y="3144838"/>
            <a:ext cx="2322980" cy="358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3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Rectangle 8"/>
          <p:cNvSpPr>
            <a:spLocks noGrp="1" noChangeArrowheads="1"/>
          </p:cNvSpPr>
          <p:nvPr>
            <p:ph type="title"/>
          </p:nvPr>
        </p:nvSpPr>
        <p:spPr>
          <a:xfrm>
            <a:off x="221876" y="1"/>
            <a:ext cx="8633012" cy="1325563"/>
          </a:xfrm>
        </p:spPr>
        <p:txBody>
          <a:bodyPr/>
          <a:lstStyle/>
          <a:p>
            <a:pPr algn="ctr"/>
            <a:r>
              <a:rPr lang="en-US" altLang="en-US" sz="4000" b="1" dirty="0">
                <a:solidFill>
                  <a:schemeClr val="bg1"/>
                </a:solidFill>
              </a:rPr>
              <a:t>The Compromise  of 1877 ends Reconstruction…but it is corrupt!</a:t>
            </a:r>
          </a:p>
        </p:txBody>
      </p:sp>
      <p:pic>
        <p:nvPicPr>
          <p:cNvPr id="52228" name="Picture 4" descr="Solid South Carto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85" y="1322566"/>
            <a:ext cx="3395383" cy="53261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1" name="Picture 7" descr="Co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0723" y="1322567"/>
            <a:ext cx="4346761" cy="53321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23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530225"/>
          </a:xfrm>
          <a:noFill/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Problems with Reconstruction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533400" y="990600"/>
            <a:ext cx="3886200" cy="4876800"/>
          </a:xfrm>
          <a:solidFill>
            <a:srgbClr val="336633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FF99"/>
                </a:solidFill>
                <a:latin typeface="Verdana" charset="0"/>
              </a:rPr>
              <a:t>Terrorist Groups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Reconstruction brought  violent opposition  throughout the South.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The KKK and similar organizations wanted to restore the old political order. 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Their methods included threats, house burnings, and killings against not only blacks but whites as well. 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State governments were unable to control violence.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4495800" y="990600"/>
            <a:ext cx="3886200" cy="4876800"/>
          </a:xfrm>
          <a:solidFill>
            <a:srgbClr val="336633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FF99"/>
                </a:solidFill>
                <a:latin typeface="Verdana" charset="0"/>
              </a:rPr>
              <a:t>Enforcement Acts</a:t>
            </a:r>
            <a:endParaRPr lang="en-US" sz="2000">
              <a:solidFill>
                <a:srgbClr val="FFFF99"/>
              </a:solidFill>
              <a:latin typeface="Verdana" charset="0"/>
            </a:endParaRPr>
          </a:p>
          <a:p>
            <a:pPr marL="228600" indent="-2286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Three </a:t>
            </a:r>
            <a:r>
              <a:rPr lang="en-US" sz="2000" b="1">
                <a:solidFill>
                  <a:srgbClr val="FFFF99"/>
                </a:solidFill>
                <a:latin typeface="Verdana" charset="0"/>
              </a:rPr>
              <a:t>Enforcement Acts</a:t>
            </a:r>
            <a:r>
              <a:rPr lang="en-US" sz="2000">
                <a:solidFill>
                  <a:srgbClr val="FFFF99"/>
                </a:solidFill>
                <a:latin typeface="Verdana" charset="0"/>
              </a:rPr>
              <a:t>  were passed, setting heavy penalties for anyone attempting to prevent a qualified person from voting. 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They gave the  army and federal courts power to capture and punish KKK members. 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While the KKK was soon brought under control, other groups continued to operate.  </a:t>
            </a:r>
          </a:p>
          <a:p>
            <a:pPr marL="228600" indent="-228600"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2000">
              <a:solidFill>
                <a:srgbClr val="FFFF9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8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animBg="1"/>
      <p:bldP spid="14234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530225"/>
          </a:xfrm>
          <a:noFill/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Problems with Reconstruction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533400" y="990600"/>
            <a:ext cx="3886200" cy="4876800"/>
          </a:xfrm>
          <a:solidFill>
            <a:srgbClr val="336633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FF99"/>
                </a:solidFill>
                <a:latin typeface="Verdana" charset="0"/>
              </a:rPr>
              <a:t>Support declines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White southerners felt the Acts threatened individual freedoms.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Northerners were dismayed that the army was still needed to keep the peace in the South. 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State governments were seen as ineffective. 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There was widespread poverty and lack of land reform for African Americans. 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4495800" y="990600"/>
            <a:ext cx="3886200" cy="4876800"/>
          </a:xfrm>
          <a:solidFill>
            <a:srgbClr val="336633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FF99"/>
                </a:solidFill>
                <a:latin typeface="Verdana" charset="0"/>
              </a:rPr>
              <a:t>Lost faith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Costly building programs raised taxes and put state governments in debt.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b="1">
                <a:solidFill>
                  <a:srgbClr val="FFFF99"/>
                </a:solidFill>
                <a:latin typeface="Verdana" charset="0"/>
              </a:rPr>
              <a:t>Liberal Republicans</a:t>
            </a:r>
            <a:r>
              <a:rPr lang="en-US" sz="2000">
                <a:solidFill>
                  <a:srgbClr val="FFFF99"/>
                </a:solidFill>
                <a:latin typeface="Verdana" charset="0"/>
              </a:rPr>
              <a:t> helped the Democrats regain control of the House of Representatives.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Economic factors came into play, with the depression that began in 1873 taking more attention.   </a:t>
            </a:r>
          </a:p>
        </p:txBody>
      </p:sp>
    </p:spTree>
    <p:extLst>
      <p:ext uri="{BB962C8B-B14F-4D97-AF65-F5344CB8AC3E}">
        <p14:creationId xmlns:p14="http://schemas.microsoft.com/office/powerpoint/2010/main" val="15616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animBg="1"/>
      <p:bldP spid="14438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530225"/>
          </a:xfrm>
          <a:noFill/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Success and Failures of Reconstruction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533400" y="990600"/>
            <a:ext cx="3886200" cy="4876800"/>
          </a:xfrm>
          <a:solidFill>
            <a:srgbClr val="336633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FF99"/>
                </a:solidFill>
                <a:latin typeface="Verdana" charset="0"/>
              </a:rPr>
              <a:t>Successes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Union restored and South rebuilt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14</a:t>
            </a:r>
            <a:r>
              <a:rPr lang="en-US" sz="2000" baseline="30000">
                <a:solidFill>
                  <a:srgbClr val="FFFF99"/>
                </a:solidFill>
                <a:latin typeface="Verdana" charset="0"/>
              </a:rPr>
              <a:t>th</a:t>
            </a:r>
            <a:r>
              <a:rPr lang="en-US" sz="2000">
                <a:solidFill>
                  <a:srgbClr val="FFFF99"/>
                </a:solidFill>
                <a:latin typeface="Verdana" charset="0"/>
              </a:rPr>
              <a:t> and 15</a:t>
            </a:r>
            <a:r>
              <a:rPr lang="en-US" sz="2000" baseline="30000">
                <a:solidFill>
                  <a:srgbClr val="FFFF99"/>
                </a:solidFill>
                <a:latin typeface="Verdana" charset="0"/>
              </a:rPr>
              <a:t>th</a:t>
            </a:r>
            <a:r>
              <a:rPr lang="en-US" sz="2000">
                <a:solidFill>
                  <a:srgbClr val="FFFF99"/>
                </a:solidFill>
                <a:latin typeface="Verdana" charset="0"/>
              </a:rPr>
              <a:t> amendments guaranteed African Americans equal protection under the law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Freedman</a:t>
            </a:r>
            <a:r>
              <a:rPr lang="ja-JP" altLang="en-US" sz="2000">
                <a:solidFill>
                  <a:srgbClr val="FFFF99"/>
                </a:solidFill>
                <a:latin typeface="Verdana" charset="0"/>
              </a:rPr>
              <a:t>’</a:t>
            </a:r>
            <a:r>
              <a:rPr lang="en-US" sz="2000">
                <a:solidFill>
                  <a:srgbClr val="FFFF99"/>
                </a:solidFill>
                <a:latin typeface="Verdana" charset="0"/>
              </a:rPr>
              <a:t>s Bureau helped many black families get housing, jobs, and schooling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South adopted mandatory tax-supported education for blacks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4495800" y="990600"/>
            <a:ext cx="3886200" cy="4876800"/>
          </a:xfrm>
          <a:solidFill>
            <a:srgbClr val="336633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28600" indent="-228600"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FF99"/>
                </a:solidFill>
                <a:latin typeface="Verdana" charset="0"/>
              </a:rPr>
              <a:t>Failures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Blacks remained in cycle of poverty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KKK kept blacks from voting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Racist attitudes remained 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Long lasting bitterness in South towards Republicans and the North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South economy continued to emphasize agriculture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Verdana" charset="0"/>
              </a:rPr>
              <a:t>Did not address concerns of other groups such as women</a:t>
            </a:r>
          </a:p>
        </p:txBody>
      </p:sp>
    </p:spTree>
    <p:extLst>
      <p:ext uri="{BB962C8B-B14F-4D97-AF65-F5344CB8AC3E}">
        <p14:creationId xmlns:p14="http://schemas.microsoft.com/office/powerpoint/2010/main" val="416406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animBg="1"/>
      <p:bldP spid="14438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4572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Verdana" charset="0"/>
              </a:rPr>
              <a:t>The End of Reconstruction</a:t>
            </a: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2133600" y="2743200"/>
            <a:ext cx="6248400" cy="1600200"/>
          </a:xfrm>
          <a:prstGeom prst="rect">
            <a:avLst/>
          </a:prstGeom>
          <a:solidFill>
            <a:srgbClr val="FFFF99"/>
          </a:solidFill>
          <a:ln w="9525">
            <a:solidFill>
              <a:srgbClr val="336633"/>
            </a:solidFill>
            <a:miter lim="800000"/>
            <a:headEnd/>
            <a:tailEnd/>
          </a:ln>
        </p:spPr>
        <p:txBody>
          <a:bodyPr/>
          <a:lstStyle/>
          <a:p>
            <a:pPr marL="107950">
              <a:spcBef>
                <a:spcPct val="50000"/>
              </a:spcBef>
            </a:pPr>
            <a:r>
              <a:rPr lang="en-US">
                <a:solidFill>
                  <a:srgbClr val="003300"/>
                </a:solidFill>
                <a:latin typeface="Verdana" charset="0"/>
              </a:rPr>
              <a:t>Violence increased, and southern Democrats grew stronger and bolder. Grant refused assistance since the northern public was </a:t>
            </a:r>
            <a:r>
              <a:rPr lang="ja-JP" altLang="en-US">
                <a:solidFill>
                  <a:srgbClr val="003300"/>
                </a:solidFill>
                <a:latin typeface="Verdana" charset="0"/>
                <a:ea typeface="HGS明朝E"/>
              </a:rPr>
              <a:t>“</a:t>
            </a:r>
            <a:r>
              <a:rPr lang="en-US" i="1">
                <a:solidFill>
                  <a:srgbClr val="003300"/>
                </a:solidFill>
                <a:latin typeface="Verdana" charset="0"/>
              </a:rPr>
              <a:t>tired out</a:t>
            </a:r>
            <a:r>
              <a:rPr lang="ja-JP" altLang="en-US">
                <a:solidFill>
                  <a:srgbClr val="003300"/>
                </a:solidFill>
                <a:latin typeface="Verdana" charset="0"/>
                <a:ea typeface="HGS明朝E"/>
              </a:rPr>
              <a:t>”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 by South</a:t>
            </a:r>
            <a:r>
              <a:rPr lang="ja-JP" altLang="en-US">
                <a:solidFill>
                  <a:srgbClr val="003300"/>
                </a:solidFill>
                <a:latin typeface="Verdana" charset="0"/>
                <a:ea typeface="HGS明朝E"/>
              </a:rPr>
              <a:t>’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s continuing problems. By 1876 </a:t>
            </a:r>
            <a:r>
              <a:rPr lang="en-US" b="1">
                <a:solidFill>
                  <a:srgbClr val="003300"/>
                </a:solidFill>
                <a:latin typeface="Verdana" charset="0"/>
              </a:rPr>
              <a:t>Redeemers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 had won back almost all of the states.  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236538" y="1295400"/>
            <a:ext cx="18970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9900"/>
                </a:solidFill>
                <a:latin typeface="Verdana" charset="0"/>
              </a:rPr>
              <a:t>Supreme Court decisions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2133600" y="1143000"/>
            <a:ext cx="6248400" cy="1524000"/>
          </a:xfrm>
          <a:prstGeom prst="rect">
            <a:avLst/>
          </a:prstGeom>
          <a:solidFill>
            <a:srgbClr val="FFFF99"/>
          </a:solidFill>
          <a:ln w="9525">
            <a:solidFill>
              <a:srgbClr val="336633"/>
            </a:solidFill>
            <a:miter lim="800000"/>
            <a:headEnd/>
            <a:tailEnd/>
          </a:ln>
        </p:spPr>
        <p:txBody>
          <a:bodyPr/>
          <a:lstStyle/>
          <a:p>
            <a:pPr marL="107950">
              <a:spcBef>
                <a:spcPct val="50000"/>
              </a:spcBef>
            </a:pPr>
            <a:r>
              <a:rPr lang="en-US">
                <a:solidFill>
                  <a:srgbClr val="003300"/>
                </a:solidFill>
                <a:latin typeface="Verdana" charset="0"/>
              </a:rPr>
              <a:t>Three Supreme Court decisions seriously weakened the goals and operations of Reconstruction. The </a:t>
            </a:r>
            <a:r>
              <a:rPr lang="en-US" i="1">
                <a:solidFill>
                  <a:srgbClr val="003300"/>
                </a:solidFill>
                <a:latin typeface="Verdana" charset="0"/>
              </a:rPr>
              <a:t>Slaughterhouse Cases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, </a:t>
            </a:r>
            <a:r>
              <a:rPr lang="en-US" i="1">
                <a:solidFill>
                  <a:srgbClr val="003300"/>
                </a:solidFill>
                <a:latin typeface="Verdana" charset="0"/>
              </a:rPr>
              <a:t>United States 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v.</a:t>
            </a:r>
            <a:r>
              <a:rPr lang="en-US" i="1">
                <a:solidFill>
                  <a:srgbClr val="003300"/>
                </a:solidFill>
                <a:latin typeface="Verdana" charset="0"/>
              </a:rPr>
              <a:t> Cruikshank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, and </a:t>
            </a:r>
            <a:r>
              <a:rPr lang="en-US" i="1">
                <a:solidFill>
                  <a:srgbClr val="003300"/>
                </a:solidFill>
                <a:latin typeface="Verdana" charset="0"/>
              </a:rPr>
              <a:t>United States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 v. </a:t>
            </a:r>
            <a:r>
              <a:rPr lang="en-US" i="1">
                <a:solidFill>
                  <a:srgbClr val="003300"/>
                </a:solidFill>
                <a:latin typeface="Verdana" charset="0"/>
              </a:rPr>
              <a:t>Reese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 served to limit the impact of the 14</a:t>
            </a:r>
            <a:r>
              <a:rPr lang="en-US" baseline="30000">
                <a:solidFill>
                  <a:srgbClr val="003300"/>
                </a:solidFill>
                <a:latin typeface="Verdana" charset="0"/>
              </a:rPr>
              <a:t>th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 and 15</a:t>
            </a:r>
            <a:r>
              <a:rPr lang="en-US" baseline="30000">
                <a:solidFill>
                  <a:srgbClr val="003300"/>
                </a:solidFill>
                <a:latin typeface="Verdana" charset="0"/>
              </a:rPr>
              <a:t>th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 Amendments.   </a:t>
            </a:r>
            <a:endParaRPr lang="en-US" b="1">
              <a:solidFill>
                <a:srgbClr val="003300"/>
              </a:solidFill>
              <a:latin typeface="Verdana" charset="0"/>
            </a:endParaRP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271463" y="3046413"/>
            <a:ext cx="1862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9900"/>
                </a:solidFill>
                <a:latin typeface="Verdana" charset="0"/>
              </a:rPr>
              <a:t>Redeeming the South </a:t>
            </a: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2133600" y="4419600"/>
            <a:ext cx="6248400" cy="1447800"/>
          </a:xfrm>
          <a:prstGeom prst="rect">
            <a:avLst/>
          </a:prstGeom>
          <a:solidFill>
            <a:srgbClr val="FFFF99"/>
          </a:solidFill>
          <a:ln w="9525">
            <a:solidFill>
              <a:srgbClr val="336633"/>
            </a:solidFill>
            <a:miter lim="800000"/>
            <a:headEnd/>
            <a:tailEnd/>
          </a:ln>
        </p:spPr>
        <p:txBody>
          <a:bodyPr/>
          <a:lstStyle/>
          <a:p>
            <a:pPr marL="107950">
              <a:spcBef>
                <a:spcPct val="50000"/>
              </a:spcBef>
            </a:pPr>
            <a:r>
              <a:rPr lang="en-US">
                <a:solidFill>
                  <a:srgbClr val="003300"/>
                </a:solidFill>
                <a:latin typeface="Verdana" charset="0"/>
              </a:rPr>
              <a:t>The presidential election was disputed with charges of massive voting fraud. With the </a:t>
            </a:r>
            <a:r>
              <a:rPr lang="en-US" b="1">
                <a:solidFill>
                  <a:srgbClr val="003300"/>
                </a:solidFill>
                <a:latin typeface="Verdana" charset="0"/>
              </a:rPr>
              <a:t>Compromise of 1877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 Republicans agreed to withdraw federal troops in the South, and in return, </a:t>
            </a:r>
            <a:r>
              <a:rPr lang="en-US" b="1">
                <a:solidFill>
                  <a:srgbClr val="003300"/>
                </a:solidFill>
                <a:latin typeface="Verdana" charset="0"/>
              </a:rPr>
              <a:t>Rutherford B. Hayes </a:t>
            </a:r>
            <a:r>
              <a:rPr lang="en-US">
                <a:solidFill>
                  <a:srgbClr val="003300"/>
                </a:solidFill>
                <a:latin typeface="Verdana" charset="0"/>
              </a:rPr>
              <a:t>became president.</a:t>
            </a: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266700" y="4648200"/>
            <a:ext cx="1790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9900"/>
                </a:solidFill>
                <a:latin typeface="Verdana" charset="0"/>
              </a:rPr>
              <a:t>The election of 1876</a:t>
            </a:r>
          </a:p>
        </p:txBody>
      </p:sp>
    </p:spTree>
    <p:extLst>
      <p:ext uri="{BB962C8B-B14F-4D97-AF65-F5344CB8AC3E}">
        <p14:creationId xmlns:p14="http://schemas.microsoft.com/office/powerpoint/2010/main" val="304813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nimBg="1"/>
      <p:bldP spid="146436" grpId="0"/>
      <p:bldP spid="146437" grpId="0" animBg="1"/>
      <p:bldP spid="146438" grpId="0"/>
      <p:bldP spid="146441" grpId="0" animBg="1"/>
      <p:bldP spid="1464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>
                <a:solidFill>
                  <a:srgbClr val="000099"/>
                </a:solidFill>
                <a:latin typeface="Insula" pitchFamily="66" charset="0"/>
                <a:ea typeface="+mn-ea"/>
              </a:rPr>
              <a:t>The 1868 Democratic Ticket</a:t>
            </a:r>
          </a:p>
        </p:txBody>
      </p:sp>
      <p:pic>
        <p:nvPicPr>
          <p:cNvPr id="46084" name="Picture 5" descr="NatlDemBannerVict186812w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r="4565" b="8537"/>
          <a:stretch>
            <a:fillRect/>
          </a:stretch>
        </p:blipFill>
        <p:spPr bwMode="auto">
          <a:xfrm>
            <a:off x="2819400" y="1219200"/>
            <a:ext cx="3556000" cy="53340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79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81000" y="242888"/>
            <a:ext cx="83820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300" i="1">
                <a:solidFill>
                  <a:srgbClr val="000099"/>
                </a:solidFill>
                <a:latin typeface="Insula" pitchFamily="66" charset="0"/>
                <a:ea typeface="+mn-ea"/>
              </a:rPr>
              <a:t>Waving the Bloody Shirt!</a:t>
            </a:r>
          </a:p>
        </p:txBody>
      </p:sp>
      <p:pic>
        <p:nvPicPr>
          <p:cNvPr id="47108" name="Picture 6" descr="pol_cartoon-This is the white man's govt-Harper's-9-5-1866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2817" r="5951" b="2817"/>
          <a:stretch>
            <a:fillRect/>
          </a:stretch>
        </p:blipFill>
        <p:spPr bwMode="auto">
          <a:xfrm>
            <a:off x="685800" y="1066800"/>
            <a:ext cx="3603625" cy="54864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7" descr="PolCartoon-Seymour&amp;Blair-ChangeOfBanner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5556" r="3769" b="1852"/>
          <a:stretch>
            <a:fillRect/>
          </a:stretch>
        </p:blipFill>
        <p:spPr bwMode="auto">
          <a:xfrm>
            <a:off x="4724400" y="1219200"/>
            <a:ext cx="4011613" cy="42672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Text Box 8"/>
          <p:cNvSpPr txBox="1">
            <a:spLocks noChangeArrowheads="1"/>
          </p:cNvSpPr>
          <p:nvPr/>
        </p:nvSpPr>
        <p:spPr bwMode="auto">
          <a:xfrm>
            <a:off x="4876800" y="5715000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b="0">
                <a:solidFill>
                  <a:srgbClr val="F02E00"/>
                </a:solidFill>
              </a:rPr>
              <a:t>Republican </a:t>
            </a:r>
            <a:r>
              <a:rPr lang="ja-JP" altLang="en-US" sz="2200" b="0">
                <a:solidFill>
                  <a:srgbClr val="F02E00"/>
                </a:solidFill>
              </a:rPr>
              <a:t>“</a:t>
            </a:r>
            <a:r>
              <a:rPr lang="en-US" sz="2200" b="0">
                <a:solidFill>
                  <a:srgbClr val="F02E00"/>
                </a:solidFill>
              </a:rPr>
              <a:t>Southern Strategy</a:t>
            </a:r>
            <a:r>
              <a:rPr lang="ja-JP" altLang="en-US" sz="2200" b="0">
                <a:solidFill>
                  <a:srgbClr val="F02E00"/>
                </a:solidFill>
              </a:rPr>
              <a:t>”</a:t>
            </a:r>
            <a:endParaRPr lang="en-US" sz="2200" b="0">
              <a:solidFill>
                <a:srgbClr val="F02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7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>
                <a:solidFill>
                  <a:srgbClr val="000099"/>
                </a:solidFill>
                <a:latin typeface="Insula" pitchFamily="66" charset="0"/>
                <a:ea typeface="+mn-ea"/>
              </a:rPr>
              <a:t>1868 Presidential Election</a:t>
            </a:r>
          </a:p>
        </p:txBody>
      </p:sp>
      <p:pic>
        <p:nvPicPr>
          <p:cNvPr id="48132" name="Picture 5" descr="1868 Election-1"/>
          <p:cNvPicPr>
            <a:picLocks noChangeAspect="1" noChangeArrowheads="1"/>
          </p:cNvPicPr>
          <p:nvPr/>
        </p:nvPicPr>
        <p:blipFill>
          <a:blip r:embed="rId2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10600" cy="4625975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41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rgbClr val="000099"/>
                </a:solidFill>
                <a:latin typeface="Insula" pitchFamily="66" charset="0"/>
                <a:ea typeface="+mn-ea"/>
              </a:rPr>
              <a:t>Grant Administration Scandals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8153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30A05"/>
              </a:buClr>
              <a:buFont typeface="Wingdings" charset="0"/>
              <a:buChar char="«"/>
            </a:pPr>
            <a:r>
              <a:rPr lang="en-US" sz="2800" b="0">
                <a:solidFill>
                  <a:schemeClr val="tx1"/>
                </a:solidFill>
              </a:rPr>
              <a:t>Grant presided over an era of </a:t>
            </a:r>
            <a:br>
              <a:rPr lang="en-US" sz="2800" b="0">
                <a:solidFill>
                  <a:schemeClr val="tx1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unprecedented </a:t>
            </a:r>
            <a:br>
              <a:rPr lang="en-US" sz="2800" b="0">
                <a:solidFill>
                  <a:schemeClr val="tx1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growth and </a:t>
            </a:r>
            <a:br>
              <a:rPr lang="en-US" sz="2800" b="0">
                <a:solidFill>
                  <a:schemeClr val="tx1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corruption.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1219200" y="3200400"/>
            <a:ext cx="2819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80"/>
              </a:buClr>
              <a:buSzPct val="80000"/>
              <a:buFont typeface="DavysOtherDingbats" charset="0"/>
              <a:buChar char="*"/>
            </a:pPr>
            <a:r>
              <a:rPr lang="en-US" b="0">
                <a:solidFill>
                  <a:schemeClr val="tx1"/>
                </a:solidFill>
              </a:rPr>
              <a:t>Credit Mobilier </a:t>
            </a:r>
            <a:br>
              <a:rPr lang="en-US" b="0">
                <a:solidFill>
                  <a:schemeClr val="tx1"/>
                </a:solidFill>
              </a:rPr>
            </a:br>
            <a:r>
              <a:rPr lang="en-US" b="0">
                <a:solidFill>
                  <a:schemeClr val="tx1"/>
                </a:solidFill>
              </a:rPr>
              <a:t>Scandal.</a:t>
            </a:r>
          </a:p>
          <a:p>
            <a:pPr eaLnBrk="1" hangingPunct="1">
              <a:spcBef>
                <a:spcPct val="50000"/>
              </a:spcBef>
              <a:buClr>
                <a:srgbClr val="000080"/>
              </a:buClr>
              <a:buSzPct val="80000"/>
              <a:buFont typeface="DavysOtherDingbats" charset="0"/>
              <a:buChar char="*"/>
            </a:pPr>
            <a:r>
              <a:rPr lang="en-US" b="0">
                <a:solidFill>
                  <a:schemeClr val="tx1"/>
                </a:solidFill>
              </a:rPr>
              <a:t>Whiskey Ring.</a:t>
            </a:r>
          </a:p>
          <a:p>
            <a:pPr eaLnBrk="1" hangingPunct="1">
              <a:spcBef>
                <a:spcPct val="50000"/>
              </a:spcBef>
              <a:buClr>
                <a:srgbClr val="000080"/>
              </a:buClr>
              <a:buSzPct val="80000"/>
              <a:buFont typeface="DavysOtherDingbats" charset="0"/>
              <a:buChar char="*"/>
            </a:pPr>
            <a:r>
              <a:rPr lang="en-US" b="0">
                <a:solidFill>
                  <a:schemeClr val="tx1"/>
                </a:solidFill>
              </a:rPr>
              <a:t>The </a:t>
            </a:r>
            <a:r>
              <a:rPr lang="ja-JP" altLang="en-US" b="0">
                <a:solidFill>
                  <a:schemeClr val="tx1"/>
                </a:solidFill>
              </a:rPr>
              <a:t>“</a:t>
            </a:r>
            <a:r>
              <a:rPr lang="en-US" b="0">
                <a:solidFill>
                  <a:schemeClr val="tx1"/>
                </a:solidFill>
              </a:rPr>
              <a:t>Indian Ring.</a:t>
            </a:r>
            <a:r>
              <a:rPr lang="ja-JP" altLang="en-US" b="0">
                <a:solidFill>
                  <a:schemeClr val="tx1"/>
                </a:solidFill>
              </a:rPr>
              <a:t>”</a:t>
            </a:r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50182" name="Picture 11" descr="pol_cartoon-Grant Scandals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12950"/>
            <a:ext cx="4343400" cy="4235450"/>
          </a:xfrm>
          <a:prstGeom prst="rect">
            <a:avLst/>
          </a:prstGeom>
          <a:noFill/>
          <a:ln w="9525">
            <a:solidFill>
              <a:srgbClr val="F02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74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66700"/>
            <a:ext cx="7239000" cy="1143000"/>
          </a:xfrm>
        </p:spPr>
        <p:txBody>
          <a:bodyPr/>
          <a:lstStyle/>
          <a:p>
            <a:r>
              <a:rPr lang="en-US" sz="4000" dirty="0"/>
              <a:t>Ulysses S. </a:t>
            </a:r>
            <a:r>
              <a:rPr lang="en-US" sz="4000" dirty="0" smtClean="0"/>
              <a:t>Grant’s </a:t>
            </a:r>
            <a:r>
              <a:rPr lang="en-US" sz="4000" dirty="0"/>
              <a:t>Presidency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President </a:t>
            </a:r>
            <a:r>
              <a:rPr lang="en-US" dirty="0" smtClean="0"/>
              <a:t>Grant’s </a:t>
            </a:r>
            <a:r>
              <a:rPr lang="en-US" dirty="0"/>
              <a:t>(a Republican) cabinet is corrupt and scandals break out</a:t>
            </a:r>
          </a:p>
          <a:p>
            <a:r>
              <a:rPr lang="en-US" dirty="0"/>
              <a:t>People move away from Republican party as a result</a:t>
            </a:r>
          </a:p>
          <a:p>
            <a:r>
              <a:rPr lang="en-US" dirty="0"/>
              <a:t>Grant thought of as one of worst Presidents </a:t>
            </a:r>
          </a:p>
        </p:txBody>
      </p:sp>
    </p:spTree>
    <p:extLst>
      <p:ext uri="{BB962C8B-B14F-4D97-AF65-F5344CB8AC3E}">
        <p14:creationId xmlns:p14="http://schemas.microsoft.com/office/powerpoint/2010/main" val="375536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480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30A05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200">
                <a:solidFill>
                  <a:srgbClr val="000099"/>
                </a:solidFill>
                <a:latin typeface="Insula" pitchFamily="66" charset="0"/>
                <a:ea typeface="+mn-ea"/>
              </a:rPr>
              <a:t>The Tweed Ring</a:t>
            </a:r>
            <a:br>
              <a:rPr lang="en-US" sz="4200">
                <a:solidFill>
                  <a:srgbClr val="000099"/>
                </a:solidFill>
                <a:latin typeface="Insula" pitchFamily="66" charset="0"/>
                <a:ea typeface="+mn-ea"/>
              </a:rPr>
            </a:br>
            <a:r>
              <a:rPr lang="en-US" sz="4200">
                <a:solidFill>
                  <a:srgbClr val="000099"/>
                </a:solidFill>
                <a:latin typeface="Insula" pitchFamily="66" charset="0"/>
                <a:ea typeface="+mn-ea"/>
              </a:rPr>
              <a:t>      in NYC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62000" y="4800600"/>
            <a:ext cx="80772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0A05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30A05"/>
              </a:buClr>
              <a:buSzPct val="80000"/>
              <a:buFont typeface="Wingdings" charset="0"/>
              <a:buNone/>
            </a:pPr>
            <a:r>
              <a:rPr lang="en-US" sz="2800">
                <a:solidFill>
                  <a:srgbClr val="3333FF"/>
                </a:solidFill>
              </a:rPr>
              <a:t>William Marcy Tweed </a:t>
            </a:r>
            <a:br>
              <a:rPr lang="en-US" sz="2800">
                <a:solidFill>
                  <a:srgbClr val="3333FF"/>
                </a:solidFill>
              </a:rPr>
            </a:br>
            <a:r>
              <a:rPr lang="en-US" b="0">
                <a:solidFill>
                  <a:schemeClr val="tx1"/>
                </a:solidFill>
              </a:rPr>
              <a:t>(n</a:t>
            </a:r>
            <a:r>
              <a:rPr lang="en-US" b="0">
                <a:solidFill>
                  <a:schemeClr val="tx1"/>
                </a:solidFill>
                <a:sym typeface="Wingdings" charset="0"/>
              </a:rPr>
              <a:t>otorious head of </a:t>
            </a:r>
            <a:r>
              <a:rPr lang="en-US">
                <a:solidFill>
                  <a:srgbClr val="F02E00"/>
                </a:solidFill>
                <a:sym typeface="Wingdings" charset="0"/>
              </a:rPr>
              <a:t>Tammany Hall</a:t>
            </a:r>
            <a:r>
              <a:rPr lang="ja-JP" altLang="en-US">
                <a:solidFill>
                  <a:srgbClr val="F02E00"/>
                </a:solidFill>
                <a:sym typeface="Wingdings" charset="0"/>
              </a:rPr>
              <a:t>’</a:t>
            </a:r>
            <a:r>
              <a:rPr lang="en-US">
                <a:solidFill>
                  <a:srgbClr val="F02E00"/>
                </a:solidFill>
                <a:sym typeface="Wingdings" charset="0"/>
              </a:rPr>
              <a:t>s</a:t>
            </a:r>
            <a:r>
              <a:rPr lang="en-US" b="0">
                <a:solidFill>
                  <a:schemeClr val="tx1"/>
                </a:solidFill>
                <a:sym typeface="Wingdings" charset="0"/>
              </a:rPr>
              <a:t> political machine)</a:t>
            </a:r>
            <a:br>
              <a:rPr lang="en-US" b="0">
                <a:solidFill>
                  <a:schemeClr val="tx1"/>
                </a:solidFill>
                <a:sym typeface="Wingdings" charset="0"/>
              </a:rPr>
            </a:br>
            <a:endParaRPr lang="en-US" b="0">
              <a:solidFill>
                <a:schemeClr val="tx1"/>
              </a:solidFill>
              <a:sym typeface="Wingdings" charset="0"/>
            </a:endParaRPr>
          </a:p>
          <a:p>
            <a:pPr eaLnBrk="1" hangingPunct="1">
              <a:spcBef>
                <a:spcPct val="50000"/>
              </a:spcBef>
              <a:buClr>
                <a:srgbClr val="D30A05"/>
              </a:buClr>
              <a:buSzPct val="80000"/>
              <a:buFont typeface="Wingdings" charset="0"/>
              <a:buNone/>
            </a:pPr>
            <a:r>
              <a:rPr lang="en-US" b="0">
                <a:solidFill>
                  <a:schemeClr val="tx1"/>
                </a:solidFill>
                <a:sym typeface="Wingdings" charset="0"/>
              </a:rPr>
              <a:t>[</a:t>
            </a:r>
            <a:r>
              <a:rPr lang="en-US">
                <a:solidFill>
                  <a:srgbClr val="3333FF"/>
                </a:solidFill>
                <a:sym typeface="Wingdings" charset="0"/>
              </a:rPr>
              <a:t>Thomas Nast</a:t>
            </a:r>
            <a:r>
              <a:rPr lang="en-US" b="0">
                <a:solidFill>
                  <a:srgbClr val="3333FF"/>
                </a:solidFill>
                <a:sym typeface="Wingdings" charset="0"/>
              </a:rPr>
              <a:t> </a:t>
            </a:r>
            <a:r>
              <a:rPr lang="en-US" b="0">
                <a:solidFill>
                  <a:schemeClr val="tx1"/>
                </a:solidFill>
                <a:sym typeface="Wingdings" charset="0"/>
              </a:rPr>
              <a:t> crusading cartoonist/reporter]</a:t>
            </a:r>
            <a:endParaRPr lang="en-US" b="0">
              <a:solidFill>
                <a:srgbClr val="3333FF"/>
              </a:solidFill>
              <a:sym typeface="Wingdings" charset="0"/>
            </a:endParaRPr>
          </a:p>
        </p:txBody>
      </p:sp>
      <p:pic>
        <p:nvPicPr>
          <p:cNvPr id="51205" name="Picture 7" descr="BossTweed-polcartoon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2681288" cy="28194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8" descr="pol_cartoon-Nast-Tweed &amp; the Ballot Box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1066800"/>
            <a:ext cx="3473450" cy="38100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826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D30A05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D30A05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1256</Words>
  <Application>Microsoft Macintosh PowerPoint</Application>
  <PresentationFormat>On-screen Show (4:3)</PresentationFormat>
  <Paragraphs>170</Paragraphs>
  <Slides>37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Office Theme</vt:lpstr>
      <vt:lpstr>1_Office Theme</vt:lpstr>
      <vt:lpstr>Blank</vt:lpstr>
      <vt:lpstr>Executive</vt:lpstr>
      <vt:lpstr>Reconstruction Falls Apart-Redemption and the Compromise of 1877</vt:lpstr>
      <vt:lpstr>Four Reasons For End of Reconstruction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Ulysses S. Grant’s Presidency</vt:lpstr>
      <vt:lpstr>PowerPoint Presentation</vt:lpstr>
      <vt:lpstr>PowerPoint Presentation</vt:lpstr>
      <vt:lpstr>PowerPoint Presentation</vt:lpstr>
      <vt:lpstr>General Amnesty Act of 1872 </vt:lpstr>
      <vt:lpstr>PowerPoint Presentation</vt:lpstr>
      <vt:lpstr>PowerPoint Presentation</vt:lpstr>
      <vt:lpstr>PowerPoint Presentation</vt:lpstr>
      <vt:lpstr>PowerPoint Presentation</vt:lpstr>
      <vt:lpstr>Panic of 1873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Election of 1876</vt:lpstr>
      <vt:lpstr>U.S. Troops Recalled</vt:lpstr>
      <vt:lpstr>PowerPoint Presentation</vt:lpstr>
      <vt:lpstr>PowerPoint Presentation</vt:lpstr>
      <vt:lpstr>The End of Reconstruction </vt:lpstr>
      <vt:lpstr>The Compromise  of 1877 ends Reconstruction…but it is corrupt!</vt:lpstr>
      <vt:lpstr>Problems with Reconstruction</vt:lpstr>
      <vt:lpstr>Problems with Reconstruction</vt:lpstr>
      <vt:lpstr>Success and Failures of Reconstruction</vt:lpstr>
      <vt:lpstr>The End of Reconstruction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Falls Apart-Redemption and the Compromise of 1877</dc:title>
  <dc:creator>Craig Winchell</dc:creator>
  <cp:lastModifiedBy>Craig Winchell</cp:lastModifiedBy>
  <cp:revision>6</cp:revision>
  <dcterms:created xsi:type="dcterms:W3CDTF">2016-11-23T20:28:23Z</dcterms:created>
  <dcterms:modified xsi:type="dcterms:W3CDTF">2016-12-06T23:34:01Z</dcterms:modified>
</cp:coreProperties>
</file>