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0" r:id="rId4"/>
    <p:sldMasterId id="2147483718" r:id="rId5"/>
    <p:sldMasterId id="2147483730" r:id="rId6"/>
  </p:sldMasterIdLst>
  <p:notesMasterIdLst>
    <p:notesMasterId r:id="rId56"/>
  </p:notesMasterIdLst>
  <p:sldIdLst>
    <p:sldId id="256" r:id="rId7"/>
    <p:sldId id="290" r:id="rId8"/>
    <p:sldId id="258" r:id="rId9"/>
    <p:sldId id="291" r:id="rId10"/>
    <p:sldId id="292" r:id="rId11"/>
    <p:sldId id="260" r:id="rId12"/>
    <p:sldId id="262" r:id="rId13"/>
    <p:sldId id="266" r:id="rId14"/>
    <p:sldId id="293" r:id="rId15"/>
    <p:sldId id="294" r:id="rId16"/>
    <p:sldId id="270" r:id="rId17"/>
    <p:sldId id="295" r:id="rId18"/>
    <p:sldId id="296" r:id="rId19"/>
    <p:sldId id="316" r:id="rId20"/>
    <p:sldId id="297" r:id="rId21"/>
    <p:sldId id="299" r:id="rId22"/>
    <p:sldId id="300" r:id="rId23"/>
    <p:sldId id="298" r:id="rId24"/>
    <p:sldId id="272" r:id="rId25"/>
    <p:sldId id="274" r:id="rId26"/>
    <p:sldId id="273" r:id="rId27"/>
    <p:sldId id="275" r:id="rId28"/>
    <p:sldId id="303" r:id="rId29"/>
    <p:sldId id="276" r:id="rId30"/>
    <p:sldId id="277" r:id="rId31"/>
    <p:sldId id="278" r:id="rId32"/>
    <p:sldId id="281" r:id="rId33"/>
    <p:sldId id="282" r:id="rId34"/>
    <p:sldId id="283" r:id="rId35"/>
    <p:sldId id="284" r:id="rId36"/>
    <p:sldId id="285" r:id="rId37"/>
    <p:sldId id="302" r:id="rId38"/>
    <p:sldId id="286" r:id="rId39"/>
    <p:sldId id="304" r:id="rId40"/>
    <p:sldId id="305" r:id="rId41"/>
    <p:sldId id="308" r:id="rId42"/>
    <p:sldId id="309" r:id="rId43"/>
    <p:sldId id="310" r:id="rId44"/>
    <p:sldId id="311" r:id="rId45"/>
    <p:sldId id="312" r:id="rId46"/>
    <p:sldId id="313" r:id="rId47"/>
    <p:sldId id="306" r:id="rId48"/>
    <p:sldId id="279" r:id="rId49"/>
    <p:sldId id="280" r:id="rId50"/>
    <p:sldId id="314" r:id="rId51"/>
    <p:sldId id="287" r:id="rId52"/>
    <p:sldId id="288" r:id="rId53"/>
    <p:sldId id="301" r:id="rId54"/>
    <p:sldId id="28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75" autoAdjust="0"/>
  </p:normalViewPr>
  <p:slideViewPr>
    <p:cSldViewPr snapToGrid="0" snapToObjects="1">
      <p:cViewPr>
        <p:scale>
          <a:sx n="63" d="100"/>
          <a:sy n="63" d="100"/>
        </p:scale>
        <p:origin x="-440"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CAF3D-E603-5448-9D85-E209EAA2F1B3}" type="datetimeFigureOut">
              <a:rPr lang="en-US" smtClean="0"/>
              <a:t>11/17/16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CD5D4-2D94-204D-ABBA-3B3422207672}" type="slidenum">
              <a:rPr lang="en-US" smtClean="0"/>
              <a:t>‹#›</a:t>
            </a:fld>
            <a:endParaRPr lang="en-US"/>
          </a:p>
        </p:txBody>
      </p:sp>
    </p:spTree>
    <p:extLst>
      <p:ext uri="{BB962C8B-B14F-4D97-AF65-F5344CB8AC3E}">
        <p14:creationId xmlns:p14="http://schemas.microsoft.com/office/powerpoint/2010/main" val="34387693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FD49F1D-54DF-4146-82E2-FC86166C1246}"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90819" name="Rectangle 3"/>
          <p:cNvSpPr>
            <a:spLocks noGrp="1" noChangeArrowheads="1"/>
          </p:cNvSpPr>
          <p:nvPr>
            <p:ph type="body" idx="1"/>
          </p:nvPr>
        </p:nvSpPr>
        <p:spPr/>
        <p:txBody>
          <a:bodyPr/>
          <a:lstStyle/>
          <a:p>
            <a:pPr>
              <a:lnSpc>
                <a:spcPct val="80000"/>
              </a:lnSpc>
            </a:pPr>
            <a:r>
              <a:rPr lang="en-US" sz="800"/>
              <a:t>One reason why the Civil War was so lethal was the introduction of improved weaponry. Cone-shaped bullets replaced musket balls, and beginning in 1862, smooth-bore muskets were replaced with rifles with grooved barrels, which imparted spin on a bullet and allowed a soldier to hit a target a quarter of a mile away. The new weapons had appeared so suddenly that commanders did not immediately realize that they needed to compensate for the increased range and accuracy of rifles.  The Civil War was the first war in which soldiers used repeating rifles (which could fire several shots without reloading), breechloading arms (which were loaded from behind the barrel instead of through the muzzle), and automated weapons like the Gatling gun. The Civil War also marked the first use by Americans of shrapnel, booby traps, and land mines.  </a:t>
            </a:r>
          </a:p>
          <a:p>
            <a:pPr>
              <a:lnSpc>
                <a:spcPct val="80000"/>
              </a:lnSpc>
            </a:pPr>
            <a:r>
              <a:rPr lang="en-US" sz="800"/>
              <a:t>Outdated strategy also contributed to the high number of casualties. Massive frontal assaults and massed formations resulted in large numbers of deaths. In addition, far larger numbers of soldiers were involved in battles than in the past. In the Mexican War, no more than 15,000 soldiers opposed each other in a single battle, but some Civil War battles involved as many as 100,000 soldiers. </a:t>
            </a:r>
          </a:p>
          <a:p>
            <a:pPr>
              <a:lnSpc>
                <a:spcPct val="80000"/>
              </a:lnSpc>
            </a:pPr>
            <a:r>
              <a:rPr lang="en-US" sz="800"/>
              <a:t>The Civil War separated families in unprecedented numbers and freed women to assume many new roles. With the departure of many men into the military, women entered many occupations previously reserved for men only: in factories, shops, and especially, the expanding civil service, where women took jobs as clerks, bookkeepers, and secretaries. A number of women also served as spies (like Rose O'Neal Greenhow (1814-1864), a Confederate spy in Washington) and even as soldiers (like Albert Cashier, whose real name was Jennie Hodgers). </a:t>
            </a:r>
          </a:p>
          <a:p>
            <a:pPr>
              <a:lnSpc>
                <a:spcPct val="80000"/>
              </a:lnSpc>
            </a:pPr>
            <a:r>
              <a:rPr lang="en-US" sz="800"/>
              <a:t>But it was as nurses that women achieved particular prominence. Louisa May Alcott and Clara Barton were among thousands of women, North and South, who carried supplies to soldiers and nursed wounded men on the battlefield and in hospitals. Through organizations like the Christian Commission (formed by the North's YMCAs) and the U.S. Sanitary Commission (one of whose founders was Elizabeth Blackwell, the first American woman to earn a medical degree), women agents distributed medical supplies, organized hospitals, passed out Bibles and religious tracts, and offered comfort to wounded or dying soldiers. </a:t>
            </a:r>
          </a:p>
          <a:p>
            <a:pPr>
              <a:lnSpc>
                <a:spcPct val="80000"/>
              </a:lnSpc>
            </a:pPr>
            <a:r>
              <a:rPr lang="en-US" sz="800"/>
              <a:t>Initially, Lincoln and his generals anticipated a conventional war in which Union soldiers would respect civilians' property. Convinced that there was residual unionist support in the South, they expected to preserve the South's economic base, including its factories and rail lines. But as the war dragged on, the Civil War became history's first total war, a war in which the Union sought the Confederacy's total defeat and unconditional surrender. To achieve success, Union officers such as Ulysses S. Grant and William Tecumseh Sherman believed that it was necessary to break the South's will to fight. Sherman summed up the idea of total war in blunt terms: "We are not only fighting hostile armies," he declared in 1864, "but a hostile people, and must make old and young, rich and poor, feel the hard hand of war.</a:t>
            </a:r>
            <a:r>
              <a:rPr lang="ja-JP" altLang="en-US" sz="800">
                <a:latin typeface="Arial"/>
              </a:rPr>
              <a:t>“</a:t>
            </a:r>
            <a:r>
              <a:rPr lang="en-US" sz="800"/>
              <a:t>  A year earlier, a general order was issued that declared that military necessity "allows of all destruction of property" and "appropriation of whatever an enemy's country affords necessary for the subsistence and safety of the Army." This order allowed soldiers to destroy anything that might be of use to the Confederacy.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idx="1"/>
          </p:nvPr>
        </p:nvSpPr>
        <p:spPr>
          <a:ln/>
        </p:spPr>
        <p:txBody>
          <a:bodyPr/>
          <a:lstStyle/>
          <a:p>
            <a:endParaRPr lang="en-US"/>
          </a:p>
        </p:txBody>
      </p:sp>
      <p:sp>
        <p:nvSpPr>
          <p:cNvPr id="288771"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61123" name="Rectangle 3"/>
          <p:cNvSpPr>
            <a:spLocks noGrp="1" noChangeArrowheads="1"/>
          </p:cNvSpPr>
          <p:nvPr>
            <p:ph type="body" idx="1"/>
          </p:nvPr>
        </p:nvSpPr>
        <p:spPr/>
        <p:txBody>
          <a:bodyPr/>
          <a:lstStyle/>
          <a:p>
            <a:pPr>
              <a:lnSpc>
                <a:spcPct val="85000"/>
              </a:lnSpc>
              <a:spcBef>
                <a:spcPct val="1000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body" idx="1"/>
          </p:nvPr>
        </p:nvSpPr>
        <p:spPr>
          <a:noFill/>
          <a:ln/>
        </p:spPr>
        <p:txBody>
          <a:bodyPr/>
          <a:lstStyle/>
          <a:p>
            <a:r>
              <a:rPr lang="en-US"/>
              <a:t>1 confederate dollar worth 8 cents in 1863</a:t>
            </a:r>
          </a:p>
        </p:txBody>
      </p:sp>
      <p:sp>
        <p:nvSpPr>
          <p:cNvPr id="296963"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73581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046847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The war had not been going well for  the Union armies around Washington, D.C.</a:t>
            </a:r>
            <a:br>
              <a:rPr lang="en-US">
                <a:latin typeface="Calibri" charset="0"/>
              </a:rPr>
            </a:br>
            <a:r>
              <a:rPr lang="en-US">
                <a:latin typeface="Calibri" charset="0"/>
              </a:rPr>
              <a:t/>
            </a:r>
            <a:br>
              <a:rPr lang="en-US">
                <a:latin typeface="Calibri" charset="0"/>
              </a:rPr>
            </a:br>
            <a:r>
              <a:rPr lang="en-US">
                <a:latin typeface="Calibri" charset="0"/>
              </a:rPr>
              <a:t>The Union had lost every major battle in which it had fought in 1861 and 1862.</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2648086E-4ECC-0C49-A19D-2701C94E2834}" type="slidenum">
              <a:rPr lang="en-US"/>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The stated purpose of the war by the United States was to save the Union. </a:t>
            </a:r>
            <a:br>
              <a:rPr lang="en-US">
                <a:latin typeface="Calibri" charset="0"/>
              </a:rPr>
            </a:br>
            <a:r>
              <a:rPr lang="en-US">
                <a:latin typeface="Calibri" charset="0"/>
              </a:rPr>
              <a:t>However, abolitionists and Republicans were pressuring Lincoln to making freeing the slaves a goal of the war. </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C1CC7EC8-FECD-7143-A1CE-516FAA56DD8F}" type="slidenum">
              <a:rPr lang="en-US"/>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solidFill>
                  <a:srgbClr val="333333"/>
                </a:solidFill>
                <a:latin typeface="Calibri" charset="0"/>
              </a:rPr>
              <a:t>Before freeing the slaves could be added to the war aims Lincoln felt strongly that the Union needed a victory.</a:t>
            </a:r>
          </a:p>
          <a:p>
            <a:pPr>
              <a:spcBef>
                <a:spcPct val="0"/>
              </a:spcBef>
            </a:pPr>
            <a:endParaRPr lang="en-US">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264B4DDD-4125-B04B-AD69-2F4598417F9C}" type="slidenum">
              <a:rPr lang="en-US"/>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07076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76483" name="Rectangle 3"/>
          <p:cNvSpPr>
            <a:spLocks noGrp="1" noChangeArrowheads="1"/>
          </p:cNvSpPr>
          <p:nvPr>
            <p:ph type="body" idx="1"/>
          </p:nvPr>
        </p:nvSpPr>
        <p:spPr/>
        <p:txBody>
          <a:bodyPr/>
          <a:lstStyle/>
          <a:p>
            <a:r>
              <a:rPr lang="en-US"/>
              <a:t>Threats of secession were nothing new. Some Southerners had threatened to leave the Union during a Congressional debate over slavery in 1790, the Missouri Crisis of 1819 and 1820, the Nullification Crisis of 1831 and 1832, and the crisis over California statehood in 1850. In each case, the crisis was resolved by compromise. Many expected the same pattern to prevail in 1861. </a:t>
            </a:r>
          </a:p>
          <a:p>
            <a:endParaRPr lang="en-US"/>
          </a:p>
          <a:p>
            <a:r>
              <a:rPr lang="en-US"/>
              <a:t>Drawing on arguments developed by John C. Calhoun, the convention held that the states were sovereign entities that could leave the Union as freely as they joined. Among the many indictments of the northern states and people, nothing seems more central than the issue of trust with respect to the capture and return of fugitive slaves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Abraham Lincoln now had a victory to issue the Emancipation Proclamation.</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3E978FBB-F018-A24C-9359-1352CF8F566C}" type="slidenum">
              <a:rPr lang="en-US"/>
              <a:pPr/>
              <a:t>45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28787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78531" name="Rectangle 3"/>
          <p:cNvSpPr>
            <a:spLocks noGrp="1" noChangeArrowheads="1"/>
          </p:cNvSpPr>
          <p:nvPr>
            <p:ph type="body" idx="1"/>
          </p:nvPr>
        </p:nvSpPr>
        <p:spPr/>
        <p:txBody>
          <a:bodyPr/>
          <a:lstStyle/>
          <a:p>
            <a:r>
              <a:rPr lang="en-US" sz="1400"/>
              <a:t>Some wished to </a:t>
            </a:r>
            <a:r>
              <a:rPr lang="ja-JP" altLang="en-US" sz="1400">
                <a:latin typeface="Arial"/>
              </a:rPr>
              <a:t>“</a:t>
            </a:r>
            <a:r>
              <a:rPr lang="en-US" sz="1400"/>
              <a:t>let the South depart in peace</a:t>
            </a:r>
            <a:r>
              <a:rPr lang="ja-JP" altLang="en-US" sz="1400">
                <a:latin typeface="Arial"/>
              </a:rPr>
              <a:t>”</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AFECCE-6C7B-5F42-B8CD-C4564F3F213C}" type="slidenum">
              <a:rPr lang="en-US" sz="1200"/>
              <a:pPr eaLnBrk="1" hangingPunct="1"/>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6045F49F-F015-9D41-90C6-A736329A8F41}" type="slidenum">
              <a:rPr lang="en-US">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ln/>
        </p:spPr>
        <p:txBody>
          <a:bodyPr/>
          <a:lstStyle/>
          <a:p>
            <a:endParaRPr lang="en-US"/>
          </a:p>
        </p:txBody>
      </p:sp>
      <p:sp>
        <p:nvSpPr>
          <p:cNvPr id="19459"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pPr>
              <a:lnSpc>
                <a:spcPct val="85000"/>
              </a:lnSpc>
              <a:spcBef>
                <a:spcPct val="10000"/>
              </a:spcBef>
            </a:pPr>
            <a:r>
              <a:rPr lang="en-US"/>
              <a:t>This plan maximized the North</a:t>
            </a:r>
            <a:r>
              <a:rPr lang="ja-JP" altLang="en-US">
                <a:latin typeface="Arial"/>
              </a:rPr>
              <a:t>’</a:t>
            </a:r>
            <a:r>
              <a:rPr lang="en-US"/>
              <a:t>s industrial advantages but required better leadership than North had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en-US"/>
          </a:p>
        </p:txBody>
      </p:sp>
      <p:sp>
        <p:nvSpPr>
          <p:cNvPr id="23555"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ln/>
        </p:spPr>
        <p:txBody>
          <a:bodyPr/>
          <a:lstStyle/>
          <a:p>
            <a:endParaRPr lang="en-US"/>
          </a:p>
        </p:txBody>
      </p:sp>
      <p:sp>
        <p:nvSpPr>
          <p:cNvPr id="188419"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9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9"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99"/>
            <a:ext cx="2133600" cy="365125"/>
          </a:xfrm>
        </p:spPr>
        <p:txBody>
          <a:bodyPr/>
          <a:lstStyle/>
          <a:p>
            <a:fld id="{70FAA508-F0CD-46EA-95FB-26B559A0B5D9}" type="datetimeFigureOut">
              <a:rPr lang="en-US" smtClean="0"/>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4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4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99"/>
            <a:ext cx="2133600" cy="365125"/>
          </a:xfrm>
        </p:spPr>
        <p:txBody>
          <a:bodyPr/>
          <a:lstStyle/>
          <a:p>
            <a:fld id="{70FAA508-F0CD-46EA-95FB-26B559A0B5D9}"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4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99"/>
            <a:ext cx="2133600" cy="365125"/>
          </a:xfrm>
        </p:spPr>
        <p:txBody>
          <a:bodyPr/>
          <a:lstStyle/>
          <a:p>
            <a:fld id="{70FAA508-F0CD-46EA-95FB-26B559A0B5D9}"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A9FC4E12-E7AE-2744-94E1-CE70A75EB14D}" type="slidenum">
              <a:rPr lang="en-US"/>
              <a:pPr/>
              <a:t>‹#›</a:t>
            </a:fld>
            <a:endParaRPr lang="en-US"/>
          </a:p>
        </p:txBody>
      </p:sp>
    </p:spTree>
    <p:extLst>
      <p:ext uri="{BB962C8B-B14F-4D97-AF65-F5344CB8AC3E}">
        <p14:creationId xmlns:p14="http://schemas.microsoft.com/office/powerpoint/2010/main" val="1293916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36B7835-EE98-B14F-A430-0518C3531500}" type="slidenum">
              <a:rPr lang="en-US"/>
              <a:pPr/>
              <a:t>‹#›</a:t>
            </a:fld>
            <a:endParaRPr lang="en-US"/>
          </a:p>
        </p:txBody>
      </p:sp>
    </p:spTree>
    <p:extLst>
      <p:ext uri="{BB962C8B-B14F-4D97-AF65-F5344CB8AC3E}">
        <p14:creationId xmlns:p14="http://schemas.microsoft.com/office/powerpoint/2010/main" val="3805230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6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7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0033FD7-C03B-5D44-86D5-3D61AB97E1E6}" type="slidenum">
              <a:rPr lang="en-US"/>
              <a:pPr/>
              <a:t>‹#›</a:t>
            </a:fld>
            <a:endParaRPr lang="en-US"/>
          </a:p>
        </p:txBody>
      </p:sp>
    </p:spTree>
    <p:extLst>
      <p:ext uri="{BB962C8B-B14F-4D97-AF65-F5344CB8AC3E}">
        <p14:creationId xmlns:p14="http://schemas.microsoft.com/office/powerpoint/2010/main" val="2455749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7"/>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7D2DF625-1C53-D749-8EBB-66329AA1EFB7}" type="slidenum">
              <a:rPr lang="en-US"/>
              <a:pPr/>
              <a:t>‹#›</a:t>
            </a:fld>
            <a:endParaRPr lang="en-US"/>
          </a:p>
        </p:txBody>
      </p:sp>
    </p:spTree>
    <p:extLst>
      <p:ext uri="{BB962C8B-B14F-4D97-AF65-F5344CB8AC3E}">
        <p14:creationId xmlns:p14="http://schemas.microsoft.com/office/powerpoint/2010/main" val="69947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5E75F9F9-CCAE-9249-8A58-DBD1167AB53B}" type="slidenum">
              <a:rPr lang="en-US"/>
              <a:pPr/>
              <a:t>‹#›</a:t>
            </a:fld>
            <a:endParaRPr lang="en-US"/>
          </a:p>
        </p:txBody>
      </p:sp>
    </p:spTree>
    <p:extLst>
      <p:ext uri="{BB962C8B-B14F-4D97-AF65-F5344CB8AC3E}">
        <p14:creationId xmlns:p14="http://schemas.microsoft.com/office/powerpoint/2010/main" val="160286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C9A79D82-4DD5-6E40-A4C6-1E6D9D884A5D}" type="slidenum">
              <a:rPr lang="en-US"/>
              <a:pPr/>
              <a:t>‹#›</a:t>
            </a:fld>
            <a:endParaRPr lang="en-US"/>
          </a:p>
        </p:txBody>
      </p:sp>
    </p:spTree>
    <p:extLst>
      <p:ext uri="{BB962C8B-B14F-4D97-AF65-F5344CB8AC3E}">
        <p14:creationId xmlns:p14="http://schemas.microsoft.com/office/powerpoint/2010/main" val="360753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6A28D6A5-9111-2C41-8180-39B0678CCE2A}" type="slidenum">
              <a:rPr lang="en-US"/>
              <a:pPr/>
              <a:t>‹#›</a:t>
            </a:fld>
            <a:endParaRPr lang="en-US"/>
          </a:p>
        </p:txBody>
      </p:sp>
    </p:spTree>
    <p:extLst>
      <p:ext uri="{BB962C8B-B14F-4D97-AF65-F5344CB8AC3E}">
        <p14:creationId xmlns:p14="http://schemas.microsoft.com/office/powerpoint/2010/main" val="1778101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9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7D03A3FB-E247-4843-8F8A-5E871DAE9FD1}" type="slidenum">
              <a:rPr lang="en-US"/>
              <a:pPr/>
              <a:t>‹#›</a:t>
            </a:fld>
            <a:endParaRPr lang="en-US"/>
          </a:p>
        </p:txBody>
      </p:sp>
    </p:spTree>
    <p:extLst>
      <p:ext uri="{BB962C8B-B14F-4D97-AF65-F5344CB8AC3E}">
        <p14:creationId xmlns:p14="http://schemas.microsoft.com/office/powerpoint/2010/main" val="8937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D959F203-750A-8A40-9F13-9EC54001D676}" type="slidenum">
              <a:rPr lang="en-US"/>
              <a:pPr/>
              <a:t>‹#›</a:t>
            </a:fld>
            <a:endParaRPr lang="en-US"/>
          </a:p>
        </p:txBody>
      </p:sp>
    </p:spTree>
    <p:extLst>
      <p:ext uri="{BB962C8B-B14F-4D97-AF65-F5344CB8AC3E}">
        <p14:creationId xmlns:p14="http://schemas.microsoft.com/office/powerpoint/2010/main" val="3270002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8F1ABD00-3380-914A-87AF-8533C0E19167}" type="slidenum">
              <a:rPr lang="en-US"/>
              <a:pPr/>
              <a:t>‹#›</a:t>
            </a:fld>
            <a:endParaRPr lang="en-US"/>
          </a:p>
        </p:txBody>
      </p:sp>
    </p:spTree>
    <p:extLst>
      <p:ext uri="{BB962C8B-B14F-4D97-AF65-F5344CB8AC3E}">
        <p14:creationId xmlns:p14="http://schemas.microsoft.com/office/powerpoint/2010/main" val="559370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EF9B7A-F51D-7947-800F-CDFF7C3E8FA3}" type="slidenum">
              <a:rPr lang="en-US"/>
              <a:pPr/>
              <a:t>‹#›</a:t>
            </a:fld>
            <a:endParaRPr lang="en-US"/>
          </a:p>
        </p:txBody>
      </p:sp>
    </p:spTree>
    <p:extLst>
      <p:ext uri="{BB962C8B-B14F-4D97-AF65-F5344CB8AC3E}">
        <p14:creationId xmlns:p14="http://schemas.microsoft.com/office/powerpoint/2010/main" val="266630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7816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7565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15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9995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1415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3519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6335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1790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0719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5425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72142-8C3A-A344-A13C-220B53D39AB0}" type="datetimeFigureOut">
              <a:rPr lang="en-US" smtClean="0">
                <a:solidFill>
                  <a:prstClr val="black">
                    <a:tint val="75000"/>
                  </a:prstClr>
                </a:solidFill>
                <a:latin typeface="Calibri"/>
              </a:rPr>
              <a:pPr/>
              <a:t>11/17/16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176346-13CB-FE45-AAFD-1ABA049A35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2753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134C6E92-FD28-2448-B931-C49F21528E3F}" type="slidenum">
              <a:rPr lang="en-US"/>
              <a:pPr/>
              <a:t>‹#›</a:t>
            </a:fld>
            <a:endParaRPr lang="en-US"/>
          </a:p>
        </p:txBody>
      </p:sp>
    </p:spTree>
    <p:extLst>
      <p:ext uri="{BB962C8B-B14F-4D97-AF65-F5344CB8AC3E}">
        <p14:creationId xmlns:p14="http://schemas.microsoft.com/office/powerpoint/2010/main" val="877603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355331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2182239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3622641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938717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latin typeface="Calibri"/>
            </a:endParaRPr>
          </a:p>
        </p:txBody>
      </p:sp>
      <p:sp>
        <p:nvSpPr>
          <p:cNvPr id="9" name="Slide Number Placeholder 8"/>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349857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latin typeface="Calibri"/>
            </a:endParaRPr>
          </a:p>
        </p:txBody>
      </p:sp>
      <p:sp>
        <p:nvSpPr>
          <p:cNvPr id="5" name="Slide Number Placeholder 4"/>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4136758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latin typeface="Calibri"/>
            </a:endParaRPr>
          </a:p>
        </p:txBody>
      </p:sp>
      <p:sp>
        <p:nvSpPr>
          <p:cNvPr id="4" name="Slide Number Placeholder 3"/>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434921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47360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879489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831119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348808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99"/>
            <a:ext cx="2133600" cy="365125"/>
          </a:xfrm>
        </p:spPr>
        <p:txBody>
          <a:bodyPr/>
          <a:lstStyle/>
          <a:p>
            <a:fld id="{70FAA508-F0CD-46EA-95FB-26B559A0B5D9}" type="datetimeFigureOut">
              <a:rPr lang="en-US" smtClean="0"/>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solidFill>
                <a:srgbClr val="000000">
                  <a:tint val="75000"/>
                </a:srgbClr>
              </a:solidFill>
              <a:latin typeface="Calibri"/>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solidFill>
                <a:srgbClr val="000000">
                  <a:tint val="75000"/>
                </a:srgbClr>
              </a:solidFill>
              <a:latin typeface="Calibri"/>
            </a:endParaRPr>
          </a:p>
        </p:txBody>
      </p:sp>
      <p:sp>
        <p:nvSpPr>
          <p:cNvPr id="7" name="Rectangle 41"/>
          <p:cNvSpPr>
            <a:spLocks noGrp="1" noChangeArrowheads="1"/>
          </p:cNvSpPr>
          <p:nvPr>
            <p:ph type="sldNum" sz="quarter" idx="12"/>
          </p:nvPr>
        </p:nvSpPr>
        <p:spPr>
          <a:ln/>
        </p:spPr>
        <p:txBody>
          <a:bodyPr/>
          <a:lstStyle>
            <a:lvl1pPr>
              <a:defRPr/>
            </a:lvl1pPr>
          </a:lstStyle>
          <a:p>
            <a:pPr>
              <a:defRPr/>
            </a:pPr>
            <a:fld id="{15471DEB-B1C5-43EA-8EA3-61D600D44462}" type="slidenum">
              <a:rPr lang="en-US" altLang="en-US">
                <a:solidFill>
                  <a:srgbClr val="000000">
                    <a:tint val="75000"/>
                  </a:srgbClr>
                </a:solidFill>
                <a:latin typeface="Calibri"/>
              </a:rPr>
              <a:pPr>
                <a:defRPr/>
              </a:pPr>
              <a:t>‹#›</a:t>
            </a:fld>
            <a:endParaRPr lang="en-US" altLang="en-US">
              <a:solidFill>
                <a:srgbClr val="000000">
                  <a:tint val="75000"/>
                </a:srgbClr>
              </a:solidFill>
              <a:latin typeface="Calibri"/>
            </a:endParaRPr>
          </a:p>
        </p:txBody>
      </p:sp>
    </p:spTree>
    <p:extLst>
      <p:ext uri="{BB962C8B-B14F-4D97-AF65-F5344CB8AC3E}">
        <p14:creationId xmlns:p14="http://schemas.microsoft.com/office/powerpoint/2010/main" val="3223984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3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000000">
                  <a:tint val="75000"/>
                </a:srgbClr>
              </a:solidFill>
              <a:latin typeface="Calibri"/>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tint val="75000"/>
                </a:srgbClr>
              </a:solidFill>
              <a:latin typeface="Calibri"/>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6F5FCFE-019C-4471-A0D6-85DAC61495A4}" type="slidenum">
              <a:rPr lang="en-US" altLang="en-US">
                <a:solidFill>
                  <a:srgbClr val="000000">
                    <a:tint val="75000"/>
                  </a:srgbClr>
                </a:solidFill>
                <a:latin typeface="Calibri"/>
              </a:rPr>
              <a:pPr/>
              <a:t>‹#›</a:t>
            </a:fld>
            <a:endParaRPr lang="en-US" altLang="en-US">
              <a:solidFill>
                <a:srgbClr val="000000">
                  <a:tint val="75000"/>
                </a:srgbClr>
              </a:solidFill>
              <a:latin typeface="Calibri"/>
            </a:endParaRPr>
          </a:p>
        </p:txBody>
      </p:sp>
    </p:spTree>
    <p:extLst>
      <p:ext uri="{BB962C8B-B14F-4D97-AF65-F5344CB8AC3E}">
        <p14:creationId xmlns:p14="http://schemas.microsoft.com/office/powerpoint/2010/main" val="4115685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5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3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ltLang="en-US">
              <a:solidFill>
                <a:srgbClr val="000000">
                  <a:tint val="75000"/>
                </a:srgbClr>
              </a:solidFill>
              <a:latin typeface="Calibri"/>
            </a:endParaRPr>
          </a:p>
        </p:txBody>
      </p:sp>
      <p:sp>
        <p:nvSpPr>
          <p:cNvPr id="7" name="Rectangle 70"/>
          <p:cNvSpPr>
            <a:spLocks noGrp="1" noChangeArrowheads="1"/>
          </p:cNvSpPr>
          <p:nvPr>
            <p:ph type="ftr" sz="quarter" idx="11"/>
          </p:nvPr>
        </p:nvSpPr>
        <p:spPr>
          <a:ln/>
        </p:spPr>
        <p:txBody>
          <a:bodyPr/>
          <a:lstStyle>
            <a:lvl1pPr>
              <a:defRPr/>
            </a:lvl1pPr>
          </a:lstStyle>
          <a:p>
            <a:pPr>
              <a:defRPr/>
            </a:pPr>
            <a:endParaRPr lang="en-US" altLang="en-US">
              <a:solidFill>
                <a:srgbClr val="000000">
                  <a:tint val="75000"/>
                </a:srgbClr>
              </a:solidFill>
              <a:latin typeface="Calibri"/>
            </a:endParaRPr>
          </a:p>
        </p:txBody>
      </p:sp>
      <p:sp>
        <p:nvSpPr>
          <p:cNvPr id="8" name="Rectangle 71"/>
          <p:cNvSpPr>
            <a:spLocks noGrp="1" noChangeArrowheads="1"/>
          </p:cNvSpPr>
          <p:nvPr>
            <p:ph type="sldNum" sz="quarter" idx="12"/>
          </p:nvPr>
        </p:nvSpPr>
        <p:spPr>
          <a:ln/>
        </p:spPr>
        <p:txBody>
          <a:bodyPr/>
          <a:lstStyle>
            <a:lvl1pPr>
              <a:defRPr/>
            </a:lvl1pPr>
          </a:lstStyle>
          <a:p>
            <a:pPr>
              <a:defRPr/>
            </a:pPr>
            <a:fld id="{3AB5E64B-D946-4552-A847-D2C4CEEB6106}" type="slidenum">
              <a:rPr lang="en-US" altLang="en-US">
                <a:solidFill>
                  <a:srgbClr val="000000">
                    <a:tint val="75000"/>
                  </a:srgbClr>
                </a:solidFill>
                <a:latin typeface="Calibri"/>
              </a:rPr>
              <a:pPr>
                <a:defRPr/>
              </a:pPr>
              <a:t>‹#›</a:t>
            </a:fld>
            <a:endParaRPr lang="en-US" altLang="en-US">
              <a:solidFill>
                <a:srgbClr val="000000">
                  <a:tint val="75000"/>
                </a:srgbClr>
              </a:solidFill>
              <a:latin typeface="Calibri"/>
            </a:endParaRPr>
          </a:p>
        </p:txBody>
      </p:sp>
    </p:spTree>
    <p:extLst>
      <p:ext uri="{BB962C8B-B14F-4D97-AF65-F5344CB8AC3E}">
        <p14:creationId xmlns:p14="http://schemas.microsoft.com/office/powerpoint/2010/main" val="3285690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63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63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solidFill>
                <a:srgbClr val="000000">
                  <a:tint val="75000"/>
                </a:srgbClr>
              </a:solidFill>
              <a:latin typeface="Calibri"/>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tint val="75000"/>
                </a:srgbClr>
              </a:solidFill>
              <a:latin typeface="Calibri"/>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3684B65F-E992-47AA-87AA-19B838F18E82}" type="slidenum">
              <a:rPr lang="en-US" altLang="en-US">
                <a:solidFill>
                  <a:srgbClr val="000000">
                    <a:tint val="75000"/>
                  </a:srgbClr>
                </a:solidFill>
                <a:latin typeface="Calibri"/>
              </a:rPr>
              <a:pPr/>
              <a:t>‹#›</a:t>
            </a:fld>
            <a:endParaRPr lang="en-US" altLang="en-US">
              <a:solidFill>
                <a:srgbClr val="000000">
                  <a:tint val="75000"/>
                </a:srgbClr>
              </a:solidFill>
              <a:latin typeface="Calibri"/>
            </a:endParaRPr>
          </a:p>
        </p:txBody>
      </p:sp>
    </p:spTree>
    <p:extLst>
      <p:ext uri="{BB962C8B-B14F-4D97-AF65-F5344CB8AC3E}">
        <p14:creationId xmlns:p14="http://schemas.microsoft.com/office/powerpoint/2010/main" val="37360691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8228013"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037053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8228013"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2" y="1604965"/>
            <a:ext cx="4037013" cy="4524375"/>
          </a:xfrm>
        </p:spPr>
        <p:txBody>
          <a:bodyPr/>
          <a:lstStyle/>
          <a:p>
            <a:pPr lvl="0"/>
            <a:endParaRPr lang="en-US" noProof="0" smtClean="0"/>
          </a:p>
        </p:txBody>
      </p:sp>
      <p:sp>
        <p:nvSpPr>
          <p:cNvPr id="4" name="Text Placeholder 3"/>
          <p:cNvSpPr>
            <a:spLocks noGrp="1"/>
          </p:cNvSpPr>
          <p:nvPr>
            <p:ph type="body" sz="half" idx="2"/>
          </p:nvPr>
        </p:nvSpPr>
        <p:spPr>
          <a:xfrm>
            <a:off x="4646613" y="1604965"/>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097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1026"/>
          <p:cNvGrpSpPr>
            <a:grpSpLocks/>
          </p:cNvGrpSpPr>
          <p:nvPr/>
        </p:nvGrpSpPr>
        <p:grpSpPr bwMode="auto">
          <a:xfrm>
            <a:off x="-3175" y="2438400"/>
            <a:ext cx="9147175" cy="1063625"/>
            <a:chOff x="-2" y="1536"/>
            <a:chExt cx="5762" cy="670"/>
          </a:xfrm>
        </p:grpSpPr>
        <p:grpSp>
          <p:nvGrpSpPr>
            <p:cNvPr id="99331" name="Group 1027"/>
            <p:cNvGrpSpPr>
              <a:grpSpLocks/>
            </p:cNvGrpSpPr>
            <p:nvPr/>
          </p:nvGrpSpPr>
          <p:grpSpPr bwMode="auto">
            <a:xfrm flipH="1">
              <a:off x="-2" y="1562"/>
              <a:ext cx="5762" cy="638"/>
              <a:chOff x="-2" y="1562"/>
              <a:chExt cx="5762" cy="638"/>
            </a:xfrm>
          </p:grpSpPr>
          <p:sp>
            <p:nvSpPr>
              <p:cNvPr id="99332" name="Freeform 1028"/>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33" name="Freeform 1029"/>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34" name="Freeform 1030"/>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35" name="Freeform 1031"/>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36" name="Freeform 1032"/>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37" name="Freeform 1033"/>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38" name="Freeform 1034"/>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39" name="Freeform 1035"/>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0" name="Freeform 1036"/>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1" name="Freeform 1037"/>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2" name="Freeform 1038"/>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3" name="Freeform 1039"/>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4" name="Freeform 1040"/>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5" name="Freeform 1041"/>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6" name="Freeform 1042"/>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7" name="Freeform 1043"/>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8" name="Freeform 1044"/>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49" name="Freeform 1045"/>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50" name="Freeform 1046"/>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grpSp>
        <p:sp>
          <p:nvSpPr>
            <p:cNvPr id="99351" name="Freeform 1047"/>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9352" name="Freeform 1048"/>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grpSp>
      <p:sp>
        <p:nvSpPr>
          <p:cNvPr id="99353" name="Rectangle 1049"/>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smtClean="0"/>
              <a:t>Click to edit Master title style</a:t>
            </a:r>
          </a:p>
        </p:txBody>
      </p:sp>
      <p:sp>
        <p:nvSpPr>
          <p:cNvPr id="99354" name="Rectangle 1050"/>
          <p:cNvSpPr>
            <a:spLocks noGrp="1" noChangeArrowheads="1"/>
          </p:cNvSpPr>
          <p:nvPr>
            <p:ph type="subTitle" idx="1"/>
          </p:nvPr>
        </p:nvSpPr>
        <p:spPr>
          <a:xfrm>
            <a:off x="1166813" y="3886200"/>
            <a:ext cx="6400800" cy="1752600"/>
          </a:xfrm>
        </p:spPr>
        <p:txBody>
          <a:bodyPr/>
          <a:lstStyle>
            <a:lvl1pPr marL="0" indent="0">
              <a:buFont typeface="Wingdings" charset="0"/>
              <a:buNone/>
              <a:defRPr sz="4800"/>
            </a:lvl1pPr>
          </a:lstStyle>
          <a:p>
            <a:pPr lvl="0"/>
            <a:r>
              <a:rPr lang="en-US" noProof="0" smtClean="0"/>
              <a:t>Click to edit Master subtitle style</a:t>
            </a:r>
          </a:p>
        </p:txBody>
      </p:sp>
      <p:sp>
        <p:nvSpPr>
          <p:cNvPr id="99355" name="Rectangle 1051"/>
          <p:cNvSpPr>
            <a:spLocks noGrp="1" noChangeArrowheads="1"/>
          </p:cNvSpPr>
          <p:nvPr>
            <p:ph type="dt" sz="half" idx="2"/>
          </p:nvPr>
        </p:nvSpPr>
        <p:spPr bwMode="auto">
          <a:xfrm>
            <a:off x="1166813"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mn-lt"/>
              </a:defRPr>
            </a:lvl1pPr>
          </a:lstStyle>
          <a:p>
            <a:pPr fontAlgn="base">
              <a:spcAft>
                <a:spcPct val="0"/>
              </a:spcAft>
            </a:pPr>
            <a:endParaRPr lang="en-US" smtClean="0">
              <a:latin typeface="Arial"/>
              <a:ea typeface="ＭＳ Ｐゴシック" charset="0"/>
            </a:endParaRPr>
          </a:p>
        </p:txBody>
      </p:sp>
      <p:sp>
        <p:nvSpPr>
          <p:cNvPr id="99356" name="Rectangle 1052"/>
          <p:cNvSpPr>
            <a:spLocks noGrp="1" noChangeArrowheads="1"/>
          </p:cNvSpPr>
          <p:nvPr>
            <p:ph type="ftr" sz="quarter" idx="3"/>
          </p:nvPr>
        </p:nvSpPr>
        <p:spPr bwMode="auto">
          <a:xfrm>
            <a:off x="35814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mn-lt"/>
              </a:defRPr>
            </a:lvl1pPr>
          </a:lstStyle>
          <a:p>
            <a:pPr fontAlgn="base">
              <a:spcAft>
                <a:spcPct val="0"/>
              </a:spcAft>
            </a:pPr>
            <a:endParaRPr lang="en-US" smtClean="0">
              <a:latin typeface="Arial"/>
              <a:ea typeface="ＭＳ Ｐゴシック" charset="0"/>
            </a:endParaRPr>
          </a:p>
        </p:txBody>
      </p:sp>
      <p:sp>
        <p:nvSpPr>
          <p:cNvPr id="99357" name="Rectangle 1053"/>
          <p:cNvSpPr>
            <a:spLocks noGrp="1" noChangeArrowheads="1"/>
          </p:cNvSpPr>
          <p:nvPr>
            <p:ph type="sldNum" sz="quarter" idx="4"/>
          </p:nvPr>
        </p:nvSpPr>
        <p:spPr bwMode="auto">
          <a:xfrm>
            <a:off x="70104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latin typeface="+mn-lt"/>
              </a:defRPr>
            </a:lvl1pPr>
          </a:lstStyle>
          <a:p>
            <a:pPr fontAlgn="base">
              <a:spcAft>
                <a:spcPct val="0"/>
              </a:spcAft>
            </a:pPr>
            <a:fld id="{B94088C5-45CB-A246-9FD3-62F6D2045A74}" type="slidenum">
              <a:rPr lang="en-US" smtClean="0">
                <a:latin typeface="Arial"/>
                <a:ea typeface="ＭＳ Ｐゴシック" charset="0"/>
              </a:rPr>
              <a:pPr fontAlgn="base">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1535703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051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0289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219200"/>
            <a:ext cx="40767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219200"/>
            <a:ext cx="40767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310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5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5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99"/>
            <a:ext cx="2133600" cy="365125"/>
          </a:xfrm>
        </p:spPr>
        <p:txBody>
          <a:bodyPr/>
          <a:lstStyle/>
          <a:p>
            <a:fld id="{70FAA508-F0CD-46EA-95FB-26B559A0B5D9}" type="datetimeFigureOut">
              <a:rPr lang="en-US" smtClean="0"/>
              <a:t>11/17/16</a:t>
            </a:fld>
            <a:endParaRPr lang="en-US"/>
          </a:p>
        </p:txBody>
      </p:sp>
      <p:sp>
        <p:nvSpPr>
          <p:cNvPr id="8" name="Footer Placeholder 7"/>
          <p:cNvSpPr>
            <a:spLocks noGrp="1"/>
          </p:cNvSpPr>
          <p:nvPr>
            <p:ph type="ftr" sz="quarter" idx="11"/>
          </p:nvPr>
        </p:nvSpPr>
        <p:spPr>
          <a:xfrm>
            <a:off x="1120588" y="18829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47445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75285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1116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179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546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7789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0"/>
            <a:ext cx="20764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60769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2251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03507BDB-C387-4441-A8D1-40C85C81BA5E}" type="slidenum">
              <a:rPr lang="en-US"/>
              <a:pPr/>
              <a:t>‹#›</a:t>
            </a:fld>
            <a:endParaRPr lang="en-US"/>
          </a:p>
        </p:txBody>
      </p:sp>
    </p:spTree>
    <p:extLst>
      <p:ext uri="{BB962C8B-B14F-4D97-AF65-F5344CB8AC3E}">
        <p14:creationId xmlns:p14="http://schemas.microsoft.com/office/powerpoint/2010/main" val="3705252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3448D628-C32F-2F4D-A53C-660AF70EC84D}" type="slidenum">
              <a:rPr lang="en-US"/>
              <a:pPr/>
              <a:t>‹#›</a:t>
            </a:fld>
            <a:endParaRPr lang="en-US"/>
          </a:p>
        </p:txBody>
      </p:sp>
    </p:spTree>
    <p:extLst>
      <p:ext uri="{BB962C8B-B14F-4D97-AF65-F5344CB8AC3E}">
        <p14:creationId xmlns:p14="http://schemas.microsoft.com/office/powerpoint/2010/main" val="1220636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0F2AFC0-979D-514E-BEE4-AA13A73018D9}" type="slidenum">
              <a:rPr lang="en-US"/>
              <a:pPr/>
              <a:t>‹#›</a:t>
            </a:fld>
            <a:endParaRPr lang="en-US"/>
          </a:p>
        </p:txBody>
      </p:sp>
    </p:spTree>
    <p:extLst>
      <p:ext uri="{BB962C8B-B14F-4D97-AF65-F5344CB8AC3E}">
        <p14:creationId xmlns:p14="http://schemas.microsoft.com/office/powerpoint/2010/main" val="74162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2BC3468-6D50-9E44-BD50-AEA695CB51A7}" type="slidenum">
              <a:rPr lang="en-US"/>
              <a:pPr/>
              <a:t>‹#›</a:t>
            </a:fld>
            <a:endParaRPr lang="en-US"/>
          </a:p>
        </p:txBody>
      </p:sp>
    </p:spTree>
    <p:extLst>
      <p:ext uri="{BB962C8B-B14F-4D97-AF65-F5344CB8AC3E}">
        <p14:creationId xmlns:p14="http://schemas.microsoft.com/office/powerpoint/2010/main" val="200059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3D1B1B1D-0D7F-814A-A56F-88C2A6847AF0}" type="slidenum">
              <a:rPr lang="en-US"/>
              <a:pPr/>
              <a:t>‹#›</a:t>
            </a:fld>
            <a:endParaRPr lang="en-US"/>
          </a:p>
        </p:txBody>
      </p:sp>
    </p:spTree>
    <p:extLst>
      <p:ext uri="{BB962C8B-B14F-4D97-AF65-F5344CB8AC3E}">
        <p14:creationId xmlns:p14="http://schemas.microsoft.com/office/powerpoint/2010/main" val="1038313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2F0C578F-3D8B-854A-9A14-772C38F4C30E}" type="slidenum">
              <a:rPr lang="en-US"/>
              <a:pPr/>
              <a:t>‹#›</a:t>
            </a:fld>
            <a:endParaRPr lang="en-US"/>
          </a:p>
        </p:txBody>
      </p:sp>
    </p:spTree>
    <p:extLst>
      <p:ext uri="{BB962C8B-B14F-4D97-AF65-F5344CB8AC3E}">
        <p14:creationId xmlns:p14="http://schemas.microsoft.com/office/powerpoint/2010/main" val="42652942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108FD6FB-AF09-B143-BFE3-28E6D39FC7B6}" type="slidenum">
              <a:rPr lang="en-US"/>
              <a:pPr/>
              <a:t>‹#›</a:t>
            </a:fld>
            <a:endParaRPr lang="en-US"/>
          </a:p>
        </p:txBody>
      </p:sp>
    </p:spTree>
    <p:extLst>
      <p:ext uri="{BB962C8B-B14F-4D97-AF65-F5344CB8AC3E}">
        <p14:creationId xmlns:p14="http://schemas.microsoft.com/office/powerpoint/2010/main" val="1467754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83C66F1A-6BD7-AE43-9320-902CCE7477FF}" type="slidenum">
              <a:rPr lang="en-US"/>
              <a:pPr/>
              <a:t>‹#›</a:t>
            </a:fld>
            <a:endParaRPr lang="en-US"/>
          </a:p>
        </p:txBody>
      </p:sp>
    </p:spTree>
    <p:extLst>
      <p:ext uri="{BB962C8B-B14F-4D97-AF65-F5344CB8AC3E}">
        <p14:creationId xmlns:p14="http://schemas.microsoft.com/office/powerpoint/2010/main" val="31215814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729842FE-EF67-2142-9A8A-9BAEA197FB37}" type="slidenum">
              <a:rPr lang="en-US"/>
              <a:pPr/>
              <a:t>‹#›</a:t>
            </a:fld>
            <a:endParaRPr lang="en-US"/>
          </a:p>
        </p:txBody>
      </p:sp>
    </p:spTree>
    <p:extLst>
      <p:ext uri="{BB962C8B-B14F-4D97-AF65-F5344CB8AC3E}">
        <p14:creationId xmlns:p14="http://schemas.microsoft.com/office/powerpoint/2010/main" val="3693390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AEE2FE1F-1A23-6340-8866-791A521A93DA}" type="slidenum">
              <a:rPr lang="en-US"/>
              <a:pPr/>
              <a:t>‹#›</a:t>
            </a:fld>
            <a:endParaRPr lang="en-US"/>
          </a:p>
        </p:txBody>
      </p:sp>
    </p:spTree>
    <p:extLst>
      <p:ext uri="{BB962C8B-B14F-4D97-AF65-F5344CB8AC3E}">
        <p14:creationId xmlns:p14="http://schemas.microsoft.com/office/powerpoint/2010/main" val="37563953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FFB6D04F-8371-E340-B506-39CA2EECDE16}" type="slidenum">
              <a:rPr lang="en-US"/>
              <a:pPr/>
              <a:t>‹#›</a:t>
            </a:fld>
            <a:endParaRPr lang="en-US"/>
          </a:p>
        </p:txBody>
      </p:sp>
    </p:spTree>
    <p:extLst>
      <p:ext uri="{BB962C8B-B14F-4D97-AF65-F5344CB8AC3E}">
        <p14:creationId xmlns:p14="http://schemas.microsoft.com/office/powerpoint/2010/main" val="266851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11/17/16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4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99"/>
            <a:ext cx="2133600" cy="365125"/>
          </a:xfrm>
        </p:spPr>
        <p:txBody>
          <a:bodyPr/>
          <a:lstStyle/>
          <a:p>
            <a:fld id="{70FAA508-F0CD-46EA-95FB-26B559A0B5D9}" type="datetimeFigureOut">
              <a:rPr lang="en-US" smtClean="0"/>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5.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60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9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11/17/16</a:t>
            </a:fld>
            <a:endParaRPr lang="en-US"/>
          </a:p>
        </p:txBody>
      </p:sp>
      <p:sp>
        <p:nvSpPr>
          <p:cNvPr id="5" name="Footer Placeholder 4"/>
          <p:cNvSpPr>
            <a:spLocks noGrp="1"/>
          </p:cNvSpPr>
          <p:nvPr>
            <p:ph type="ftr" sz="quarter" idx="3"/>
          </p:nvPr>
        </p:nvSpPr>
        <p:spPr>
          <a:xfrm>
            <a:off x="1120588" y="18829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11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2"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2"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7"/>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67639" y="635639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1B24B086-6A60-CA46-AADF-EBC45E590E56}" type="slidenum">
              <a:rPr lang="en-US">
                <a:ea typeface="ＭＳ Ｐゴシック" charset="0"/>
              </a:rPr>
              <a:pPr fontAlgn="base">
                <a:spcBef>
                  <a:spcPct val="0"/>
                </a:spcBef>
                <a:spcAft>
                  <a:spcPct val="0"/>
                </a:spcAft>
              </a:pPr>
              <a:t>‹#›</a:t>
            </a:fld>
            <a:endParaRPr lang="en-US">
              <a:ea typeface="ＭＳ Ｐゴシック" charset="0"/>
            </a:endParaRPr>
          </a:p>
        </p:txBody>
      </p:sp>
    </p:spTree>
    <p:extLst>
      <p:ext uri="{BB962C8B-B14F-4D97-AF65-F5344CB8AC3E}">
        <p14:creationId xmlns:p14="http://schemas.microsoft.com/office/powerpoint/2010/main" val="152865522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fontAlgn="base">
        <a:spcBef>
          <a:spcPct val="0"/>
        </a:spcBef>
        <a:spcAft>
          <a:spcPct val="0"/>
        </a:spcAft>
        <a:defRPr sz="4400" kern="1200">
          <a:solidFill>
            <a:srgbClr val="225790"/>
          </a:solidFill>
          <a:latin typeface="Georgia"/>
          <a:ea typeface="ＭＳ Ｐゴシック" charset="-128"/>
          <a:cs typeface="Georgia"/>
        </a:defRPr>
      </a:lvl1pPr>
      <a:lvl2pPr algn="ctr" defTabSz="457200" rtl="0" fontAlgn="base">
        <a:spcBef>
          <a:spcPct val="0"/>
        </a:spcBef>
        <a:spcAft>
          <a:spcPct val="0"/>
        </a:spcAft>
        <a:defRPr sz="4400">
          <a:solidFill>
            <a:srgbClr val="225790"/>
          </a:solidFill>
          <a:latin typeface="Georgia" charset="0"/>
          <a:ea typeface="ＭＳ Ｐゴシック" charset="-128"/>
          <a:cs typeface="Georgia" charset="0"/>
        </a:defRPr>
      </a:lvl2pPr>
      <a:lvl3pPr algn="ctr" defTabSz="457200" rtl="0" fontAlgn="base">
        <a:spcBef>
          <a:spcPct val="0"/>
        </a:spcBef>
        <a:spcAft>
          <a:spcPct val="0"/>
        </a:spcAft>
        <a:defRPr sz="4400">
          <a:solidFill>
            <a:srgbClr val="225790"/>
          </a:solidFill>
          <a:latin typeface="Georgia" charset="0"/>
          <a:ea typeface="ＭＳ Ｐゴシック" charset="-128"/>
          <a:cs typeface="Georgia" charset="0"/>
        </a:defRPr>
      </a:lvl3pPr>
      <a:lvl4pPr algn="ctr" defTabSz="457200" rtl="0" fontAlgn="base">
        <a:spcBef>
          <a:spcPct val="0"/>
        </a:spcBef>
        <a:spcAft>
          <a:spcPct val="0"/>
        </a:spcAft>
        <a:defRPr sz="4400">
          <a:solidFill>
            <a:srgbClr val="225790"/>
          </a:solidFill>
          <a:latin typeface="Georgia" charset="0"/>
          <a:ea typeface="ＭＳ Ｐゴシック" charset="-128"/>
          <a:cs typeface="Georgia" charset="0"/>
        </a:defRPr>
      </a:lvl4pPr>
      <a:lvl5pPr algn="ctr" defTabSz="457200" rtl="0" fontAlgn="base">
        <a:spcBef>
          <a:spcPct val="0"/>
        </a:spcBef>
        <a:spcAft>
          <a:spcPct val="0"/>
        </a:spcAft>
        <a:defRPr sz="4400">
          <a:solidFill>
            <a:srgbClr val="225790"/>
          </a:solidFill>
          <a:latin typeface="Georgia" charset="0"/>
          <a:ea typeface="ＭＳ Ｐゴシック" charset="-128"/>
          <a:cs typeface="Georgia" charset="0"/>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fontAlgn="base">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fontAlgn="base">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C172142-8C3A-A344-A13C-220B53D39AB0}" type="datetimeFigureOut">
              <a:rPr lang="en-US" smtClean="0">
                <a:solidFill>
                  <a:prstClr val="black">
                    <a:tint val="75000"/>
                  </a:prstClr>
                </a:solidFill>
                <a:latin typeface="Calibri"/>
              </a:rPr>
              <a:pPr defTabSz="457200"/>
              <a:t>11/17/16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4176346-13CB-FE45-AAFD-1ABA049A3521}"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30038191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4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24E6-A689-469D-94A5-2EBCAA737ECE}" type="datetimeFigureOut">
              <a:rPr lang="en-US" smtClean="0">
                <a:solidFill>
                  <a:srgbClr val="000000">
                    <a:tint val="75000"/>
                  </a:srgbClr>
                </a:solidFill>
                <a:latin typeface="Calibri"/>
              </a:rPr>
              <a:pPr/>
              <a:t>11/13/16</a:t>
            </a:fld>
            <a:endParaRPr lang="en-US">
              <a:solidFill>
                <a:srgbClr val="000000">
                  <a:tint val="75000"/>
                </a:srgbClr>
              </a:solidFill>
              <a:latin typeface="Calibri"/>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latin typeface="Calibri"/>
            </a:endParaRPr>
          </a:p>
        </p:txBody>
      </p:sp>
      <p:sp>
        <p:nvSpPr>
          <p:cNvPr id="6" name="Slide Number Placeholder 5"/>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F2FA-14AC-402A-B3A1-8668EF3FBE0A}"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39611519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98306" name="Group 1026"/>
          <p:cNvGrpSpPr>
            <a:grpSpLocks/>
          </p:cNvGrpSpPr>
          <p:nvPr/>
        </p:nvGrpSpPr>
        <p:grpSpPr bwMode="auto">
          <a:xfrm>
            <a:off x="0" y="-4763"/>
            <a:ext cx="1063625" cy="6858001"/>
            <a:chOff x="0" y="-3"/>
            <a:chExt cx="670" cy="4320"/>
          </a:xfrm>
        </p:grpSpPr>
        <p:grpSp>
          <p:nvGrpSpPr>
            <p:cNvPr id="98307" name="Group 1027"/>
            <p:cNvGrpSpPr>
              <a:grpSpLocks/>
            </p:cNvGrpSpPr>
            <p:nvPr/>
          </p:nvGrpSpPr>
          <p:grpSpPr bwMode="auto">
            <a:xfrm rot="16200000" flipH="1">
              <a:off x="-1815" y="1838"/>
              <a:ext cx="4320" cy="638"/>
              <a:chOff x="-2" y="1562"/>
              <a:chExt cx="5762" cy="638"/>
            </a:xfrm>
          </p:grpSpPr>
          <p:sp>
            <p:nvSpPr>
              <p:cNvPr id="98308" name="Freeform 1028"/>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09" name="Freeform 1029"/>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0" name="Freeform 1030"/>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1" name="Freeform 1031"/>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2" name="Freeform 1032"/>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3" name="Freeform 1033"/>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4" name="Freeform 1034"/>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5" name="Freeform 1035"/>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6" name="Freeform 1036"/>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7" name="Freeform 1037"/>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8" name="Freeform 1038"/>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19" name="Freeform 1039"/>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20" name="Freeform 1040"/>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21" name="Freeform 1041"/>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22" name="Freeform 1042"/>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23" name="Freeform 1043"/>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24" name="Freeform 1044"/>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25" name="Freeform 1045"/>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26" name="Freeform 1046"/>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grpSp>
        <p:sp>
          <p:nvSpPr>
            <p:cNvPr id="98327" name="Freeform 1047"/>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98328" name="Freeform 1048"/>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grpSp>
      <p:sp>
        <p:nvSpPr>
          <p:cNvPr id="98329" name="Rectangle 1049"/>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8330" name="Rectangle 1050"/>
          <p:cNvSpPr>
            <a:spLocks noGrp="1" noChangeArrowheads="1"/>
          </p:cNvSpPr>
          <p:nvPr>
            <p:ph type="body" idx="1"/>
          </p:nvPr>
        </p:nvSpPr>
        <p:spPr bwMode="auto">
          <a:xfrm>
            <a:off x="838200" y="1219200"/>
            <a:ext cx="8305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768019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charset="0"/>
          <a:ea typeface="ＭＳ Ｐゴシック" charset="0"/>
        </a:defRPr>
      </a:lvl2pPr>
      <a:lvl3pPr algn="l" rtl="0" fontAlgn="base">
        <a:spcBef>
          <a:spcPct val="0"/>
        </a:spcBef>
        <a:spcAft>
          <a:spcPct val="0"/>
        </a:spcAft>
        <a:defRPr sz="4400">
          <a:solidFill>
            <a:schemeClr val="tx2"/>
          </a:solidFill>
          <a:latin typeface="Times New Roman" charset="0"/>
          <a:ea typeface="ＭＳ Ｐゴシック" charset="0"/>
        </a:defRPr>
      </a:lvl3pPr>
      <a:lvl4pPr algn="l" rtl="0" fontAlgn="base">
        <a:spcBef>
          <a:spcPct val="0"/>
        </a:spcBef>
        <a:spcAft>
          <a:spcPct val="0"/>
        </a:spcAft>
        <a:defRPr sz="4400">
          <a:solidFill>
            <a:schemeClr val="tx2"/>
          </a:solidFill>
          <a:latin typeface="Times New Roman" charset="0"/>
          <a:ea typeface="ＭＳ Ｐゴシック" charset="0"/>
        </a:defRPr>
      </a:lvl4pPr>
      <a:lvl5pPr algn="l" rtl="0" fontAlgn="base">
        <a:spcBef>
          <a:spcPct val="0"/>
        </a:spcBef>
        <a:spcAft>
          <a:spcPct val="0"/>
        </a:spcAft>
        <a:defRPr sz="4400">
          <a:solidFill>
            <a:schemeClr val="tx2"/>
          </a:solidFill>
          <a:latin typeface="Times New Roman" charset="0"/>
          <a:ea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lr>
          <a:schemeClr val="accent1"/>
        </a:buClr>
        <a:buSzPct val="80000"/>
        <a:buFont typeface="Wingdings" charset="0"/>
        <a:buChar char="n"/>
        <a:defRPr sz="4000">
          <a:solidFill>
            <a:schemeClr val="tx1"/>
          </a:solidFill>
          <a:latin typeface="+mn-lt"/>
          <a:ea typeface="+mn-ea"/>
          <a:cs typeface="+mn-cs"/>
        </a:defRPr>
      </a:lvl1pPr>
      <a:lvl2pPr marL="742950" indent="-285750" algn="l" rtl="0" fontAlgn="base">
        <a:spcBef>
          <a:spcPct val="20000"/>
        </a:spcBef>
        <a:spcAft>
          <a:spcPct val="0"/>
        </a:spcAft>
        <a:buChar char="–"/>
        <a:defRPr sz="4000">
          <a:solidFill>
            <a:schemeClr val="tx1"/>
          </a:solidFill>
          <a:latin typeface="+mn-lt"/>
          <a:ea typeface="+mn-ea"/>
        </a:defRPr>
      </a:lvl2pPr>
      <a:lvl3pPr marL="1143000" indent="-228600" algn="l" rtl="0" fontAlgn="base">
        <a:spcBef>
          <a:spcPct val="20000"/>
        </a:spcBef>
        <a:spcAft>
          <a:spcPct val="0"/>
        </a:spcAft>
        <a:buChar char="•"/>
        <a:defRPr sz="4000">
          <a:solidFill>
            <a:schemeClr val="tx1"/>
          </a:solidFill>
          <a:latin typeface="+mn-lt"/>
          <a:ea typeface="+mn-ea"/>
        </a:defRPr>
      </a:lvl3pPr>
      <a:lvl4pPr marL="1600200" indent="-228600" algn="l" rtl="0" fontAlgn="base">
        <a:spcBef>
          <a:spcPct val="20000"/>
        </a:spcBef>
        <a:spcAft>
          <a:spcPct val="0"/>
        </a:spcAft>
        <a:buChar char="–"/>
        <a:defRPr sz="4000">
          <a:solidFill>
            <a:schemeClr val="tx1"/>
          </a:solidFill>
          <a:latin typeface="+mn-lt"/>
          <a:ea typeface="+mn-ea"/>
        </a:defRPr>
      </a:lvl4pPr>
      <a:lvl5pPr marL="2057400" indent="-228600" algn="l" rtl="0" fontAlgn="base">
        <a:spcBef>
          <a:spcPct val="20000"/>
        </a:spcBef>
        <a:spcAft>
          <a:spcPct val="0"/>
        </a:spcAft>
        <a:buChar char="»"/>
        <a:defRPr sz="4000">
          <a:solidFill>
            <a:schemeClr val="tx1"/>
          </a:solidFill>
          <a:latin typeface="+mn-lt"/>
          <a:ea typeface="+mn-ea"/>
        </a:defRPr>
      </a:lvl5pPr>
      <a:lvl6pPr marL="2514600" indent="-228600" algn="l" rtl="0" fontAlgn="base">
        <a:spcBef>
          <a:spcPct val="20000"/>
        </a:spcBef>
        <a:spcAft>
          <a:spcPct val="0"/>
        </a:spcAft>
        <a:buChar char="»"/>
        <a:defRPr sz="4000">
          <a:solidFill>
            <a:schemeClr val="tx1"/>
          </a:solidFill>
          <a:latin typeface="+mn-lt"/>
          <a:ea typeface="+mn-ea"/>
        </a:defRPr>
      </a:lvl6pPr>
      <a:lvl7pPr marL="2971800" indent="-228600" algn="l" rtl="0" fontAlgn="base">
        <a:spcBef>
          <a:spcPct val="20000"/>
        </a:spcBef>
        <a:spcAft>
          <a:spcPct val="0"/>
        </a:spcAft>
        <a:buChar char="»"/>
        <a:defRPr sz="4000">
          <a:solidFill>
            <a:schemeClr val="tx1"/>
          </a:solidFill>
          <a:latin typeface="+mn-lt"/>
          <a:ea typeface="+mn-ea"/>
        </a:defRPr>
      </a:lvl7pPr>
      <a:lvl8pPr marL="3429000" indent="-228600" algn="l" rtl="0" fontAlgn="base">
        <a:spcBef>
          <a:spcPct val="20000"/>
        </a:spcBef>
        <a:spcAft>
          <a:spcPct val="0"/>
        </a:spcAft>
        <a:buChar char="»"/>
        <a:defRPr sz="4000">
          <a:solidFill>
            <a:schemeClr val="tx1"/>
          </a:solidFill>
          <a:latin typeface="+mn-lt"/>
          <a:ea typeface="+mn-ea"/>
        </a:defRPr>
      </a:lvl8pPr>
      <a:lvl9pPr marL="3886200" indent="-228600" algn="l" rtl="0" fontAlgn="base">
        <a:spcBef>
          <a:spcPct val="20000"/>
        </a:spcBef>
        <a:spcAft>
          <a:spcPct val="0"/>
        </a:spcAft>
        <a:buChar char="»"/>
        <a:defRPr sz="4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6049DCBC-C6AB-EA48-B9DB-B431BC89C9A0}" type="slidenum">
              <a:rPr lang="en-US" smtClean="0">
                <a:ea typeface="ＭＳ Ｐゴシック" charset="0"/>
              </a:rPr>
              <a:pPr fontAlgn="base">
                <a:spcBef>
                  <a:spcPct val="0"/>
                </a:spcBef>
                <a:spcAft>
                  <a:spcPct val="0"/>
                </a:spcAft>
              </a:pPr>
              <a:t>‹#›</a:t>
            </a:fld>
            <a:endParaRPr lang="en-US" smtClean="0">
              <a:ea typeface="ＭＳ Ｐゴシック" charset="0"/>
            </a:endParaRPr>
          </a:p>
        </p:txBody>
      </p:sp>
    </p:spTree>
    <p:extLst>
      <p:ext uri="{BB962C8B-B14F-4D97-AF65-F5344CB8AC3E}">
        <p14:creationId xmlns:p14="http://schemas.microsoft.com/office/powerpoint/2010/main" val="176736534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457200" rtl="0" fontAlgn="base">
        <a:spcBef>
          <a:spcPct val="0"/>
        </a:spcBef>
        <a:spcAft>
          <a:spcPct val="0"/>
        </a:spcAft>
        <a:defRPr sz="4400" kern="1200">
          <a:solidFill>
            <a:srgbClr val="225790"/>
          </a:solidFill>
          <a:latin typeface="Georgia"/>
          <a:ea typeface="ＭＳ Ｐゴシック" charset="-128"/>
          <a:cs typeface="Georgia"/>
        </a:defRPr>
      </a:lvl1pPr>
      <a:lvl2pPr algn="ctr" defTabSz="457200" rtl="0" fontAlgn="base">
        <a:spcBef>
          <a:spcPct val="0"/>
        </a:spcBef>
        <a:spcAft>
          <a:spcPct val="0"/>
        </a:spcAft>
        <a:defRPr sz="4400">
          <a:solidFill>
            <a:srgbClr val="225790"/>
          </a:solidFill>
          <a:latin typeface="Georgia" charset="0"/>
          <a:ea typeface="ＭＳ Ｐゴシック" charset="-128"/>
          <a:cs typeface="Georgia" charset="0"/>
        </a:defRPr>
      </a:lvl2pPr>
      <a:lvl3pPr algn="ctr" defTabSz="457200" rtl="0" fontAlgn="base">
        <a:spcBef>
          <a:spcPct val="0"/>
        </a:spcBef>
        <a:spcAft>
          <a:spcPct val="0"/>
        </a:spcAft>
        <a:defRPr sz="4400">
          <a:solidFill>
            <a:srgbClr val="225790"/>
          </a:solidFill>
          <a:latin typeface="Georgia" charset="0"/>
          <a:ea typeface="ＭＳ Ｐゴシック" charset="-128"/>
          <a:cs typeface="Georgia" charset="0"/>
        </a:defRPr>
      </a:lvl3pPr>
      <a:lvl4pPr algn="ctr" defTabSz="457200" rtl="0" fontAlgn="base">
        <a:spcBef>
          <a:spcPct val="0"/>
        </a:spcBef>
        <a:spcAft>
          <a:spcPct val="0"/>
        </a:spcAft>
        <a:defRPr sz="4400">
          <a:solidFill>
            <a:srgbClr val="225790"/>
          </a:solidFill>
          <a:latin typeface="Georgia" charset="0"/>
          <a:ea typeface="ＭＳ Ｐゴシック" charset="-128"/>
          <a:cs typeface="Georgia" charset="0"/>
        </a:defRPr>
      </a:lvl4pPr>
      <a:lvl5pPr algn="ctr" defTabSz="457200" rtl="0" fontAlgn="base">
        <a:spcBef>
          <a:spcPct val="0"/>
        </a:spcBef>
        <a:spcAft>
          <a:spcPct val="0"/>
        </a:spcAft>
        <a:defRPr sz="4400">
          <a:solidFill>
            <a:srgbClr val="225790"/>
          </a:solidFill>
          <a:latin typeface="Georgia" charset="0"/>
          <a:ea typeface="ＭＳ Ｐゴシック" charset="-128"/>
          <a:cs typeface="Georgia" charset="0"/>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fontAlgn="base">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fontAlgn="base">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5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0.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0.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4.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8.jpe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1.jpeg"/><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3.jpeg"/><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25.jpeg"/><Relationship Id="rId3"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27.jpeg"/><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30.png"/><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40.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5.jpeg"/><Relationship Id="rId3"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7.jpeg"/><Relationship Id="rId3"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44.xml"/><Relationship Id="rId2"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54.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4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6.xml"/><Relationship Id="rId3"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47.jpeg"/><Relationship Id="rId3"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73.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8.xml"/><Relationship Id="rId3" Type="http://schemas.openxmlformats.org/officeDocument/2006/relationships/image" Target="../media/image5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5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5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0.xml"/><Relationship Id="rId3"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png"/><Relationship Id="rId1" Type="http://schemas.openxmlformats.org/officeDocument/2006/relationships/slideLayout" Target="../slideLayouts/slideLayout55.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58.jpeg"/><Relationship Id="rId3" Type="http://schemas.openxmlformats.org/officeDocument/2006/relationships/image" Target="../media/image5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6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Early Civil War-Politics of Warfare and Turning the Tide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br>
              <a:rPr lang="en-US" dirty="0" smtClean="0"/>
            </a:br>
            <a:endParaRPr lang="en-US" dirty="0" smtClean="0"/>
          </a:p>
          <a:p>
            <a:r>
              <a:rPr lang="en-US" dirty="0" smtClean="0"/>
              <a:t>Period 5</a:t>
            </a:r>
          </a:p>
        </p:txBody>
      </p:sp>
    </p:spTree>
    <p:extLst>
      <p:ext uri="{BB962C8B-B14F-4D97-AF65-F5344CB8AC3E}">
        <p14:creationId xmlns:p14="http://schemas.microsoft.com/office/powerpoint/2010/main" val="27332743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143000" y="0"/>
            <a:ext cx="7772400" cy="838200"/>
          </a:xfrm>
        </p:spPr>
        <p:txBody>
          <a:bodyPr/>
          <a:lstStyle/>
          <a:p>
            <a:pPr algn="ctr"/>
            <a:r>
              <a:rPr lang="en-US"/>
              <a:t>Southern Advantages</a:t>
            </a:r>
          </a:p>
        </p:txBody>
      </p:sp>
      <p:sp>
        <p:nvSpPr>
          <p:cNvPr id="111619" name="Rectangle 2051"/>
          <p:cNvSpPr>
            <a:spLocks noGrp="1" noChangeArrowheads="1"/>
          </p:cNvSpPr>
          <p:nvPr>
            <p:ph type="body" idx="1"/>
          </p:nvPr>
        </p:nvSpPr>
        <p:spPr>
          <a:xfrm>
            <a:off x="914400" y="838200"/>
            <a:ext cx="8229600" cy="6019800"/>
          </a:xfrm>
        </p:spPr>
        <p:txBody>
          <a:bodyPr/>
          <a:lstStyle/>
          <a:p>
            <a:r>
              <a:rPr lang="en-US"/>
              <a:t>Although outnumbered &amp; less industrial, South had advantages:</a:t>
            </a:r>
          </a:p>
          <a:p>
            <a:pPr lvl="1"/>
            <a:r>
              <a:rPr lang="en-US"/>
              <a:t>President Davis knew that they did not have to </a:t>
            </a:r>
            <a:r>
              <a:rPr lang="ja-JP" altLang="en-US">
                <a:latin typeface="Arial"/>
              </a:rPr>
              <a:t>“</a:t>
            </a:r>
            <a:r>
              <a:rPr lang="en-US"/>
              <a:t>win</a:t>
            </a:r>
            <a:r>
              <a:rPr lang="ja-JP" altLang="en-US">
                <a:latin typeface="Arial"/>
              </a:rPr>
              <a:t>”</a:t>
            </a:r>
            <a:r>
              <a:rPr lang="en-US"/>
              <a:t> the war; the South only had to drag out the fight &amp; make the North quit </a:t>
            </a:r>
          </a:p>
          <a:p>
            <a:pPr lvl="1"/>
            <a:r>
              <a:rPr lang="en-US"/>
              <a:t>Had the best military leaders </a:t>
            </a:r>
          </a:p>
          <a:p>
            <a:pPr lvl="1"/>
            <a:r>
              <a:rPr lang="en-US"/>
              <a:t>England &amp; France appeared more</a:t>
            </a:r>
            <a:r>
              <a:rPr lang="en-US" sz="3200"/>
              <a:t> </a:t>
            </a:r>
            <a:r>
              <a:rPr lang="en-US"/>
              <a:t>willing</a:t>
            </a:r>
            <a:r>
              <a:rPr lang="en-US" sz="3500"/>
              <a:t> </a:t>
            </a:r>
            <a:r>
              <a:rPr lang="en-US"/>
              <a:t>to</a:t>
            </a:r>
            <a:r>
              <a:rPr lang="en-US" sz="3500"/>
              <a:t> </a:t>
            </a:r>
            <a:r>
              <a:rPr lang="en-US"/>
              <a:t>support</a:t>
            </a:r>
            <a:r>
              <a:rPr lang="en-US" sz="3500"/>
              <a:t> </a:t>
            </a:r>
            <a:r>
              <a:rPr lang="en-US"/>
              <a:t>the</a:t>
            </a:r>
            <a:r>
              <a:rPr lang="en-US" sz="3500"/>
              <a:t> </a:t>
            </a:r>
            <a:r>
              <a:rPr lang="en-US"/>
              <a:t>South</a:t>
            </a:r>
          </a:p>
        </p:txBody>
      </p:sp>
      <p:pic>
        <p:nvPicPr>
          <p:cNvPr id="46087" name="Picture 1031" descr="Robert_Edward_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2752725" cy="40735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9" name="Picture 1033" descr="Thomas%20'Stonewall'%20Jack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24000"/>
            <a:ext cx="2790825" cy="4038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91" name="Picture 1035" descr="James%20Stu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524000"/>
            <a:ext cx="2759075" cy="4038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92" name="Text Box 1036"/>
          <p:cNvSpPr txBox="1">
            <a:spLocks noChangeArrowheads="1"/>
          </p:cNvSpPr>
          <p:nvPr/>
        </p:nvSpPr>
        <p:spPr bwMode="auto">
          <a:xfrm>
            <a:off x="0" y="5638800"/>
            <a:ext cx="9144000" cy="10271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ct val="10000"/>
              </a:spcBef>
            </a:pPr>
            <a:r>
              <a:rPr lang="en-US" sz="3600"/>
              <a:t>     </a:t>
            </a:r>
            <a:r>
              <a:rPr lang="en-US" sz="3600">
                <a:solidFill>
                  <a:srgbClr val="FF0000"/>
                </a:solidFill>
              </a:rPr>
              <a:t>Robert E</a:t>
            </a:r>
            <a:r>
              <a:rPr lang="en-US" sz="3600"/>
              <a:t>           </a:t>
            </a:r>
            <a:r>
              <a:rPr lang="ja-JP" altLang="en-US" sz="3600">
                <a:solidFill>
                  <a:srgbClr val="0000CC"/>
                </a:solidFill>
                <a:latin typeface="Arial"/>
              </a:rPr>
              <a:t>“</a:t>
            </a:r>
            <a:r>
              <a:rPr lang="en-US" sz="3600">
                <a:solidFill>
                  <a:srgbClr val="0000CC"/>
                </a:solidFill>
              </a:rPr>
              <a:t>Stonewall</a:t>
            </a:r>
            <a:r>
              <a:rPr lang="ja-JP" altLang="en-US" sz="3600">
                <a:solidFill>
                  <a:srgbClr val="0000CC"/>
                </a:solidFill>
                <a:latin typeface="Arial"/>
              </a:rPr>
              <a:t>”</a:t>
            </a:r>
            <a:r>
              <a:rPr lang="en-US" sz="3600"/>
              <a:t>         </a:t>
            </a:r>
            <a:r>
              <a:rPr lang="en-US" sz="3600">
                <a:solidFill>
                  <a:srgbClr val="006600"/>
                </a:solidFill>
              </a:rPr>
              <a:t>J.E.B.</a:t>
            </a:r>
          </a:p>
          <a:p>
            <a:pPr>
              <a:lnSpc>
                <a:spcPct val="80000"/>
              </a:lnSpc>
              <a:spcBef>
                <a:spcPct val="10000"/>
              </a:spcBef>
            </a:pPr>
            <a:r>
              <a:rPr lang="en-US" sz="3600"/>
              <a:t>       </a:t>
            </a:r>
            <a:r>
              <a:rPr lang="en-US" sz="3600">
                <a:solidFill>
                  <a:srgbClr val="FF0000"/>
                </a:solidFill>
              </a:rPr>
              <a:t> Lee</a:t>
            </a:r>
            <a:r>
              <a:rPr lang="en-US" sz="3600"/>
              <a:t>		          </a:t>
            </a:r>
            <a:r>
              <a:rPr lang="en-US" sz="3600">
                <a:solidFill>
                  <a:srgbClr val="0000CC"/>
                </a:solidFill>
              </a:rPr>
              <a:t>Jackson	</a:t>
            </a:r>
            <a:r>
              <a:rPr lang="en-US" sz="3600"/>
              <a:t>	   </a:t>
            </a:r>
            <a:r>
              <a:rPr lang="en-US" sz="3600">
                <a:solidFill>
                  <a:srgbClr val="006600"/>
                </a:solidFill>
              </a:rPr>
              <a:t>Stuart</a:t>
            </a:r>
          </a:p>
        </p:txBody>
      </p:sp>
      <p:sp>
        <p:nvSpPr>
          <p:cNvPr id="46093" name="AutoShape 1037"/>
          <p:cNvSpPr>
            <a:spLocks noChangeArrowheads="1"/>
          </p:cNvSpPr>
          <p:nvPr/>
        </p:nvSpPr>
        <p:spPr bwMode="auto">
          <a:xfrm>
            <a:off x="2819400" y="3733800"/>
            <a:ext cx="3429000" cy="990600"/>
          </a:xfrm>
          <a:prstGeom prst="wedgeRectCallout">
            <a:avLst>
              <a:gd name="adj1" fmla="val 43241"/>
              <a:gd name="adj2" fmla="val 206088"/>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3600">
                <a:latin typeface="Arial"/>
              </a:rPr>
              <a:t>“</a:t>
            </a:r>
            <a:r>
              <a:rPr lang="en-US" sz="3600"/>
              <a:t>King Cotton</a:t>
            </a:r>
            <a:r>
              <a:rPr lang="ja-JP" altLang="en-US" sz="3600">
                <a:latin typeface="Arial"/>
              </a:rPr>
              <a:t>”</a:t>
            </a:r>
            <a:r>
              <a:rPr lang="en-US" sz="3600"/>
              <a:t> diplomacy</a:t>
            </a:r>
          </a:p>
        </p:txBody>
      </p:sp>
    </p:spTree>
    <p:extLst>
      <p:ext uri="{BB962C8B-B14F-4D97-AF65-F5344CB8AC3E}">
        <p14:creationId xmlns:p14="http://schemas.microsoft.com/office/powerpoint/2010/main" val="1528982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93"/>
                                        </p:tgtEl>
                                        <p:attrNameLst>
                                          <p:attrName>style.visibility</p:attrName>
                                        </p:attrNameLst>
                                      </p:cBhvr>
                                      <p:to>
                                        <p:strVal val="visible"/>
                                      </p:to>
                                    </p:set>
                                    <p:anim calcmode="lin" valueType="num">
                                      <p:cBhvr>
                                        <p:cTn id="7" dur="500" fill="hold"/>
                                        <p:tgtEl>
                                          <p:spTgt spid="46093"/>
                                        </p:tgtEl>
                                        <p:attrNameLst>
                                          <p:attrName>ppt_w</p:attrName>
                                        </p:attrNameLst>
                                      </p:cBhvr>
                                      <p:tavLst>
                                        <p:tav tm="0">
                                          <p:val>
                                            <p:fltVal val="0"/>
                                          </p:val>
                                        </p:tav>
                                        <p:tav tm="100000">
                                          <p:val>
                                            <p:strVal val="#ppt_w"/>
                                          </p:val>
                                        </p:tav>
                                      </p:tavLst>
                                    </p:anim>
                                    <p:anim calcmode="lin" valueType="num">
                                      <p:cBhvr>
                                        <p:cTn id="8" dur="500" fill="hold"/>
                                        <p:tgtEl>
                                          <p:spTgt spid="46093"/>
                                        </p:tgtEl>
                                        <p:attrNameLst>
                                          <p:attrName>ppt_h</p:attrName>
                                        </p:attrNameLst>
                                      </p:cBhvr>
                                      <p:tavLst>
                                        <p:tav tm="0">
                                          <p:val>
                                            <p:fltVal val="0"/>
                                          </p:val>
                                        </p:tav>
                                        <p:tav tm="100000">
                                          <p:val>
                                            <p:strVal val="#ppt_h"/>
                                          </p:val>
                                        </p:tav>
                                      </p:tavLst>
                                    </p:anim>
                                    <p:animEffect transition="in" filter="fade">
                                      <p:cBhvr>
                                        <p:cTn id="9" dur="500"/>
                                        <p:tgtEl>
                                          <p:spTgt spid="460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46093"/>
                                        </p:tgtEl>
                                        <p:attrNameLst>
                                          <p:attrName>ppt_w</p:attrName>
                                        </p:attrNameLst>
                                      </p:cBhvr>
                                      <p:tavLst>
                                        <p:tav tm="0">
                                          <p:val>
                                            <p:strVal val="ppt_w"/>
                                          </p:val>
                                        </p:tav>
                                        <p:tav tm="100000">
                                          <p:val>
                                            <p:fltVal val="0"/>
                                          </p:val>
                                        </p:tav>
                                      </p:tavLst>
                                    </p:anim>
                                    <p:anim calcmode="lin" valueType="num">
                                      <p:cBhvr>
                                        <p:cTn id="14" dur="500"/>
                                        <p:tgtEl>
                                          <p:spTgt spid="46093"/>
                                        </p:tgtEl>
                                        <p:attrNameLst>
                                          <p:attrName>ppt_h</p:attrName>
                                        </p:attrNameLst>
                                      </p:cBhvr>
                                      <p:tavLst>
                                        <p:tav tm="0">
                                          <p:val>
                                            <p:strVal val="ppt_h"/>
                                          </p:val>
                                        </p:tav>
                                        <p:tav tm="100000">
                                          <p:val>
                                            <p:fltVal val="0"/>
                                          </p:val>
                                        </p:tav>
                                      </p:tavLst>
                                    </p:anim>
                                    <p:animEffect transition="out" filter="fade">
                                      <p:cBhvr>
                                        <p:cTn id="15" dur="500"/>
                                        <p:tgtEl>
                                          <p:spTgt spid="46093"/>
                                        </p:tgtEl>
                                      </p:cBhvr>
                                    </p:animEffect>
                                    <p:set>
                                      <p:cBhvr>
                                        <p:cTn id="16" dur="1" fill="hold">
                                          <p:stCondLst>
                                            <p:cond delay="499"/>
                                          </p:stCondLst>
                                        </p:cTn>
                                        <p:tgtEl>
                                          <p:spTgt spid="4609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46087"/>
                                        </p:tgtEl>
                                        <p:attrNameLst>
                                          <p:attrName>style.visibility</p:attrName>
                                        </p:attrNameLst>
                                      </p:cBhvr>
                                      <p:to>
                                        <p:strVal val="visible"/>
                                      </p:to>
                                    </p:set>
                                    <p:anim calcmode="lin" valueType="num">
                                      <p:cBhvr>
                                        <p:cTn id="21" dur="500" fill="hold"/>
                                        <p:tgtEl>
                                          <p:spTgt spid="46087"/>
                                        </p:tgtEl>
                                        <p:attrNameLst>
                                          <p:attrName>ppt_w</p:attrName>
                                        </p:attrNameLst>
                                      </p:cBhvr>
                                      <p:tavLst>
                                        <p:tav tm="0">
                                          <p:val>
                                            <p:fltVal val="0"/>
                                          </p:val>
                                        </p:tav>
                                        <p:tav tm="100000">
                                          <p:val>
                                            <p:strVal val="#ppt_w"/>
                                          </p:val>
                                        </p:tav>
                                      </p:tavLst>
                                    </p:anim>
                                    <p:anim calcmode="lin" valueType="num">
                                      <p:cBhvr>
                                        <p:cTn id="22" dur="500" fill="hold"/>
                                        <p:tgtEl>
                                          <p:spTgt spid="46087"/>
                                        </p:tgtEl>
                                        <p:attrNameLst>
                                          <p:attrName>ppt_h</p:attrName>
                                        </p:attrNameLst>
                                      </p:cBhvr>
                                      <p:tavLst>
                                        <p:tav tm="0">
                                          <p:val>
                                            <p:fltVal val="0"/>
                                          </p:val>
                                        </p:tav>
                                        <p:tav tm="100000">
                                          <p:val>
                                            <p:strVal val="#ppt_h"/>
                                          </p:val>
                                        </p:tav>
                                      </p:tavLst>
                                    </p:anim>
                                    <p:animEffect transition="in" filter="fade">
                                      <p:cBhvr>
                                        <p:cTn id="23" dur="500"/>
                                        <p:tgtEl>
                                          <p:spTgt spid="46087"/>
                                        </p:tgtEl>
                                      </p:cBhvr>
                                    </p:animEffect>
                                  </p:childTnLst>
                                </p:cTn>
                              </p:par>
                              <p:par>
                                <p:cTn id="24" presetID="53" presetClass="entr" presetSubtype="0" fill="hold" nodeType="withEffect">
                                  <p:stCondLst>
                                    <p:cond delay="0"/>
                                  </p:stCondLst>
                                  <p:childTnLst>
                                    <p:set>
                                      <p:cBhvr>
                                        <p:cTn id="25" dur="1" fill="hold">
                                          <p:stCondLst>
                                            <p:cond delay="0"/>
                                          </p:stCondLst>
                                        </p:cTn>
                                        <p:tgtEl>
                                          <p:spTgt spid="46089"/>
                                        </p:tgtEl>
                                        <p:attrNameLst>
                                          <p:attrName>style.visibility</p:attrName>
                                        </p:attrNameLst>
                                      </p:cBhvr>
                                      <p:to>
                                        <p:strVal val="visible"/>
                                      </p:to>
                                    </p:set>
                                    <p:anim calcmode="lin" valueType="num">
                                      <p:cBhvr>
                                        <p:cTn id="26" dur="500" fill="hold"/>
                                        <p:tgtEl>
                                          <p:spTgt spid="46089"/>
                                        </p:tgtEl>
                                        <p:attrNameLst>
                                          <p:attrName>ppt_w</p:attrName>
                                        </p:attrNameLst>
                                      </p:cBhvr>
                                      <p:tavLst>
                                        <p:tav tm="0">
                                          <p:val>
                                            <p:fltVal val="0"/>
                                          </p:val>
                                        </p:tav>
                                        <p:tav tm="100000">
                                          <p:val>
                                            <p:strVal val="#ppt_w"/>
                                          </p:val>
                                        </p:tav>
                                      </p:tavLst>
                                    </p:anim>
                                    <p:anim calcmode="lin" valueType="num">
                                      <p:cBhvr>
                                        <p:cTn id="27" dur="500" fill="hold"/>
                                        <p:tgtEl>
                                          <p:spTgt spid="46089"/>
                                        </p:tgtEl>
                                        <p:attrNameLst>
                                          <p:attrName>ppt_h</p:attrName>
                                        </p:attrNameLst>
                                      </p:cBhvr>
                                      <p:tavLst>
                                        <p:tav tm="0">
                                          <p:val>
                                            <p:fltVal val="0"/>
                                          </p:val>
                                        </p:tav>
                                        <p:tav tm="100000">
                                          <p:val>
                                            <p:strVal val="#ppt_h"/>
                                          </p:val>
                                        </p:tav>
                                      </p:tavLst>
                                    </p:anim>
                                    <p:animEffect transition="in" filter="fade">
                                      <p:cBhvr>
                                        <p:cTn id="28" dur="500"/>
                                        <p:tgtEl>
                                          <p:spTgt spid="46089"/>
                                        </p:tgtEl>
                                      </p:cBhvr>
                                    </p:animEffect>
                                  </p:childTnLst>
                                </p:cTn>
                              </p:par>
                              <p:par>
                                <p:cTn id="29" presetID="53" presetClass="entr" presetSubtype="0" fill="hold" nodeType="withEffect">
                                  <p:stCondLst>
                                    <p:cond delay="0"/>
                                  </p:stCondLst>
                                  <p:childTnLst>
                                    <p:set>
                                      <p:cBhvr>
                                        <p:cTn id="30" dur="1" fill="hold">
                                          <p:stCondLst>
                                            <p:cond delay="0"/>
                                          </p:stCondLst>
                                        </p:cTn>
                                        <p:tgtEl>
                                          <p:spTgt spid="46091"/>
                                        </p:tgtEl>
                                        <p:attrNameLst>
                                          <p:attrName>style.visibility</p:attrName>
                                        </p:attrNameLst>
                                      </p:cBhvr>
                                      <p:to>
                                        <p:strVal val="visible"/>
                                      </p:to>
                                    </p:set>
                                    <p:anim calcmode="lin" valueType="num">
                                      <p:cBhvr>
                                        <p:cTn id="31" dur="500" fill="hold"/>
                                        <p:tgtEl>
                                          <p:spTgt spid="46091"/>
                                        </p:tgtEl>
                                        <p:attrNameLst>
                                          <p:attrName>ppt_w</p:attrName>
                                        </p:attrNameLst>
                                      </p:cBhvr>
                                      <p:tavLst>
                                        <p:tav tm="0">
                                          <p:val>
                                            <p:fltVal val="0"/>
                                          </p:val>
                                        </p:tav>
                                        <p:tav tm="100000">
                                          <p:val>
                                            <p:strVal val="#ppt_w"/>
                                          </p:val>
                                        </p:tav>
                                      </p:tavLst>
                                    </p:anim>
                                    <p:anim calcmode="lin" valueType="num">
                                      <p:cBhvr>
                                        <p:cTn id="32" dur="500" fill="hold"/>
                                        <p:tgtEl>
                                          <p:spTgt spid="46091"/>
                                        </p:tgtEl>
                                        <p:attrNameLst>
                                          <p:attrName>ppt_h</p:attrName>
                                        </p:attrNameLst>
                                      </p:cBhvr>
                                      <p:tavLst>
                                        <p:tav tm="0">
                                          <p:val>
                                            <p:fltVal val="0"/>
                                          </p:val>
                                        </p:tav>
                                        <p:tav tm="100000">
                                          <p:val>
                                            <p:strVal val="#ppt_h"/>
                                          </p:val>
                                        </p:tav>
                                      </p:tavLst>
                                    </p:anim>
                                    <p:animEffect transition="in" filter="fade">
                                      <p:cBhvr>
                                        <p:cTn id="33" dur="500"/>
                                        <p:tgtEl>
                                          <p:spTgt spid="4609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46092"/>
                                        </p:tgtEl>
                                        <p:attrNameLst>
                                          <p:attrName>style.visibility</p:attrName>
                                        </p:attrNameLst>
                                      </p:cBhvr>
                                      <p:to>
                                        <p:strVal val="visible"/>
                                      </p:to>
                                    </p:set>
                                    <p:anim calcmode="lin" valueType="num">
                                      <p:cBhvr>
                                        <p:cTn id="36" dur="500" fill="hold"/>
                                        <p:tgtEl>
                                          <p:spTgt spid="46092"/>
                                        </p:tgtEl>
                                        <p:attrNameLst>
                                          <p:attrName>ppt_w</p:attrName>
                                        </p:attrNameLst>
                                      </p:cBhvr>
                                      <p:tavLst>
                                        <p:tav tm="0">
                                          <p:val>
                                            <p:fltVal val="0"/>
                                          </p:val>
                                        </p:tav>
                                        <p:tav tm="100000">
                                          <p:val>
                                            <p:strVal val="#ppt_w"/>
                                          </p:val>
                                        </p:tav>
                                      </p:tavLst>
                                    </p:anim>
                                    <p:anim calcmode="lin" valueType="num">
                                      <p:cBhvr>
                                        <p:cTn id="37" dur="500" fill="hold"/>
                                        <p:tgtEl>
                                          <p:spTgt spid="46092"/>
                                        </p:tgtEl>
                                        <p:attrNameLst>
                                          <p:attrName>ppt_h</p:attrName>
                                        </p:attrNameLst>
                                      </p:cBhvr>
                                      <p:tavLst>
                                        <p:tav tm="0">
                                          <p:val>
                                            <p:fltVal val="0"/>
                                          </p:val>
                                        </p:tav>
                                        <p:tav tm="100000">
                                          <p:val>
                                            <p:strVal val="#ppt_h"/>
                                          </p:val>
                                        </p:tav>
                                      </p:tavLst>
                                    </p:anim>
                                    <p:animEffect transition="in" filter="fade">
                                      <p:cBhvr>
                                        <p:cTn id="38" dur="500"/>
                                        <p:tgtEl>
                                          <p:spTgt spid="4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animBg="1"/>
      <p:bldP spid="46093" grpId="0" animBg="1"/>
      <p:bldP spid="4609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85900" y="-198250"/>
            <a:ext cx="6172200" cy="1143000"/>
          </a:xfrm>
        </p:spPr>
        <p:txBody>
          <a:bodyPr>
            <a:normAutofit/>
          </a:bodyPr>
          <a:lstStyle/>
          <a:p>
            <a:pPr algn="ctr"/>
            <a:r>
              <a:rPr lang="en-US" altLang="en-US" sz="2500" b="1" dirty="0" smtClean="0">
                <a:solidFill>
                  <a:srgbClr val="000000"/>
                </a:solidFill>
              </a:rPr>
              <a:t>Advantages, Disadvantages, Strategy</a:t>
            </a:r>
            <a:endParaRPr lang="en-US" altLang="en-US" sz="2500" b="1" dirty="0">
              <a:solidFill>
                <a:srgbClr val="000000"/>
              </a:solidFill>
            </a:endParaRPr>
          </a:p>
        </p:txBody>
      </p:sp>
      <p:graphicFrame>
        <p:nvGraphicFramePr>
          <p:cNvPr id="12" name="Group 34"/>
          <p:cNvGraphicFramePr>
            <a:graphicFrameLocks noGrp="1"/>
          </p:cNvGraphicFramePr>
          <p:nvPr>
            <p:ph idx="1"/>
            <p:extLst>
              <p:ext uri="{D42A27DB-BD31-4B8C-83A1-F6EECF244321}">
                <p14:modId xmlns:p14="http://schemas.microsoft.com/office/powerpoint/2010/main" val="2657045378"/>
              </p:ext>
            </p:extLst>
          </p:nvPr>
        </p:nvGraphicFramePr>
        <p:xfrm>
          <a:off x="342900" y="581893"/>
          <a:ext cx="8431306" cy="6196395"/>
        </p:xfrm>
        <a:graphic>
          <a:graphicData uri="http://schemas.openxmlformats.org/drawingml/2006/table">
            <a:tbl>
              <a:tblPr/>
              <a:tblGrid>
                <a:gridCol w="1558100">
                  <a:extLst>
                    <a:ext uri="{9D8B030D-6E8A-4147-A177-3AD203B41FA5}">
                      <a16:colId xmlns="" xmlns:a16="http://schemas.microsoft.com/office/drawing/2014/main" val="20000"/>
                    </a:ext>
                  </a:extLst>
                </a:gridCol>
                <a:gridCol w="3244687">
                  <a:extLst>
                    <a:ext uri="{9D8B030D-6E8A-4147-A177-3AD203B41FA5}">
                      <a16:colId xmlns="" xmlns:a16="http://schemas.microsoft.com/office/drawing/2014/main" val="20001"/>
                    </a:ext>
                  </a:extLst>
                </a:gridCol>
                <a:gridCol w="3628519">
                  <a:extLst>
                    <a:ext uri="{9D8B030D-6E8A-4147-A177-3AD203B41FA5}">
                      <a16:colId xmlns="" xmlns:a16="http://schemas.microsoft.com/office/drawing/2014/main" val="20002"/>
                    </a:ext>
                  </a:extLst>
                </a:gridCol>
              </a:tblGrid>
              <a:tr h="4492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Union</a:t>
                      </a:r>
                      <a:endParaRPr kumimoji="0" lang="en-US" altLang="en-US" sz="1600" b="1"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Confederacy</a:t>
                      </a:r>
                      <a:endParaRPr kumimoji="0" lang="en-US" altLang="en-US" sz="1600" b="1"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49137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Advantages</a:t>
                      </a:r>
                      <a:endParaRPr kumimoji="0" lang="en-US" altLang="en-US" sz="1600" b="1"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Lots of supplies and men</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Transportation system (RR’s)</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Factories and food production</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Lincoln is a good Pres.</a:t>
                      </a:r>
                      <a:endParaRPr kumimoji="0" lang="en-US" altLang="en-US" sz="1600" b="0" i="0" u="none" strike="noStrike" cap="none" normalizeH="0" baseline="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Lots of money from cotton</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Strong military schools and leaders</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On the defense/know the territory</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Strong desire to win</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The south is BIG!</a:t>
                      </a:r>
                      <a:endParaRPr kumimoji="0" lang="en-US" altLang="en-US" sz="1600" b="0"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3808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Disadvantages</a:t>
                      </a:r>
                      <a:endParaRPr kumimoji="0" lang="en-US" altLang="en-US" sz="1600" b="1"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Bad generals/weak military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in the beginning</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On the offense</a:t>
                      </a:r>
                      <a:endParaRPr kumimoji="0" lang="en-US" altLang="en-US" sz="1600" b="0" i="0" u="none" strike="noStrike" cap="none" normalizeH="0" baseline="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Poor supply lines</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Poor Transportation</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Less </a:t>
                      </a: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men for </a:t>
                      </a: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fighting</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Slavery</a:t>
                      </a:r>
                      <a:endParaRPr kumimoji="0" lang="en-US" altLang="en-US" sz="1600" b="0"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8252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Strategies</a:t>
                      </a:r>
                      <a:endParaRPr kumimoji="0" lang="en-US" altLang="en-US" sz="1600" b="1"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Anaconda Plan:</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1. Take Richmond</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2. Split south in ½ - take Miss R.</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3. Blockade S. ports</a:t>
                      </a:r>
                      <a:endParaRPr kumimoji="0" lang="en-US" altLang="en-US" sz="1600" b="0"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Survival as a nation</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Defensive – sit and wait</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If you can, attack the North</a:t>
                      </a:r>
                      <a:endParaRPr kumimoji="0" lang="en-US" altLang="en-US" sz="1600" b="0" i="0" u="none" strike="noStrike" cap="none" normalizeH="0" baseline="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57140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Generals</a:t>
                      </a:r>
                      <a:endParaRPr kumimoji="0" lang="en-US" altLang="en-US" sz="1600" b="1"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r>
                        <a:rPr kumimoji="0" lang="en-US" altLang="en-US" sz="1600" b="1" i="1"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George McClellan</a:t>
                      </a:r>
                      <a:r>
                        <a:rPr kumimoji="0" lang="en-US" altLang="en-US" sz="1600" b="0" i="1"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George Meade</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Joseph Hooker</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Ambrose Burnside</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Ulysses S. Grant</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William Sherman</a:t>
                      </a:r>
                      <a:endParaRPr kumimoji="0" lang="en-US" altLang="en-US" sz="1600" b="0"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Robert E. Lee</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Stonewall Jackson</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Joe Johnston</a:t>
                      </a:r>
                      <a:endParaRPr kumimoji="0" lang="en-US" altLang="en-US"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James Longstreet</a:t>
                      </a:r>
                      <a:endParaRPr kumimoji="0" lang="en-US" altLang="en-US" sz="1600" b="0" i="0" u="none" strike="noStrike" cap="none" normalizeH="0" baseline="0" dirty="0" smtClean="0">
                        <a:ln>
                          <a:noFill/>
                        </a:ln>
                        <a:solidFill>
                          <a:srgbClr val="000000"/>
                        </a:solidFill>
                        <a:effectLst/>
                        <a:latin typeface="Arial" panose="020B0604020202020204" pitchFamily="34" charset="0"/>
                      </a:endParaRPr>
                    </a:p>
                  </a:txBody>
                  <a:tcPr marL="68580" marR="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7239805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endParaRPr lang="en-US"/>
          </a:p>
        </p:txBody>
      </p:sp>
      <p:sp>
        <p:nvSpPr>
          <p:cNvPr id="254979" name="Rectangle 3"/>
          <p:cNvSpPr>
            <a:spLocks noGrp="1" noChangeArrowheads="1"/>
          </p:cNvSpPr>
          <p:nvPr>
            <p:ph type="body" idx="1"/>
          </p:nvPr>
        </p:nvSpPr>
        <p:spPr/>
        <p:txBody>
          <a:bodyPr/>
          <a:lstStyle/>
          <a:p>
            <a:endParaRPr lang="en-US"/>
          </a:p>
        </p:txBody>
      </p:sp>
      <p:pic>
        <p:nvPicPr>
          <p:cNvPr id="254981" name="Picture 5" descr="Anaconda_Plan"/>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l="3334" r="5833" b="6367"/>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54982" name="Text Box 6"/>
          <p:cNvSpPr txBox="1">
            <a:spLocks noChangeArrowheads="1"/>
          </p:cNvSpPr>
          <p:nvPr/>
        </p:nvSpPr>
        <p:spPr bwMode="auto">
          <a:xfrm>
            <a:off x="762000" y="76200"/>
            <a:ext cx="7543800" cy="569913"/>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3600"/>
              <a:t>Winfield Scott</a:t>
            </a:r>
            <a:r>
              <a:rPr lang="ja-JP" altLang="en-US" sz="3600">
                <a:latin typeface="Arial"/>
              </a:rPr>
              <a:t>’</a:t>
            </a:r>
            <a:r>
              <a:rPr lang="en-US" sz="3600"/>
              <a:t>s Anaconda Plan</a:t>
            </a:r>
          </a:p>
        </p:txBody>
      </p:sp>
      <p:sp>
        <p:nvSpPr>
          <p:cNvPr id="254983" name="AutoShape 7"/>
          <p:cNvSpPr>
            <a:spLocks noChangeArrowheads="1"/>
          </p:cNvSpPr>
          <p:nvPr/>
        </p:nvSpPr>
        <p:spPr bwMode="auto">
          <a:xfrm>
            <a:off x="3657600" y="5562600"/>
            <a:ext cx="3124200" cy="990600"/>
          </a:xfrm>
          <a:prstGeom prst="wedgeRectCallout">
            <a:avLst>
              <a:gd name="adj1" fmla="val 55486"/>
              <a:gd name="adj2" fmla="val -102245"/>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600"/>
              <a:t>Blockade the Southern coast</a:t>
            </a:r>
          </a:p>
        </p:txBody>
      </p:sp>
      <p:sp>
        <p:nvSpPr>
          <p:cNvPr id="254984" name="AutoShape 8"/>
          <p:cNvSpPr>
            <a:spLocks noChangeArrowheads="1"/>
          </p:cNvSpPr>
          <p:nvPr/>
        </p:nvSpPr>
        <p:spPr bwMode="auto">
          <a:xfrm>
            <a:off x="457200" y="838200"/>
            <a:ext cx="3810000" cy="1066800"/>
          </a:xfrm>
          <a:prstGeom prst="wedgeRectCallout">
            <a:avLst>
              <a:gd name="adj1" fmla="val 35792"/>
              <a:gd name="adj2" fmla="val 174403"/>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600"/>
              <a:t>Take control of the Mississippi River</a:t>
            </a:r>
          </a:p>
        </p:txBody>
      </p:sp>
      <p:sp>
        <p:nvSpPr>
          <p:cNvPr id="254985" name="AutoShape 9"/>
          <p:cNvSpPr>
            <a:spLocks noChangeArrowheads="1"/>
          </p:cNvSpPr>
          <p:nvPr/>
        </p:nvSpPr>
        <p:spPr bwMode="auto">
          <a:xfrm>
            <a:off x="152400" y="5638800"/>
            <a:ext cx="3276600" cy="1066800"/>
          </a:xfrm>
          <a:prstGeom prst="wedgeRectCallout">
            <a:avLst>
              <a:gd name="adj1" fmla="val 3440"/>
              <a:gd name="adj2" fmla="val -16994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600"/>
              <a:t>Divide the West from South</a:t>
            </a:r>
          </a:p>
        </p:txBody>
      </p:sp>
      <p:sp>
        <p:nvSpPr>
          <p:cNvPr id="254986" name="AutoShape 10"/>
          <p:cNvSpPr>
            <a:spLocks noChangeArrowheads="1"/>
          </p:cNvSpPr>
          <p:nvPr/>
        </p:nvSpPr>
        <p:spPr bwMode="auto">
          <a:xfrm>
            <a:off x="4343400" y="457200"/>
            <a:ext cx="4114800" cy="1066800"/>
          </a:xfrm>
          <a:prstGeom prst="wedgeRectCallout">
            <a:avLst>
              <a:gd name="adj1" fmla="val 6481"/>
              <a:gd name="adj2" fmla="val 147917"/>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600"/>
              <a:t>Take the CSA capital at Richmond</a:t>
            </a:r>
          </a:p>
        </p:txBody>
      </p:sp>
      <p:pic>
        <p:nvPicPr>
          <p:cNvPr id="254988" name="Picture 12" descr="George%2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05000"/>
            <a:ext cx="1836738" cy="2733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4990" name="Picture 14" descr="Ulysses%20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2286000"/>
            <a:ext cx="1695450" cy="2343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4991" name="Text Box 15"/>
          <p:cNvSpPr txBox="1">
            <a:spLocks noChangeArrowheads="1"/>
          </p:cNvSpPr>
          <p:nvPr/>
        </p:nvSpPr>
        <p:spPr bwMode="auto">
          <a:xfrm>
            <a:off x="1600200" y="3276600"/>
            <a:ext cx="2514600" cy="1449388"/>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sz="3600"/>
              <a:t>Ulysses Grant in the West</a:t>
            </a:r>
          </a:p>
        </p:txBody>
      </p:sp>
      <p:sp>
        <p:nvSpPr>
          <p:cNvPr id="254992" name="Text Box 16"/>
          <p:cNvSpPr txBox="1">
            <a:spLocks noChangeArrowheads="1"/>
          </p:cNvSpPr>
          <p:nvPr/>
        </p:nvSpPr>
        <p:spPr bwMode="auto">
          <a:xfrm>
            <a:off x="6629400" y="2743200"/>
            <a:ext cx="2514600" cy="2768600"/>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sz="3600"/>
              <a:t>George McClellan was in charge of Army of the Potomac</a:t>
            </a:r>
          </a:p>
        </p:txBody>
      </p:sp>
      <p:sp>
        <p:nvSpPr>
          <p:cNvPr id="254993" name="AutoShape 17"/>
          <p:cNvSpPr>
            <a:spLocks noChangeArrowheads="1"/>
          </p:cNvSpPr>
          <p:nvPr/>
        </p:nvSpPr>
        <p:spPr bwMode="auto">
          <a:xfrm>
            <a:off x="152400" y="228600"/>
            <a:ext cx="8839200" cy="1447800"/>
          </a:xfrm>
          <a:prstGeom prst="wedgeRectCallout">
            <a:avLst>
              <a:gd name="adj1" fmla="val 7509"/>
              <a:gd name="adj2" fmla="val 166009"/>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600"/>
              <a:t>Southern strategy was an </a:t>
            </a:r>
            <a:r>
              <a:rPr lang="ja-JP" altLang="en-US" sz="3600">
                <a:latin typeface="Arial"/>
              </a:rPr>
              <a:t>“</a:t>
            </a:r>
            <a:r>
              <a:rPr lang="en-US" sz="3600"/>
              <a:t>offensive defense</a:t>
            </a:r>
            <a:r>
              <a:rPr lang="ja-JP" altLang="en-US" sz="3600">
                <a:latin typeface="Arial"/>
              </a:rPr>
              <a:t>”</a:t>
            </a:r>
            <a:r>
              <a:rPr lang="en-US" sz="3600"/>
              <a:t>: drag out the war &amp; strategically attack the North to destroy Northern morale</a:t>
            </a:r>
          </a:p>
        </p:txBody>
      </p:sp>
    </p:spTree>
    <p:extLst>
      <p:ext uri="{BB962C8B-B14F-4D97-AF65-F5344CB8AC3E}">
        <p14:creationId xmlns:p14="http://schemas.microsoft.com/office/powerpoint/2010/main" val="1914496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4993"/>
                                        </p:tgtEl>
                                        <p:attrNameLst>
                                          <p:attrName>style.visibility</p:attrName>
                                        </p:attrNameLst>
                                      </p:cBhvr>
                                      <p:to>
                                        <p:strVal val="visible"/>
                                      </p:to>
                                    </p:set>
                                    <p:anim calcmode="lin" valueType="num">
                                      <p:cBhvr>
                                        <p:cTn id="7" dur="500" fill="hold"/>
                                        <p:tgtEl>
                                          <p:spTgt spid="254993"/>
                                        </p:tgtEl>
                                        <p:attrNameLst>
                                          <p:attrName>ppt_w</p:attrName>
                                        </p:attrNameLst>
                                      </p:cBhvr>
                                      <p:tavLst>
                                        <p:tav tm="0">
                                          <p:val>
                                            <p:fltVal val="0"/>
                                          </p:val>
                                        </p:tav>
                                        <p:tav tm="100000">
                                          <p:val>
                                            <p:strVal val="#ppt_w"/>
                                          </p:val>
                                        </p:tav>
                                      </p:tavLst>
                                    </p:anim>
                                    <p:anim calcmode="lin" valueType="num">
                                      <p:cBhvr>
                                        <p:cTn id="8" dur="500" fill="hold"/>
                                        <p:tgtEl>
                                          <p:spTgt spid="254993"/>
                                        </p:tgtEl>
                                        <p:attrNameLst>
                                          <p:attrName>ppt_h</p:attrName>
                                        </p:attrNameLst>
                                      </p:cBhvr>
                                      <p:tavLst>
                                        <p:tav tm="0">
                                          <p:val>
                                            <p:fltVal val="0"/>
                                          </p:val>
                                        </p:tav>
                                        <p:tav tm="100000">
                                          <p:val>
                                            <p:strVal val="#ppt_h"/>
                                          </p:val>
                                        </p:tav>
                                      </p:tavLst>
                                    </p:anim>
                                    <p:animEffect transition="in" filter="fade">
                                      <p:cBhvr>
                                        <p:cTn id="9" dur="500"/>
                                        <p:tgtEl>
                                          <p:spTgt spid="2549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54993"/>
                                        </p:tgtEl>
                                        <p:attrNameLst>
                                          <p:attrName>ppt_w</p:attrName>
                                        </p:attrNameLst>
                                      </p:cBhvr>
                                      <p:tavLst>
                                        <p:tav tm="0">
                                          <p:val>
                                            <p:strVal val="ppt_w"/>
                                          </p:val>
                                        </p:tav>
                                        <p:tav tm="100000">
                                          <p:val>
                                            <p:fltVal val="0"/>
                                          </p:val>
                                        </p:tav>
                                      </p:tavLst>
                                    </p:anim>
                                    <p:anim calcmode="lin" valueType="num">
                                      <p:cBhvr>
                                        <p:cTn id="14" dur="500"/>
                                        <p:tgtEl>
                                          <p:spTgt spid="254993"/>
                                        </p:tgtEl>
                                        <p:attrNameLst>
                                          <p:attrName>ppt_h</p:attrName>
                                        </p:attrNameLst>
                                      </p:cBhvr>
                                      <p:tavLst>
                                        <p:tav tm="0">
                                          <p:val>
                                            <p:strVal val="ppt_h"/>
                                          </p:val>
                                        </p:tav>
                                        <p:tav tm="100000">
                                          <p:val>
                                            <p:fltVal val="0"/>
                                          </p:val>
                                        </p:tav>
                                      </p:tavLst>
                                    </p:anim>
                                    <p:animEffect transition="out" filter="fade">
                                      <p:cBhvr>
                                        <p:cTn id="15" dur="500"/>
                                        <p:tgtEl>
                                          <p:spTgt spid="254993"/>
                                        </p:tgtEl>
                                      </p:cBhvr>
                                    </p:animEffect>
                                    <p:set>
                                      <p:cBhvr>
                                        <p:cTn id="16" dur="1" fill="hold">
                                          <p:stCondLst>
                                            <p:cond delay="499"/>
                                          </p:stCondLst>
                                        </p:cTn>
                                        <p:tgtEl>
                                          <p:spTgt spid="254993"/>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54982"/>
                                        </p:tgtEl>
                                        <p:attrNameLst>
                                          <p:attrName>style.visibility</p:attrName>
                                        </p:attrNameLst>
                                      </p:cBhvr>
                                      <p:to>
                                        <p:strVal val="visible"/>
                                      </p:to>
                                    </p:set>
                                    <p:anim calcmode="lin" valueType="num">
                                      <p:cBhvr>
                                        <p:cTn id="19" dur="500" fill="hold"/>
                                        <p:tgtEl>
                                          <p:spTgt spid="254982"/>
                                        </p:tgtEl>
                                        <p:attrNameLst>
                                          <p:attrName>ppt_w</p:attrName>
                                        </p:attrNameLst>
                                      </p:cBhvr>
                                      <p:tavLst>
                                        <p:tav tm="0">
                                          <p:val>
                                            <p:fltVal val="0"/>
                                          </p:val>
                                        </p:tav>
                                        <p:tav tm="100000">
                                          <p:val>
                                            <p:strVal val="#ppt_w"/>
                                          </p:val>
                                        </p:tav>
                                      </p:tavLst>
                                    </p:anim>
                                    <p:anim calcmode="lin" valueType="num">
                                      <p:cBhvr>
                                        <p:cTn id="20" dur="500" fill="hold"/>
                                        <p:tgtEl>
                                          <p:spTgt spid="254982"/>
                                        </p:tgtEl>
                                        <p:attrNameLst>
                                          <p:attrName>ppt_h</p:attrName>
                                        </p:attrNameLst>
                                      </p:cBhvr>
                                      <p:tavLst>
                                        <p:tav tm="0">
                                          <p:val>
                                            <p:fltVal val="0"/>
                                          </p:val>
                                        </p:tav>
                                        <p:tav tm="100000">
                                          <p:val>
                                            <p:strVal val="#ppt_h"/>
                                          </p:val>
                                        </p:tav>
                                      </p:tavLst>
                                    </p:anim>
                                    <p:animEffect transition="in" filter="fade">
                                      <p:cBhvr>
                                        <p:cTn id="21" dur="500"/>
                                        <p:tgtEl>
                                          <p:spTgt spid="2549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54983"/>
                                        </p:tgtEl>
                                        <p:attrNameLst>
                                          <p:attrName>style.visibility</p:attrName>
                                        </p:attrNameLst>
                                      </p:cBhvr>
                                      <p:to>
                                        <p:strVal val="visible"/>
                                      </p:to>
                                    </p:set>
                                    <p:anim calcmode="lin" valueType="num">
                                      <p:cBhvr>
                                        <p:cTn id="26" dur="500" fill="hold"/>
                                        <p:tgtEl>
                                          <p:spTgt spid="254983"/>
                                        </p:tgtEl>
                                        <p:attrNameLst>
                                          <p:attrName>ppt_w</p:attrName>
                                        </p:attrNameLst>
                                      </p:cBhvr>
                                      <p:tavLst>
                                        <p:tav tm="0">
                                          <p:val>
                                            <p:fltVal val="0"/>
                                          </p:val>
                                        </p:tav>
                                        <p:tav tm="100000">
                                          <p:val>
                                            <p:strVal val="#ppt_w"/>
                                          </p:val>
                                        </p:tav>
                                      </p:tavLst>
                                    </p:anim>
                                    <p:anim calcmode="lin" valueType="num">
                                      <p:cBhvr>
                                        <p:cTn id="27" dur="500" fill="hold"/>
                                        <p:tgtEl>
                                          <p:spTgt spid="254983"/>
                                        </p:tgtEl>
                                        <p:attrNameLst>
                                          <p:attrName>ppt_h</p:attrName>
                                        </p:attrNameLst>
                                      </p:cBhvr>
                                      <p:tavLst>
                                        <p:tav tm="0">
                                          <p:val>
                                            <p:fltVal val="0"/>
                                          </p:val>
                                        </p:tav>
                                        <p:tav tm="100000">
                                          <p:val>
                                            <p:strVal val="#ppt_h"/>
                                          </p:val>
                                        </p:tav>
                                      </p:tavLst>
                                    </p:anim>
                                    <p:animEffect transition="in" filter="fade">
                                      <p:cBhvr>
                                        <p:cTn id="28" dur="500"/>
                                        <p:tgtEl>
                                          <p:spTgt spid="2549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54984"/>
                                        </p:tgtEl>
                                        <p:attrNameLst>
                                          <p:attrName>style.visibility</p:attrName>
                                        </p:attrNameLst>
                                      </p:cBhvr>
                                      <p:to>
                                        <p:strVal val="visible"/>
                                      </p:to>
                                    </p:set>
                                    <p:anim calcmode="lin" valueType="num">
                                      <p:cBhvr>
                                        <p:cTn id="33" dur="500" fill="hold"/>
                                        <p:tgtEl>
                                          <p:spTgt spid="254984"/>
                                        </p:tgtEl>
                                        <p:attrNameLst>
                                          <p:attrName>ppt_w</p:attrName>
                                        </p:attrNameLst>
                                      </p:cBhvr>
                                      <p:tavLst>
                                        <p:tav tm="0">
                                          <p:val>
                                            <p:fltVal val="0"/>
                                          </p:val>
                                        </p:tav>
                                        <p:tav tm="100000">
                                          <p:val>
                                            <p:strVal val="#ppt_w"/>
                                          </p:val>
                                        </p:tav>
                                      </p:tavLst>
                                    </p:anim>
                                    <p:anim calcmode="lin" valueType="num">
                                      <p:cBhvr>
                                        <p:cTn id="34" dur="500" fill="hold"/>
                                        <p:tgtEl>
                                          <p:spTgt spid="254984"/>
                                        </p:tgtEl>
                                        <p:attrNameLst>
                                          <p:attrName>ppt_h</p:attrName>
                                        </p:attrNameLst>
                                      </p:cBhvr>
                                      <p:tavLst>
                                        <p:tav tm="0">
                                          <p:val>
                                            <p:fltVal val="0"/>
                                          </p:val>
                                        </p:tav>
                                        <p:tav tm="100000">
                                          <p:val>
                                            <p:strVal val="#ppt_h"/>
                                          </p:val>
                                        </p:tav>
                                      </p:tavLst>
                                    </p:anim>
                                    <p:animEffect transition="in" filter="fade">
                                      <p:cBhvr>
                                        <p:cTn id="35" dur="500"/>
                                        <p:tgtEl>
                                          <p:spTgt spid="2549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54985"/>
                                        </p:tgtEl>
                                        <p:attrNameLst>
                                          <p:attrName>style.visibility</p:attrName>
                                        </p:attrNameLst>
                                      </p:cBhvr>
                                      <p:to>
                                        <p:strVal val="visible"/>
                                      </p:to>
                                    </p:set>
                                    <p:anim calcmode="lin" valueType="num">
                                      <p:cBhvr>
                                        <p:cTn id="40" dur="500" fill="hold"/>
                                        <p:tgtEl>
                                          <p:spTgt spid="254985"/>
                                        </p:tgtEl>
                                        <p:attrNameLst>
                                          <p:attrName>ppt_w</p:attrName>
                                        </p:attrNameLst>
                                      </p:cBhvr>
                                      <p:tavLst>
                                        <p:tav tm="0">
                                          <p:val>
                                            <p:fltVal val="0"/>
                                          </p:val>
                                        </p:tav>
                                        <p:tav tm="100000">
                                          <p:val>
                                            <p:strVal val="#ppt_w"/>
                                          </p:val>
                                        </p:tav>
                                      </p:tavLst>
                                    </p:anim>
                                    <p:anim calcmode="lin" valueType="num">
                                      <p:cBhvr>
                                        <p:cTn id="41" dur="500" fill="hold"/>
                                        <p:tgtEl>
                                          <p:spTgt spid="254985"/>
                                        </p:tgtEl>
                                        <p:attrNameLst>
                                          <p:attrName>ppt_h</p:attrName>
                                        </p:attrNameLst>
                                      </p:cBhvr>
                                      <p:tavLst>
                                        <p:tav tm="0">
                                          <p:val>
                                            <p:fltVal val="0"/>
                                          </p:val>
                                        </p:tav>
                                        <p:tav tm="100000">
                                          <p:val>
                                            <p:strVal val="#ppt_h"/>
                                          </p:val>
                                        </p:tav>
                                      </p:tavLst>
                                    </p:anim>
                                    <p:animEffect transition="in" filter="fade">
                                      <p:cBhvr>
                                        <p:cTn id="42" dur="500"/>
                                        <p:tgtEl>
                                          <p:spTgt spid="25498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54986"/>
                                        </p:tgtEl>
                                        <p:attrNameLst>
                                          <p:attrName>style.visibility</p:attrName>
                                        </p:attrNameLst>
                                      </p:cBhvr>
                                      <p:to>
                                        <p:strVal val="visible"/>
                                      </p:to>
                                    </p:set>
                                    <p:anim calcmode="lin" valueType="num">
                                      <p:cBhvr>
                                        <p:cTn id="47" dur="500" fill="hold"/>
                                        <p:tgtEl>
                                          <p:spTgt spid="254986"/>
                                        </p:tgtEl>
                                        <p:attrNameLst>
                                          <p:attrName>ppt_w</p:attrName>
                                        </p:attrNameLst>
                                      </p:cBhvr>
                                      <p:tavLst>
                                        <p:tav tm="0">
                                          <p:val>
                                            <p:fltVal val="0"/>
                                          </p:val>
                                        </p:tav>
                                        <p:tav tm="100000">
                                          <p:val>
                                            <p:strVal val="#ppt_w"/>
                                          </p:val>
                                        </p:tav>
                                      </p:tavLst>
                                    </p:anim>
                                    <p:anim calcmode="lin" valueType="num">
                                      <p:cBhvr>
                                        <p:cTn id="48" dur="500" fill="hold"/>
                                        <p:tgtEl>
                                          <p:spTgt spid="254986"/>
                                        </p:tgtEl>
                                        <p:attrNameLst>
                                          <p:attrName>ppt_h</p:attrName>
                                        </p:attrNameLst>
                                      </p:cBhvr>
                                      <p:tavLst>
                                        <p:tav tm="0">
                                          <p:val>
                                            <p:fltVal val="0"/>
                                          </p:val>
                                        </p:tav>
                                        <p:tav tm="100000">
                                          <p:val>
                                            <p:strVal val="#ppt_h"/>
                                          </p:val>
                                        </p:tav>
                                      </p:tavLst>
                                    </p:anim>
                                    <p:animEffect transition="in" filter="fade">
                                      <p:cBhvr>
                                        <p:cTn id="49" dur="500"/>
                                        <p:tgtEl>
                                          <p:spTgt spid="25498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254988"/>
                                        </p:tgtEl>
                                        <p:attrNameLst>
                                          <p:attrName>style.visibility</p:attrName>
                                        </p:attrNameLst>
                                      </p:cBhvr>
                                      <p:to>
                                        <p:strVal val="visible"/>
                                      </p:to>
                                    </p:set>
                                    <p:anim calcmode="lin" valueType="num">
                                      <p:cBhvr>
                                        <p:cTn id="54" dur="500" fill="hold"/>
                                        <p:tgtEl>
                                          <p:spTgt spid="254988"/>
                                        </p:tgtEl>
                                        <p:attrNameLst>
                                          <p:attrName>ppt_w</p:attrName>
                                        </p:attrNameLst>
                                      </p:cBhvr>
                                      <p:tavLst>
                                        <p:tav tm="0">
                                          <p:val>
                                            <p:fltVal val="0"/>
                                          </p:val>
                                        </p:tav>
                                        <p:tav tm="100000">
                                          <p:val>
                                            <p:strVal val="#ppt_w"/>
                                          </p:val>
                                        </p:tav>
                                      </p:tavLst>
                                    </p:anim>
                                    <p:anim calcmode="lin" valueType="num">
                                      <p:cBhvr>
                                        <p:cTn id="55" dur="500" fill="hold"/>
                                        <p:tgtEl>
                                          <p:spTgt spid="254988"/>
                                        </p:tgtEl>
                                        <p:attrNameLst>
                                          <p:attrName>ppt_h</p:attrName>
                                        </p:attrNameLst>
                                      </p:cBhvr>
                                      <p:tavLst>
                                        <p:tav tm="0">
                                          <p:val>
                                            <p:fltVal val="0"/>
                                          </p:val>
                                        </p:tav>
                                        <p:tav tm="100000">
                                          <p:val>
                                            <p:strVal val="#ppt_h"/>
                                          </p:val>
                                        </p:tav>
                                      </p:tavLst>
                                    </p:anim>
                                    <p:animEffect transition="in" filter="fade">
                                      <p:cBhvr>
                                        <p:cTn id="56" dur="500"/>
                                        <p:tgtEl>
                                          <p:spTgt spid="254988"/>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254992"/>
                                        </p:tgtEl>
                                        <p:attrNameLst>
                                          <p:attrName>style.visibility</p:attrName>
                                        </p:attrNameLst>
                                      </p:cBhvr>
                                      <p:to>
                                        <p:strVal val="visible"/>
                                      </p:to>
                                    </p:set>
                                    <p:anim calcmode="lin" valueType="num">
                                      <p:cBhvr>
                                        <p:cTn id="59" dur="500" fill="hold"/>
                                        <p:tgtEl>
                                          <p:spTgt spid="254992"/>
                                        </p:tgtEl>
                                        <p:attrNameLst>
                                          <p:attrName>ppt_w</p:attrName>
                                        </p:attrNameLst>
                                      </p:cBhvr>
                                      <p:tavLst>
                                        <p:tav tm="0">
                                          <p:val>
                                            <p:fltVal val="0"/>
                                          </p:val>
                                        </p:tav>
                                        <p:tav tm="100000">
                                          <p:val>
                                            <p:strVal val="#ppt_w"/>
                                          </p:val>
                                        </p:tav>
                                      </p:tavLst>
                                    </p:anim>
                                    <p:anim calcmode="lin" valueType="num">
                                      <p:cBhvr>
                                        <p:cTn id="60" dur="500" fill="hold"/>
                                        <p:tgtEl>
                                          <p:spTgt spid="254992"/>
                                        </p:tgtEl>
                                        <p:attrNameLst>
                                          <p:attrName>ppt_h</p:attrName>
                                        </p:attrNameLst>
                                      </p:cBhvr>
                                      <p:tavLst>
                                        <p:tav tm="0">
                                          <p:val>
                                            <p:fltVal val="0"/>
                                          </p:val>
                                        </p:tav>
                                        <p:tav tm="100000">
                                          <p:val>
                                            <p:strVal val="#ppt_h"/>
                                          </p:val>
                                        </p:tav>
                                      </p:tavLst>
                                    </p:anim>
                                    <p:animEffect transition="in" filter="fade">
                                      <p:cBhvr>
                                        <p:cTn id="61" dur="500"/>
                                        <p:tgtEl>
                                          <p:spTgt spid="25499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nodeType="clickEffect">
                                  <p:stCondLst>
                                    <p:cond delay="0"/>
                                  </p:stCondLst>
                                  <p:childTnLst>
                                    <p:set>
                                      <p:cBhvr>
                                        <p:cTn id="65" dur="1" fill="hold">
                                          <p:stCondLst>
                                            <p:cond delay="0"/>
                                          </p:stCondLst>
                                        </p:cTn>
                                        <p:tgtEl>
                                          <p:spTgt spid="254990"/>
                                        </p:tgtEl>
                                        <p:attrNameLst>
                                          <p:attrName>style.visibility</p:attrName>
                                        </p:attrNameLst>
                                      </p:cBhvr>
                                      <p:to>
                                        <p:strVal val="visible"/>
                                      </p:to>
                                    </p:set>
                                    <p:anim calcmode="lin" valueType="num">
                                      <p:cBhvr>
                                        <p:cTn id="66" dur="500" fill="hold"/>
                                        <p:tgtEl>
                                          <p:spTgt spid="254990"/>
                                        </p:tgtEl>
                                        <p:attrNameLst>
                                          <p:attrName>ppt_w</p:attrName>
                                        </p:attrNameLst>
                                      </p:cBhvr>
                                      <p:tavLst>
                                        <p:tav tm="0">
                                          <p:val>
                                            <p:fltVal val="0"/>
                                          </p:val>
                                        </p:tav>
                                        <p:tav tm="100000">
                                          <p:val>
                                            <p:strVal val="#ppt_w"/>
                                          </p:val>
                                        </p:tav>
                                      </p:tavLst>
                                    </p:anim>
                                    <p:anim calcmode="lin" valueType="num">
                                      <p:cBhvr>
                                        <p:cTn id="67" dur="500" fill="hold"/>
                                        <p:tgtEl>
                                          <p:spTgt spid="254990"/>
                                        </p:tgtEl>
                                        <p:attrNameLst>
                                          <p:attrName>ppt_h</p:attrName>
                                        </p:attrNameLst>
                                      </p:cBhvr>
                                      <p:tavLst>
                                        <p:tav tm="0">
                                          <p:val>
                                            <p:fltVal val="0"/>
                                          </p:val>
                                        </p:tav>
                                        <p:tav tm="100000">
                                          <p:val>
                                            <p:strVal val="#ppt_h"/>
                                          </p:val>
                                        </p:tav>
                                      </p:tavLst>
                                    </p:anim>
                                    <p:animEffect transition="in" filter="fade">
                                      <p:cBhvr>
                                        <p:cTn id="68" dur="500"/>
                                        <p:tgtEl>
                                          <p:spTgt spid="254990"/>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254991"/>
                                        </p:tgtEl>
                                        <p:attrNameLst>
                                          <p:attrName>style.visibility</p:attrName>
                                        </p:attrNameLst>
                                      </p:cBhvr>
                                      <p:to>
                                        <p:strVal val="visible"/>
                                      </p:to>
                                    </p:set>
                                    <p:anim calcmode="lin" valueType="num">
                                      <p:cBhvr>
                                        <p:cTn id="71" dur="500" fill="hold"/>
                                        <p:tgtEl>
                                          <p:spTgt spid="254991"/>
                                        </p:tgtEl>
                                        <p:attrNameLst>
                                          <p:attrName>ppt_w</p:attrName>
                                        </p:attrNameLst>
                                      </p:cBhvr>
                                      <p:tavLst>
                                        <p:tav tm="0">
                                          <p:val>
                                            <p:fltVal val="0"/>
                                          </p:val>
                                        </p:tav>
                                        <p:tav tm="100000">
                                          <p:val>
                                            <p:strVal val="#ppt_w"/>
                                          </p:val>
                                        </p:tav>
                                      </p:tavLst>
                                    </p:anim>
                                    <p:anim calcmode="lin" valueType="num">
                                      <p:cBhvr>
                                        <p:cTn id="72" dur="500" fill="hold"/>
                                        <p:tgtEl>
                                          <p:spTgt spid="254991"/>
                                        </p:tgtEl>
                                        <p:attrNameLst>
                                          <p:attrName>ppt_h</p:attrName>
                                        </p:attrNameLst>
                                      </p:cBhvr>
                                      <p:tavLst>
                                        <p:tav tm="0">
                                          <p:val>
                                            <p:fltVal val="0"/>
                                          </p:val>
                                        </p:tav>
                                        <p:tav tm="100000">
                                          <p:val>
                                            <p:strVal val="#ppt_h"/>
                                          </p:val>
                                        </p:tav>
                                      </p:tavLst>
                                    </p:anim>
                                    <p:animEffect transition="in" filter="fade">
                                      <p:cBhvr>
                                        <p:cTn id="73" dur="500"/>
                                        <p:tgtEl>
                                          <p:spTgt spid="254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2" grpId="0" animBg="1"/>
      <p:bldP spid="254983" grpId="0" animBg="1"/>
      <p:bldP spid="254984" grpId="0" animBg="1"/>
      <p:bldP spid="254985" grpId="0" animBg="1"/>
      <p:bldP spid="254986" grpId="0" animBg="1"/>
      <p:bldP spid="254991" grpId="0" animBg="1"/>
      <p:bldP spid="254992" grpId="0" animBg="1"/>
      <p:bldP spid="254993" grpId="0" animBg="1"/>
      <p:bldP spid="254993"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2" name="Rectangle 4"/>
          <p:cNvSpPr>
            <a:spLocks noGrp="1" noChangeArrowheads="1"/>
          </p:cNvSpPr>
          <p:nvPr>
            <p:ph type="title"/>
          </p:nvPr>
        </p:nvSpPr>
        <p:spPr>
          <a:xfrm>
            <a:off x="0" y="0"/>
            <a:ext cx="9144000" cy="685800"/>
          </a:xfrm>
          <a:solidFill>
            <a:schemeClr val="bg1"/>
          </a:solid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pPr algn="ctr"/>
            <a:r>
              <a:rPr lang="en-US" sz="4200">
                <a:solidFill>
                  <a:schemeClr val="tx1"/>
                </a:solidFill>
              </a:rPr>
              <a:t>Political Leadership During the Civil War</a:t>
            </a:r>
          </a:p>
        </p:txBody>
      </p:sp>
      <p:pic>
        <p:nvPicPr>
          <p:cNvPr id="256004" name="Picture 4" descr="jeffersandavis"/>
          <p:cNvPicPr>
            <a:picLocks noChangeAspect="1" noChangeArrowheads="1"/>
          </p:cNvPicPr>
          <p:nvPr/>
        </p:nvPicPr>
        <p:blipFill>
          <a:blip r:embed="rId3">
            <a:extLst>
              <a:ext uri="{28A0092B-C50C-407E-A947-70E740481C1C}">
                <a14:useLocalDpi xmlns:a14="http://schemas.microsoft.com/office/drawing/2010/main" val="0"/>
              </a:ext>
            </a:extLst>
          </a:blip>
          <a:srcRect l="17902" t="14000"/>
          <a:stretch>
            <a:fillRect/>
          </a:stretch>
        </p:blipFill>
        <p:spPr bwMode="auto">
          <a:xfrm>
            <a:off x="5715000" y="1828800"/>
            <a:ext cx="3063875" cy="3962400"/>
          </a:xfrm>
          <a:prstGeom prst="rect">
            <a:avLst/>
          </a:prstGeom>
          <a:noFill/>
          <a:extLst>
            <a:ext uri="{909E8E84-426E-40dd-AFC4-6F175D3DCCD1}">
              <a14:hiddenFill xmlns:a14="http://schemas.microsoft.com/office/drawing/2010/main">
                <a:solidFill>
                  <a:srgbClr val="FFFFFF"/>
                </a:solidFill>
              </a14:hiddenFill>
            </a:ext>
          </a:extLst>
        </p:spPr>
      </p:pic>
      <p:sp>
        <p:nvSpPr>
          <p:cNvPr id="256010" name="Rectangle 10"/>
          <p:cNvSpPr>
            <a:spLocks noGrp="1" noChangeArrowheads="1"/>
          </p:cNvSpPr>
          <p:nvPr>
            <p:ph type="body" sz="half" idx="2"/>
          </p:nvPr>
        </p:nvSpPr>
        <p:spPr>
          <a:xfrm>
            <a:off x="4495800" y="685800"/>
            <a:ext cx="4572000" cy="6172200"/>
          </a:xfrm>
          <a:solidFill>
            <a:srgbClr val="CCFFCC"/>
          </a:solidFill>
          <a:ln w="38100">
            <a:solidFill>
              <a:schemeClr val="tx1"/>
            </a:solidFill>
            <a:miter lim="800000"/>
            <a:headEnd/>
            <a:tailEnd/>
          </a:ln>
        </p:spPr>
        <p:txBody>
          <a:bodyPr/>
          <a:lstStyle/>
          <a:p>
            <a:pPr>
              <a:lnSpc>
                <a:spcPct val="85000"/>
              </a:lnSpc>
              <a:spcBef>
                <a:spcPct val="15000"/>
              </a:spcBef>
            </a:pPr>
            <a:r>
              <a:rPr lang="en-US" sz="4000"/>
              <a:t>Davis was less effective:</a:t>
            </a:r>
          </a:p>
          <a:p>
            <a:pPr lvl="1">
              <a:lnSpc>
                <a:spcPct val="85000"/>
              </a:lnSpc>
              <a:spcBef>
                <a:spcPct val="15000"/>
              </a:spcBef>
            </a:pPr>
            <a:r>
              <a:rPr lang="en-US" sz="4000"/>
              <a:t>concerned mainly with military duties </a:t>
            </a:r>
          </a:p>
          <a:p>
            <a:pPr lvl="1">
              <a:lnSpc>
                <a:spcPct val="85000"/>
              </a:lnSpc>
              <a:spcBef>
                <a:spcPct val="15000"/>
              </a:spcBef>
            </a:pPr>
            <a:r>
              <a:rPr lang="en-US" sz="4000"/>
              <a:t>neglected the economy </a:t>
            </a:r>
          </a:p>
          <a:p>
            <a:pPr lvl="1">
              <a:lnSpc>
                <a:spcPct val="85000"/>
              </a:lnSpc>
              <a:spcBef>
                <a:spcPct val="15000"/>
              </a:spcBef>
            </a:pPr>
            <a:r>
              <a:rPr lang="en-US" sz="4000"/>
              <a:t>obstructed by state governors who resisted conscription</a:t>
            </a:r>
          </a:p>
        </p:txBody>
      </p:sp>
      <p:sp>
        <p:nvSpPr>
          <p:cNvPr id="256011" name="Rectangle 11"/>
          <p:cNvSpPr>
            <a:spLocks noChangeArrowheads="1"/>
          </p:cNvSpPr>
          <p:nvPr/>
        </p:nvSpPr>
        <p:spPr bwMode="auto">
          <a:xfrm>
            <a:off x="0" y="533400"/>
            <a:ext cx="1066800" cy="6324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56012" name="Picture 12" descr="1864-1"/>
          <p:cNvPicPr>
            <a:picLocks noChangeAspect="1" noChangeArrowheads="1"/>
          </p:cNvPicPr>
          <p:nvPr/>
        </p:nvPicPr>
        <p:blipFill>
          <a:blip r:embed="rId4">
            <a:extLst>
              <a:ext uri="{28A0092B-C50C-407E-A947-70E740481C1C}">
                <a14:useLocalDpi xmlns:a14="http://schemas.microsoft.com/office/drawing/2010/main" val="0"/>
              </a:ext>
            </a:extLst>
          </a:blip>
          <a:srcRect b="27397"/>
          <a:stretch>
            <a:fillRect/>
          </a:stretch>
        </p:blipFill>
        <p:spPr bwMode="auto">
          <a:xfrm>
            <a:off x="762000" y="1752600"/>
            <a:ext cx="3052763" cy="4038600"/>
          </a:xfrm>
          <a:prstGeom prst="rect">
            <a:avLst/>
          </a:prstGeom>
          <a:noFill/>
          <a:extLst>
            <a:ext uri="{909E8E84-426E-40dd-AFC4-6F175D3DCCD1}">
              <a14:hiddenFill xmlns:a14="http://schemas.microsoft.com/office/drawing/2010/main">
                <a:solidFill>
                  <a:srgbClr val="FFFFFF"/>
                </a:solidFill>
              </a14:hiddenFill>
            </a:ext>
          </a:extLst>
        </p:spPr>
      </p:pic>
      <p:sp>
        <p:nvSpPr>
          <p:cNvPr id="256014" name="Rectangle 14"/>
          <p:cNvSpPr>
            <a:spLocks noGrp="1" noChangeArrowheads="1"/>
          </p:cNvSpPr>
          <p:nvPr>
            <p:ph type="body" sz="half" idx="1"/>
          </p:nvPr>
        </p:nvSpPr>
        <p:spPr>
          <a:xfrm>
            <a:off x="76200" y="762000"/>
            <a:ext cx="4343400" cy="6096000"/>
          </a:xfrm>
          <a:solidFill>
            <a:srgbClr val="CCCCFF"/>
          </a:solidFill>
          <a:ln w="38100">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nSpc>
                <a:spcPct val="90000"/>
              </a:lnSpc>
            </a:pPr>
            <a:r>
              <a:rPr lang="en-US" sz="4000"/>
              <a:t>Lincoln expanded his powers:</a:t>
            </a:r>
          </a:p>
          <a:p>
            <a:pPr lvl="1">
              <a:lnSpc>
                <a:spcPct val="90000"/>
              </a:lnSpc>
            </a:pPr>
            <a:r>
              <a:rPr lang="en-US" sz="4000"/>
              <a:t>declared martial law</a:t>
            </a:r>
          </a:p>
          <a:p>
            <a:pPr lvl="1">
              <a:lnSpc>
                <a:spcPct val="90000"/>
              </a:lnSpc>
            </a:pPr>
            <a:r>
              <a:rPr lang="en-US" sz="4000"/>
              <a:t>imprisoned </a:t>
            </a:r>
            <a:r>
              <a:rPr lang="ja-JP" altLang="en-US" sz="4000">
                <a:latin typeface="Arial"/>
              </a:rPr>
              <a:t>“</a:t>
            </a:r>
            <a:r>
              <a:rPr lang="en-US" sz="4000"/>
              <a:t>subversives</a:t>
            </a:r>
            <a:r>
              <a:rPr lang="ja-JP" altLang="en-US" sz="4000">
                <a:latin typeface="Arial"/>
              </a:rPr>
              <a:t>”</a:t>
            </a:r>
            <a:endParaRPr lang="en-US" sz="4000"/>
          </a:p>
          <a:p>
            <a:pPr lvl="1">
              <a:lnSpc>
                <a:spcPct val="90000"/>
              </a:lnSpc>
            </a:pPr>
            <a:r>
              <a:rPr lang="en-US" sz="4000"/>
              <a:t>briefly closed down a few newspapers</a:t>
            </a:r>
          </a:p>
        </p:txBody>
      </p:sp>
    </p:spTree>
    <p:extLst>
      <p:ext uri="{BB962C8B-B14F-4D97-AF65-F5344CB8AC3E}">
        <p14:creationId xmlns:p14="http://schemas.microsoft.com/office/powerpoint/2010/main" val="301787539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14">
                                            <p:bg/>
                                          </p:spTgt>
                                        </p:tgtEl>
                                        <p:attrNameLst>
                                          <p:attrName>style.visibility</p:attrName>
                                        </p:attrNameLst>
                                      </p:cBhvr>
                                      <p:to>
                                        <p:strVal val="visible"/>
                                      </p:to>
                                    </p:set>
                                    <p:anim calcmode="lin" valueType="num">
                                      <p:cBhvr>
                                        <p:cTn id="7" dur="500" fill="hold"/>
                                        <p:tgtEl>
                                          <p:spTgt spid="256014">
                                            <p:bg/>
                                          </p:spTgt>
                                        </p:tgtEl>
                                        <p:attrNameLst>
                                          <p:attrName>ppt_w</p:attrName>
                                        </p:attrNameLst>
                                      </p:cBhvr>
                                      <p:tavLst>
                                        <p:tav tm="0">
                                          <p:val>
                                            <p:fltVal val="0"/>
                                          </p:val>
                                        </p:tav>
                                        <p:tav tm="100000">
                                          <p:val>
                                            <p:strVal val="#ppt_w"/>
                                          </p:val>
                                        </p:tav>
                                      </p:tavLst>
                                    </p:anim>
                                    <p:anim calcmode="lin" valueType="num">
                                      <p:cBhvr>
                                        <p:cTn id="8" dur="500" fill="hold"/>
                                        <p:tgtEl>
                                          <p:spTgt spid="256014">
                                            <p:bg/>
                                          </p:spTgt>
                                        </p:tgtEl>
                                        <p:attrNameLst>
                                          <p:attrName>ppt_h</p:attrName>
                                        </p:attrNameLst>
                                      </p:cBhvr>
                                      <p:tavLst>
                                        <p:tav tm="0">
                                          <p:val>
                                            <p:fltVal val="0"/>
                                          </p:val>
                                        </p:tav>
                                        <p:tav tm="100000">
                                          <p:val>
                                            <p:strVal val="#ppt_h"/>
                                          </p:val>
                                        </p:tav>
                                      </p:tavLst>
                                    </p:anim>
                                    <p:animEffect transition="in" filter="fade">
                                      <p:cBhvr>
                                        <p:cTn id="9" dur="500"/>
                                        <p:tgtEl>
                                          <p:spTgt spid="256014">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6014">
                                            <p:txEl>
                                              <p:pRg st="0" end="0"/>
                                            </p:txEl>
                                          </p:spTgt>
                                        </p:tgtEl>
                                        <p:attrNameLst>
                                          <p:attrName>style.visibility</p:attrName>
                                        </p:attrNameLst>
                                      </p:cBhvr>
                                      <p:to>
                                        <p:strVal val="visible"/>
                                      </p:to>
                                    </p:set>
                                    <p:anim calcmode="lin" valueType="num">
                                      <p:cBhvr>
                                        <p:cTn id="12" dur="500" fill="hold"/>
                                        <p:tgtEl>
                                          <p:spTgt spid="2560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560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56014">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56014">
                                            <p:txEl>
                                              <p:pRg st="1" end="1"/>
                                            </p:txEl>
                                          </p:spTgt>
                                        </p:tgtEl>
                                        <p:attrNameLst>
                                          <p:attrName>style.visibility</p:attrName>
                                        </p:attrNameLst>
                                      </p:cBhvr>
                                      <p:to>
                                        <p:strVal val="visible"/>
                                      </p:to>
                                    </p:set>
                                    <p:anim calcmode="lin" valueType="num">
                                      <p:cBhvr>
                                        <p:cTn id="17" dur="500" fill="hold"/>
                                        <p:tgtEl>
                                          <p:spTgt spid="25601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5601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56014">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56014">
                                            <p:txEl>
                                              <p:pRg st="2" end="2"/>
                                            </p:txEl>
                                          </p:spTgt>
                                        </p:tgtEl>
                                        <p:attrNameLst>
                                          <p:attrName>style.visibility</p:attrName>
                                        </p:attrNameLst>
                                      </p:cBhvr>
                                      <p:to>
                                        <p:strVal val="visible"/>
                                      </p:to>
                                    </p:set>
                                    <p:anim calcmode="lin" valueType="num">
                                      <p:cBhvr>
                                        <p:cTn id="22" dur="500" fill="hold"/>
                                        <p:tgtEl>
                                          <p:spTgt spid="25601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56014">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256014">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56014">
                                            <p:txEl>
                                              <p:pRg st="3" end="3"/>
                                            </p:txEl>
                                          </p:spTgt>
                                        </p:tgtEl>
                                        <p:attrNameLst>
                                          <p:attrName>style.visibility</p:attrName>
                                        </p:attrNameLst>
                                      </p:cBhvr>
                                      <p:to>
                                        <p:strVal val="visible"/>
                                      </p:to>
                                    </p:set>
                                    <p:anim calcmode="lin" valueType="num">
                                      <p:cBhvr>
                                        <p:cTn id="27" dur="500" fill="hold"/>
                                        <p:tgtEl>
                                          <p:spTgt spid="25601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56014">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56014">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56010">
                                            <p:bg/>
                                          </p:spTgt>
                                        </p:tgtEl>
                                        <p:attrNameLst>
                                          <p:attrName>style.visibility</p:attrName>
                                        </p:attrNameLst>
                                      </p:cBhvr>
                                      <p:to>
                                        <p:strVal val="visible"/>
                                      </p:to>
                                    </p:set>
                                    <p:anim calcmode="lin" valueType="num">
                                      <p:cBhvr>
                                        <p:cTn id="34" dur="500" fill="hold"/>
                                        <p:tgtEl>
                                          <p:spTgt spid="256010">
                                            <p:bg/>
                                          </p:spTgt>
                                        </p:tgtEl>
                                        <p:attrNameLst>
                                          <p:attrName>ppt_w</p:attrName>
                                        </p:attrNameLst>
                                      </p:cBhvr>
                                      <p:tavLst>
                                        <p:tav tm="0">
                                          <p:val>
                                            <p:fltVal val="0"/>
                                          </p:val>
                                        </p:tav>
                                        <p:tav tm="100000">
                                          <p:val>
                                            <p:strVal val="#ppt_w"/>
                                          </p:val>
                                        </p:tav>
                                      </p:tavLst>
                                    </p:anim>
                                    <p:anim calcmode="lin" valueType="num">
                                      <p:cBhvr>
                                        <p:cTn id="35" dur="500" fill="hold"/>
                                        <p:tgtEl>
                                          <p:spTgt spid="256010">
                                            <p:bg/>
                                          </p:spTgt>
                                        </p:tgtEl>
                                        <p:attrNameLst>
                                          <p:attrName>ppt_h</p:attrName>
                                        </p:attrNameLst>
                                      </p:cBhvr>
                                      <p:tavLst>
                                        <p:tav tm="0">
                                          <p:val>
                                            <p:fltVal val="0"/>
                                          </p:val>
                                        </p:tav>
                                        <p:tav tm="100000">
                                          <p:val>
                                            <p:strVal val="#ppt_h"/>
                                          </p:val>
                                        </p:tav>
                                      </p:tavLst>
                                    </p:anim>
                                    <p:animEffect transition="in" filter="fade">
                                      <p:cBhvr>
                                        <p:cTn id="36" dur="500"/>
                                        <p:tgtEl>
                                          <p:spTgt spid="256010">
                                            <p:bg/>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56010">
                                            <p:txEl>
                                              <p:pRg st="0" end="0"/>
                                            </p:txEl>
                                          </p:spTgt>
                                        </p:tgtEl>
                                        <p:attrNameLst>
                                          <p:attrName>style.visibility</p:attrName>
                                        </p:attrNameLst>
                                      </p:cBhvr>
                                      <p:to>
                                        <p:strVal val="visible"/>
                                      </p:to>
                                    </p:set>
                                    <p:anim calcmode="lin" valueType="num">
                                      <p:cBhvr>
                                        <p:cTn id="39" dur="500" fill="hold"/>
                                        <p:tgtEl>
                                          <p:spTgt spid="256010">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256010">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256010">
                                            <p:txEl>
                                              <p:pRg st="0" end="0"/>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56010">
                                            <p:txEl>
                                              <p:pRg st="1" end="1"/>
                                            </p:txEl>
                                          </p:spTgt>
                                        </p:tgtEl>
                                        <p:attrNameLst>
                                          <p:attrName>style.visibility</p:attrName>
                                        </p:attrNameLst>
                                      </p:cBhvr>
                                      <p:to>
                                        <p:strVal val="visible"/>
                                      </p:to>
                                    </p:set>
                                    <p:anim calcmode="lin" valueType="num">
                                      <p:cBhvr>
                                        <p:cTn id="44" dur="500" fill="hold"/>
                                        <p:tgtEl>
                                          <p:spTgt spid="256010">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256010">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256010">
                                            <p:txEl>
                                              <p:pRg st="1" end="1"/>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56010">
                                            <p:txEl>
                                              <p:pRg st="2" end="2"/>
                                            </p:txEl>
                                          </p:spTgt>
                                        </p:tgtEl>
                                        <p:attrNameLst>
                                          <p:attrName>style.visibility</p:attrName>
                                        </p:attrNameLst>
                                      </p:cBhvr>
                                      <p:to>
                                        <p:strVal val="visible"/>
                                      </p:to>
                                    </p:set>
                                    <p:anim calcmode="lin" valueType="num">
                                      <p:cBhvr>
                                        <p:cTn id="49" dur="500" fill="hold"/>
                                        <p:tgtEl>
                                          <p:spTgt spid="256010">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256010">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256010">
                                            <p:txEl>
                                              <p:pRg st="2" end="2"/>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56010">
                                            <p:txEl>
                                              <p:pRg st="3" end="3"/>
                                            </p:txEl>
                                          </p:spTgt>
                                        </p:tgtEl>
                                        <p:attrNameLst>
                                          <p:attrName>style.visibility</p:attrName>
                                        </p:attrNameLst>
                                      </p:cBhvr>
                                      <p:to>
                                        <p:strVal val="visible"/>
                                      </p:to>
                                    </p:set>
                                    <p:anim calcmode="lin" valueType="num">
                                      <p:cBhvr>
                                        <p:cTn id="54" dur="500" fill="hold"/>
                                        <p:tgtEl>
                                          <p:spTgt spid="256010">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256010">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2560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0" grpId="0" build="p" animBg="1"/>
      <p:bldP spid="25601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3" name="Rectangle 3"/>
          <p:cNvSpPr>
            <a:spLocks noGrp="1" noChangeArrowheads="1"/>
          </p:cNvSpPr>
          <p:nvPr>
            <p:ph type="body" sz="half" idx="1"/>
          </p:nvPr>
        </p:nvSpPr>
        <p:spPr>
          <a:xfrm>
            <a:off x="201576" y="990600"/>
            <a:ext cx="8942424" cy="5181600"/>
          </a:xfrm>
        </p:spPr>
        <p:txBody>
          <a:bodyPr>
            <a:normAutofit lnSpcReduction="10000"/>
          </a:bodyPr>
          <a:lstStyle/>
          <a:p>
            <a:pPr>
              <a:lnSpc>
                <a:spcPct val="80000"/>
              </a:lnSpc>
              <a:spcBef>
                <a:spcPct val="35000"/>
              </a:spcBef>
              <a:buClr>
                <a:srgbClr val="A50021"/>
              </a:buClr>
              <a:buSzPct val="80000"/>
              <a:buFont typeface="Wingdings" charset="0"/>
              <a:buChar char="v"/>
            </a:pPr>
            <a:r>
              <a:rPr lang="en-US" sz="2800" b="1" dirty="0">
                <a:latin typeface="Georgia" charset="0"/>
              </a:rPr>
              <a:t>Suspended </a:t>
            </a:r>
            <a:r>
              <a:rPr lang="ja-JP" altLang="en-US" sz="2800" b="1" dirty="0">
                <a:latin typeface="Arial"/>
              </a:rPr>
              <a:t>“</a:t>
            </a:r>
            <a:r>
              <a:rPr lang="en-US" sz="2800" b="1" u="sng" dirty="0">
                <a:solidFill>
                  <a:srgbClr val="A50021"/>
                </a:solidFill>
                <a:effectLst>
                  <a:outerShdw blurRad="38100" dist="38100" dir="2700000" algn="tl">
                    <a:srgbClr val="000000"/>
                  </a:outerShdw>
                </a:effectLst>
                <a:latin typeface="Georgia" charset="0"/>
              </a:rPr>
              <a:t>civil liberties</a:t>
            </a:r>
            <a:r>
              <a:rPr lang="ja-JP" altLang="en-US" sz="2800" b="1" dirty="0">
                <a:latin typeface="Arial"/>
              </a:rPr>
              <a:t>”</a:t>
            </a:r>
            <a:r>
              <a:rPr lang="en-US" sz="2800" b="1" dirty="0">
                <a:latin typeface="Georgia" charset="0"/>
              </a:rPr>
              <a:t> or parts of the Constitution</a:t>
            </a:r>
            <a:r>
              <a:rPr lang="en-US" sz="2800" dirty="0">
                <a:latin typeface="Georgia" charset="0"/>
              </a:rPr>
              <a:t> </a:t>
            </a:r>
          </a:p>
          <a:p>
            <a:pPr lvl="1">
              <a:lnSpc>
                <a:spcPct val="80000"/>
              </a:lnSpc>
              <a:spcBef>
                <a:spcPct val="35000"/>
              </a:spcBef>
            </a:pPr>
            <a:r>
              <a:rPr lang="en-US" sz="2400" dirty="0">
                <a:latin typeface="Georgia" charset="0"/>
              </a:rPr>
              <a:t>writ of </a:t>
            </a:r>
            <a:r>
              <a:rPr lang="en-US" sz="2400" b="1" u="sng" dirty="0">
                <a:latin typeface="Georgia" charset="0"/>
              </a:rPr>
              <a:t>habeas corpus</a:t>
            </a:r>
            <a:r>
              <a:rPr lang="en-US" sz="2400" dirty="0">
                <a:latin typeface="Georgia" charset="0"/>
              </a:rPr>
              <a:t>:  Protects from unfair arrest and trial by jury.</a:t>
            </a:r>
          </a:p>
          <a:p>
            <a:pPr lvl="1">
              <a:lnSpc>
                <a:spcPct val="80000"/>
              </a:lnSpc>
              <a:spcBef>
                <a:spcPct val="35000"/>
              </a:spcBef>
            </a:pPr>
            <a:r>
              <a:rPr lang="en-US" sz="2400" dirty="0">
                <a:latin typeface="Georgia" charset="0"/>
              </a:rPr>
              <a:t>Occupation of Baltimore:  Controlled by military---- </a:t>
            </a:r>
            <a:r>
              <a:rPr lang="ja-JP" altLang="en-US" sz="2400" dirty="0">
                <a:latin typeface="Arial"/>
              </a:rPr>
              <a:t>“</a:t>
            </a:r>
            <a:r>
              <a:rPr lang="en-US" sz="2400" b="1" u="sng" dirty="0">
                <a:latin typeface="Georgia" charset="0"/>
              </a:rPr>
              <a:t>martial law</a:t>
            </a:r>
            <a:r>
              <a:rPr lang="ja-JP" altLang="en-US" sz="2400" dirty="0">
                <a:latin typeface="Arial"/>
              </a:rPr>
              <a:t>”</a:t>
            </a:r>
            <a:endParaRPr lang="en-US" sz="2400" dirty="0">
              <a:latin typeface="Georgia" charset="0"/>
            </a:endParaRPr>
          </a:p>
          <a:p>
            <a:pPr lvl="1">
              <a:lnSpc>
                <a:spcPct val="80000"/>
              </a:lnSpc>
              <a:spcBef>
                <a:spcPct val="35000"/>
              </a:spcBef>
            </a:pPr>
            <a:r>
              <a:rPr lang="en-US" sz="2400" dirty="0">
                <a:latin typeface="Georgia" charset="0"/>
              </a:rPr>
              <a:t>Arrested over 15,000 civilians:  Without </a:t>
            </a:r>
            <a:r>
              <a:rPr lang="ja-JP" altLang="en-US" sz="2400" dirty="0">
                <a:latin typeface="Arial"/>
              </a:rPr>
              <a:t>“</a:t>
            </a:r>
            <a:r>
              <a:rPr lang="en-US" sz="2400" b="1" u="sng" dirty="0">
                <a:latin typeface="Georgia" charset="0"/>
              </a:rPr>
              <a:t>probable cause</a:t>
            </a:r>
            <a:r>
              <a:rPr lang="ja-JP" altLang="en-US" sz="2400" dirty="0">
                <a:latin typeface="Arial"/>
              </a:rPr>
              <a:t>”</a:t>
            </a:r>
            <a:r>
              <a:rPr lang="en-US" sz="2400" dirty="0">
                <a:latin typeface="Georgia" charset="0"/>
              </a:rPr>
              <a:t>---suspicious </a:t>
            </a:r>
            <a:r>
              <a:rPr lang="ja-JP" altLang="en-US" sz="2400" dirty="0">
                <a:latin typeface="Arial"/>
              </a:rPr>
              <a:t>“</a:t>
            </a:r>
            <a:r>
              <a:rPr lang="en-US" sz="2400" dirty="0">
                <a:latin typeface="Georgia" charset="0"/>
              </a:rPr>
              <a:t>Rebel</a:t>
            </a:r>
            <a:r>
              <a:rPr lang="ja-JP" altLang="en-US" sz="2400" dirty="0">
                <a:latin typeface="Arial"/>
              </a:rPr>
              <a:t>”</a:t>
            </a:r>
            <a:r>
              <a:rPr lang="en-US" sz="2400" dirty="0">
                <a:latin typeface="Georgia" charset="0"/>
              </a:rPr>
              <a:t> sympathizers.</a:t>
            </a:r>
          </a:p>
          <a:p>
            <a:pPr lvl="1">
              <a:lnSpc>
                <a:spcPct val="80000"/>
              </a:lnSpc>
              <a:spcBef>
                <a:spcPct val="35000"/>
              </a:spcBef>
            </a:pPr>
            <a:r>
              <a:rPr lang="en-US" sz="2400" dirty="0">
                <a:latin typeface="Georgia" charset="0"/>
              </a:rPr>
              <a:t>Closed </a:t>
            </a:r>
            <a:r>
              <a:rPr lang="ja-JP" altLang="en-US" sz="2400" dirty="0">
                <a:latin typeface="Arial"/>
              </a:rPr>
              <a:t>“</a:t>
            </a:r>
            <a:r>
              <a:rPr lang="en-US" sz="2400" dirty="0">
                <a:latin typeface="Georgia" charset="0"/>
              </a:rPr>
              <a:t>rebel</a:t>
            </a:r>
            <a:r>
              <a:rPr lang="ja-JP" altLang="en-US" sz="2400" dirty="0">
                <a:latin typeface="Arial"/>
              </a:rPr>
              <a:t>”</a:t>
            </a:r>
            <a:r>
              <a:rPr lang="en-US" sz="2400" dirty="0">
                <a:latin typeface="Georgia" charset="0"/>
              </a:rPr>
              <a:t> newspapers:  Violated 1</a:t>
            </a:r>
            <a:r>
              <a:rPr lang="en-US" sz="2400" baseline="30000" dirty="0">
                <a:latin typeface="Georgia" charset="0"/>
              </a:rPr>
              <a:t>st</a:t>
            </a:r>
            <a:r>
              <a:rPr lang="en-US" sz="2400" dirty="0">
                <a:latin typeface="Georgia" charset="0"/>
              </a:rPr>
              <a:t> amendment rights of </a:t>
            </a:r>
            <a:r>
              <a:rPr lang="ja-JP" altLang="en-US" sz="2400" dirty="0">
                <a:latin typeface="Arial"/>
              </a:rPr>
              <a:t>“</a:t>
            </a:r>
            <a:r>
              <a:rPr lang="en-US" sz="2400" b="1" u="sng" dirty="0">
                <a:latin typeface="Georgia" charset="0"/>
              </a:rPr>
              <a:t>free speech and press</a:t>
            </a:r>
            <a:r>
              <a:rPr lang="ja-JP" altLang="en-US" sz="2400" dirty="0">
                <a:latin typeface="Arial"/>
              </a:rPr>
              <a:t>”</a:t>
            </a:r>
            <a:r>
              <a:rPr lang="en-US" sz="2400" dirty="0">
                <a:latin typeface="Georgia" charset="0"/>
              </a:rPr>
              <a:t>.</a:t>
            </a:r>
          </a:p>
          <a:p>
            <a:pPr>
              <a:lnSpc>
                <a:spcPct val="80000"/>
              </a:lnSpc>
              <a:spcBef>
                <a:spcPct val="35000"/>
              </a:spcBef>
              <a:buClr>
                <a:srgbClr val="A50021"/>
              </a:buClr>
              <a:buSzPct val="80000"/>
              <a:buFont typeface="Wingdings" charset="0"/>
              <a:buChar char="v"/>
            </a:pPr>
            <a:r>
              <a:rPr lang="en-US" sz="2800" b="1" dirty="0">
                <a:latin typeface="Georgia" charset="0"/>
              </a:rPr>
              <a:t>First Income </a:t>
            </a:r>
            <a:r>
              <a:rPr lang="en-US" sz="2800" b="1" dirty="0" smtClean="0">
                <a:latin typeface="Georgia" charset="0"/>
              </a:rPr>
              <a:t>Tax</a:t>
            </a:r>
          </a:p>
          <a:p>
            <a:pPr>
              <a:lnSpc>
                <a:spcPct val="80000"/>
              </a:lnSpc>
              <a:spcBef>
                <a:spcPct val="35000"/>
              </a:spcBef>
              <a:buClr>
                <a:srgbClr val="A50021"/>
              </a:buClr>
              <a:buSzPct val="80000"/>
              <a:buFont typeface="Wingdings" charset="0"/>
              <a:buChar char="v"/>
            </a:pPr>
            <a:r>
              <a:rPr lang="en-US" sz="2800" b="1" dirty="0" smtClean="0">
                <a:latin typeface="Georgia" charset="0"/>
              </a:rPr>
              <a:t>Conscription</a:t>
            </a:r>
            <a:endParaRPr lang="en-US" sz="2800" b="1" dirty="0">
              <a:latin typeface="Georgia" charset="0"/>
            </a:endParaRPr>
          </a:p>
          <a:p>
            <a:pPr>
              <a:lnSpc>
                <a:spcPct val="80000"/>
              </a:lnSpc>
              <a:spcBef>
                <a:spcPct val="35000"/>
              </a:spcBef>
              <a:buClr>
                <a:srgbClr val="A50021"/>
              </a:buClr>
              <a:buSzPct val="80000"/>
              <a:buFont typeface="Wingdings" charset="0"/>
              <a:buChar char="v"/>
            </a:pPr>
            <a:r>
              <a:rPr lang="en-US" sz="2800" b="1" dirty="0">
                <a:latin typeface="Georgia" charset="0"/>
              </a:rPr>
              <a:t>Greenbacks</a:t>
            </a:r>
          </a:p>
          <a:p>
            <a:pPr lvl="1">
              <a:lnSpc>
                <a:spcPct val="80000"/>
              </a:lnSpc>
              <a:spcBef>
                <a:spcPct val="35000"/>
              </a:spcBef>
            </a:pPr>
            <a:r>
              <a:rPr lang="en-US" sz="2400" dirty="0">
                <a:latin typeface="Georgia" charset="0"/>
              </a:rPr>
              <a:t>1</a:t>
            </a:r>
            <a:r>
              <a:rPr lang="en-US" sz="2400" baseline="30000" dirty="0">
                <a:latin typeface="Georgia" charset="0"/>
              </a:rPr>
              <a:t>st</a:t>
            </a:r>
            <a:r>
              <a:rPr lang="en-US" sz="2400" dirty="0">
                <a:latin typeface="Georgia" charset="0"/>
              </a:rPr>
              <a:t> paper money</a:t>
            </a:r>
          </a:p>
        </p:txBody>
      </p:sp>
      <p:sp>
        <p:nvSpPr>
          <p:cNvPr id="378887" name="WordArt 7"/>
          <p:cNvSpPr>
            <a:spLocks noChangeArrowheads="1" noChangeShapeType="1" noTextEdit="1"/>
          </p:cNvSpPr>
          <p:nvPr/>
        </p:nvSpPr>
        <p:spPr bwMode="auto">
          <a:xfrm>
            <a:off x="457200" y="152400"/>
            <a:ext cx="8458200" cy="571500"/>
          </a:xfrm>
          <a:prstGeom prst="rect">
            <a:avLst/>
          </a:prstGeom>
        </p:spPr>
        <p:txBody>
          <a:bodyPr wrap="none" fromWordArt="1">
            <a:prstTxWarp prst="textCanUp">
              <a:avLst>
                <a:gd name="adj" fmla="val 85713"/>
              </a:avLst>
            </a:prstTxWarp>
          </a:bodyPr>
          <a:lstStyle/>
          <a:p>
            <a:pPr algn="ctr"/>
            <a:r>
              <a:rPr lang="en-US" sz="3600" kern="10">
                <a:ln w="19050">
                  <a:solidFill>
                    <a:schemeClr val="tx1"/>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LINCOLN'S  "NECESSARY"  ACTIONS</a:t>
            </a:r>
          </a:p>
        </p:txBody>
      </p:sp>
    </p:spTree>
    <p:extLst>
      <p:ext uri="{BB962C8B-B14F-4D97-AF65-F5344CB8AC3E}">
        <p14:creationId xmlns:p14="http://schemas.microsoft.com/office/powerpoint/2010/main" val="1189089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slide(fromBottom)">
                                      <p:cBhvr>
                                        <p:cTn id="7" dur="500"/>
                                        <p:tgtEl>
                                          <p:spTgt spid="378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78883">
                                            <p:txEl>
                                              <p:pRg st="1" end="1"/>
                                            </p:txEl>
                                          </p:spTgt>
                                        </p:tgtEl>
                                        <p:attrNameLst>
                                          <p:attrName>style.visibility</p:attrName>
                                        </p:attrNameLst>
                                      </p:cBhvr>
                                      <p:to>
                                        <p:strVal val="visible"/>
                                      </p:to>
                                    </p:set>
                                    <p:animEffect transition="in" filter="slide(fromBottom)">
                                      <p:cBhvr>
                                        <p:cTn id="12" dur="500"/>
                                        <p:tgtEl>
                                          <p:spTgt spid="3788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78883">
                                            <p:txEl>
                                              <p:pRg st="2" end="2"/>
                                            </p:txEl>
                                          </p:spTgt>
                                        </p:tgtEl>
                                        <p:attrNameLst>
                                          <p:attrName>style.visibility</p:attrName>
                                        </p:attrNameLst>
                                      </p:cBhvr>
                                      <p:to>
                                        <p:strVal val="visible"/>
                                      </p:to>
                                    </p:set>
                                    <p:animEffect transition="in" filter="slide(fromBottom)">
                                      <p:cBhvr>
                                        <p:cTn id="17" dur="500"/>
                                        <p:tgtEl>
                                          <p:spTgt spid="3788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78883">
                                            <p:txEl>
                                              <p:pRg st="3" end="3"/>
                                            </p:txEl>
                                          </p:spTgt>
                                        </p:tgtEl>
                                        <p:attrNameLst>
                                          <p:attrName>style.visibility</p:attrName>
                                        </p:attrNameLst>
                                      </p:cBhvr>
                                      <p:to>
                                        <p:strVal val="visible"/>
                                      </p:to>
                                    </p:set>
                                    <p:animEffect transition="in" filter="slide(fromBottom)">
                                      <p:cBhvr>
                                        <p:cTn id="22" dur="500"/>
                                        <p:tgtEl>
                                          <p:spTgt spid="3788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78883">
                                            <p:txEl>
                                              <p:pRg st="4" end="4"/>
                                            </p:txEl>
                                          </p:spTgt>
                                        </p:tgtEl>
                                        <p:attrNameLst>
                                          <p:attrName>style.visibility</p:attrName>
                                        </p:attrNameLst>
                                      </p:cBhvr>
                                      <p:to>
                                        <p:strVal val="visible"/>
                                      </p:to>
                                    </p:set>
                                    <p:animEffect transition="in" filter="slide(fromBottom)">
                                      <p:cBhvr>
                                        <p:cTn id="27" dur="500"/>
                                        <p:tgtEl>
                                          <p:spTgt spid="3788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78883">
                                            <p:txEl>
                                              <p:pRg st="5" end="5"/>
                                            </p:txEl>
                                          </p:spTgt>
                                        </p:tgtEl>
                                        <p:attrNameLst>
                                          <p:attrName>style.visibility</p:attrName>
                                        </p:attrNameLst>
                                      </p:cBhvr>
                                      <p:to>
                                        <p:strVal val="visible"/>
                                      </p:to>
                                    </p:set>
                                    <p:animEffect transition="in" filter="slide(fromBottom)">
                                      <p:cBhvr>
                                        <p:cTn id="32" dur="500"/>
                                        <p:tgtEl>
                                          <p:spTgt spid="3788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78883">
                                            <p:txEl>
                                              <p:pRg st="6" end="6"/>
                                            </p:txEl>
                                          </p:spTgt>
                                        </p:tgtEl>
                                        <p:attrNameLst>
                                          <p:attrName>style.visibility</p:attrName>
                                        </p:attrNameLst>
                                      </p:cBhvr>
                                      <p:to>
                                        <p:strVal val="visible"/>
                                      </p:to>
                                    </p:set>
                                    <p:animEffect transition="in" filter="slide(fromBottom)">
                                      <p:cBhvr>
                                        <p:cTn id="37" dur="500"/>
                                        <p:tgtEl>
                                          <p:spTgt spid="3788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78883">
                                            <p:txEl>
                                              <p:pRg st="7" end="7"/>
                                            </p:txEl>
                                          </p:spTgt>
                                        </p:tgtEl>
                                        <p:attrNameLst>
                                          <p:attrName>style.visibility</p:attrName>
                                        </p:attrNameLst>
                                      </p:cBhvr>
                                      <p:to>
                                        <p:strVal val="visible"/>
                                      </p:to>
                                    </p:set>
                                    <p:animEffect transition="in" filter="slide(fromBottom)">
                                      <p:cBhvr>
                                        <p:cTn id="42" dur="500"/>
                                        <p:tgtEl>
                                          <p:spTgt spid="37888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78883">
                                            <p:txEl>
                                              <p:pRg st="8" end="8"/>
                                            </p:txEl>
                                          </p:spTgt>
                                        </p:tgtEl>
                                        <p:attrNameLst>
                                          <p:attrName>style.visibility</p:attrName>
                                        </p:attrNameLst>
                                      </p:cBhvr>
                                      <p:to>
                                        <p:strVal val="visible"/>
                                      </p:to>
                                    </p:set>
                                    <p:animEffect transition="in" filter="slide(fromBottom)">
                                      <p:cBhvr>
                                        <p:cTn id="47" dur="500"/>
                                        <p:tgtEl>
                                          <p:spTgt spid="3788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6" name="Rectangle 4"/>
          <p:cNvSpPr>
            <a:spLocks noGrp="1" noChangeArrowheads="1"/>
          </p:cNvSpPr>
          <p:nvPr>
            <p:ph type="title"/>
          </p:nvPr>
        </p:nvSpPr>
        <p:spPr>
          <a:xfrm>
            <a:off x="6858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Diplomatic Struggle</a:t>
            </a:r>
          </a:p>
        </p:txBody>
      </p:sp>
      <p:sp>
        <p:nvSpPr>
          <p:cNvPr id="187397" name="Rectangle 5"/>
          <p:cNvSpPr>
            <a:spLocks noGrp="1" noChangeArrowheads="1"/>
          </p:cNvSpPr>
          <p:nvPr>
            <p:ph type="body" idx="1"/>
          </p:nvPr>
        </p:nvSpPr>
        <p:spPr>
          <a:xfrm>
            <a:off x="431167" y="1117600"/>
            <a:ext cx="8305800" cy="6248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dirty="0"/>
              <a:t>From 1861 to 1862, the South used </a:t>
            </a:r>
            <a:r>
              <a:rPr lang="ja-JP" altLang="en-US" dirty="0">
                <a:latin typeface="Arial"/>
              </a:rPr>
              <a:t>“</a:t>
            </a:r>
            <a:r>
              <a:rPr lang="en-US" dirty="0"/>
              <a:t>cotton diplomacy</a:t>
            </a:r>
            <a:r>
              <a:rPr lang="ja-JP" altLang="en-US" dirty="0">
                <a:latin typeface="Arial"/>
              </a:rPr>
              <a:t>”</a:t>
            </a:r>
            <a:r>
              <a:rPr lang="en-US" dirty="0"/>
              <a:t> to get England &amp; France to aid them:</a:t>
            </a:r>
          </a:p>
          <a:p>
            <a:pPr lvl="1">
              <a:lnSpc>
                <a:spcPct val="90000"/>
              </a:lnSpc>
              <a:spcBef>
                <a:spcPct val="10000"/>
              </a:spcBef>
            </a:pPr>
            <a:r>
              <a:rPr lang="en-US" dirty="0"/>
              <a:t>Napoleon III favored the South but wanted England to do so 1</a:t>
            </a:r>
            <a:r>
              <a:rPr lang="en-US" baseline="30000" dirty="0"/>
              <a:t>st</a:t>
            </a:r>
            <a:r>
              <a:rPr lang="en-US" dirty="0"/>
              <a:t> </a:t>
            </a:r>
          </a:p>
          <a:p>
            <a:pPr lvl="1">
              <a:lnSpc>
                <a:spcPct val="90000"/>
              </a:lnSpc>
              <a:spcBef>
                <a:spcPct val="10000"/>
              </a:spcBef>
            </a:pPr>
            <a:r>
              <a:rPr lang="en-US" dirty="0"/>
              <a:t>England offered </a:t>
            </a:r>
            <a:r>
              <a:rPr lang="ja-JP" altLang="en-US" dirty="0">
                <a:latin typeface="Arial"/>
              </a:rPr>
              <a:t>“</a:t>
            </a:r>
            <a:r>
              <a:rPr lang="en-US" dirty="0"/>
              <a:t>belligerent</a:t>
            </a:r>
            <a:r>
              <a:rPr lang="ja-JP" altLang="en-US" dirty="0">
                <a:latin typeface="Arial"/>
              </a:rPr>
              <a:t>”</a:t>
            </a:r>
            <a:r>
              <a:rPr lang="en-US" dirty="0"/>
              <a:t> status to the CSA; but otherwise chose a hands-off policy</a:t>
            </a:r>
          </a:p>
          <a:p>
            <a:pPr>
              <a:lnSpc>
                <a:spcPct val="90000"/>
              </a:lnSpc>
              <a:spcBef>
                <a:spcPct val="10000"/>
              </a:spcBef>
            </a:pPr>
            <a:r>
              <a:rPr lang="en-US" dirty="0"/>
              <a:t>By 1863, </a:t>
            </a:r>
            <a:r>
              <a:rPr lang="ja-JP" altLang="en-US" dirty="0">
                <a:latin typeface="Arial"/>
              </a:rPr>
              <a:t>“</a:t>
            </a:r>
            <a:r>
              <a:rPr lang="en-US" dirty="0"/>
              <a:t>King Cotton</a:t>
            </a:r>
            <a:r>
              <a:rPr lang="ja-JP" altLang="en-US" dirty="0">
                <a:latin typeface="Arial"/>
              </a:rPr>
              <a:t>”</a:t>
            </a:r>
            <a:r>
              <a:rPr lang="en-US" dirty="0"/>
              <a:t> diplomacy failed because Egyptian &amp; Indian cotton filled the European demand</a:t>
            </a:r>
          </a:p>
        </p:txBody>
      </p:sp>
    </p:spTree>
    <p:extLst>
      <p:ext uri="{BB962C8B-B14F-4D97-AF65-F5344CB8AC3E}">
        <p14:creationId xmlns:p14="http://schemas.microsoft.com/office/powerpoint/2010/main" val="6797743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143000" y="0"/>
            <a:ext cx="7772400" cy="762000"/>
          </a:xfrm>
        </p:spPr>
        <p:txBody>
          <a:bodyPr/>
          <a:lstStyle/>
          <a:p>
            <a:pPr algn="ctr"/>
            <a:r>
              <a:rPr lang="en-US"/>
              <a:t>Fighting </a:t>
            </a:r>
            <a:r>
              <a:rPr lang="ja-JP" altLang="en-US">
                <a:latin typeface="Arial"/>
              </a:rPr>
              <a:t>“</a:t>
            </a:r>
            <a:r>
              <a:rPr lang="en-US"/>
              <a:t>Total War</a:t>
            </a:r>
            <a:r>
              <a:rPr lang="ja-JP" altLang="en-US">
                <a:latin typeface="Arial"/>
              </a:rPr>
              <a:t>”</a:t>
            </a:r>
            <a:endParaRPr lang="en-US"/>
          </a:p>
        </p:txBody>
      </p:sp>
      <p:sp>
        <p:nvSpPr>
          <p:cNvPr id="286723" name="Rectangle 3"/>
          <p:cNvSpPr>
            <a:spLocks noGrp="1" noChangeArrowheads="1"/>
          </p:cNvSpPr>
          <p:nvPr>
            <p:ph type="body" idx="1"/>
          </p:nvPr>
        </p:nvSpPr>
        <p:spPr>
          <a:xfrm>
            <a:off x="838200" y="838200"/>
            <a:ext cx="8305800" cy="6019800"/>
          </a:xfrm>
        </p:spPr>
        <p:txBody>
          <a:bodyPr/>
          <a:lstStyle/>
          <a:p>
            <a:r>
              <a:rPr lang="en-US"/>
              <a:t>The Civil War was the world</a:t>
            </a:r>
            <a:r>
              <a:rPr lang="ja-JP" altLang="en-US">
                <a:latin typeface="Arial"/>
              </a:rPr>
              <a:t>’</a:t>
            </a:r>
            <a:r>
              <a:rPr lang="en-US"/>
              <a:t>s 1</a:t>
            </a:r>
            <a:r>
              <a:rPr lang="en-US" baseline="30000"/>
              <a:t>st</a:t>
            </a:r>
            <a:r>
              <a:rPr lang="en-US"/>
              <a:t> </a:t>
            </a:r>
            <a:r>
              <a:rPr lang="ja-JP" altLang="en-US">
                <a:latin typeface="Arial"/>
              </a:rPr>
              <a:t>“</a:t>
            </a:r>
            <a:r>
              <a:rPr lang="en-US"/>
              <a:t>total war</a:t>
            </a:r>
            <a:r>
              <a:rPr lang="ja-JP" altLang="en-US">
                <a:latin typeface="Arial"/>
              </a:rPr>
              <a:t>”</a:t>
            </a:r>
            <a:r>
              <a:rPr lang="en-US"/>
              <a:t> in which the entire economy was devoted to winning:</a:t>
            </a:r>
          </a:p>
          <a:p>
            <a:pPr lvl="1"/>
            <a:r>
              <a:rPr lang="en-US"/>
              <a:t>North &amp; South drafted soldiers</a:t>
            </a:r>
          </a:p>
          <a:p>
            <a:pPr lvl="1"/>
            <a:r>
              <a:rPr lang="en-US"/>
              <a:t>North &amp; South employed female workers</a:t>
            </a:r>
            <a:r>
              <a:rPr lang="en-US" sz="3500"/>
              <a:t> </a:t>
            </a:r>
            <a:r>
              <a:rPr lang="en-US"/>
              <a:t>to</a:t>
            </a:r>
            <a:r>
              <a:rPr lang="en-US" sz="3500"/>
              <a:t> </a:t>
            </a:r>
            <a:r>
              <a:rPr lang="en-US"/>
              <a:t>meet</a:t>
            </a:r>
            <a:r>
              <a:rPr lang="en-US" sz="3500"/>
              <a:t> </a:t>
            </a:r>
            <a:r>
              <a:rPr lang="en-US"/>
              <a:t>supply</a:t>
            </a:r>
            <a:r>
              <a:rPr lang="en-US" sz="3200"/>
              <a:t> </a:t>
            </a:r>
            <a:r>
              <a:rPr lang="en-US"/>
              <a:t>demands</a:t>
            </a:r>
          </a:p>
          <a:p>
            <a:pPr lvl="1"/>
            <a:r>
              <a:rPr lang="en-US"/>
              <a:t>New weapons, old tactics, &amp; sheer numbers of troops in battle led to massive casualties </a:t>
            </a:r>
          </a:p>
        </p:txBody>
      </p:sp>
      <p:sp>
        <p:nvSpPr>
          <p:cNvPr id="286731" name="AutoShape 11"/>
          <p:cNvSpPr>
            <a:spLocks noChangeArrowheads="1"/>
          </p:cNvSpPr>
          <p:nvPr/>
        </p:nvSpPr>
        <p:spPr bwMode="auto">
          <a:xfrm>
            <a:off x="304800" y="228600"/>
            <a:ext cx="8534400" cy="1447800"/>
          </a:xfrm>
          <a:prstGeom prst="wedgeRectCallout">
            <a:avLst>
              <a:gd name="adj1" fmla="val 40662"/>
              <a:gd name="adj2" fmla="val 18771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30000"/>
              </a:spcBef>
            </a:pPr>
            <a:r>
              <a:rPr lang="en-US" sz="3600"/>
              <a:t>Women took gov</a:t>
            </a:r>
            <a:r>
              <a:rPr lang="ja-JP" altLang="en-US" sz="3600">
                <a:latin typeface="Arial"/>
              </a:rPr>
              <a:t>’</a:t>
            </a:r>
            <a:r>
              <a:rPr lang="en-US" sz="3600"/>
              <a:t>t jobs as bookkeepers, clerks &amp; secretaries; A number of women also served as spies (Rose Greenhow, CSA)</a:t>
            </a:r>
          </a:p>
        </p:txBody>
      </p:sp>
      <p:pic>
        <p:nvPicPr>
          <p:cNvPr id="286734" name="Picture 14"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4038600" cy="5486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35" name="AutoShape 15"/>
          <p:cNvSpPr>
            <a:spLocks noChangeArrowheads="1"/>
          </p:cNvSpPr>
          <p:nvPr/>
        </p:nvSpPr>
        <p:spPr bwMode="auto">
          <a:xfrm>
            <a:off x="228600" y="4953000"/>
            <a:ext cx="8763000" cy="1828800"/>
          </a:xfrm>
          <a:prstGeom prst="wedgeRectCallout">
            <a:avLst>
              <a:gd name="adj1" fmla="val 40833"/>
              <a:gd name="adj2" fmla="val -95486"/>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30000"/>
              </a:spcBef>
            </a:pPr>
            <a:r>
              <a:rPr lang="en-US" sz="3600"/>
              <a:t>Women</a:t>
            </a:r>
            <a:r>
              <a:rPr lang="ja-JP" altLang="en-US" sz="3600">
                <a:latin typeface="Arial"/>
              </a:rPr>
              <a:t>’</a:t>
            </a:r>
            <a:r>
              <a:rPr lang="en-US" sz="3600"/>
              <a:t>s most prominent role were as nurses on the battlefield: distributing medical supplies, organizing hospitals, &amp; offering comfort to wounded or dying soldiers</a:t>
            </a:r>
          </a:p>
        </p:txBody>
      </p:sp>
      <p:sp>
        <p:nvSpPr>
          <p:cNvPr id="286736" name="AutoShape 16"/>
          <p:cNvSpPr>
            <a:spLocks noChangeArrowheads="1"/>
          </p:cNvSpPr>
          <p:nvPr/>
        </p:nvSpPr>
        <p:spPr bwMode="auto">
          <a:xfrm>
            <a:off x="228600" y="762000"/>
            <a:ext cx="4572000" cy="990600"/>
          </a:xfrm>
          <a:prstGeom prst="wedgeRectCallout">
            <a:avLst>
              <a:gd name="adj1" fmla="val 37606"/>
              <a:gd name="adj2" fmla="val 381412"/>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Cone-shaped bullets &amp; grooved barrel rifles</a:t>
            </a:r>
          </a:p>
        </p:txBody>
      </p:sp>
      <p:sp>
        <p:nvSpPr>
          <p:cNvPr id="286737" name="AutoShape 17"/>
          <p:cNvSpPr>
            <a:spLocks noChangeArrowheads="1"/>
          </p:cNvSpPr>
          <p:nvPr/>
        </p:nvSpPr>
        <p:spPr bwMode="auto">
          <a:xfrm>
            <a:off x="609600" y="1828800"/>
            <a:ext cx="3810000" cy="990600"/>
          </a:xfrm>
          <a:prstGeom prst="wedgeRectCallout">
            <a:avLst>
              <a:gd name="adj1" fmla="val 40958"/>
              <a:gd name="adj2" fmla="val 26826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Repeating rifles &amp; the Gatling gun</a:t>
            </a:r>
          </a:p>
        </p:txBody>
      </p:sp>
      <p:pic>
        <p:nvPicPr>
          <p:cNvPr id="286738" name="Picture 18" descr="Gatling_gun_18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914400"/>
            <a:ext cx="4000500" cy="36925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39" name="AutoShape 19"/>
          <p:cNvSpPr>
            <a:spLocks noChangeArrowheads="1"/>
          </p:cNvSpPr>
          <p:nvPr/>
        </p:nvSpPr>
        <p:spPr bwMode="auto">
          <a:xfrm>
            <a:off x="457200" y="2971800"/>
            <a:ext cx="4495800" cy="990600"/>
          </a:xfrm>
          <a:prstGeom prst="wedgeRectCallout">
            <a:avLst>
              <a:gd name="adj1" fmla="val 26694"/>
              <a:gd name="adj2" fmla="val 15993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30000"/>
              </a:spcBef>
            </a:pPr>
            <a:r>
              <a:rPr lang="en-US" sz="3600"/>
              <a:t>Shrapnel, booby traps, &amp; land mines</a:t>
            </a:r>
          </a:p>
        </p:txBody>
      </p:sp>
      <p:sp>
        <p:nvSpPr>
          <p:cNvPr id="286740" name="AutoShape 20"/>
          <p:cNvSpPr>
            <a:spLocks noChangeArrowheads="1"/>
          </p:cNvSpPr>
          <p:nvPr/>
        </p:nvSpPr>
        <p:spPr bwMode="auto">
          <a:xfrm>
            <a:off x="228600" y="1447800"/>
            <a:ext cx="8534400" cy="990600"/>
          </a:xfrm>
          <a:prstGeom prst="wedgeRectCallout">
            <a:avLst>
              <a:gd name="adj1" fmla="val 9782"/>
              <a:gd name="adj2" fmla="val 309454"/>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30000"/>
              </a:spcBef>
            </a:pPr>
            <a:r>
              <a:rPr lang="en-US" sz="3600"/>
              <a:t>Massive frontal assaults and massed formations with as many as 100,000 soldiers</a:t>
            </a:r>
          </a:p>
        </p:txBody>
      </p:sp>
    </p:spTree>
    <p:extLst>
      <p:ext uri="{BB962C8B-B14F-4D97-AF65-F5344CB8AC3E}">
        <p14:creationId xmlns:p14="http://schemas.microsoft.com/office/powerpoint/2010/main" val="176452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31"/>
                                        </p:tgtEl>
                                        <p:attrNameLst>
                                          <p:attrName>style.visibility</p:attrName>
                                        </p:attrNameLst>
                                      </p:cBhvr>
                                      <p:to>
                                        <p:strVal val="visible"/>
                                      </p:to>
                                    </p:set>
                                    <p:anim calcmode="lin" valueType="num">
                                      <p:cBhvr>
                                        <p:cTn id="7" dur="500" fill="hold"/>
                                        <p:tgtEl>
                                          <p:spTgt spid="286731"/>
                                        </p:tgtEl>
                                        <p:attrNameLst>
                                          <p:attrName>ppt_w</p:attrName>
                                        </p:attrNameLst>
                                      </p:cBhvr>
                                      <p:tavLst>
                                        <p:tav tm="0">
                                          <p:val>
                                            <p:fltVal val="0"/>
                                          </p:val>
                                        </p:tav>
                                        <p:tav tm="100000">
                                          <p:val>
                                            <p:strVal val="#ppt_w"/>
                                          </p:val>
                                        </p:tav>
                                      </p:tavLst>
                                    </p:anim>
                                    <p:anim calcmode="lin" valueType="num">
                                      <p:cBhvr>
                                        <p:cTn id="8" dur="500" fill="hold"/>
                                        <p:tgtEl>
                                          <p:spTgt spid="286731"/>
                                        </p:tgtEl>
                                        <p:attrNameLst>
                                          <p:attrName>ppt_h</p:attrName>
                                        </p:attrNameLst>
                                      </p:cBhvr>
                                      <p:tavLst>
                                        <p:tav tm="0">
                                          <p:val>
                                            <p:fltVal val="0"/>
                                          </p:val>
                                        </p:tav>
                                        <p:tav tm="100000">
                                          <p:val>
                                            <p:strVal val="#ppt_h"/>
                                          </p:val>
                                        </p:tav>
                                      </p:tavLst>
                                    </p:anim>
                                    <p:animEffect transition="in" filter="fade">
                                      <p:cBhvr>
                                        <p:cTn id="9" dur="500"/>
                                        <p:tgtEl>
                                          <p:spTgt spid="2867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86731"/>
                                        </p:tgtEl>
                                        <p:attrNameLst>
                                          <p:attrName>ppt_w</p:attrName>
                                        </p:attrNameLst>
                                      </p:cBhvr>
                                      <p:tavLst>
                                        <p:tav tm="0">
                                          <p:val>
                                            <p:strVal val="ppt_w"/>
                                          </p:val>
                                        </p:tav>
                                        <p:tav tm="100000">
                                          <p:val>
                                            <p:fltVal val="0"/>
                                          </p:val>
                                        </p:tav>
                                      </p:tavLst>
                                    </p:anim>
                                    <p:anim calcmode="lin" valueType="num">
                                      <p:cBhvr>
                                        <p:cTn id="14" dur="500"/>
                                        <p:tgtEl>
                                          <p:spTgt spid="286731"/>
                                        </p:tgtEl>
                                        <p:attrNameLst>
                                          <p:attrName>ppt_h</p:attrName>
                                        </p:attrNameLst>
                                      </p:cBhvr>
                                      <p:tavLst>
                                        <p:tav tm="0">
                                          <p:val>
                                            <p:strVal val="ppt_h"/>
                                          </p:val>
                                        </p:tav>
                                        <p:tav tm="100000">
                                          <p:val>
                                            <p:fltVal val="0"/>
                                          </p:val>
                                        </p:tav>
                                      </p:tavLst>
                                    </p:anim>
                                    <p:animEffect transition="out" filter="fade">
                                      <p:cBhvr>
                                        <p:cTn id="15" dur="500"/>
                                        <p:tgtEl>
                                          <p:spTgt spid="286731"/>
                                        </p:tgtEl>
                                      </p:cBhvr>
                                    </p:animEffect>
                                    <p:set>
                                      <p:cBhvr>
                                        <p:cTn id="16" dur="1" fill="hold">
                                          <p:stCondLst>
                                            <p:cond delay="499"/>
                                          </p:stCondLst>
                                        </p:cTn>
                                        <p:tgtEl>
                                          <p:spTgt spid="28673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86734"/>
                                        </p:tgtEl>
                                        <p:attrNameLst>
                                          <p:attrName>style.visibility</p:attrName>
                                        </p:attrNameLst>
                                      </p:cBhvr>
                                      <p:to>
                                        <p:strVal val="visible"/>
                                      </p:to>
                                    </p:set>
                                    <p:anim calcmode="lin" valueType="num">
                                      <p:cBhvr>
                                        <p:cTn id="21" dur="500" fill="hold"/>
                                        <p:tgtEl>
                                          <p:spTgt spid="286734"/>
                                        </p:tgtEl>
                                        <p:attrNameLst>
                                          <p:attrName>ppt_w</p:attrName>
                                        </p:attrNameLst>
                                      </p:cBhvr>
                                      <p:tavLst>
                                        <p:tav tm="0">
                                          <p:val>
                                            <p:fltVal val="0"/>
                                          </p:val>
                                        </p:tav>
                                        <p:tav tm="100000">
                                          <p:val>
                                            <p:strVal val="#ppt_w"/>
                                          </p:val>
                                        </p:tav>
                                      </p:tavLst>
                                    </p:anim>
                                    <p:anim calcmode="lin" valueType="num">
                                      <p:cBhvr>
                                        <p:cTn id="22" dur="500" fill="hold"/>
                                        <p:tgtEl>
                                          <p:spTgt spid="286734"/>
                                        </p:tgtEl>
                                        <p:attrNameLst>
                                          <p:attrName>ppt_h</p:attrName>
                                        </p:attrNameLst>
                                      </p:cBhvr>
                                      <p:tavLst>
                                        <p:tav tm="0">
                                          <p:val>
                                            <p:fltVal val="0"/>
                                          </p:val>
                                        </p:tav>
                                        <p:tav tm="100000">
                                          <p:val>
                                            <p:strVal val="#ppt_h"/>
                                          </p:val>
                                        </p:tav>
                                      </p:tavLst>
                                    </p:anim>
                                    <p:animEffect transition="in" filter="fade">
                                      <p:cBhvr>
                                        <p:cTn id="23" dur="500"/>
                                        <p:tgtEl>
                                          <p:spTgt spid="28673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86735"/>
                                        </p:tgtEl>
                                        <p:attrNameLst>
                                          <p:attrName>style.visibility</p:attrName>
                                        </p:attrNameLst>
                                      </p:cBhvr>
                                      <p:to>
                                        <p:strVal val="visible"/>
                                      </p:to>
                                    </p:set>
                                    <p:anim calcmode="lin" valueType="num">
                                      <p:cBhvr>
                                        <p:cTn id="26" dur="500" fill="hold"/>
                                        <p:tgtEl>
                                          <p:spTgt spid="286735"/>
                                        </p:tgtEl>
                                        <p:attrNameLst>
                                          <p:attrName>ppt_w</p:attrName>
                                        </p:attrNameLst>
                                      </p:cBhvr>
                                      <p:tavLst>
                                        <p:tav tm="0">
                                          <p:val>
                                            <p:fltVal val="0"/>
                                          </p:val>
                                        </p:tav>
                                        <p:tav tm="100000">
                                          <p:val>
                                            <p:strVal val="#ppt_w"/>
                                          </p:val>
                                        </p:tav>
                                      </p:tavLst>
                                    </p:anim>
                                    <p:anim calcmode="lin" valueType="num">
                                      <p:cBhvr>
                                        <p:cTn id="27" dur="500" fill="hold"/>
                                        <p:tgtEl>
                                          <p:spTgt spid="286735"/>
                                        </p:tgtEl>
                                        <p:attrNameLst>
                                          <p:attrName>ppt_h</p:attrName>
                                        </p:attrNameLst>
                                      </p:cBhvr>
                                      <p:tavLst>
                                        <p:tav tm="0">
                                          <p:val>
                                            <p:fltVal val="0"/>
                                          </p:val>
                                        </p:tav>
                                        <p:tav tm="100000">
                                          <p:val>
                                            <p:strVal val="#ppt_h"/>
                                          </p:val>
                                        </p:tav>
                                      </p:tavLst>
                                    </p:anim>
                                    <p:animEffect transition="in" filter="fade">
                                      <p:cBhvr>
                                        <p:cTn id="28" dur="500"/>
                                        <p:tgtEl>
                                          <p:spTgt spid="2867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286735"/>
                                        </p:tgtEl>
                                        <p:attrNameLst>
                                          <p:attrName>ppt_w</p:attrName>
                                        </p:attrNameLst>
                                      </p:cBhvr>
                                      <p:tavLst>
                                        <p:tav tm="0">
                                          <p:val>
                                            <p:strVal val="ppt_w"/>
                                          </p:val>
                                        </p:tav>
                                        <p:tav tm="100000">
                                          <p:val>
                                            <p:fltVal val="0"/>
                                          </p:val>
                                        </p:tav>
                                      </p:tavLst>
                                    </p:anim>
                                    <p:anim calcmode="lin" valueType="num">
                                      <p:cBhvr>
                                        <p:cTn id="33" dur="500"/>
                                        <p:tgtEl>
                                          <p:spTgt spid="286735"/>
                                        </p:tgtEl>
                                        <p:attrNameLst>
                                          <p:attrName>ppt_h</p:attrName>
                                        </p:attrNameLst>
                                      </p:cBhvr>
                                      <p:tavLst>
                                        <p:tav tm="0">
                                          <p:val>
                                            <p:strVal val="ppt_h"/>
                                          </p:val>
                                        </p:tav>
                                        <p:tav tm="100000">
                                          <p:val>
                                            <p:fltVal val="0"/>
                                          </p:val>
                                        </p:tav>
                                      </p:tavLst>
                                    </p:anim>
                                    <p:animEffect transition="out" filter="fade">
                                      <p:cBhvr>
                                        <p:cTn id="34" dur="500"/>
                                        <p:tgtEl>
                                          <p:spTgt spid="286735"/>
                                        </p:tgtEl>
                                      </p:cBhvr>
                                    </p:animEffect>
                                    <p:set>
                                      <p:cBhvr>
                                        <p:cTn id="35" dur="1" fill="hold">
                                          <p:stCondLst>
                                            <p:cond delay="499"/>
                                          </p:stCondLst>
                                        </p:cTn>
                                        <p:tgtEl>
                                          <p:spTgt spid="286735"/>
                                        </p:tgtEl>
                                        <p:attrNameLst>
                                          <p:attrName>style.visibility</p:attrName>
                                        </p:attrNameLst>
                                      </p:cBhvr>
                                      <p:to>
                                        <p:strVal val="hidden"/>
                                      </p:to>
                                    </p:set>
                                  </p:childTnLst>
                                </p:cTn>
                              </p:par>
                              <p:par>
                                <p:cTn id="36" presetID="53" presetClass="exit" presetSubtype="0" fill="hold" nodeType="withEffect">
                                  <p:stCondLst>
                                    <p:cond delay="0"/>
                                  </p:stCondLst>
                                  <p:childTnLst>
                                    <p:anim calcmode="lin" valueType="num">
                                      <p:cBhvr>
                                        <p:cTn id="37" dur="500"/>
                                        <p:tgtEl>
                                          <p:spTgt spid="286734"/>
                                        </p:tgtEl>
                                        <p:attrNameLst>
                                          <p:attrName>ppt_w</p:attrName>
                                        </p:attrNameLst>
                                      </p:cBhvr>
                                      <p:tavLst>
                                        <p:tav tm="0">
                                          <p:val>
                                            <p:strVal val="ppt_w"/>
                                          </p:val>
                                        </p:tav>
                                        <p:tav tm="100000">
                                          <p:val>
                                            <p:fltVal val="0"/>
                                          </p:val>
                                        </p:tav>
                                      </p:tavLst>
                                    </p:anim>
                                    <p:anim calcmode="lin" valueType="num">
                                      <p:cBhvr>
                                        <p:cTn id="38" dur="500"/>
                                        <p:tgtEl>
                                          <p:spTgt spid="286734"/>
                                        </p:tgtEl>
                                        <p:attrNameLst>
                                          <p:attrName>ppt_h</p:attrName>
                                        </p:attrNameLst>
                                      </p:cBhvr>
                                      <p:tavLst>
                                        <p:tav tm="0">
                                          <p:val>
                                            <p:strVal val="ppt_h"/>
                                          </p:val>
                                        </p:tav>
                                        <p:tav tm="100000">
                                          <p:val>
                                            <p:fltVal val="0"/>
                                          </p:val>
                                        </p:tav>
                                      </p:tavLst>
                                    </p:anim>
                                    <p:animEffect transition="out" filter="fade">
                                      <p:cBhvr>
                                        <p:cTn id="39" dur="500"/>
                                        <p:tgtEl>
                                          <p:spTgt spid="286734"/>
                                        </p:tgtEl>
                                      </p:cBhvr>
                                    </p:animEffect>
                                    <p:set>
                                      <p:cBhvr>
                                        <p:cTn id="40" dur="1" fill="hold">
                                          <p:stCondLst>
                                            <p:cond delay="499"/>
                                          </p:stCondLst>
                                        </p:cTn>
                                        <p:tgtEl>
                                          <p:spTgt spid="286734"/>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86736"/>
                                        </p:tgtEl>
                                        <p:attrNameLst>
                                          <p:attrName>style.visibility</p:attrName>
                                        </p:attrNameLst>
                                      </p:cBhvr>
                                      <p:to>
                                        <p:strVal val="visible"/>
                                      </p:to>
                                    </p:set>
                                    <p:anim calcmode="lin" valueType="num">
                                      <p:cBhvr>
                                        <p:cTn id="45" dur="500" fill="hold"/>
                                        <p:tgtEl>
                                          <p:spTgt spid="286736"/>
                                        </p:tgtEl>
                                        <p:attrNameLst>
                                          <p:attrName>ppt_w</p:attrName>
                                        </p:attrNameLst>
                                      </p:cBhvr>
                                      <p:tavLst>
                                        <p:tav tm="0">
                                          <p:val>
                                            <p:fltVal val="0"/>
                                          </p:val>
                                        </p:tav>
                                        <p:tav tm="100000">
                                          <p:val>
                                            <p:strVal val="#ppt_w"/>
                                          </p:val>
                                        </p:tav>
                                      </p:tavLst>
                                    </p:anim>
                                    <p:anim calcmode="lin" valueType="num">
                                      <p:cBhvr>
                                        <p:cTn id="46" dur="500" fill="hold"/>
                                        <p:tgtEl>
                                          <p:spTgt spid="286736"/>
                                        </p:tgtEl>
                                        <p:attrNameLst>
                                          <p:attrName>ppt_h</p:attrName>
                                        </p:attrNameLst>
                                      </p:cBhvr>
                                      <p:tavLst>
                                        <p:tav tm="0">
                                          <p:val>
                                            <p:fltVal val="0"/>
                                          </p:val>
                                        </p:tav>
                                        <p:tav tm="100000">
                                          <p:val>
                                            <p:strVal val="#ppt_h"/>
                                          </p:val>
                                        </p:tav>
                                      </p:tavLst>
                                    </p:anim>
                                    <p:animEffect transition="in" filter="fade">
                                      <p:cBhvr>
                                        <p:cTn id="47" dur="500"/>
                                        <p:tgtEl>
                                          <p:spTgt spid="2867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286737"/>
                                        </p:tgtEl>
                                        <p:attrNameLst>
                                          <p:attrName>style.visibility</p:attrName>
                                        </p:attrNameLst>
                                      </p:cBhvr>
                                      <p:to>
                                        <p:strVal val="visible"/>
                                      </p:to>
                                    </p:set>
                                    <p:anim calcmode="lin" valueType="num">
                                      <p:cBhvr>
                                        <p:cTn id="52" dur="500" fill="hold"/>
                                        <p:tgtEl>
                                          <p:spTgt spid="286737"/>
                                        </p:tgtEl>
                                        <p:attrNameLst>
                                          <p:attrName>ppt_w</p:attrName>
                                        </p:attrNameLst>
                                      </p:cBhvr>
                                      <p:tavLst>
                                        <p:tav tm="0">
                                          <p:val>
                                            <p:fltVal val="0"/>
                                          </p:val>
                                        </p:tav>
                                        <p:tav tm="100000">
                                          <p:val>
                                            <p:strVal val="#ppt_w"/>
                                          </p:val>
                                        </p:tav>
                                      </p:tavLst>
                                    </p:anim>
                                    <p:anim calcmode="lin" valueType="num">
                                      <p:cBhvr>
                                        <p:cTn id="53" dur="500" fill="hold"/>
                                        <p:tgtEl>
                                          <p:spTgt spid="286737"/>
                                        </p:tgtEl>
                                        <p:attrNameLst>
                                          <p:attrName>ppt_h</p:attrName>
                                        </p:attrNameLst>
                                      </p:cBhvr>
                                      <p:tavLst>
                                        <p:tav tm="0">
                                          <p:val>
                                            <p:fltVal val="0"/>
                                          </p:val>
                                        </p:tav>
                                        <p:tav tm="100000">
                                          <p:val>
                                            <p:strVal val="#ppt_h"/>
                                          </p:val>
                                        </p:tav>
                                      </p:tavLst>
                                    </p:anim>
                                    <p:animEffect transition="in" filter="fade">
                                      <p:cBhvr>
                                        <p:cTn id="54" dur="500"/>
                                        <p:tgtEl>
                                          <p:spTgt spid="286737"/>
                                        </p:tgtEl>
                                      </p:cBhvr>
                                    </p:animEffect>
                                  </p:childTnLst>
                                </p:cTn>
                              </p:par>
                              <p:par>
                                <p:cTn id="55" presetID="53" presetClass="entr" presetSubtype="0" fill="hold" nodeType="withEffect">
                                  <p:stCondLst>
                                    <p:cond delay="0"/>
                                  </p:stCondLst>
                                  <p:childTnLst>
                                    <p:set>
                                      <p:cBhvr>
                                        <p:cTn id="56" dur="1" fill="hold">
                                          <p:stCondLst>
                                            <p:cond delay="0"/>
                                          </p:stCondLst>
                                        </p:cTn>
                                        <p:tgtEl>
                                          <p:spTgt spid="286738"/>
                                        </p:tgtEl>
                                        <p:attrNameLst>
                                          <p:attrName>style.visibility</p:attrName>
                                        </p:attrNameLst>
                                      </p:cBhvr>
                                      <p:to>
                                        <p:strVal val="visible"/>
                                      </p:to>
                                    </p:set>
                                    <p:anim calcmode="lin" valueType="num">
                                      <p:cBhvr>
                                        <p:cTn id="57" dur="500" fill="hold"/>
                                        <p:tgtEl>
                                          <p:spTgt spid="286738"/>
                                        </p:tgtEl>
                                        <p:attrNameLst>
                                          <p:attrName>ppt_w</p:attrName>
                                        </p:attrNameLst>
                                      </p:cBhvr>
                                      <p:tavLst>
                                        <p:tav tm="0">
                                          <p:val>
                                            <p:fltVal val="0"/>
                                          </p:val>
                                        </p:tav>
                                        <p:tav tm="100000">
                                          <p:val>
                                            <p:strVal val="#ppt_w"/>
                                          </p:val>
                                        </p:tav>
                                      </p:tavLst>
                                    </p:anim>
                                    <p:anim calcmode="lin" valueType="num">
                                      <p:cBhvr>
                                        <p:cTn id="58" dur="500" fill="hold"/>
                                        <p:tgtEl>
                                          <p:spTgt spid="286738"/>
                                        </p:tgtEl>
                                        <p:attrNameLst>
                                          <p:attrName>ppt_h</p:attrName>
                                        </p:attrNameLst>
                                      </p:cBhvr>
                                      <p:tavLst>
                                        <p:tav tm="0">
                                          <p:val>
                                            <p:fltVal val="0"/>
                                          </p:val>
                                        </p:tav>
                                        <p:tav tm="100000">
                                          <p:val>
                                            <p:strVal val="#ppt_h"/>
                                          </p:val>
                                        </p:tav>
                                      </p:tavLst>
                                    </p:anim>
                                    <p:animEffect transition="in" filter="fade">
                                      <p:cBhvr>
                                        <p:cTn id="59" dur="500"/>
                                        <p:tgtEl>
                                          <p:spTgt spid="28673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86739"/>
                                        </p:tgtEl>
                                        <p:attrNameLst>
                                          <p:attrName>style.visibility</p:attrName>
                                        </p:attrNameLst>
                                      </p:cBhvr>
                                      <p:to>
                                        <p:strVal val="visible"/>
                                      </p:to>
                                    </p:set>
                                    <p:anim calcmode="lin" valueType="num">
                                      <p:cBhvr>
                                        <p:cTn id="64" dur="500" fill="hold"/>
                                        <p:tgtEl>
                                          <p:spTgt spid="286739"/>
                                        </p:tgtEl>
                                        <p:attrNameLst>
                                          <p:attrName>ppt_w</p:attrName>
                                        </p:attrNameLst>
                                      </p:cBhvr>
                                      <p:tavLst>
                                        <p:tav tm="0">
                                          <p:val>
                                            <p:fltVal val="0"/>
                                          </p:val>
                                        </p:tav>
                                        <p:tav tm="100000">
                                          <p:val>
                                            <p:strVal val="#ppt_w"/>
                                          </p:val>
                                        </p:tav>
                                      </p:tavLst>
                                    </p:anim>
                                    <p:anim calcmode="lin" valueType="num">
                                      <p:cBhvr>
                                        <p:cTn id="65" dur="500" fill="hold"/>
                                        <p:tgtEl>
                                          <p:spTgt spid="286739"/>
                                        </p:tgtEl>
                                        <p:attrNameLst>
                                          <p:attrName>ppt_h</p:attrName>
                                        </p:attrNameLst>
                                      </p:cBhvr>
                                      <p:tavLst>
                                        <p:tav tm="0">
                                          <p:val>
                                            <p:fltVal val="0"/>
                                          </p:val>
                                        </p:tav>
                                        <p:tav tm="100000">
                                          <p:val>
                                            <p:strVal val="#ppt_h"/>
                                          </p:val>
                                        </p:tav>
                                      </p:tavLst>
                                    </p:anim>
                                    <p:animEffect transition="in" filter="fade">
                                      <p:cBhvr>
                                        <p:cTn id="66" dur="500"/>
                                        <p:tgtEl>
                                          <p:spTgt spid="28673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xit" presetSubtype="0" fill="hold" grpId="1" nodeType="clickEffect">
                                  <p:stCondLst>
                                    <p:cond delay="0"/>
                                  </p:stCondLst>
                                  <p:childTnLst>
                                    <p:anim calcmode="lin" valueType="num">
                                      <p:cBhvr>
                                        <p:cTn id="70" dur="500"/>
                                        <p:tgtEl>
                                          <p:spTgt spid="286739"/>
                                        </p:tgtEl>
                                        <p:attrNameLst>
                                          <p:attrName>ppt_w</p:attrName>
                                        </p:attrNameLst>
                                      </p:cBhvr>
                                      <p:tavLst>
                                        <p:tav tm="0">
                                          <p:val>
                                            <p:strVal val="ppt_w"/>
                                          </p:val>
                                        </p:tav>
                                        <p:tav tm="100000">
                                          <p:val>
                                            <p:fltVal val="0"/>
                                          </p:val>
                                        </p:tav>
                                      </p:tavLst>
                                    </p:anim>
                                    <p:anim calcmode="lin" valueType="num">
                                      <p:cBhvr>
                                        <p:cTn id="71" dur="500"/>
                                        <p:tgtEl>
                                          <p:spTgt spid="286739"/>
                                        </p:tgtEl>
                                        <p:attrNameLst>
                                          <p:attrName>ppt_h</p:attrName>
                                        </p:attrNameLst>
                                      </p:cBhvr>
                                      <p:tavLst>
                                        <p:tav tm="0">
                                          <p:val>
                                            <p:strVal val="ppt_h"/>
                                          </p:val>
                                        </p:tav>
                                        <p:tav tm="100000">
                                          <p:val>
                                            <p:fltVal val="0"/>
                                          </p:val>
                                        </p:tav>
                                      </p:tavLst>
                                    </p:anim>
                                    <p:animEffect transition="out" filter="fade">
                                      <p:cBhvr>
                                        <p:cTn id="72" dur="500"/>
                                        <p:tgtEl>
                                          <p:spTgt spid="286739"/>
                                        </p:tgtEl>
                                      </p:cBhvr>
                                    </p:animEffect>
                                    <p:set>
                                      <p:cBhvr>
                                        <p:cTn id="73" dur="1" fill="hold">
                                          <p:stCondLst>
                                            <p:cond delay="499"/>
                                          </p:stCondLst>
                                        </p:cTn>
                                        <p:tgtEl>
                                          <p:spTgt spid="286739"/>
                                        </p:tgtEl>
                                        <p:attrNameLst>
                                          <p:attrName>style.visibility</p:attrName>
                                        </p:attrNameLst>
                                      </p:cBhvr>
                                      <p:to>
                                        <p:strVal val="hidden"/>
                                      </p:to>
                                    </p:set>
                                  </p:childTnLst>
                                </p:cTn>
                              </p:par>
                              <p:par>
                                <p:cTn id="74" presetID="53" presetClass="exit" presetSubtype="0" fill="hold" grpId="1" nodeType="withEffect">
                                  <p:stCondLst>
                                    <p:cond delay="0"/>
                                  </p:stCondLst>
                                  <p:childTnLst>
                                    <p:anim calcmode="lin" valueType="num">
                                      <p:cBhvr>
                                        <p:cTn id="75" dur="500"/>
                                        <p:tgtEl>
                                          <p:spTgt spid="286737"/>
                                        </p:tgtEl>
                                        <p:attrNameLst>
                                          <p:attrName>ppt_w</p:attrName>
                                        </p:attrNameLst>
                                      </p:cBhvr>
                                      <p:tavLst>
                                        <p:tav tm="0">
                                          <p:val>
                                            <p:strVal val="ppt_w"/>
                                          </p:val>
                                        </p:tav>
                                        <p:tav tm="100000">
                                          <p:val>
                                            <p:fltVal val="0"/>
                                          </p:val>
                                        </p:tav>
                                      </p:tavLst>
                                    </p:anim>
                                    <p:anim calcmode="lin" valueType="num">
                                      <p:cBhvr>
                                        <p:cTn id="76" dur="500"/>
                                        <p:tgtEl>
                                          <p:spTgt spid="286737"/>
                                        </p:tgtEl>
                                        <p:attrNameLst>
                                          <p:attrName>ppt_h</p:attrName>
                                        </p:attrNameLst>
                                      </p:cBhvr>
                                      <p:tavLst>
                                        <p:tav tm="0">
                                          <p:val>
                                            <p:strVal val="ppt_h"/>
                                          </p:val>
                                        </p:tav>
                                        <p:tav tm="100000">
                                          <p:val>
                                            <p:fltVal val="0"/>
                                          </p:val>
                                        </p:tav>
                                      </p:tavLst>
                                    </p:anim>
                                    <p:animEffect transition="out" filter="fade">
                                      <p:cBhvr>
                                        <p:cTn id="77" dur="500"/>
                                        <p:tgtEl>
                                          <p:spTgt spid="286737"/>
                                        </p:tgtEl>
                                      </p:cBhvr>
                                    </p:animEffect>
                                    <p:set>
                                      <p:cBhvr>
                                        <p:cTn id="78" dur="1" fill="hold">
                                          <p:stCondLst>
                                            <p:cond delay="499"/>
                                          </p:stCondLst>
                                        </p:cTn>
                                        <p:tgtEl>
                                          <p:spTgt spid="286737"/>
                                        </p:tgtEl>
                                        <p:attrNameLst>
                                          <p:attrName>style.visibility</p:attrName>
                                        </p:attrNameLst>
                                      </p:cBhvr>
                                      <p:to>
                                        <p:strVal val="hidden"/>
                                      </p:to>
                                    </p:set>
                                  </p:childTnLst>
                                </p:cTn>
                              </p:par>
                              <p:par>
                                <p:cTn id="79" presetID="53" presetClass="exit" presetSubtype="0" fill="hold" grpId="1" nodeType="withEffect">
                                  <p:stCondLst>
                                    <p:cond delay="0"/>
                                  </p:stCondLst>
                                  <p:childTnLst>
                                    <p:anim calcmode="lin" valueType="num">
                                      <p:cBhvr>
                                        <p:cTn id="80" dur="500"/>
                                        <p:tgtEl>
                                          <p:spTgt spid="286736"/>
                                        </p:tgtEl>
                                        <p:attrNameLst>
                                          <p:attrName>ppt_w</p:attrName>
                                        </p:attrNameLst>
                                      </p:cBhvr>
                                      <p:tavLst>
                                        <p:tav tm="0">
                                          <p:val>
                                            <p:strVal val="ppt_w"/>
                                          </p:val>
                                        </p:tav>
                                        <p:tav tm="100000">
                                          <p:val>
                                            <p:fltVal val="0"/>
                                          </p:val>
                                        </p:tav>
                                      </p:tavLst>
                                    </p:anim>
                                    <p:anim calcmode="lin" valueType="num">
                                      <p:cBhvr>
                                        <p:cTn id="81" dur="500"/>
                                        <p:tgtEl>
                                          <p:spTgt spid="286736"/>
                                        </p:tgtEl>
                                        <p:attrNameLst>
                                          <p:attrName>ppt_h</p:attrName>
                                        </p:attrNameLst>
                                      </p:cBhvr>
                                      <p:tavLst>
                                        <p:tav tm="0">
                                          <p:val>
                                            <p:strVal val="ppt_h"/>
                                          </p:val>
                                        </p:tav>
                                        <p:tav tm="100000">
                                          <p:val>
                                            <p:fltVal val="0"/>
                                          </p:val>
                                        </p:tav>
                                      </p:tavLst>
                                    </p:anim>
                                    <p:animEffect transition="out" filter="fade">
                                      <p:cBhvr>
                                        <p:cTn id="82" dur="500"/>
                                        <p:tgtEl>
                                          <p:spTgt spid="286736"/>
                                        </p:tgtEl>
                                      </p:cBhvr>
                                    </p:animEffect>
                                    <p:set>
                                      <p:cBhvr>
                                        <p:cTn id="83" dur="1" fill="hold">
                                          <p:stCondLst>
                                            <p:cond delay="499"/>
                                          </p:stCondLst>
                                        </p:cTn>
                                        <p:tgtEl>
                                          <p:spTgt spid="286736"/>
                                        </p:tgtEl>
                                        <p:attrNameLst>
                                          <p:attrName>style.visibility</p:attrName>
                                        </p:attrNameLst>
                                      </p:cBhvr>
                                      <p:to>
                                        <p:strVal val="hidden"/>
                                      </p:to>
                                    </p:set>
                                  </p:childTnLst>
                                </p:cTn>
                              </p:par>
                              <p:par>
                                <p:cTn id="84" presetID="53" presetClass="exit" presetSubtype="0" fill="hold" nodeType="withEffect">
                                  <p:stCondLst>
                                    <p:cond delay="0"/>
                                  </p:stCondLst>
                                  <p:childTnLst>
                                    <p:anim calcmode="lin" valueType="num">
                                      <p:cBhvr>
                                        <p:cTn id="85" dur="500"/>
                                        <p:tgtEl>
                                          <p:spTgt spid="286738"/>
                                        </p:tgtEl>
                                        <p:attrNameLst>
                                          <p:attrName>ppt_w</p:attrName>
                                        </p:attrNameLst>
                                      </p:cBhvr>
                                      <p:tavLst>
                                        <p:tav tm="0">
                                          <p:val>
                                            <p:strVal val="ppt_w"/>
                                          </p:val>
                                        </p:tav>
                                        <p:tav tm="100000">
                                          <p:val>
                                            <p:fltVal val="0"/>
                                          </p:val>
                                        </p:tav>
                                      </p:tavLst>
                                    </p:anim>
                                    <p:anim calcmode="lin" valueType="num">
                                      <p:cBhvr>
                                        <p:cTn id="86" dur="500"/>
                                        <p:tgtEl>
                                          <p:spTgt spid="286738"/>
                                        </p:tgtEl>
                                        <p:attrNameLst>
                                          <p:attrName>ppt_h</p:attrName>
                                        </p:attrNameLst>
                                      </p:cBhvr>
                                      <p:tavLst>
                                        <p:tav tm="0">
                                          <p:val>
                                            <p:strVal val="ppt_h"/>
                                          </p:val>
                                        </p:tav>
                                        <p:tav tm="100000">
                                          <p:val>
                                            <p:fltVal val="0"/>
                                          </p:val>
                                        </p:tav>
                                      </p:tavLst>
                                    </p:anim>
                                    <p:animEffect transition="out" filter="fade">
                                      <p:cBhvr>
                                        <p:cTn id="87" dur="500"/>
                                        <p:tgtEl>
                                          <p:spTgt spid="286738"/>
                                        </p:tgtEl>
                                      </p:cBhvr>
                                    </p:animEffect>
                                    <p:set>
                                      <p:cBhvr>
                                        <p:cTn id="88" dur="1" fill="hold">
                                          <p:stCondLst>
                                            <p:cond delay="499"/>
                                          </p:stCondLst>
                                        </p:cTn>
                                        <p:tgtEl>
                                          <p:spTgt spid="286738"/>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286740"/>
                                        </p:tgtEl>
                                        <p:attrNameLst>
                                          <p:attrName>style.visibility</p:attrName>
                                        </p:attrNameLst>
                                      </p:cBhvr>
                                      <p:to>
                                        <p:strVal val="visible"/>
                                      </p:to>
                                    </p:set>
                                    <p:anim calcmode="lin" valueType="num">
                                      <p:cBhvr>
                                        <p:cTn id="93" dur="500" fill="hold"/>
                                        <p:tgtEl>
                                          <p:spTgt spid="286740"/>
                                        </p:tgtEl>
                                        <p:attrNameLst>
                                          <p:attrName>ppt_w</p:attrName>
                                        </p:attrNameLst>
                                      </p:cBhvr>
                                      <p:tavLst>
                                        <p:tav tm="0">
                                          <p:val>
                                            <p:fltVal val="0"/>
                                          </p:val>
                                        </p:tav>
                                        <p:tav tm="100000">
                                          <p:val>
                                            <p:strVal val="#ppt_w"/>
                                          </p:val>
                                        </p:tav>
                                      </p:tavLst>
                                    </p:anim>
                                    <p:anim calcmode="lin" valueType="num">
                                      <p:cBhvr>
                                        <p:cTn id="94" dur="500" fill="hold"/>
                                        <p:tgtEl>
                                          <p:spTgt spid="286740"/>
                                        </p:tgtEl>
                                        <p:attrNameLst>
                                          <p:attrName>ppt_h</p:attrName>
                                        </p:attrNameLst>
                                      </p:cBhvr>
                                      <p:tavLst>
                                        <p:tav tm="0">
                                          <p:val>
                                            <p:fltVal val="0"/>
                                          </p:val>
                                        </p:tav>
                                        <p:tav tm="100000">
                                          <p:val>
                                            <p:strVal val="#ppt_h"/>
                                          </p:val>
                                        </p:tav>
                                      </p:tavLst>
                                    </p:anim>
                                    <p:animEffect transition="in" filter="fade">
                                      <p:cBhvr>
                                        <p:cTn id="95" dur="500"/>
                                        <p:tgtEl>
                                          <p:spTgt spid="28674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3" presetClass="exit" presetSubtype="0" fill="hold" grpId="1" nodeType="clickEffect">
                                  <p:stCondLst>
                                    <p:cond delay="0"/>
                                  </p:stCondLst>
                                  <p:childTnLst>
                                    <p:anim calcmode="lin" valueType="num">
                                      <p:cBhvr>
                                        <p:cTn id="99" dur="500"/>
                                        <p:tgtEl>
                                          <p:spTgt spid="286740"/>
                                        </p:tgtEl>
                                        <p:attrNameLst>
                                          <p:attrName>ppt_w</p:attrName>
                                        </p:attrNameLst>
                                      </p:cBhvr>
                                      <p:tavLst>
                                        <p:tav tm="0">
                                          <p:val>
                                            <p:strVal val="ppt_w"/>
                                          </p:val>
                                        </p:tav>
                                        <p:tav tm="100000">
                                          <p:val>
                                            <p:fltVal val="0"/>
                                          </p:val>
                                        </p:tav>
                                      </p:tavLst>
                                    </p:anim>
                                    <p:anim calcmode="lin" valueType="num">
                                      <p:cBhvr>
                                        <p:cTn id="100" dur="500"/>
                                        <p:tgtEl>
                                          <p:spTgt spid="286740"/>
                                        </p:tgtEl>
                                        <p:attrNameLst>
                                          <p:attrName>ppt_h</p:attrName>
                                        </p:attrNameLst>
                                      </p:cBhvr>
                                      <p:tavLst>
                                        <p:tav tm="0">
                                          <p:val>
                                            <p:strVal val="ppt_h"/>
                                          </p:val>
                                        </p:tav>
                                        <p:tav tm="100000">
                                          <p:val>
                                            <p:fltVal val="0"/>
                                          </p:val>
                                        </p:tav>
                                      </p:tavLst>
                                    </p:anim>
                                    <p:animEffect transition="out" filter="fade">
                                      <p:cBhvr>
                                        <p:cTn id="101" dur="500"/>
                                        <p:tgtEl>
                                          <p:spTgt spid="286740"/>
                                        </p:tgtEl>
                                      </p:cBhvr>
                                    </p:animEffect>
                                    <p:set>
                                      <p:cBhvr>
                                        <p:cTn id="102" dur="1" fill="hold">
                                          <p:stCondLst>
                                            <p:cond delay="499"/>
                                          </p:stCondLst>
                                        </p:cTn>
                                        <p:tgtEl>
                                          <p:spTgt spid="2867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1" grpId="0" animBg="1"/>
      <p:bldP spid="286731" grpId="1" animBg="1"/>
      <p:bldP spid="286735" grpId="0" animBg="1"/>
      <p:bldP spid="286735" grpId="1" animBg="1"/>
      <p:bldP spid="286736" grpId="0" animBg="1"/>
      <p:bldP spid="286736" grpId="1" animBg="1"/>
      <p:bldP spid="286737" grpId="0" animBg="1"/>
      <p:bldP spid="286737" grpId="1" animBg="1"/>
      <p:bldP spid="286739" grpId="0" animBg="1"/>
      <p:bldP spid="286739" grpId="1" animBg="1"/>
      <p:bldP spid="286740" grpId="0" animBg="1"/>
      <p:bldP spid="28674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48" name="Rectangle 4"/>
          <p:cNvSpPr>
            <a:spLocks noGrp="1" noChangeArrowheads="1"/>
          </p:cNvSpPr>
          <p:nvPr>
            <p:ph type="title"/>
          </p:nvPr>
        </p:nvSpPr>
        <p:spPr>
          <a:xfrm>
            <a:off x="0" y="0"/>
            <a:ext cx="9144000" cy="838200"/>
          </a:xfrm>
          <a:solidFill>
            <a:srgbClr val="CCFFCC"/>
          </a:solidFill>
          <a:ln w="38100">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solidFill>
                  <a:schemeClr val="tx1"/>
                </a:solidFill>
              </a:rPr>
              <a:t>Casualties of the Civil War</a:t>
            </a:r>
          </a:p>
        </p:txBody>
      </p:sp>
      <p:pic>
        <p:nvPicPr>
          <p:cNvPr id="287749" name="Picture 5" descr="DIVI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610600" cy="5791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7750" name="Picture 6" descr="304690_la_15_03"/>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w="12700">
            <a:solidFill>
              <a:srgbClr val="00297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9370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7750"/>
                                        </p:tgtEl>
                                        <p:attrNameLst>
                                          <p:attrName>style.visibility</p:attrName>
                                        </p:attrNameLst>
                                      </p:cBhvr>
                                      <p:to>
                                        <p:strVal val="visible"/>
                                      </p:to>
                                    </p:set>
                                    <p:anim calcmode="lin" valueType="num">
                                      <p:cBhvr>
                                        <p:cTn id="7" dur="500" fill="hold"/>
                                        <p:tgtEl>
                                          <p:spTgt spid="287750"/>
                                        </p:tgtEl>
                                        <p:attrNameLst>
                                          <p:attrName>ppt_w</p:attrName>
                                        </p:attrNameLst>
                                      </p:cBhvr>
                                      <p:tavLst>
                                        <p:tav tm="0">
                                          <p:val>
                                            <p:fltVal val="0"/>
                                          </p:val>
                                        </p:tav>
                                        <p:tav tm="100000">
                                          <p:val>
                                            <p:strVal val="#ppt_w"/>
                                          </p:val>
                                        </p:tav>
                                      </p:tavLst>
                                    </p:anim>
                                    <p:anim calcmode="lin" valueType="num">
                                      <p:cBhvr>
                                        <p:cTn id="8" dur="500" fill="hold"/>
                                        <p:tgtEl>
                                          <p:spTgt spid="287750"/>
                                        </p:tgtEl>
                                        <p:attrNameLst>
                                          <p:attrName>ppt_h</p:attrName>
                                        </p:attrNameLst>
                                      </p:cBhvr>
                                      <p:tavLst>
                                        <p:tav tm="0">
                                          <p:val>
                                            <p:fltVal val="0"/>
                                          </p:val>
                                        </p:tav>
                                        <p:tav tm="100000">
                                          <p:val>
                                            <p:strVal val="#ppt_h"/>
                                          </p:val>
                                        </p:tav>
                                      </p:tavLst>
                                    </p:anim>
                                    <p:animEffect transition="in" filter="fade">
                                      <p:cBhvr>
                                        <p:cTn id="9" dur="500"/>
                                        <p:tgtEl>
                                          <p:spTgt spid="287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315200" y="0"/>
            <a:ext cx="1828800" cy="6858000"/>
          </a:xfrm>
        </p:spPr>
        <p:txBody>
          <a:bodyPr/>
          <a:lstStyle/>
          <a:p>
            <a:pPr algn="ctr"/>
            <a:r>
              <a:rPr lang="en-US" sz="4800"/>
              <a:t>The Civil War</a:t>
            </a:r>
          </a:p>
        </p:txBody>
      </p:sp>
      <p:pic>
        <p:nvPicPr>
          <p:cNvPr id="92164" name="Picture 4" descr="DIVI7233303"/>
          <p:cNvPicPr>
            <a:picLocks noChangeAspect="1" noChangeArrowheads="1"/>
          </p:cNvPicPr>
          <p:nvPr>
            <p:ph idx="1"/>
          </p:nvPr>
        </p:nvPicPr>
        <p:blipFill>
          <a:blip r:embed="rId3">
            <a:extLst>
              <a:ext uri="{28A0092B-C50C-407E-A947-70E740481C1C}">
                <a14:useLocalDpi xmlns:a14="http://schemas.microsoft.com/office/drawing/2010/main" val="0"/>
              </a:ext>
            </a:extLst>
          </a:blip>
          <a:srcRect b="22223"/>
          <a:stretch>
            <a:fillRect/>
          </a:stretch>
        </p:blipFill>
        <p:spPr>
          <a:xfrm>
            <a:off x="0" y="0"/>
            <a:ext cx="7391400" cy="6850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60096" name="AutoShape 1024"/>
          <p:cNvSpPr>
            <a:spLocks noChangeArrowheads="1"/>
          </p:cNvSpPr>
          <p:nvPr/>
        </p:nvSpPr>
        <p:spPr bwMode="auto">
          <a:xfrm>
            <a:off x="381000" y="4953000"/>
            <a:ext cx="8305800" cy="1524000"/>
          </a:xfrm>
          <a:prstGeom prst="wedgeRectCallout">
            <a:avLst>
              <a:gd name="adj1" fmla="val 8542"/>
              <a:gd name="adj2" fmla="val -288231"/>
            </a:avLst>
          </a:prstGeom>
          <a:solidFill>
            <a:srgbClr val="99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1st battle was Bull Run (Manassas, VA) on July 21, 1861; </a:t>
            </a:r>
            <a:r>
              <a:rPr lang="ja-JP" altLang="en-US" sz="3600">
                <a:latin typeface="Arial"/>
              </a:rPr>
              <a:t>“</a:t>
            </a:r>
            <a:r>
              <a:rPr lang="en-US" sz="3600"/>
              <a:t>On to Richmond</a:t>
            </a:r>
            <a:r>
              <a:rPr lang="ja-JP" altLang="en-US" sz="3600">
                <a:latin typeface="Arial"/>
              </a:rPr>
              <a:t>”</a:t>
            </a:r>
            <a:r>
              <a:rPr lang="en-US" sz="3600"/>
              <a:t> campaign was repulsed by </a:t>
            </a:r>
            <a:r>
              <a:rPr lang="ja-JP" altLang="en-US" sz="3600">
                <a:latin typeface="Arial"/>
              </a:rPr>
              <a:t>“</a:t>
            </a:r>
            <a:r>
              <a:rPr lang="en-US" sz="3600"/>
              <a:t>Stonewall</a:t>
            </a:r>
            <a:r>
              <a:rPr lang="ja-JP" altLang="en-US" sz="3600">
                <a:latin typeface="Arial"/>
              </a:rPr>
              <a:t>”</a:t>
            </a:r>
            <a:r>
              <a:rPr lang="en-US" sz="3600"/>
              <a:t> Jackson</a:t>
            </a:r>
          </a:p>
        </p:txBody>
      </p:sp>
      <p:sp>
        <p:nvSpPr>
          <p:cNvPr id="260098" name="AutoShape 1026"/>
          <p:cNvSpPr>
            <a:spLocks noChangeArrowheads="1"/>
          </p:cNvSpPr>
          <p:nvPr/>
        </p:nvSpPr>
        <p:spPr bwMode="auto">
          <a:xfrm>
            <a:off x="533400" y="5181600"/>
            <a:ext cx="7162800" cy="1447800"/>
          </a:xfrm>
          <a:prstGeom prst="wedgeRectCallout">
            <a:avLst>
              <a:gd name="adj1" fmla="val 13097"/>
              <a:gd name="adj2" fmla="val -34024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10000"/>
              </a:spcBef>
            </a:pPr>
            <a:r>
              <a:rPr lang="en-US" sz="3600"/>
              <a:t>The U.S. &amp; CSA forces fought to a draw at </a:t>
            </a:r>
            <a:r>
              <a:rPr lang="en-US" sz="3600" u="sng"/>
              <a:t>Antietam</a:t>
            </a:r>
            <a:r>
              <a:rPr lang="en-US" sz="3600"/>
              <a:t> in Sept 1862—the single bloodiest day of the Civil War</a:t>
            </a:r>
          </a:p>
        </p:txBody>
      </p:sp>
      <p:sp>
        <p:nvSpPr>
          <p:cNvPr id="260099" name="Text Box 1027"/>
          <p:cNvSpPr txBox="1">
            <a:spLocks noChangeArrowheads="1"/>
          </p:cNvSpPr>
          <p:nvPr/>
        </p:nvSpPr>
        <p:spPr bwMode="auto">
          <a:xfrm>
            <a:off x="381000" y="685800"/>
            <a:ext cx="8382000" cy="1290610"/>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sz="3200" dirty="0"/>
              <a:t>From 1861-1863, the South consistently beat the North due to poor Union leadership &amp; the Southern defensive strategy</a:t>
            </a:r>
          </a:p>
        </p:txBody>
      </p:sp>
    </p:spTree>
    <p:extLst>
      <p:ext uri="{BB962C8B-B14F-4D97-AF65-F5344CB8AC3E}">
        <p14:creationId xmlns:p14="http://schemas.microsoft.com/office/powerpoint/2010/main" val="1738833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0096"/>
                                        </p:tgtEl>
                                        <p:attrNameLst>
                                          <p:attrName>style.visibility</p:attrName>
                                        </p:attrNameLst>
                                      </p:cBhvr>
                                      <p:to>
                                        <p:strVal val="visible"/>
                                      </p:to>
                                    </p:set>
                                    <p:anim calcmode="lin" valueType="num">
                                      <p:cBhvr>
                                        <p:cTn id="7" dur="500" fill="hold"/>
                                        <p:tgtEl>
                                          <p:spTgt spid="260096"/>
                                        </p:tgtEl>
                                        <p:attrNameLst>
                                          <p:attrName>ppt_w</p:attrName>
                                        </p:attrNameLst>
                                      </p:cBhvr>
                                      <p:tavLst>
                                        <p:tav tm="0">
                                          <p:val>
                                            <p:fltVal val="0"/>
                                          </p:val>
                                        </p:tav>
                                        <p:tav tm="100000">
                                          <p:val>
                                            <p:strVal val="#ppt_w"/>
                                          </p:val>
                                        </p:tav>
                                      </p:tavLst>
                                    </p:anim>
                                    <p:anim calcmode="lin" valueType="num">
                                      <p:cBhvr>
                                        <p:cTn id="8" dur="500" fill="hold"/>
                                        <p:tgtEl>
                                          <p:spTgt spid="260096"/>
                                        </p:tgtEl>
                                        <p:attrNameLst>
                                          <p:attrName>ppt_h</p:attrName>
                                        </p:attrNameLst>
                                      </p:cBhvr>
                                      <p:tavLst>
                                        <p:tav tm="0">
                                          <p:val>
                                            <p:fltVal val="0"/>
                                          </p:val>
                                        </p:tav>
                                        <p:tav tm="100000">
                                          <p:val>
                                            <p:strVal val="#ppt_h"/>
                                          </p:val>
                                        </p:tav>
                                      </p:tavLst>
                                    </p:anim>
                                    <p:animEffect transition="in" filter="fade">
                                      <p:cBhvr>
                                        <p:cTn id="9" dur="500"/>
                                        <p:tgtEl>
                                          <p:spTgt spid="2600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60096"/>
                                        </p:tgtEl>
                                        <p:attrNameLst>
                                          <p:attrName>ppt_w</p:attrName>
                                        </p:attrNameLst>
                                      </p:cBhvr>
                                      <p:tavLst>
                                        <p:tav tm="0">
                                          <p:val>
                                            <p:strVal val="ppt_w"/>
                                          </p:val>
                                        </p:tav>
                                        <p:tav tm="100000">
                                          <p:val>
                                            <p:fltVal val="0"/>
                                          </p:val>
                                        </p:tav>
                                      </p:tavLst>
                                    </p:anim>
                                    <p:anim calcmode="lin" valueType="num">
                                      <p:cBhvr>
                                        <p:cTn id="14" dur="500"/>
                                        <p:tgtEl>
                                          <p:spTgt spid="260096"/>
                                        </p:tgtEl>
                                        <p:attrNameLst>
                                          <p:attrName>ppt_h</p:attrName>
                                        </p:attrNameLst>
                                      </p:cBhvr>
                                      <p:tavLst>
                                        <p:tav tm="0">
                                          <p:val>
                                            <p:strVal val="ppt_h"/>
                                          </p:val>
                                        </p:tav>
                                        <p:tav tm="100000">
                                          <p:val>
                                            <p:fltVal val="0"/>
                                          </p:val>
                                        </p:tav>
                                      </p:tavLst>
                                    </p:anim>
                                    <p:animEffect transition="out" filter="fade">
                                      <p:cBhvr>
                                        <p:cTn id="15" dur="500"/>
                                        <p:tgtEl>
                                          <p:spTgt spid="260096"/>
                                        </p:tgtEl>
                                      </p:cBhvr>
                                    </p:animEffect>
                                    <p:set>
                                      <p:cBhvr>
                                        <p:cTn id="16" dur="1" fill="hold">
                                          <p:stCondLst>
                                            <p:cond delay="499"/>
                                          </p:stCondLst>
                                        </p:cTn>
                                        <p:tgtEl>
                                          <p:spTgt spid="260096"/>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60098"/>
                                        </p:tgtEl>
                                        <p:attrNameLst>
                                          <p:attrName>style.visibility</p:attrName>
                                        </p:attrNameLst>
                                      </p:cBhvr>
                                      <p:to>
                                        <p:strVal val="visible"/>
                                      </p:to>
                                    </p:set>
                                    <p:anim calcmode="lin" valueType="num">
                                      <p:cBhvr>
                                        <p:cTn id="19" dur="500" fill="hold"/>
                                        <p:tgtEl>
                                          <p:spTgt spid="260098"/>
                                        </p:tgtEl>
                                        <p:attrNameLst>
                                          <p:attrName>ppt_w</p:attrName>
                                        </p:attrNameLst>
                                      </p:cBhvr>
                                      <p:tavLst>
                                        <p:tav tm="0">
                                          <p:val>
                                            <p:fltVal val="0"/>
                                          </p:val>
                                        </p:tav>
                                        <p:tav tm="100000">
                                          <p:val>
                                            <p:strVal val="#ppt_w"/>
                                          </p:val>
                                        </p:tav>
                                      </p:tavLst>
                                    </p:anim>
                                    <p:anim calcmode="lin" valueType="num">
                                      <p:cBhvr>
                                        <p:cTn id="20" dur="500" fill="hold"/>
                                        <p:tgtEl>
                                          <p:spTgt spid="260098"/>
                                        </p:tgtEl>
                                        <p:attrNameLst>
                                          <p:attrName>ppt_h</p:attrName>
                                        </p:attrNameLst>
                                      </p:cBhvr>
                                      <p:tavLst>
                                        <p:tav tm="0">
                                          <p:val>
                                            <p:fltVal val="0"/>
                                          </p:val>
                                        </p:tav>
                                        <p:tav tm="100000">
                                          <p:val>
                                            <p:strVal val="#ppt_h"/>
                                          </p:val>
                                        </p:tav>
                                      </p:tavLst>
                                    </p:anim>
                                    <p:animEffect transition="in" filter="fade">
                                      <p:cBhvr>
                                        <p:cTn id="21" dur="500"/>
                                        <p:tgtEl>
                                          <p:spTgt spid="2600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260098"/>
                                        </p:tgtEl>
                                        <p:attrNameLst>
                                          <p:attrName>ppt_w</p:attrName>
                                        </p:attrNameLst>
                                      </p:cBhvr>
                                      <p:tavLst>
                                        <p:tav tm="0">
                                          <p:val>
                                            <p:strVal val="ppt_w"/>
                                          </p:val>
                                        </p:tav>
                                        <p:tav tm="100000">
                                          <p:val>
                                            <p:fltVal val="0"/>
                                          </p:val>
                                        </p:tav>
                                      </p:tavLst>
                                    </p:anim>
                                    <p:anim calcmode="lin" valueType="num">
                                      <p:cBhvr>
                                        <p:cTn id="26" dur="500"/>
                                        <p:tgtEl>
                                          <p:spTgt spid="260098"/>
                                        </p:tgtEl>
                                        <p:attrNameLst>
                                          <p:attrName>ppt_h</p:attrName>
                                        </p:attrNameLst>
                                      </p:cBhvr>
                                      <p:tavLst>
                                        <p:tav tm="0">
                                          <p:val>
                                            <p:strVal val="ppt_h"/>
                                          </p:val>
                                        </p:tav>
                                        <p:tav tm="100000">
                                          <p:val>
                                            <p:fltVal val="0"/>
                                          </p:val>
                                        </p:tav>
                                      </p:tavLst>
                                    </p:anim>
                                    <p:animEffect transition="out" filter="fade">
                                      <p:cBhvr>
                                        <p:cTn id="27" dur="500"/>
                                        <p:tgtEl>
                                          <p:spTgt spid="260098"/>
                                        </p:tgtEl>
                                      </p:cBhvr>
                                    </p:animEffect>
                                    <p:set>
                                      <p:cBhvr>
                                        <p:cTn id="28" dur="1" fill="hold">
                                          <p:stCondLst>
                                            <p:cond delay="499"/>
                                          </p:stCondLst>
                                        </p:cTn>
                                        <p:tgtEl>
                                          <p:spTgt spid="260098"/>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260099"/>
                                        </p:tgtEl>
                                        <p:attrNameLst>
                                          <p:attrName>style.visibility</p:attrName>
                                        </p:attrNameLst>
                                      </p:cBhvr>
                                      <p:to>
                                        <p:strVal val="visible"/>
                                      </p:to>
                                    </p:set>
                                    <p:anim calcmode="lin" valueType="num">
                                      <p:cBhvr>
                                        <p:cTn id="31" dur="500" fill="hold"/>
                                        <p:tgtEl>
                                          <p:spTgt spid="260099"/>
                                        </p:tgtEl>
                                        <p:attrNameLst>
                                          <p:attrName>ppt_w</p:attrName>
                                        </p:attrNameLst>
                                      </p:cBhvr>
                                      <p:tavLst>
                                        <p:tav tm="0">
                                          <p:val>
                                            <p:fltVal val="0"/>
                                          </p:val>
                                        </p:tav>
                                        <p:tav tm="100000">
                                          <p:val>
                                            <p:strVal val="#ppt_w"/>
                                          </p:val>
                                        </p:tav>
                                      </p:tavLst>
                                    </p:anim>
                                    <p:anim calcmode="lin" valueType="num">
                                      <p:cBhvr>
                                        <p:cTn id="32" dur="500" fill="hold"/>
                                        <p:tgtEl>
                                          <p:spTgt spid="260099"/>
                                        </p:tgtEl>
                                        <p:attrNameLst>
                                          <p:attrName>ppt_h</p:attrName>
                                        </p:attrNameLst>
                                      </p:cBhvr>
                                      <p:tavLst>
                                        <p:tav tm="0">
                                          <p:val>
                                            <p:fltVal val="0"/>
                                          </p:val>
                                        </p:tav>
                                        <p:tav tm="100000">
                                          <p:val>
                                            <p:strVal val="#ppt_h"/>
                                          </p:val>
                                        </p:tav>
                                      </p:tavLst>
                                    </p:anim>
                                    <p:animEffect transition="in" filter="fade">
                                      <p:cBhvr>
                                        <p:cTn id="33" dur="500"/>
                                        <p:tgtEl>
                                          <p:spTgt spid="260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6" grpId="0" animBg="1"/>
      <p:bldP spid="260096" grpId="1" animBg="1"/>
      <p:bldP spid="260098" grpId="0" animBg="1"/>
      <p:bldP spid="260098" grpId="1" animBg="1"/>
      <p:bldP spid="2600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280" y="1188412"/>
            <a:ext cx="5683720" cy="5467260"/>
          </a:xfrm>
        </p:spPr>
        <p:txBody>
          <a:bodyPr>
            <a:normAutofit fontScale="85000" lnSpcReduction="10000"/>
          </a:bodyPr>
          <a:lstStyle/>
          <a:p>
            <a:r>
              <a:rPr lang="en-US" altLang="en-US" sz="2600" dirty="0" smtClean="0">
                <a:solidFill>
                  <a:srgbClr val="000000"/>
                </a:solidFill>
              </a:rPr>
              <a:t>South </a:t>
            </a:r>
            <a:r>
              <a:rPr lang="en-US" altLang="en-US" sz="2600" dirty="0">
                <a:solidFill>
                  <a:srgbClr val="000000"/>
                </a:solidFill>
              </a:rPr>
              <a:t>is pushing North to DC and Maryland – Met at a series of battles in VA and MD</a:t>
            </a:r>
            <a:r>
              <a:rPr lang="en-US" altLang="en-US" sz="2600" dirty="0" smtClean="0">
                <a:solidFill>
                  <a:srgbClr val="000000"/>
                </a:solidFill>
              </a:rPr>
              <a:t>.</a:t>
            </a:r>
            <a:endParaRPr lang="en-US" sz="2600" dirty="0">
              <a:solidFill>
                <a:srgbClr val="000000"/>
              </a:solidFill>
            </a:endParaRPr>
          </a:p>
          <a:p>
            <a:r>
              <a:rPr lang="en-US" sz="2600" dirty="0">
                <a:solidFill>
                  <a:srgbClr val="000000"/>
                </a:solidFill>
              </a:rPr>
              <a:t>Union commanders early in the </a:t>
            </a:r>
            <a:r>
              <a:rPr lang="en-US" sz="2600" dirty="0" smtClean="0">
                <a:solidFill>
                  <a:srgbClr val="000000"/>
                </a:solidFill>
              </a:rPr>
              <a:t>war - overly cautious</a:t>
            </a:r>
            <a:r>
              <a:rPr lang="en-US" sz="2600" dirty="0">
                <a:solidFill>
                  <a:srgbClr val="000000"/>
                </a:solidFill>
              </a:rPr>
              <a:t> </a:t>
            </a:r>
            <a:r>
              <a:rPr lang="en-US" sz="2600" dirty="0" smtClean="0">
                <a:solidFill>
                  <a:srgbClr val="000000"/>
                </a:solidFill>
              </a:rPr>
              <a:t>(esp. Union General </a:t>
            </a:r>
            <a:r>
              <a:rPr lang="en-US" sz="2600" b="1" dirty="0" smtClean="0">
                <a:solidFill>
                  <a:srgbClr val="000000"/>
                </a:solidFill>
              </a:rPr>
              <a:t>McClellan</a:t>
            </a:r>
            <a:r>
              <a:rPr lang="en-US" sz="2600" dirty="0" smtClean="0">
                <a:solidFill>
                  <a:srgbClr val="000000"/>
                </a:solidFill>
              </a:rPr>
              <a:t>).</a:t>
            </a:r>
          </a:p>
          <a:p>
            <a:r>
              <a:rPr lang="en-US" sz="2600" b="1" dirty="0" smtClean="0">
                <a:solidFill>
                  <a:srgbClr val="000000"/>
                </a:solidFill>
              </a:rPr>
              <a:t>Robert E</a:t>
            </a:r>
            <a:r>
              <a:rPr lang="en-US" sz="2600" b="1" dirty="0">
                <a:solidFill>
                  <a:srgbClr val="000000"/>
                </a:solidFill>
              </a:rPr>
              <a:t>. </a:t>
            </a:r>
            <a:r>
              <a:rPr lang="en-US" sz="2600" b="1" dirty="0" smtClean="0">
                <a:solidFill>
                  <a:srgbClr val="000000"/>
                </a:solidFill>
              </a:rPr>
              <a:t>Lee </a:t>
            </a:r>
            <a:r>
              <a:rPr lang="en-US" sz="2600" dirty="0" smtClean="0">
                <a:solidFill>
                  <a:srgbClr val="000000"/>
                </a:solidFill>
              </a:rPr>
              <a:t>(CSA General) - able </a:t>
            </a:r>
            <a:r>
              <a:rPr lang="en-US" sz="2600" dirty="0">
                <a:solidFill>
                  <a:srgbClr val="000000"/>
                </a:solidFill>
              </a:rPr>
              <a:t>to stay even against vastly larger Northern armies (until the last years</a:t>
            </a:r>
            <a:r>
              <a:rPr lang="en-US" sz="2600" dirty="0" smtClean="0">
                <a:solidFill>
                  <a:srgbClr val="000000"/>
                </a:solidFill>
              </a:rPr>
              <a:t>).</a:t>
            </a:r>
            <a:endParaRPr lang="en-US" sz="2600" dirty="0">
              <a:solidFill>
                <a:srgbClr val="000000"/>
              </a:solidFill>
            </a:endParaRPr>
          </a:p>
          <a:p>
            <a:r>
              <a:rPr lang="en-US" altLang="en-US" sz="2600" dirty="0" smtClean="0">
                <a:solidFill>
                  <a:srgbClr val="000000"/>
                </a:solidFill>
              </a:rPr>
              <a:t> </a:t>
            </a:r>
            <a:r>
              <a:rPr lang="en-US" altLang="en-US" sz="2600" dirty="0">
                <a:solidFill>
                  <a:srgbClr val="000000"/>
                </a:solidFill>
              </a:rPr>
              <a:t>McClellan </a:t>
            </a:r>
            <a:r>
              <a:rPr lang="en-US" altLang="en-US" sz="2600" dirty="0" smtClean="0">
                <a:solidFill>
                  <a:srgbClr val="000000"/>
                </a:solidFill>
              </a:rPr>
              <a:t>– started </a:t>
            </a:r>
            <a:r>
              <a:rPr lang="en-US" altLang="en-US" sz="2600" b="1" dirty="0" smtClean="0">
                <a:solidFill>
                  <a:srgbClr val="000000"/>
                </a:solidFill>
              </a:rPr>
              <a:t>Peninsula Campaign </a:t>
            </a:r>
            <a:r>
              <a:rPr lang="en-US" altLang="en-US" sz="2600" dirty="0" smtClean="0">
                <a:solidFill>
                  <a:srgbClr val="000000"/>
                </a:solidFill>
              </a:rPr>
              <a:t>(attempted to take Richmond from the coast) – a failure!</a:t>
            </a:r>
          </a:p>
          <a:p>
            <a:r>
              <a:rPr lang="en-US" altLang="en-US" sz="2600" dirty="0" smtClean="0">
                <a:solidFill>
                  <a:srgbClr val="000000"/>
                </a:solidFill>
              </a:rPr>
              <a:t>Jackson </a:t>
            </a:r>
            <a:r>
              <a:rPr lang="en-US" altLang="en-US" sz="2600" dirty="0">
                <a:solidFill>
                  <a:srgbClr val="000000"/>
                </a:solidFill>
              </a:rPr>
              <a:t>and Lee </a:t>
            </a:r>
            <a:r>
              <a:rPr lang="en-US" altLang="en-US" sz="2600" dirty="0" smtClean="0">
                <a:solidFill>
                  <a:srgbClr val="000000"/>
                </a:solidFill>
              </a:rPr>
              <a:t>separated </a:t>
            </a:r>
            <a:r>
              <a:rPr lang="en-US" altLang="en-US" sz="2600" dirty="0">
                <a:solidFill>
                  <a:srgbClr val="000000"/>
                </a:solidFill>
              </a:rPr>
              <a:t>and attacked at </a:t>
            </a:r>
            <a:r>
              <a:rPr lang="en-US" altLang="en-US" sz="2600" b="1" dirty="0">
                <a:solidFill>
                  <a:srgbClr val="000000"/>
                </a:solidFill>
              </a:rPr>
              <a:t>Antietam</a:t>
            </a:r>
            <a:r>
              <a:rPr lang="en-US" altLang="en-US" sz="2600" dirty="0">
                <a:solidFill>
                  <a:srgbClr val="000000"/>
                </a:solidFill>
              </a:rPr>
              <a:t> – </a:t>
            </a:r>
            <a:r>
              <a:rPr lang="en-US" altLang="en-US" sz="2600" dirty="0" smtClean="0">
                <a:solidFill>
                  <a:srgbClr val="000000"/>
                </a:solidFill>
              </a:rPr>
              <a:t>fighting ensued!</a:t>
            </a:r>
          </a:p>
          <a:p>
            <a:pPr lvl="1"/>
            <a:r>
              <a:rPr lang="en-US" altLang="en-US" sz="2600" dirty="0" smtClean="0">
                <a:solidFill>
                  <a:srgbClr val="000000"/>
                </a:solidFill>
              </a:rPr>
              <a:t>A draw – the bloodiest day in US history (26k </a:t>
            </a:r>
            <a:r>
              <a:rPr lang="en-US" altLang="en-US" sz="2600" dirty="0">
                <a:solidFill>
                  <a:srgbClr val="000000"/>
                </a:solidFill>
              </a:rPr>
              <a:t>casualties</a:t>
            </a:r>
            <a:r>
              <a:rPr lang="en-US" altLang="en-US" sz="2600" dirty="0" smtClean="0">
                <a:solidFill>
                  <a:srgbClr val="000000"/>
                </a:solidFill>
              </a:rPr>
              <a:t>).</a:t>
            </a:r>
          </a:p>
          <a:p>
            <a:pPr lvl="2"/>
            <a:r>
              <a:rPr lang="en-US" altLang="en-US" sz="2600" dirty="0" smtClean="0">
                <a:solidFill>
                  <a:srgbClr val="000000"/>
                </a:solidFill>
              </a:rPr>
              <a:t>Southern forces retreated…McClellan </a:t>
            </a:r>
            <a:r>
              <a:rPr lang="en-US" altLang="en-US" sz="2600" dirty="0">
                <a:solidFill>
                  <a:srgbClr val="000000"/>
                </a:solidFill>
              </a:rPr>
              <a:t>didn’t follow Lee </a:t>
            </a:r>
            <a:r>
              <a:rPr lang="en-US" altLang="en-US" sz="2600" dirty="0" smtClean="0">
                <a:solidFill>
                  <a:srgbClr val="000000"/>
                </a:solidFill>
              </a:rPr>
              <a:t>– Lincoln fired him.</a:t>
            </a:r>
          </a:p>
          <a:p>
            <a:pPr>
              <a:buNone/>
            </a:pPr>
            <a:endParaRPr lang="en-US" dirty="0">
              <a:solidFill>
                <a:srgbClr val="000000"/>
              </a:solidFill>
            </a:endParaRPr>
          </a:p>
        </p:txBody>
      </p:sp>
      <p:sp>
        <p:nvSpPr>
          <p:cNvPr id="5" name="Title 1"/>
          <p:cNvSpPr>
            <a:spLocks noGrp="1"/>
          </p:cNvSpPr>
          <p:nvPr>
            <p:ph type="title"/>
          </p:nvPr>
        </p:nvSpPr>
        <p:spPr>
          <a:xfrm>
            <a:off x="628650" y="-137151"/>
            <a:ext cx="7886700" cy="1325563"/>
          </a:xfrm>
        </p:spPr>
        <p:txBody>
          <a:bodyPr/>
          <a:lstStyle/>
          <a:p>
            <a:pPr algn="ctr"/>
            <a:r>
              <a:rPr lang="en-US" b="1" dirty="0" smtClean="0">
                <a:solidFill>
                  <a:srgbClr val="000000"/>
                </a:solidFill>
              </a:rPr>
              <a:t>Early Activity (1861-2) – The South is Winning!</a:t>
            </a:r>
            <a:endParaRPr lang="en-US" b="1" dirty="0">
              <a:solidFill>
                <a:srgbClr val="000000"/>
              </a:solidFill>
            </a:endParaRPr>
          </a:p>
        </p:txBody>
      </p:sp>
      <p:pic>
        <p:nvPicPr>
          <p:cNvPr id="6" name="Picture 37" descr="340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86500" y="3867150"/>
            <a:ext cx="2857500" cy="2990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6000750" y="1426398"/>
            <a:ext cx="3143250" cy="2921000"/>
          </a:xfrm>
          <a:prstGeom prst="rect">
            <a:avLst/>
          </a:prstGeom>
          <a:noFill/>
          <a:ln w="9360">
            <a:solidFill>
              <a:srgbClr val="990000"/>
            </a:solidFill>
            <a:miter lim="800000"/>
            <a:headEnd/>
            <a:tailEnd/>
          </a:ln>
          <a:effectLst/>
          <a:extLst>
            <a:ext uri="{909E8E84-426E-40dd-AFC4-6F175D3DCCD1}">
              <a14:hiddenFill xmlns:a14="http://schemas.microsoft.com/office/drawing/2010/main">
                <a:blipFill dpi="0" rotWithShape="0">
                  <a:blip>
                    <a:lum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75076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endParaRPr lang="en-US" sz="3000"/>
          </a:p>
        </p:txBody>
      </p:sp>
      <p:sp>
        <p:nvSpPr>
          <p:cNvPr id="280579" name="Rectangle 3"/>
          <p:cNvSpPr>
            <a:spLocks noGrp="1" noChangeArrowheads="1"/>
          </p:cNvSpPr>
          <p:nvPr>
            <p:ph type="body" idx="1"/>
          </p:nvPr>
        </p:nvSpPr>
        <p:spPr/>
        <p:txBody>
          <a:bodyPr/>
          <a:lstStyle/>
          <a:p>
            <a:endParaRPr lang="en-US" sz="3000"/>
          </a:p>
        </p:txBody>
      </p:sp>
      <p:pic>
        <p:nvPicPr>
          <p:cNvPr id="280581" name="Picture 5" descr="21821"/>
          <p:cNvPicPr>
            <a:picLocks noChangeAspect="1" noChangeArrowheads="1"/>
          </p:cNvPicPr>
          <p:nvPr/>
        </p:nvPicPr>
        <p:blipFill>
          <a:blip r:embed="rId2">
            <a:extLst>
              <a:ext uri="{28A0092B-C50C-407E-A947-70E740481C1C}">
                <a14:useLocalDpi xmlns:a14="http://schemas.microsoft.com/office/drawing/2010/main" val="0"/>
              </a:ext>
            </a:extLst>
          </a:blip>
          <a:srcRect t="1613" b="4187"/>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0582" name="AutoShape 6"/>
          <p:cNvSpPr>
            <a:spLocks noChangeArrowheads="1"/>
          </p:cNvSpPr>
          <p:nvPr/>
        </p:nvSpPr>
        <p:spPr bwMode="auto">
          <a:xfrm>
            <a:off x="4953000" y="1371600"/>
            <a:ext cx="3429000" cy="990600"/>
          </a:xfrm>
          <a:prstGeom prst="wedgeRectCallout">
            <a:avLst>
              <a:gd name="adj1" fmla="val 17963"/>
              <a:gd name="adj2" fmla="val 13205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a:t>SC seceded on Dec 20,1860 </a:t>
            </a:r>
          </a:p>
        </p:txBody>
      </p:sp>
      <p:sp>
        <p:nvSpPr>
          <p:cNvPr id="280583" name="AutoShape 7"/>
          <p:cNvSpPr>
            <a:spLocks noChangeArrowheads="1"/>
          </p:cNvSpPr>
          <p:nvPr/>
        </p:nvSpPr>
        <p:spPr bwMode="auto">
          <a:xfrm>
            <a:off x="533400" y="1828800"/>
            <a:ext cx="4572000" cy="990600"/>
          </a:xfrm>
          <a:prstGeom prst="wedgeRectCallout">
            <a:avLst>
              <a:gd name="adj1" fmla="val 73472"/>
              <a:gd name="adj2" fmla="val 11410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000"/>
              <a:t>The entire Deep South seceded by Feb 1861</a:t>
            </a:r>
          </a:p>
        </p:txBody>
      </p:sp>
      <p:sp>
        <p:nvSpPr>
          <p:cNvPr id="280584" name="AutoShape 8"/>
          <p:cNvSpPr>
            <a:spLocks noChangeArrowheads="1"/>
          </p:cNvSpPr>
          <p:nvPr/>
        </p:nvSpPr>
        <p:spPr bwMode="auto">
          <a:xfrm>
            <a:off x="609600" y="228600"/>
            <a:ext cx="7315200" cy="1447800"/>
          </a:xfrm>
          <a:prstGeom prst="wedgeRectCallout">
            <a:avLst>
              <a:gd name="adj1" fmla="val 34375"/>
              <a:gd name="adj2" fmla="val 139801"/>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80000"/>
              <a:buFont typeface="Wingdings" charset="0"/>
              <a:buNone/>
            </a:pPr>
            <a:r>
              <a:rPr lang="en-US" sz="3000"/>
              <a:t>The Upper South did not view Lincoln</a:t>
            </a:r>
            <a:r>
              <a:rPr lang="ja-JP" altLang="en-US" sz="3000">
                <a:latin typeface="Arial"/>
              </a:rPr>
              <a:t>’</a:t>
            </a:r>
            <a:r>
              <a:rPr lang="en-US" sz="3000"/>
              <a:t>s election as a death sentence &amp; did not secede immediately</a:t>
            </a:r>
          </a:p>
        </p:txBody>
      </p:sp>
      <p:sp>
        <p:nvSpPr>
          <p:cNvPr id="280585" name="AutoShape 9"/>
          <p:cNvSpPr>
            <a:spLocks noChangeArrowheads="1"/>
          </p:cNvSpPr>
          <p:nvPr/>
        </p:nvSpPr>
        <p:spPr bwMode="auto">
          <a:xfrm>
            <a:off x="914400" y="5562600"/>
            <a:ext cx="7391400" cy="990600"/>
          </a:xfrm>
          <a:prstGeom prst="wedgeRectCallout">
            <a:avLst>
              <a:gd name="adj1" fmla="val 41815"/>
              <a:gd name="adj2" fmla="val -37836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10000"/>
              </a:spcBef>
            </a:pPr>
            <a:r>
              <a:rPr lang="ja-JP" altLang="en-US" sz="3000">
                <a:latin typeface="Arial"/>
              </a:rPr>
              <a:t>“</a:t>
            </a:r>
            <a:r>
              <a:rPr lang="en-US" sz="3000"/>
              <a:t>Lame duck</a:t>
            </a:r>
            <a:r>
              <a:rPr lang="ja-JP" altLang="en-US" sz="3000">
                <a:latin typeface="Arial"/>
              </a:rPr>
              <a:t>”</a:t>
            </a:r>
            <a:r>
              <a:rPr lang="en-US" sz="3000"/>
              <a:t> Buchanan took no action to stop the South from seceding</a:t>
            </a:r>
          </a:p>
        </p:txBody>
      </p:sp>
      <p:sp>
        <p:nvSpPr>
          <p:cNvPr id="280586" name="AutoShape 10"/>
          <p:cNvSpPr>
            <a:spLocks noChangeArrowheads="1"/>
          </p:cNvSpPr>
          <p:nvPr/>
        </p:nvSpPr>
        <p:spPr bwMode="auto">
          <a:xfrm>
            <a:off x="228600" y="304800"/>
            <a:ext cx="6705600" cy="1447800"/>
          </a:xfrm>
          <a:prstGeom prst="wedgeRectCallout">
            <a:avLst>
              <a:gd name="adj1" fmla="val 67000"/>
              <a:gd name="adj2" fmla="val 964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spcBef>
                <a:spcPct val="10000"/>
              </a:spcBef>
            </a:pPr>
            <a:r>
              <a:rPr lang="en-US" sz="3000" dirty="0"/>
              <a:t>Some Northerners thought the U.S. would be better off if the South was allowed to peacefully secede </a:t>
            </a:r>
          </a:p>
        </p:txBody>
      </p:sp>
    </p:spTree>
    <p:extLst>
      <p:ext uri="{BB962C8B-B14F-4D97-AF65-F5344CB8AC3E}">
        <p14:creationId xmlns:p14="http://schemas.microsoft.com/office/powerpoint/2010/main" val="1514253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0582"/>
                                        </p:tgtEl>
                                        <p:attrNameLst>
                                          <p:attrName>style.visibility</p:attrName>
                                        </p:attrNameLst>
                                      </p:cBhvr>
                                      <p:to>
                                        <p:strVal val="visible"/>
                                      </p:to>
                                    </p:set>
                                    <p:anim calcmode="lin" valueType="num">
                                      <p:cBhvr>
                                        <p:cTn id="7" dur="500" fill="hold"/>
                                        <p:tgtEl>
                                          <p:spTgt spid="280582"/>
                                        </p:tgtEl>
                                        <p:attrNameLst>
                                          <p:attrName>ppt_w</p:attrName>
                                        </p:attrNameLst>
                                      </p:cBhvr>
                                      <p:tavLst>
                                        <p:tav tm="0">
                                          <p:val>
                                            <p:fltVal val="0"/>
                                          </p:val>
                                        </p:tav>
                                        <p:tav tm="100000">
                                          <p:val>
                                            <p:strVal val="#ppt_w"/>
                                          </p:val>
                                        </p:tav>
                                      </p:tavLst>
                                    </p:anim>
                                    <p:anim calcmode="lin" valueType="num">
                                      <p:cBhvr>
                                        <p:cTn id="8" dur="500" fill="hold"/>
                                        <p:tgtEl>
                                          <p:spTgt spid="280582"/>
                                        </p:tgtEl>
                                        <p:attrNameLst>
                                          <p:attrName>ppt_h</p:attrName>
                                        </p:attrNameLst>
                                      </p:cBhvr>
                                      <p:tavLst>
                                        <p:tav tm="0">
                                          <p:val>
                                            <p:fltVal val="0"/>
                                          </p:val>
                                        </p:tav>
                                        <p:tav tm="100000">
                                          <p:val>
                                            <p:strVal val="#ppt_h"/>
                                          </p:val>
                                        </p:tav>
                                      </p:tavLst>
                                    </p:anim>
                                    <p:animEffect transition="in" filter="fade">
                                      <p:cBhvr>
                                        <p:cTn id="9" dur="500"/>
                                        <p:tgtEl>
                                          <p:spTgt spid="2805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0583"/>
                                        </p:tgtEl>
                                        <p:attrNameLst>
                                          <p:attrName>style.visibility</p:attrName>
                                        </p:attrNameLst>
                                      </p:cBhvr>
                                      <p:to>
                                        <p:strVal val="visible"/>
                                      </p:to>
                                    </p:set>
                                    <p:anim calcmode="lin" valueType="num">
                                      <p:cBhvr>
                                        <p:cTn id="14" dur="500" fill="hold"/>
                                        <p:tgtEl>
                                          <p:spTgt spid="280583"/>
                                        </p:tgtEl>
                                        <p:attrNameLst>
                                          <p:attrName>ppt_w</p:attrName>
                                        </p:attrNameLst>
                                      </p:cBhvr>
                                      <p:tavLst>
                                        <p:tav tm="0">
                                          <p:val>
                                            <p:fltVal val="0"/>
                                          </p:val>
                                        </p:tav>
                                        <p:tav tm="100000">
                                          <p:val>
                                            <p:strVal val="#ppt_w"/>
                                          </p:val>
                                        </p:tav>
                                      </p:tavLst>
                                    </p:anim>
                                    <p:anim calcmode="lin" valueType="num">
                                      <p:cBhvr>
                                        <p:cTn id="15" dur="500" fill="hold"/>
                                        <p:tgtEl>
                                          <p:spTgt spid="280583"/>
                                        </p:tgtEl>
                                        <p:attrNameLst>
                                          <p:attrName>ppt_h</p:attrName>
                                        </p:attrNameLst>
                                      </p:cBhvr>
                                      <p:tavLst>
                                        <p:tav tm="0">
                                          <p:val>
                                            <p:fltVal val="0"/>
                                          </p:val>
                                        </p:tav>
                                        <p:tav tm="100000">
                                          <p:val>
                                            <p:strVal val="#ppt_h"/>
                                          </p:val>
                                        </p:tav>
                                      </p:tavLst>
                                    </p:anim>
                                    <p:animEffect transition="in" filter="fade">
                                      <p:cBhvr>
                                        <p:cTn id="16" dur="500"/>
                                        <p:tgtEl>
                                          <p:spTgt spid="2805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280582"/>
                                        </p:tgtEl>
                                        <p:attrNameLst>
                                          <p:attrName>ppt_w</p:attrName>
                                        </p:attrNameLst>
                                      </p:cBhvr>
                                      <p:tavLst>
                                        <p:tav tm="0">
                                          <p:val>
                                            <p:strVal val="ppt_w"/>
                                          </p:val>
                                        </p:tav>
                                        <p:tav tm="100000">
                                          <p:val>
                                            <p:fltVal val="0"/>
                                          </p:val>
                                        </p:tav>
                                      </p:tavLst>
                                    </p:anim>
                                    <p:anim calcmode="lin" valueType="num">
                                      <p:cBhvr>
                                        <p:cTn id="21" dur="500"/>
                                        <p:tgtEl>
                                          <p:spTgt spid="280582"/>
                                        </p:tgtEl>
                                        <p:attrNameLst>
                                          <p:attrName>ppt_h</p:attrName>
                                        </p:attrNameLst>
                                      </p:cBhvr>
                                      <p:tavLst>
                                        <p:tav tm="0">
                                          <p:val>
                                            <p:strVal val="ppt_h"/>
                                          </p:val>
                                        </p:tav>
                                        <p:tav tm="100000">
                                          <p:val>
                                            <p:fltVal val="0"/>
                                          </p:val>
                                        </p:tav>
                                      </p:tavLst>
                                    </p:anim>
                                    <p:animEffect transition="out" filter="fade">
                                      <p:cBhvr>
                                        <p:cTn id="22" dur="500"/>
                                        <p:tgtEl>
                                          <p:spTgt spid="280582"/>
                                        </p:tgtEl>
                                      </p:cBhvr>
                                    </p:animEffect>
                                    <p:set>
                                      <p:cBhvr>
                                        <p:cTn id="23" dur="1" fill="hold">
                                          <p:stCondLst>
                                            <p:cond delay="499"/>
                                          </p:stCondLst>
                                        </p:cTn>
                                        <p:tgtEl>
                                          <p:spTgt spid="280582"/>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280583"/>
                                        </p:tgtEl>
                                        <p:attrNameLst>
                                          <p:attrName>ppt_w</p:attrName>
                                        </p:attrNameLst>
                                      </p:cBhvr>
                                      <p:tavLst>
                                        <p:tav tm="0">
                                          <p:val>
                                            <p:strVal val="ppt_w"/>
                                          </p:val>
                                        </p:tav>
                                        <p:tav tm="100000">
                                          <p:val>
                                            <p:fltVal val="0"/>
                                          </p:val>
                                        </p:tav>
                                      </p:tavLst>
                                    </p:anim>
                                    <p:anim calcmode="lin" valueType="num">
                                      <p:cBhvr>
                                        <p:cTn id="26" dur="500"/>
                                        <p:tgtEl>
                                          <p:spTgt spid="280583"/>
                                        </p:tgtEl>
                                        <p:attrNameLst>
                                          <p:attrName>ppt_h</p:attrName>
                                        </p:attrNameLst>
                                      </p:cBhvr>
                                      <p:tavLst>
                                        <p:tav tm="0">
                                          <p:val>
                                            <p:strVal val="ppt_h"/>
                                          </p:val>
                                        </p:tav>
                                        <p:tav tm="100000">
                                          <p:val>
                                            <p:fltVal val="0"/>
                                          </p:val>
                                        </p:tav>
                                      </p:tavLst>
                                    </p:anim>
                                    <p:animEffect transition="out" filter="fade">
                                      <p:cBhvr>
                                        <p:cTn id="27" dur="500"/>
                                        <p:tgtEl>
                                          <p:spTgt spid="280583"/>
                                        </p:tgtEl>
                                      </p:cBhvr>
                                    </p:animEffect>
                                    <p:set>
                                      <p:cBhvr>
                                        <p:cTn id="28" dur="1" fill="hold">
                                          <p:stCondLst>
                                            <p:cond delay="499"/>
                                          </p:stCondLst>
                                        </p:cTn>
                                        <p:tgtEl>
                                          <p:spTgt spid="280583"/>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280584"/>
                                        </p:tgtEl>
                                        <p:attrNameLst>
                                          <p:attrName>style.visibility</p:attrName>
                                        </p:attrNameLst>
                                      </p:cBhvr>
                                      <p:to>
                                        <p:strVal val="visible"/>
                                      </p:to>
                                    </p:set>
                                    <p:anim calcmode="lin" valueType="num">
                                      <p:cBhvr>
                                        <p:cTn id="31" dur="500" fill="hold"/>
                                        <p:tgtEl>
                                          <p:spTgt spid="280584"/>
                                        </p:tgtEl>
                                        <p:attrNameLst>
                                          <p:attrName>ppt_w</p:attrName>
                                        </p:attrNameLst>
                                      </p:cBhvr>
                                      <p:tavLst>
                                        <p:tav tm="0">
                                          <p:val>
                                            <p:fltVal val="0"/>
                                          </p:val>
                                        </p:tav>
                                        <p:tav tm="100000">
                                          <p:val>
                                            <p:strVal val="#ppt_w"/>
                                          </p:val>
                                        </p:tav>
                                      </p:tavLst>
                                    </p:anim>
                                    <p:anim calcmode="lin" valueType="num">
                                      <p:cBhvr>
                                        <p:cTn id="32" dur="500" fill="hold"/>
                                        <p:tgtEl>
                                          <p:spTgt spid="280584"/>
                                        </p:tgtEl>
                                        <p:attrNameLst>
                                          <p:attrName>ppt_h</p:attrName>
                                        </p:attrNameLst>
                                      </p:cBhvr>
                                      <p:tavLst>
                                        <p:tav tm="0">
                                          <p:val>
                                            <p:fltVal val="0"/>
                                          </p:val>
                                        </p:tav>
                                        <p:tav tm="100000">
                                          <p:val>
                                            <p:strVal val="#ppt_h"/>
                                          </p:val>
                                        </p:tav>
                                      </p:tavLst>
                                    </p:anim>
                                    <p:animEffect transition="in" filter="fade">
                                      <p:cBhvr>
                                        <p:cTn id="33" dur="500"/>
                                        <p:tgtEl>
                                          <p:spTgt spid="28058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0" fill="hold" grpId="1" nodeType="clickEffect">
                                  <p:stCondLst>
                                    <p:cond delay="0"/>
                                  </p:stCondLst>
                                  <p:childTnLst>
                                    <p:anim calcmode="lin" valueType="num">
                                      <p:cBhvr>
                                        <p:cTn id="37" dur="500"/>
                                        <p:tgtEl>
                                          <p:spTgt spid="280584"/>
                                        </p:tgtEl>
                                        <p:attrNameLst>
                                          <p:attrName>ppt_w</p:attrName>
                                        </p:attrNameLst>
                                      </p:cBhvr>
                                      <p:tavLst>
                                        <p:tav tm="0">
                                          <p:val>
                                            <p:strVal val="ppt_w"/>
                                          </p:val>
                                        </p:tav>
                                        <p:tav tm="100000">
                                          <p:val>
                                            <p:fltVal val="0"/>
                                          </p:val>
                                        </p:tav>
                                      </p:tavLst>
                                    </p:anim>
                                    <p:anim calcmode="lin" valueType="num">
                                      <p:cBhvr>
                                        <p:cTn id="38" dur="500"/>
                                        <p:tgtEl>
                                          <p:spTgt spid="280584"/>
                                        </p:tgtEl>
                                        <p:attrNameLst>
                                          <p:attrName>ppt_h</p:attrName>
                                        </p:attrNameLst>
                                      </p:cBhvr>
                                      <p:tavLst>
                                        <p:tav tm="0">
                                          <p:val>
                                            <p:strVal val="ppt_h"/>
                                          </p:val>
                                        </p:tav>
                                        <p:tav tm="100000">
                                          <p:val>
                                            <p:fltVal val="0"/>
                                          </p:val>
                                        </p:tav>
                                      </p:tavLst>
                                    </p:anim>
                                    <p:animEffect transition="out" filter="fade">
                                      <p:cBhvr>
                                        <p:cTn id="39" dur="500"/>
                                        <p:tgtEl>
                                          <p:spTgt spid="280584"/>
                                        </p:tgtEl>
                                      </p:cBhvr>
                                    </p:animEffect>
                                    <p:set>
                                      <p:cBhvr>
                                        <p:cTn id="40" dur="1" fill="hold">
                                          <p:stCondLst>
                                            <p:cond delay="499"/>
                                          </p:stCondLst>
                                        </p:cTn>
                                        <p:tgtEl>
                                          <p:spTgt spid="280584"/>
                                        </p:tgtEl>
                                        <p:attrNameLst>
                                          <p:attrName>style.visibility</p:attrName>
                                        </p:attrNameLst>
                                      </p:cBhvr>
                                      <p:to>
                                        <p:strVal val="hidden"/>
                                      </p:to>
                                    </p:set>
                                  </p:childTnLst>
                                </p:cTn>
                              </p:par>
                              <p:par>
                                <p:cTn id="41" presetID="53" presetClass="entr" presetSubtype="0" fill="hold" grpId="0" nodeType="withEffect">
                                  <p:stCondLst>
                                    <p:cond delay="0"/>
                                  </p:stCondLst>
                                  <p:childTnLst>
                                    <p:set>
                                      <p:cBhvr>
                                        <p:cTn id="42" dur="1" fill="hold">
                                          <p:stCondLst>
                                            <p:cond delay="0"/>
                                          </p:stCondLst>
                                        </p:cTn>
                                        <p:tgtEl>
                                          <p:spTgt spid="280585"/>
                                        </p:tgtEl>
                                        <p:attrNameLst>
                                          <p:attrName>style.visibility</p:attrName>
                                        </p:attrNameLst>
                                      </p:cBhvr>
                                      <p:to>
                                        <p:strVal val="visible"/>
                                      </p:to>
                                    </p:set>
                                    <p:anim calcmode="lin" valueType="num">
                                      <p:cBhvr>
                                        <p:cTn id="43" dur="500" fill="hold"/>
                                        <p:tgtEl>
                                          <p:spTgt spid="280585"/>
                                        </p:tgtEl>
                                        <p:attrNameLst>
                                          <p:attrName>ppt_w</p:attrName>
                                        </p:attrNameLst>
                                      </p:cBhvr>
                                      <p:tavLst>
                                        <p:tav tm="0">
                                          <p:val>
                                            <p:fltVal val="0"/>
                                          </p:val>
                                        </p:tav>
                                        <p:tav tm="100000">
                                          <p:val>
                                            <p:strVal val="#ppt_w"/>
                                          </p:val>
                                        </p:tav>
                                      </p:tavLst>
                                    </p:anim>
                                    <p:anim calcmode="lin" valueType="num">
                                      <p:cBhvr>
                                        <p:cTn id="44" dur="500" fill="hold"/>
                                        <p:tgtEl>
                                          <p:spTgt spid="280585"/>
                                        </p:tgtEl>
                                        <p:attrNameLst>
                                          <p:attrName>ppt_h</p:attrName>
                                        </p:attrNameLst>
                                      </p:cBhvr>
                                      <p:tavLst>
                                        <p:tav tm="0">
                                          <p:val>
                                            <p:fltVal val="0"/>
                                          </p:val>
                                        </p:tav>
                                        <p:tav tm="100000">
                                          <p:val>
                                            <p:strVal val="#ppt_h"/>
                                          </p:val>
                                        </p:tav>
                                      </p:tavLst>
                                    </p:anim>
                                    <p:animEffect transition="in" filter="fade">
                                      <p:cBhvr>
                                        <p:cTn id="45" dur="500"/>
                                        <p:tgtEl>
                                          <p:spTgt spid="28058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xit" presetSubtype="0" fill="hold" grpId="1" nodeType="clickEffect">
                                  <p:stCondLst>
                                    <p:cond delay="0"/>
                                  </p:stCondLst>
                                  <p:childTnLst>
                                    <p:anim calcmode="lin" valueType="num">
                                      <p:cBhvr>
                                        <p:cTn id="49" dur="500"/>
                                        <p:tgtEl>
                                          <p:spTgt spid="280585"/>
                                        </p:tgtEl>
                                        <p:attrNameLst>
                                          <p:attrName>ppt_w</p:attrName>
                                        </p:attrNameLst>
                                      </p:cBhvr>
                                      <p:tavLst>
                                        <p:tav tm="0">
                                          <p:val>
                                            <p:strVal val="ppt_w"/>
                                          </p:val>
                                        </p:tav>
                                        <p:tav tm="100000">
                                          <p:val>
                                            <p:fltVal val="0"/>
                                          </p:val>
                                        </p:tav>
                                      </p:tavLst>
                                    </p:anim>
                                    <p:anim calcmode="lin" valueType="num">
                                      <p:cBhvr>
                                        <p:cTn id="50" dur="500"/>
                                        <p:tgtEl>
                                          <p:spTgt spid="280585"/>
                                        </p:tgtEl>
                                        <p:attrNameLst>
                                          <p:attrName>ppt_h</p:attrName>
                                        </p:attrNameLst>
                                      </p:cBhvr>
                                      <p:tavLst>
                                        <p:tav tm="0">
                                          <p:val>
                                            <p:strVal val="ppt_h"/>
                                          </p:val>
                                        </p:tav>
                                        <p:tav tm="100000">
                                          <p:val>
                                            <p:fltVal val="0"/>
                                          </p:val>
                                        </p:tav>
                                      </p:tavLst>
                                    </p:anim>
                                    <p:animEffect transition="out" filter="fade">
                                      <p:cBhvr>
                                        <p:cTn id="51" dur="500"/>
                                        <p:tgtEl>
                                          <p:spTgt spid="280585"/>
                                        </p:tgtEl>
                                      </p:cBhvr>
                                    </p:animEffect>
                                    <p:set>
                                      <p:cBhvr>
                                        <p:cTn id="52" dur="1" fill="hold">
                                          <p:stCondLst>
                                            <p:cond delay="499"/>
                                          </p:stCondLst>
                                        </p:cTn>
                                        <p:tgtEl>
                                          <p:spTgt spid="280585"/>
                                        </p:tgtEl>
                                        <p:attrNameLst>
                                          <p:attrName>style.visibility</p:attrName>
                                        </p:attrNameLst>
                                      </p:cBhvr>
                                      <p:to>
                                        <p:strVal val="hidden"/>
                                      </p:to>
                                    </p:set>
                                  </p:childTnLst>
                                </p:cTn>
                              </p:par>
                              <p:par>
                                <p:cTn id="53" presetID="53" presetClass="entr" presetSubtype="0" fill="hold" grpId="0" nodeType="withEffect">
                                  <p:stCondLst>
                                    <p:cond delay="0"/>
                                  </p:stCondLst>
                                  <p:childTnLst>
                                    <p:set>
                                      <p:cBhvr>
                                        <p:cTn id="54" dur="1" fill="hold">
                                          <p:stCondLst>
                                            <p:cond delay="0"/>
                                          </p:stCondLst>
                                        </p:cTn>
                                        <p:tgtEl>
                                          <p:spTgt spid="280586"/>
                                        </p:tgtEl>
                                        <p:attrNameLst>
                                          <p:attrName>style.visibility</p:attrName>
                                        </p:attrNameLst>
                                      </p:cBhvr>
                                      <p:to>
                                        <p:strVal val="visible"/>
                                      </p:to>
                                    </p:set>
                                    <p:anim calcmode="lin" valueType="num">
                                      <p:cBhvr>
                                        <p:cTn id="55" dur="500" fill="hold"/>
                                        <p:tgtEl>
                                          <p:spTgt spid="280586"/>
                                        </p:tgtEl>
                                        <p:attrNameLst>
                                          <p:attrName>ppt_w</p:attrName>
                                        </p:attrNameLst>
                                      </p:cBhvr>
                                      <p:tavLst>
                                        <p:tav tm="0">
                                          <p:val>
                                            <p:fltVal val="0"/>
                                          </p:val>
                                        </p:tav>
                                        <p:tav tm="100000">
                                          <p:val>
                                            <p:strVal val="#ppt_w"/>
                                          </p:val>
                                        </p:tav>
                                      </p:tavLst>
                                    </p:anim>
                                    <p:anim calcmode="lin" valueType="num">
                                      <p:cBhvr>
                                        <p:cTn id="56" dur="500" fill="hold"/>
                                        <p:tgtEl>
                                          <p:spTgt spid="280586"/>
                                        </p:tgtEl>
                                        <p:attrNameLst>
                                          <p:attrName>ppt_h</p:attrName>
                                        </p:attrNameLst>
                                      </p:cBhvr>
                                      <p:tavLst>
                                        <p:tav tm="0">
                                          <p:val>
                                            <p:fltVal val="0"/>
                                          </p:val>
                                        </p:tav>
                                        <p:tav tm="100000">
                                          <p:val>
                                            <p:strVal val="#ppt_h"/>
                                          </p:val>
                                        </p:tav>
                                      </p:tavLst>
                                    </p:anim>
                                    <p:animEffect transition="in" filter="fade">
                                      <p:cBhvr>
                                        <p:cTn id="57" dur="500"/>
                                        <p:tgtEl>
                                          <p:spTgt spid="280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2" grpId="0" animBg="1"/>
      <p:bldP spid="280582" grpId="1" animBg="1"/>
      <p:bldP spid="280583" grpId="0" animBg="1"/>
      <p:bldP spid="280583" grpId="1" animBg="1"/>
      <p:bldP spid="280584" grpId="0" animBg="1"/>
      <p:bldP spid="280584" grpId="1" animBg="1"/>
      <p:bldP spid="280585" grpId="0" animBg="1"/>
      <p:bldP spid="280585" grpId="1" animBg="1"/>
      <p:bldP spid="2805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1422027" y="0"/>
            <a:ext cx="5859556" cy="6836148"/>
          </a:xfrm>
          <a:prstGeom prst="rect">
            <a:avLst/>
          </a:prstGeom>
          <a:noFill/>
          <a:ln w="12600">
            <a:solidFill>
              <a:srgbClr val="990000"/>
            </a:solidFill>
            <a:miter lim="800000"/>
            <a:headEnd/>
            <a:tailEnd/>
          </a:ln>
          <a:effectLst/>
          <a:extLst>
            <a:ext uri="{909E8E84-426E-40dd-AFC4-6F175D3DCCD1}">
              <a14:hiddenFill xmlns:a14="http://schemas.microsoft.com/office/drawing/2010/main">
                <a:blipFill dpi="0" rotWithShape="0">
                  <a:blip>
                    <a:lum bright="-6000" contrast="12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714176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659" y="1188411"/>
            <a:ext cx="3107807" cy="5346859"/>
          </a:xfrm>
        </p:spPr>
        <p:txBody>
          <a:bodyPr>
            <a:normAutofit fontScale="55000" lnSpcReduction="20000"/>
          </a:bodyPr>
          <a:lstStyle/>
          <a:p>
            <a:pPr marL="0" indent="0">
              <a:buNone/>
            </a:pPr>
            <a:r>
              <a:rPr lang="en-US" sz="3600" u="sng" dirty="0" smtClean="0">
                <a:solidFill>
                  <a:srgbClr val="000000"/>
                </a:solidFill>
              </a:rPr>
              <a:t>The war at Sea</a:t>
            </a:r>
          </a:p>
          <a:p>
            <a:r>
              <a:rPr lang="en-US" sz="3600" dirty="0" smtClean="0">
                <a:solidFill>
                  <a:srgbClr val="000000"/>
                </a:solidFill>
              </a:rPr>
              <a:t>North blockaded the southern ports (made it harder to get supplies internationally to support their war effort).</a:t>
            </a:r>
          </a:p>
          <a:p>
            <a:r>
              <a:rPr lang="en-US" sz="3600" dirty="0" smtClean="0">
                <a:solidFill>
                  <a:srgbClr val="000000"/>
                </a:solidFill>
              </a:rPr>
              <a:t>Southern response: </a:t>
            </a:r>
          </a:p>
          <a:p>
            <a:pPr lvl="1"/>
            <a:r>
              <a:rPr lang="en-US" sz="3600" dirty="0">
                <a:solidFill>
                  <a:srgbClr val="000000"/>
                </a:solidFill>
              </a:rPr>
              <a:t>I</a:t>
            </a:r>
            <a:r>
              <a:rPr lang="en-US" sz="3600" dirty="0" smtClean="0">
                <a:solidFill>
                  <a:srgbClr val="000000"/>
                </a:solidFill>
              </a:rPr>
              <a:t>llegal </a:t>
            </a:r>
            <a:r>
              <a:rPr lang="en-US" sz="3600" dirty="0">
                <a:solidFill>
                  <a:srgbClr val="000000"/>
                </a:solidFill>
              </a:rPr>
              <a:t>blockade </a:t>
            </a:r>
            <a:r>
              <a:rPr lang="en-US" sz="3600" dirty="0" smtClean="0">
                <a:solidFill>
                  <a:srgbClr val="000000"/>
                </a:solidFill>
              </a:rPr>
              <a:t>running – hunted by Union ships.</a:t>
            </a:r>
            <a:endParaRPr lang="en-US" sz="3600" dirty="0">
              <a:solidFill>
                <a:srgbClr val="000000"/>
              </a:solidFill>
            </a:endParaRPr>
          </a:p>
          <a:p>
            <a:pPr lvl="1"/>
            <a:r>
              <a:rPr lang="en-US" sz="3600" dirty="0" smtClean="0">
                <a:solidFill>
                  <a:srgbClr val="000000"/>
                </a:solidFill>
              </a:rPr>
              <a:t>Updated new ships wooden ships called “Ironclads” – took RR metal and covered ships to prepare for battle.</a:t>
            </a:r>
          </a:p>
          <a:p>
            <a:pPr lvl="1"/>
            <a:r>
              <a:rPr lang="en-US" sz="3600" dirty="0" smtClean="0">
                <a:solidFill>
                  <a:srgbClr val="000000"/>
                </a:solidFill>
              </a:rPr>
              <a:t>Two most famous in battle: Southern Merrimack vs. Northern Monitor.</a:t>
            </a:r>
          </a:p>
          <a:p>
            <a:pPr marL="0" indent="0">
              <a:buNone/>
            </a:pPr>
            <a:endParaRPr lang="en-US" dirty="0">
              <a:solidFill>
                <a:srgbClr val="000000"/>
              </a:solidFill>
            </a:endParaRPr>
          </a:p>
        </p:txBody>
      </p:sp>
      <p:sp>
        <p:nvSpPr>
          <p:cNvPr id="4" name="Title 1"/>
          <p:cNvSpPr>
            <a:spLocks noGrp="1"/>
          </p:cNvSpPr>
          <p:nvPr>
            <p:ph type="title"/>
          </p:nvPr>
        </p:nvSpPr>
        <p:spPr>
          <a:xfrm>
            <a:off x="628650" y="-137151"/>
            <a:ext cx="7886700" cy="1325563"/>
          </a:xfrm>
        </p:spPr>
        <p:txBody>
          <a:bodyPr/>
          <a:lstStyle/>
          <a:p>
            <a:pPr algn="ctr"/>
            <a:r>
              <a:rPr lang="en-US" b="1" dirty="0" smtClean="0">
                <a:solidFill>
                  <a:srgbClr val="000000"/>
                </a:solidFill>
              </a:rPr>
              <a:t>Early Activity (1861-2) – The South is Winning!</a:t>
            </a:r>
            <a:endParaRPr lang="en-US" b="1" dirty="0">
              <a:solidFill>
                <a:srgbClr val="000000"/>
              </a:solidFill>
            </a:endParaRPr>
          </a:p>
        </p:txBody>
      </p:sp>
      <p:pic>
        <p:nvPicPr>
          <p:cNvPr id="5" name="Picture 10" descr="Merrimac &amp; Monitor"/>
          <p:cNvPicPr>
            <a:picLocks noChangeAspect="1" noChangeArrowheads="1"/>
          </p:cNvPicPr>
          <p:nvPr/>
        </p:nvPicPr>
        <p:blipFill>
          <a:blip r:embed="rId2">
            <a:lum contrast="6000"/>
            <a:extLst>
              <a:ext uri="{28A0092B-C50C-407E-A947-70E740481C1C}">
                <a14:useLocalDpi xmlns:a14="http://schemas.microsoft.com/office/drawing/2010/main" val="0"/>
              </a:ext>
            </a:extLst>
          </a:blip>
          <a:srcRect r="1472"/>
          <a:stretch>
            <a:fillRect/>
          </a:stretch>
        </p:blipFill>
        <p:spPr>
          <a:xfrm>
            <a:off x="6121774" y="3386078"/>
            <a:ext cx="2884394" cy="3214200"/>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descr="http://cdn2.americancivilwar.com/americancivilwar-cdn/pictures/ironclads_battle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075" y="1054991"/>
            <a:ext cx="3937607" cy="376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1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5" y="1116107"/>
            <a:ext cx="4693922" cy="5499847"/>
          </a:xfrm>
        </p:spPr>
        <p:txBody>
          <a:bodyPr>
            <a:noAutofit/>
          </a:bodyPr>
          <a:lstStyle/>
          <a:p>
            <a:r>
              <a:rPr lang="en-US" sz="2000" dirty="0" smtClean="0">
                <a:solidFill>
                  <a:srgbClr val="000000"/>
                </a:solidFill>
              </a:rPr>
              <a:t>At 1</a:t>
            </a:r>
            <a:r>
              <a:rPr lang="en-US" sz="2000" baseline="30000" dirty="0" smtClean="0">
                <a:solidFill>
                  <a:srgbClr val="000000"/>
                </a:solidFill>
              </a:rPr>
              <a:t>st</a:t>
            </a:r>
            <a:r>
              <a:rPr lang="en-US" sz="2000" dirty="0" smtClean="0">
                <a:solidFill>
                  <a:srgbClr val="000000"/>
                </a:solidFill>
              </a:rPr>
              <a:t> – both sides called </a:t>
            </a:r>
            <a:r>
              <a:rPr lang="en-US" sz="2000" dirty="0">
                <a:solidFill>
                  <a:srgbClr val="000000"/>
                </a:solidFill>
              </a:rPr>
              <a:t>for volunteers only, </a:t>
            </a:r>
            <a:r>
              <a:rPr lang="en-US" sz="2000" dirty="0" smtClean="0">
                <a:solidFill>
                  <a:srgbClr val="000000"/>
                </a:solidFill>
              </a:rPr>
              <a:t>but…</a:t>
            </a:r>
          </a:p>
          <a:p>
            <a:r>
              <a:rPr lang="en-US" sz="2000" dirty="0">
                <a:solidFill>
                  <a:srgbClr val="000000"/>
                </a:solidFill>
              </a:rPr>
              <a:t>E</a:t>
            </a:r>
            <a:r>
              <a:rPr lang="en-US" sz="2000" dirty="0" smtClean="0">
                <a:solidFill>
                  <a:srgbClr val="000000"/>
                </a:solidFill>
              </a:rPr>
              <a:t>ventually drafts (</a:t>
            </a:r>
            <a:r>
              <a:rPr lang="en-US" sz="2000" b="1" dirty="0" smtClean="0">
                <a:solidFill>
                  <a:srgbClr val="000000"/>
                </a:solidFill>
              </a:rPr>
              <a:t>conscription</a:t>
            </a:r>
            <a:r>
              <a:rPr lang="en-US" sz="2000" dirty="0" smtClean="0">
                <a:solidFill>
                  <a:srgbClr val="000000"/>
                </a:solidFill>
              </a:rPr>
              <a:t>) </a:t>
            </a:r>
            <a:r>
              <a:rPr lang="en-US" sz="2000" dirty="0">
                <a:solidFill>
                  <a:srgbClr val="000000"/>
                </a:solidFill>
              </a:rPr>
              <a:t>were </a:t>
            </a:r>
            <a:r>
              <a:rPr lang="en-US" sz="2000" dirty="0" smtClean="0">
                <a:solidFill>
                  <a:srgbClr val="000000"/>
                </a:solidFill>
              </a:rPr>
              <a:t>installed</a:t>
            </a:r>
            <a:r>
              <a:rPr lang="en-US" sz="2000" dirty="0">
                <a:solidFill>
                  <a:srgbClr val="000000"/>
                </a:solidFill>
              </a:rPr>
              <a:t>:</a:t>
            </a:r>
          </a:p>
          <a:p>
            <a:pPr lvl="1"/>
            <a:r>
              <a:rPr lang="en-US" sz="2000" dirty="0" smtClean="0">
                <a:solidFill>
                  <a:srgbClr val="000000"/>
                </a:solidFill>
              </a:rPr>
              <a:t>North - you </a:t>
            </a:r>
            <a:r>
              <a:rPr lang="en-US" sz="2000" dirty="0">
                <a:solidFill>
                  <a:srgbClr val="000000"/>
                </a:solidFill>
              </a:rPr>
              <a:t>could pay someone else to take your spot or pay a fee to the government to not draft </a:t>
            </a:r>
            <a:r>
              <a:rPr lang="en-US" sz="2000" dirty="0" smtClean="0">
                <a:solidFill>
                  <a:srgbClr val="000000"/>
                </a:solidFill>
              </a:rPr>
              <a:t>you, can be exempt due to medical reasons or a office holder.</a:t>
            </a:r>
          </a:p>
          <a:p>
            <a:pPr lvl="1"/>
            <a:r>
              <a:rPr lang="en-US" sz="2000" dirty="0" smtClean="0">
                <a:solidFill>
                  <a:srgbClr val="000000"/>
                </a:solidFill>
              </a:rPr>
              <a:t>South - those </a:t>
            </a:r>
            <a:r>
              <a:rPr lang="en-US" sz="2000" dirty="0">
                <a:solidFill>
                  <a:srgbClr val="000000"/>
                </a:solidFill>
              </a:rPr>
              <a:t>who owned large numbers of slaves were exempt</a:t>
            </a:r>
            <a:r>
              <a:rPr lang="en-US" sz="2000" dirty="0" smtClean="0">
                <a:solidFill>
                  <a:srgbClr val="000000"/>
                </a:solidFill>
              </a:rPr>
              <a:t>.</a:t>
            </a:r>
          </a:p>
          <a:p>
            <a:r>
              <a:rPr lang="en-US" sz="2000" dirty="0" smtClean="0">
                <a:solidFill>
                  <a:srgbClr val="000000"/>
                </a:solidFill>
              </a:rPr>
              <a:t>A rich man’s war – A poor man’s fight!</a:t>
            </a:r>
            <a:endParaRPr lang="en-US" sz="2000" dirty="0">
              <a:solidFill>
                <a:srgbClr val="000000"/>
              </a:solidFill>
            </a:endParaRPr>
          </a:p>
          <a:p>
            <a:r>
              <a:rPr lang="en-US" sz="2000" dirty="0">
                <a:solidFill>
                  <a:srgbClr val="000000"/>
                </a:solidFill>
              </a:rPr>
              <a:t>C</a:t>
            </a:r>
            <a:r>
              <a:rPr lang="en-US" sz="2000" dirty="0" smtClean="0">
                <a:solidFill>
                  <a:srgbClr val="000000"/>
                </a:solidFill>
              </a:rPr>
              <a:t>aused </a:t>
            </a:r>
            <a:r>
              <a:rPr lang="en-US" sz="2000" dirty="0">
                <a:solidFill>
                  <a:srgbClr val="000000"/>
                </a:solidFill>
              </a:rPr>
              <a:t>wide </a:t>
            </a:r>
            <a:r>
              <a:rPr lang="en-US" sz="2000" dirty="0" smtClean="0">
                <a:solidFill>
                  <a:srgbClr val="000000"/>
                </a:solidFill>
              </a:rPr>
              <a:t>opposition (esp. </a:t>
            </a:r>
            <a:r>
              <a:rPr lang="en-US" sz="2000" dirty="0">
                <a:solidFill>
                  <a:srgbClr val="000000"/>
                </a:solidFill>
              </a:rPr>
              <a:t>in the </a:t>
            </a:r>
            <a:r>
              <a:rPr lang="en-US" sz="2000" dirty="0" smtClean="0">
                <a:solidFill>
                  <a:srgbClr val="000000"/>
                </a:solidFill>
              </a:rPr>
              <a:t>North) - large-scale </a:t>
            </a:r>
            <a:r>
              <a:rPr lang="en-US" sz="2000" dirty="0">
                <a:solidFill>
                  <a:srgbClr val="000000"/>
                </a:solidFill>
              </a:rPr>
              <a:t>draft riots in northern </a:t>
            </a:r>
            <a:r>
              <a:rPr lang="en-US" sz="2000" dirty="0" smtClean="0">
                <a:solidFill>
                  <a:srgbClr val="000000"/>
                </a:solidFill>
              </a:rPr>
              <a:t>cities </a:t>
            </a:r>
            <a:r>
              <a:rPr lang="en-US" sz="2000" dirty="0">
                <a:solidFill>
                  <a:srgbClr val="000000"/>
                </a:solidFill>
              </a:rPr>
              <a:t>(</a:t>
            </a:r>
            <a:r>
              <a:rPr lang="en-US" sz="2000" dirty="0" smtClean="0">
                <a:solidFill>
                  <a:srgbClr val="000000"/>
                </a:solidFill>
              </a:rPr>
              <a:t>ex: Gangs </a:t>
            </a:r>
            <a:r>
              <a:rPr lang="en-US" sz="2000" dirty="0">
                <a:solidFill>
                  <a:srgbClr val="000000"/>
                </a:solidFill>
              </a:rPr>
              <a:t>of </a:t>
            </a:r>
            <a:r>
              <a:rPr lang="en-US" sz="2000" dirty="0" smtClean="0">
                <a:solidFill>
                  <a:srgbClr val="000000"/>
                </a:solidFill>
              </a:rPr>
              <a:t>New York).</a:t>
            </a:r>
            <a:endParaRPr lang="en-US" sz="2000" dirty="0">
              <a:solidFill>
                <a:srgbClr val="000000"/>
              </a:solidFill>
            </a:endParaRPr>
          </a:p>
          <a:p>
            <a:pPr lvl="1"/>
            <a:r>
              <a:rPr lang="en-US" sz="2000" dirty="0">
                <a:solidFill>
                  <a:srgbClr val="000000"/>
                </a:solidFill>
              </a:rPr>
              <a:t>Most opposition </a:t>
            </a:r>
            <a:r>
              <a:rPr lang="en-US" sz="2000" dirty="0" smtClean="0">
                <a:solidFill>
                  <a:srgbClr val="000000"/>
                </a:solidFill>
              </a:rPr>
              <a:t>came </a:t>
            </a:r>
            <a:r>
              <a:rPr lang="en-US" sz="2000" dirty="0">
                <a:solidFill>
                  <a:srgbClr val="000000"/>
                </a:solidFill>
              </a:rPr>
              <a:t>from </a:t>
            </a:r>
            <a:r>
              <a:rPr lang="en-US" sz="2000" dirty="0" smtClean="0">
                <a:solidFill>
                  <a:srgbClr val="000000"/>
                </a:solidFill>
              </a:rPr>
              <a:t>laborers, immigrants</a:t>
            </a:r>
            <a:r>
              <a:rPr lang="en-US" sz="2000" dirty="0">
                <a:solidFill>
                  <a:srgbClr val="000000"/>
                </a:solidFill>
              </a:rPr>
              <a:t>, and </a:t>
            </a:r>
            <a:r>
              <a:rPr lang="en-US" sz="2000" dirty="0" smtClean="0">
                <a:solidFill>
                  <a:srgbClr val="000000"/>
                </a:solidFill>
              </a:rPr>
              <a:t>Democrats.</a:t>
            </a:r>
            <a:endParaRPr lang="en-US" sz="2000" dirty="0">
              <a:solidFill>
                <a:srgbClr val="000000"/>
              </a:solidFill>
            </a:endParaRPr>
          </a:p>
          <a:p>
            <a:pPr lvl="1">
              <a:buNone/>
            </a:pPr>
            <a:endParaRPr lang="en-US" sz="2000" dirty="0">
              <a:solidFill>
                <a:srgbClr val="000000"/>
              </a:solidFill>
            </a:endParaRPr>
          </a:p>
          <a:p>
            <a:pPr>
              <a:lnSpc>
                <a:spcPct val="80000"/>
              </a:lnSpc>
              <a:buFontTx/>
              <a:buNone/>
            </a:pPr>
            <a:endParaRPr lang="en-US" altLang="en-US" sz="2000" dirty="0" smtClean="0">
              <a:solidFill>
                <a:srgbClr val="000000"/>
              </a:solidFill>
            </a:endParaRPr>
          </a:p>
          <a:p>
            <a:pPr>
              <a:lnSpc>
                <a:spcPct val="80000"/>
              </a:lnSpc>
              <a:buFontTx/>
              <a:buNone/>
            </a:pPr>
            <a:endParaRPr lang="en-US" altLang="en-US" sz="2000" dirty="0">
              <a:solidFill>
                <a:srgbClr val="000000"/>
              </a:solidFill>
            </a:endParaRPr>
          </a:p>
          <a:p>
            <a:pPr>
              <a:lnSpc>
                <a:spcPct val="80000"/>
              </a:lnSpc>
              <a:buFontTx/>
              <a:buNone/>
            </a:pPr>
            <a:endParaRPr lang="en-US" altLang="en-US" sz="2000" dirty="0">
              <a:solidFill>
                <a:srgbClr val="000000"/>
              </a:solidFill>
            </a:endParaRPr>
          </a:p>
        </p:txBody>
      </p:sp>
      <p:sp>
        <p:nvSpPr>
          <p:cNvPr id="4" name="Title 1"/>
          <p:cNvSpPr>
            <a:spLocks noGrp="1"/>
          </p:cNvSpPr>
          <p:nvPr>
            <p:ph type="title"/>
          </p:nvPr>
        </p:nvSpPr>
        <p:spPr>
          <a:xfrm>
            <a:off x="96593" y="-90153"/>
            <a:ext cx="8944377" cy="1325563"/>
          </a:xfrm>
        </p:spPr>
        <p:txBody>
          <a:bodyPr/>
          <a:lstStyle/>
          <a:p>
            <a:pPr algn="ctr"/>
            <a:r>
              <a:rPr lang="en-US" b="1" dirty="0" smtClean="0">
                <a:solidFill>
                  <a:srgbClr val="000000"/>
                </a:solidFill>
              </a:rPr>
              <a:t>Early Mobilization - Conscription</a:t>
            </a:r>
            <a:endParaRPr lang="en-US" b="1" dirty="0">
              <a:solidFill>
                <a:srgbClr val="000000"/>
              </a:solidFill>
            </a:endParaRPr>
          </a:p>
        </p:txBody>
      </p:sp>
      <p:pic>
        <p:nvPicPr>
          <p:cNvPr id="5" name="Picture 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6555456" y="3550053"/>
            <a:ext cx="2386853" cy="3182471"/>
          </a:xfrm>
          <a:prstGeom prst="rect">
            <a:avLst/>
          </a:prstGeom>
          <a:noFill/>
          <a:ln w="9360">
            <a:solidFill>
              <a:srgbClr val="990000"/>
            </a:solidFill>
            <a:miter lim="800000"/>
            <a:headEnd/>
            <a:tailEnd/>
          </a:ln>
          <a:effectLst/>
          <a:extLst>
            <a:ext uri="{909E8E84-426E-40dd-AFC4-6F175D3DCCD1}">
              <a14:hiddenFill xmlns:a14="http://schemas.microsoft.com/office/drawing/2010/main">
                <a:blipFill dpi="0" rotWithShape="0">
                  <a:blip>
                    <a:lum bright="-6000"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790515" y="892456"/>
            <a:ext cx="3886200" cy="3370262"/>
          </a:xfrm>
          <a:prstGeom prst="rect">
            <a:avLst/>
          </a:prstGeom>
          <a:noFill/>
          <a:ln w="9360">
            <a:solidFill>
              <a:srgbClr val="990000"/>
            </a:solidFill>
            <a:miter lim="800000"/>
            <a:headEnd/>
            <a:tailEnd/>
          </a:ln>
          <a:effectLst/>
          <a:extLst>
            <a:ext uri="{909E8E84-426E-40dd-AFC4-6F175D3DCCD1}">
              <a14:hiddenFill xmlns:a14="http://schemas.microsoft.com/office/drawing/2010/main">
                <a:blipFill dpi="0" rotWithShape="0">
                  <a:blip>
                    <a:lum bright="-6000"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569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Effect transition="in" filter="dissolve">
                                      <p:cBhvr additive="repl">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959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295940" name="Rectangle 4"/>
          <p:cNvSpPr>
            <a:spLocks noGrp="1" noChangeArrowheads="1"/>
          </p:cNvSpPr>
          <p:nvPr>
            <p:ph type="title"/>
          </p:nvPr>
        </p:nvSpPr>
        <p:spPr>
          <a:xfrm>
            <a:off x="1219200" y="0"/>
            <a:ext cx="7451725"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Mobilizing the Home Fronts</a:t>
            </a:r>
          </a:p>
        </p:txBody>
      </p:sp>
      <p:sp>
        <p:nvSpPr>
          <p:cNvPr id="295941" name="Rectangle 5"/>
          <p:cNvSpPr>
            <a:spLocks noGrp="1" noChangeArrowheads="1"/>
          </p:cNvSpPr>
          <p:nvPr>
            <p:ph type="body" idx="1"/>
          </p:nvPr>
        </p:nvSpPr>
        <p:spPr>
          <a:xfrm>
            <a:off x="838200" y="762000"/>
            <a:ext cx="83058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pPr>
            <a:r>
              <a:rPr lang="en-US" dirty="0"/>
              <a:t>Both the North &amp; South faced problems supporting the war:</a:t>
            </a:r>
          </a:p>
          <a:p>
            <a:pPr lvl="1">
              <a:lnSpc>
                <a:spcPct val="95000"/>
              </a:lnSpc>
            </a:pPr>
            <a:r>
              <a:rPr lang="en-US" dirty="0"/>
              <a:t>Both sides began running out of troops; in 1862, the North &amp; South began conscription (draft)</a:t>
            </a:r>
          </a:p>
          <a:p>
            <a:pPr lvl="1">
              <a:lnSpc>
                <a:spcPct val="95000"/>
              </a:lnSpc>
            </a:pPr>
            <a:r>
              <a:rPr lang="en-US"/>
              <a:t>Funding the war was difficult; both sides printed paper money (</a:t>
            </a:r>
            <a:r>
              <a:rPr lang="en-US" i="1"/>
              <a:t>greenbacks</a:t>
            </a:r>
            <a:r>
              <a:rPr lang="en-US"/>
              <a:t>) to accommodate spending needs; led to runaway inflation (9,000% in the South)</a:t>
            </a:r>
          </a:p>
        </p:txBody>
      </p:sp>
      <p:sp>
        <p:nvSpPr>
          <p:cNvPr id="295942" name="AutoShape 6"/>
          <p:cNvSpPr>
            <a:spLocks noChangeArrowheads="1"/>
          </p:cNvSpPr>
          <p:nvPr/>
        </p:nvSpPr>
        <p:spPr bwMode="auto">
          <a:xfrm>
            <a:off x="152400" y="609600"/>
            <a:ext cx="8839200" cy="1066800"/>
          </a:xfrm>
          <a:prstGeom prst="wedgeRectCallout">
            <a:avLst>
              <a:gd name="adj1" fmla="val 24245"/>
              <a:gd name="adj2" fmla="val 207292"/>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fontAlgn="base">
              <a:lnSpc>
                <a:spcPct val="80000"/>
              </a:lnSpc>
              <a:spcBef>
                <a:spcPct val="10000"/>
              </a:spcBef>
              <a:spcAft>
                <a:spcPct val="0"/>
              </a:spcAft>
            </a:pPr>
            <a:r>
              <a:rPr lang="en-US" sz="3600" smtClean="0">
                <a:solidFill>
                  <a:srgbClr val="000000"/>
                </a:solidFill>
                <a:latin typeface="Times New Roman" charset="0"/>
                <a:ea typeface="ＭＳ Ｐゴシック" charset="0"/>
              </a:rPr>
              <a:t>The draft was unpopular among Southern governors &amp; Northern, antiwar </a:t>
            </a:r>
            <a:r>
              <a:rPr lang="ja-JP" altLang="en-US" sz="3600" smtClean="0">
                <a:solidFill>
                  <a:srgbClr val="000000"/>
                </a:solidFill>
                <a:latin typeface="Arial"/>
                <a:ea typeface="ＭＳ Ｐゴシック" charset="0"/>
              </a:rPr>
              <a:t>“</a:t>
            </a:r>
            <a:r>
              <a:rPr lang="en-US" sz="3600" smtClean="0">
                <a:solidFill>
                  <a:srgbClr val="000000"/>
                </a:solidFill>
                <a:latin typeface="Times New Roman" charset="0"/>
                <a:ea typeface="ＭＳ Ｐゴシック" charset="0"/>
              </a:rPr>
              <a:t>Copperheads</a:t>
            </a:r>
            <a:r>
              <a:rPr lang="ja-JP" altLang="en-US" sz="3600" smtClean="0">
                <a:solidFill>
                  <a:srgbClr val="000000"/>
                </a:solidFill>
                <a:latin typeface="Arial"/>
                <a:ea typeface="ＭＳ Ｐゴシック" charset="0"/>
              </a:rPr>
              <a:t>”</a:t>
            </a:r>
            <a:endParaRPr lang="en-US" sz="3600" smtClean="0">
              <a:solidFill>
                <a:srgbClr val="000000"/>
              </a:solidFill>
              <a:latin typeface="Times New Roman" charset="0"/>
              <a:ea typeface="ＭＳ Ｐゴシック" charset="0"/>
            </a:endParaRPr>
          </a:p>
        </p:txBody>
      </p:sp>
    </p:spTree>
    <p:extLst>
      <p:ext uri="{BB962C8B-B14F-4D97-AF65-F5344CB8AC3E}">
        <p14:creationId xmlns:p14="http://schemas.microsoft.com/office/powerpoint/2010/main" val="375736910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5942"/>
                                        </p:tgtEl>
                                        <p:attrNameLst>
                                          <p:attrName>style.visibility</p:attrName>
                                        </p:attrNameLst>
                                      </p:cBhvr>
                                      <p:to>
                                        <p:strVal val="visible"/>
                                      </p:to>
                                    </p:set>
                                    <p:anim calcmode="lin" valueType="num">
                                      <p:cBhvr>
                                        <p:cTn id="7" dur="500" fill="hold"/>
                                        <p:tgtEl>
                                          <p:spTgt spid="295942"/>
                                        </p:tgtEl>
                                        <p:attrNameLst>
                                          <p:attrName>ppt_w</p:attrName>
                                        </p:attrNameLst>
                                      </p:cBhvr>
                                      <p:tavLst>
                                        <p:tav tm="0">
                                          <p:val>
                                            <p:fltVal val="0"/>
                                          </p:val>
                                        </p:tav>
                                        <p:tav tm="100000">
                                          <p:val>
                                            <p:strVal val="#ppt_w"/>
                                          </p:val>
                                        </p:tav>
                                      </p:tavLst>
                                    </p:anim>
                                    <p:anim calcmode="lin" valueType="num">
                                      <p:cBhvr>
                                        <p:cTn id="8" dur="500" fill="hold"/>
                                        <p:tgtEl>
                                          <p:spTgt spid="295942"/>
                                        </p:tgtEl>
                                        <p:attrNameLst>
                                          <p:attrName>ppt_h</p:attrName>
                                        </p:attrNameLst>
                                      </p:cBhvr>
                                      <p:tavLst>
                                        <p:tav tm="0">
                                          <p:val>
                                            <p:fltVal val="0"/>
                                          </p:val>
                                        </p:tav>
                                        <p:tav tm="100000">
                                          <p:val>
                                            <p:strVal val="#ppt_h"/>
                                          </p:val>
                                        </p:tav>
                                      </p:tavLst>
                                    </p:anim>
                                    <p:animEffect transition="in" filter="fade">
                                      <p:cBhvr>
                                        <p:cTn id="9" dur="500"/>
                                        <p:tgtEl>
                                          <p:spTgt spid="295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5238" y="174812"/>
            <a:ext cx="6172200" cy="1143000"/>
          </a:xfrm>
        </p:spPr>
        <p:txBody>
          <a:bodyPr/>
          <a:lstStyle/>
          <a:p>
            <a:pPr algn="ctr"/>
            <a:r>
              <a:rPr lang="en-US" altLang="en-US" b="1" dirty="0">
                <a:solidFill>
                  <a:srgbClr val="000000"/>
                </a:solidFill>
              </a:rPr>
              <a:t>Riots Over the Draft</a:t>
            </a:r>
          </a:p>
        </p:txBody>
      </p:sp>
      <p:pic>
        <p:nvPicPr>
          <p:cNvPr id="60420" name="Picture 4" descr="map-draft riot"/>
          <p:cNvPicPr>
            <a:picLocks noGrp="1" noChangeAspect="1" noChangeArrowheads="1"/>
          </p:cNvPicPr>
          <p:nvPr>
            <p:ph sz="half" idx="1"/>
          </p:nvPr>
        </p:nvPicPr>
        <p:blipFill>
          <a:blip r:embed="rId2">
            <a:lum bright="-6000" contrast="6000"/>
            <a:extLst>
              <a:ext uri="{28A0092B-C50C-407E-A947-70E740481C1C}">
                <a14:useLocalDpi xmlns:a14="http://schemas.microsoft.com/office/drawing/2010/main" val="0"/>
              </a:ext>
            </a:extLst>
          </a:blip>
          <a:srcRect/>
          <a:stretch>
            <a:fillRect/>
          </a:stretch>
        </p:blipFill>
        <p:spPr>
          <a:xfrm>
            <a:off x="225237" y="1179904"/>
            <a:ext cx="5493124" cy="5479661"/>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2" name="Picture 6" descr="draft"/>
          <p:cNvPicPr>
            <a:picLocks noGrp="1" noChangeAspect="1" noChangeArrowheads="1"/>
          </p:cNvPicPr>
          <p:nvPr>
            <p:ph sz="half" idx="2"/>
          </p:nvPr>
        </p:nvPicPr>
        <p:blipFill>
          <a:blip r:embed="rId3">
            <a:lum bright="6000" contrast="6000"/>
            <a:extLst>
              <a:ext uri="{28A0092B-C50C-407E-A947-70E740481C1C}">
                <a14:useLocalDpi xmlns:a14="http://schemas.microsoft.com/office/drawing/2010/main" val="0"/>
              </a:ext>
            </a:extLst>
          </a:blip>
          <a:srcRect/>
          <a:stretch>
            <a:fillRect/>
          </a:stretch>
        </p:blipFill>
        <p:spPr>
          <a:xfrm>
            <a:off x="5869641" y="186290"/>
            <a:ext cx="3139470" cy="6473274"/>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030625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193182"/>
            <a:ext cx="7886700" cy="1506827"/>
          </a:xfrm>
        </p:spPr>
        <p:txBody>
          <a:bodyPr/>
          <a:lstStyle/>
          <a:p>
            <a:pPr algn="ctr"/>
            <a:r>
              <a:rPr lang="en-US" altLang="en-US" sz="4000" b="1" dirty="0" smtClean="0">
                <a:solidFill>
                  <a:srgbClr val="000000"/>
                </a:solidFill>
              </a:rPr>
              <a:t>The Politics of the War</a:t>
            </a:r>
            <a:endParaRPr lang="en-US" altLang="en-US" sz="3800" b="1" dirty="0">
              <a:solidFill>
                <a:srgbClr val="000000"/>
              </a:solidFill>
            </a:endParaRPr>
          </a:p>
        </p:txBody>
      </p:sp>
      <p:sp>
        <p:nvSpPr>
          <p:cNvPr id="15363" name="Rectangle 3"/>
          <p:cNvSpPr>
            <a:spLocks noGrp="1" noChangeArrowheads="1"/>
          </p:cNvSpPr>
          <p:nvPr>
            <p:ph type="body" sz="half" idx="1"/>
          </p:nvPr>
        </p:nvSpPr>
        <p:spPr>
          <a:xfrm>
            <a:off x="115484" y="1089213"/>
            <a:ext cx="4721211" cy="5643598"/>
          </a:xfrm>
        </p:spPr>
        <p:txBody>
          <a:bodyPr>
            <a:noAutofit/>
          </a:bodyPr>
          <a:lstStyle/>
          <a:p>
            <a:r>
              <a:rPr lang="en-US" sz="2000" dirty="0">
                <a:solidFill>
                  <a:srgbClr val="000000"/>
                </a:solidFill>
              </a:rPr>
              <a:t>D</a:t>
            </a:r>
            <a:r>
              <a:rPr lang="en-US" sz="2000" dirty="0" smtClean="0">
                <a:solidFill>
                  <a:srgbClr val="000000"/>
                </a:solidFill>
              </a:rPr>
              <a:t>ivided </a:t>
            </a:r>
            <a:r>
              <a:rPr lang="en-US" sz="2000" dirty="0">
                <a:solidFill>
                  <a:srgbClr val="000000"/>
                </a:solidFill>
              </a:rPr>
              <a:t>loyalties in both North and </a:t>
            </a:r>
            <a:r>
              <a:rPr lang="en-US" sz="2000" dirty="0" smtClean="0">
                <a:solidFill>
                  <a:srgbClr val="000000"/>
                </a:solidFill>
              </a:rPr>
              <a:t>South (mostly in North) – lots in the north did NOT support the war.</a:t>
            </a:r>
          </a:p>
          <a:p>
            <a:r>
              <a:rPr lang="en-US" sz="2000" dirty="0" smtClean="0">
                <a:solidFill>
                  <a:srgbClr val="000000"/>
                </a:solidFill>
              </a:rPr>
              <a:t>“</a:t>
            </a:r>
            <a:r>
              <a:rPr lang="en-US" sz="2000" b="1" dirty="0">
                <a:solidFill>
                  <a:srgbClr val="000000"/>
                </a:solidFill>
              </a:rPr>
              <a:t>Copperheads</a:t>
            </a:r>
            <a:r>
              <a:rPr lang="en-US" sz="2000" dirty="0">
                <a:solidFill>
                  <a:srgbClr val="000000"/>
                </a:solidFill>
              </a:rPr>
              <a:t>” - Northern Democrats who advocated </a:t>
            </a:r>
            <a:r>
              <a:rPr lang="en-US" sz="2000" dirty="0" smtClean="0">
                <a:solidFill>
                  <a:srgbClr val="000000"/>
                </a:solidFill>
              </a:rPr>
              <a:t>peace/protested the war.</a:t>
            </a:r>
          </a:p>
          <a:p>
            <a:r>
              <a:rPr lang="en-US" sz="2000" dirty="0" smtClean="0">
                <a:solidFill>
                  <a:srgbClr val="000000"/>
                </a:solidFill>
              </a:rPr>
              <a:t>Lincoln suspended </a:t>
            </a:r>
            <a:r>
              <a:rPr lang="en-US" sz="2000" dirty="0">
                <a:solidFill>
                  <a:srgbClr val="000000"/>
                </a:solidFill>
              </a:rPr>
              <a:t>the </a:t>
            </a:r>
            <a:r>
              <a:rPr lang="en-US" sz="2000" b="1" dirty="0">
                <a:solidFill>
                  <a:srgbClr val="000000"/>
                </a:solidFill>
              </a:rPr>
              <a:t>writ of habeas corpus </a:t>
            </a:r>
            <a:r>
              <a:rPr lang="en-US" altLang="en-US" sz="2000" dirty="0">
                <a:solidFill>
                  <a:srgbClr val="000000"/>
                </a:solidFill>
              </a:rPr>
              <a:t>(have to tell someone why they are jailed and for how long) </a:t>
            </a:r>
            <a:r>
              <a:rPr lang="en-US" sz="2000" dirty="0" smtClean="0">
                <a:solidFill>
                  <a:srgbClr val="000000"/>
                </a:solidFill>
              </a:rPr>
              <a:t>and seized </a:t>
            </a:r>
            <a:r>
              <a:rPr lang="en-US" sz="2000" dirty="0">
                <a:solidFill>
                  <a:srgbClr val="000000"/>
                </a:solidFill>
              </a:rPr>
              <a:t>telegraph offices. </a:t>
            </a:r>
          </a:p>
          <a:p>
            <a:pPr lvl="1"/>
            <a:r>
              <a:rPr lang="en-US" sz="2000" dirty="0" smtClean="0">
                <a:solidFill>
                  <a:srgbClr val="000000"/>
                </a:solidFill>
              </a:rPr>
              <a:t>Chief </a:t>
            </a:r>
            <a:r>
              <a:rPr lang="en-US" sz="2000" dirty="0">
                <a:solidFill>
                  <a:srgbClr val="000000"/>
                </a:solidFill>
              </a:rPr>
              <a:t>Justice Roger Taney said </a:t>
            </a:r>
            <a:r>
              <a:rPr lang="en-US" sz="2000" dirty="0" smtClean="0">
                <a:solidFill>
                  <a:srgbClr val="000000"/>
                </a:solidFill>
              </a:rPr>
              <a:t>he </a:t>
            </a:r>
            <a:r>
              <a:rPr lang="en-US" sz="2000" dirty="0">
                <a:solidFill>
                  <a:srgbClr val="000000"/>
                </a:solidFill>
              </a:rPr>
              <a:t>had exceeded his </a:t>
            </a:r>
            <a:r>
              <a:rPr lang="en-US" sz="2000" dirty="0" smtClean="0">
                <a:solidFill>
                  <a:srgbClr val="000000"/>
                </a:solidFill>
              </a:rPr>
              <a:t>constitutional powers - Lincoln ignored </a:t>
            </a:r>
            <a:r>
              <a:rPr lang="en-US" sz="2000" dirty="0">
                <a:solidFill>
                  <a:srgbClr val="000000"/>
                </a:solidFill>
              </a:rPr>
              <a:t>the ruling.  </a:t>
            </a:r>
            <a:endParaRPr lang="en-US" sz="2000" dirty="0" smtClean="0">
              <a:solidFill>
                <a:srgbClr val="000000"/>
              </a:solidFill>
            </a:endParaRPr>
          </a:p>
          <a:p>
            <a:pPr lvl="1"/>
            <a:r>
              <a:rPr lang="en-US" sz="2000" dirty="0">
                <a:solidFill>
                  <a:srgbClr val="000000"/>
                </a:solidFill>
              </a:rPr>
              <a:t>D</a:t>
            </a:r>
            <a:r>
              <a:rPr lang="en-US" sz="2000" dirty="0" smtClean="0">
                <a:solidFill>
                  <a:srgbClr val="000000"/>
                </a:solidFill>
              </a:rPr>
              <a:t>ramatically </a:t>
            </a:r>
            <a:r>
              <a:rPr lang="en-US" sz="2000" dirty="0">
                <a:solidFill>
                  <a:srgbClr val="000000"/>
                </a:solidFill>
              </a:rPr>
              <a:t>expanded </a:t>
            </a:r>
            <a:r>
              <a:rPr lang="en-US" sz="2000" dirty="0" smtClean="0">
                <a:solidFill>
                  <a:srgbClr val="000000"/>
                </a:solidFill>
              </a:rPr>
              <a:t>the powers </a:t>
            </a:r>
            <a:r>
              <a:rPr lang="en-US" sz="2000" dirty="0">
                <a:solidFill>
                  <a:srgbClr val="000000"/>
                </a:solidFill>
              </a:rPr>
              <a:t>of the presidency</a:t>
            </a:r>
            <a:r>
              <a:rPr lang="en-US" sz="2000" dirty="0" smtClean="0">
                <a:solidFill>
                  <a:srgbClr val="000000"/>
                </a:solidFill>
              </a:rPr>
              <a:t>.</a:t>
            </a:r>
          </a:p>
          <a:p>
            <a:r>
              <a:rPr lang="en-US" sz="2000" dirty="0">
                <a:solidFill>
                  <a:srgbClr val="000000"/>
                </a:solidFill>
              </a:rPr>
              <a:t>B</a:t>
            </a:r>
            <a:r>
              <a:rPr lang="en-US" sz="2000" dirty="0" smtClean="0">
                <a:solidFill>
                  <a:srgbClr val="000000"/>
                </a:solidFill>
              </a:rPr>
              <a:t>order </a:t>
            </a:r>
            <a:r>
              <a:rPr lang="en-US" sz="2000" dirty="0">
                <a:solidFill>
                  <a:srgbClr val="000000"/>
                </a:solidFill>
              </a:rPr>
              <a:t>states - slave states that stayed in the Union (</a:t>
            </a:r>
            <a:r>
              <a:rPr lang="en-US" sz="2000" dirty="0" err="1">
                <a:solidFill>
                  <a:srgbClr val="000000"/>
                </a:solidFill>
              </a:rPr>
              <a:t>Ky</a:t>
            </a:r>
            <a:r>
              <a:rPr lang="en-US" sz="2000" dirty="0">
                <a:solidFill>
                  <a:srgbClr val="000000"/>
                </a:solidFill>
              </a:rPr>
              <a:t>, Mo, </a:t>
            </a:r>
            <a:r>
              <a:rPr lang="en-US" sz="2000" dirty="0" err="1">
                <a:solidFill>
                  <a:srgbClr val="000000"/>
                </a:solidFill>
              </a:rPr>
              <a:t>Md</a:t>
            </a:r>
            <a:r>
              <a:rPr lang="en-US" sz="2000" dirty="0">
                <a:solidFill>
                  <a:srgbClr val="000000"/>
                </a:solidFill>
              </a:rPr>
              <a:t>, De) and creation </a:t>
            </a:r>
            <a:r>
              <a:rPr lang="en-US" sz="2000" dirty="0" smtClean="0">
                <a:solidFill>
                  <a:srgbClr val="000000"/>
                </a:solidFill>
              </a:rPr>
              <a:t>WV???</a:t>
            </a:r>
            <a:endParaRPr lang="en-US" sz="2000" dirty="0">
              <a:solidFill>
                <a:srgbClr val="000000"/>
              </a:solidFill>
            </a:endParaRPr>
          </a:p>
          <a:p>
            <a:endParaRPr lang="en-US" sz="2000" dirty="0">
              <a:solidFill>
                <a:srgbClr val="000000"/>
              </a:solidFill>
            </a:endParaRPr>
          </a:p>
        </p:txBody>
      </p:sp>
      <p:pic>
        <p:nvPicPr>
          <p:cNvPr id="4" name="Picture 9" descr="Copperhead pamphlet - 1864"/>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4611" t="4286" r="3171" b="5714"/>
          <a:stretch>
            <a:fillRect/>
          </a:stretch>
        </p:blipFill>
        <p:spPr bwMode="auto">
          <a:xfrm>
            <a:off x="7029463" y="281984"/>
            <a:ext cx="1999067" cy="4198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353" r="876" b="2702"/>
          <a:stretch>
            <a:fillRect/>
          </a:stretch>
        </p:blipFill>
        <p:spPr bwMode="auto">
          <a:xfrm>
            <a:off x="4809998" y="1187603"/>
            <a:ext cx="2119313" cy="4267200"/>
          </a:xfrm>
          <a:prstGeom prst="rect">
            <a:avLst/>
          </a:prstGeom>
          <a:noFill/>
          <a:ln w="9360">
            <a:solidFill>
              <a:srgbClr val="990000"/>
            </a:solidFill>
            <a:miter lim="800000"/>
            <a:headEnd/>
            <a:tailEnd/>
          </a:ln>
          <a:effectLst/>
          <a:extLst>
            <a:ext uri="{909E8E84-426E-40dd-AFC4-6F175D3DCCD1}">
              <a14:hiddenFill xmlns:a14="http://schemas.microsoft.com/office/drawing/2010/main">
                <a:blipFill dpi="0" rotWithShape="0">
                  <a:blip/>
                  <a:srcRect t="1353" r="876" b="2702"/>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p:cNvSpPr txBox="1">
            <a:spLocks noChangeArrowheads="1"/>
          </p:cNvSpPr>
          <p:nvPr/>
        </p:nvSpPr>
        <p:spPr bwMode="auto">
          <a:xfrm>
            <a:off x="4736103" y="5553220"/>
            <a:ext cx="2400300"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1375"/>
              </a:spcBef>
              <a:buClr>
                <a:srgbClr val="000000"/>
              </a:buClr>
              <a:buSzPct val="100000"/>
              <a:buFont typeface="Times New Roman" panose="02020603050405020304" pitchFamily="18" charset="0"/>
              <a:buNone/>
              <a:defRPr/>
            </a:pPr>
            <a:r>
              <a:rPr lang="en-US" altLang="en-US" sz="2200" b="1" dirty="0" smtClean="0">
                <a:solidFill>
                  <a:srgbClr val="000000"/>
                </a:solidFill>
                <a:effectLst>
                  <a:outerShdw blurRad="38100" dist="38100" dir="2700000" algn="tl">
                    <a:srgbClr val="000000"/>
                  </a:outerShdw>
                </a:effectLst>
                <a:latin typeface="+mn-lt"/>
              </a:rPr>
              <a:t>Copperhead Clement </a:t>
            </a:r>
            <a:r>
              <a:rPr lang="en-US" altLang="en-US" sz="2200" b="1" dirty="0" err="1" smtClean="0">
                <a:solidFill>
                  <a:srgbClr val="000000"/>
                </a:solidFill>
                <a:effectLst>
                  <a:outerShdw blurRad="38100" dist="38100" dir="2700000" algn="tl">
                    <a:srgbClr val="000000"/>
                  </a:outerShdw>
                </a:effectLst>
                <a:latin typeface="+mn-lt"/>
              </a:rPr>
              <a:t>Vallandigham</a:t>
            </a:r>
            <a:endParaRPr lang="en-US" altLang="en-US" sz="2200" b="1" dirty="0" smtClean="0">
              <a:solidFill>
                <a:srgbClr val="000000"/>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1598892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1325563"/>
          </a:xfrm>
        </p:spPr>
        <p:txBody>
          <a:bodyPr/>
          <a:lstStyle/>
          <a:p>
            <a:pPr algn="ctr"/>
            <a:r>
              <a:rPr lang="en-US" b="1" dirty="0" smtClean="0">
                <a:solidFill>
                  <a:srgbClr val="000000"/>
                </a:solidFill>
              </a:rPr>
              <a:t>The Politics of the War Cont.</a:t>
            </a:r>
            <a:endParaRPr lang="en-US" b="1" dirty="0">
              <a:solidFill>
                <a:srgbClr val="000000"/>
              </a:solidFill>
            </a:endParaRPr>
          </a:p>
        </p:txBody>
      </p:sp>
      <p:sp>
        <p:nvSpPr>
          <p:cNvPr id="3" name="Content Placeholder 2"/>
          <p:cNvSpPr>
            <a:spLocks noGrp="1"/>
          </p:cNvSpPr>
          <p:nvPr>
            <p:ph idx="1"/>
          </p:nvPr>
        </p:nvSpPr>
        <p:spPr>
          <a:xfrm>
            <a:off x="116682" y="981641"/>
            <a:ext cx="6095860" cy="5574117"/>
          </a:xfrm>
        </p:spPr>
        <p:txBody>
          <a:bodyPr>
            <a:noAutofit/>
          </a:bodyPr>
          <a:lstStyle/>
          <a:p>
            <a:r>
              <a:rPr lang="en-US" sz="2000" dirty="0" smtClean="0">
                <a:solidFill>
                  <a:srgbClr val="000000"/>
                </a:solidFill>
              </a:rPr>
              <a:t>The South hoped for foreign intervention! - Possible</a:t>
            </a:r>
            <a:r>
              <a:rPr lang="en-US" sz="2000" dirty="0">
                <a:solidFill>
                  <a:srgbClr val="000000"/>
                </a:solidFill>
              </a:rPr>
              <a:t>, but it never happened.</a:t>
            </a:r>
          </a:p>
          <a:p>
            <a:pPr lvl="1"/>
            <a:r>
              <a:rPr lang="en-US" sz="2000" b="1" dirty="0" smtClean="0">
                <a:solidFill>
                  <a:srgbClr val="000000"/>
                </a:solidFill>
              </a:rPr>
              <a:t>Trent </a:t>
            </a:r>
            <a:r>
              <a:rPr lang="en-US" sz="2000" b="1" dirty="0">
                <a:solidFill>
                  <a:srgbClr val="000000"/>
                </a:solidFill>
              </a:rPr>
              <a:t>Affair </a:t>
            </a:r>
            <a:r>
              <a:rPr lang="en-US" sz="2000" dirty="0" smtClean="0">
                <a:solidFill>
                  <a:srgbClr val="000000"/>
                </a:solidFill>
              </a:rPr>
              <a:t>- North </a:t>
            </a:r>
            <a:r>
              <a:rPr lang="en-US" sz="2000" dirty="0">
                <a:solidFill>
                  <a:srgbClr val="000000"/>
                </a:solidFill>
              </a:rPr>
              <a:t>seized a British ship and arrested two Confederate diplomats heading to Britain and France.  </a:t>
            </a:r>
            <a:endParaRPr lang="en-US" sz="2000" dirty="0" smtClean="0">
              <a:solidFill>
                <a:srgbClr val="000000"/>
              </a:solidFill>
            </a:endParaRPr>
          </a:p>
          <a:p>
            <a:pPr lvl="2"/>
            <a:r>
              <a:rPr lang="en-US" dirty="0" smtClean="0">
                <a:solidFill>
                  <a:srgbClr val="000000"/>
                </a:solidFill>
              </a:rPr>
              <a:t>Britain </a:t>
            </a:r>
            <a:r>
              <a:rPr lang="en-US" dirty="0">
                <a:solidFill>
                  <a:srgbClr val="000000"/>
                </a:solidFill>
              </a:rPr>
              <a:t>backed down after Lincoln released the </a:t>
            </a:r>
            <a:r>
              <a:rPr lang="en-US" dirty="0" smtClean="0">
                <a:solidFill>
                  <a:srgbClr val="000000"/>
                </a:solidFill>
              </a:rPr>
              <a:t>diplomats – stay neutral due to practice of slavery!</a:t>
            </a:r>
            <a:endParaRPr lang="en-US" dirty="0">
              <a:solidFill>
                <a:srgbClr val="000000"/>
              </a:solidFill>
            </a:endParaRPr>
          </a:p>
          <a:p>
            <a:pPr lvl="1"/>
            <a:r>
              <a:rPr lang="en-US" sz="2000" dirty="0">
                <a:solidFill>
                  <a:srgbClr val="000000"/>
                </a:solidFill>
              </a:rPr>
              <a:t>“King Cotton” </a:t>
            </a:r>
            <a:r>
              <a:rPr lang="en-US" sz="2000" dirty="0" smtClean="0">
                <a:solidFill>
                  <a:srgbClr val="000000"/>
                </a:solidFill>
              </a:rPr>
              <a:t>- less </a:t>
            </a:r>
            <a:r>
              <a:rPr lang="en-US" sz="2000" dirty="0">
                <a:solidFill>
                  <a:srgbClr val="000000"/>
                </a:solidFill>
              </a:rPr>
              <a:t>important as new sources of cotton around the world </a:t>
            </a:r>
            <a:r>
              <a:rPr lang="en-US" sz="2000" dirty="0" smtClean="0">
                <a:solidFill>
                  <a:srgbClr val="000000"/>
                </a:solidFill>
              </a:rPr>
              <a:t>emerged (Egypt).</a:t>
            </a:r>
          </a:p>
          <a:p>
            <a:r>
              <a:rPr lang="en-US" sz="2000" dirty="0" smtClean="0">
                <a:solidFill>
                  <a:srgbClr val="000000"/>
                </a:solidFill>
              </a:rPr>
              <a:t>Lincoln </a:t>
            </a:r>
            <a:r>
              <a:rPr lang="en-US" sz="2000" dirty="0">
                <a:solidFill>
                  <a:srgbClr val="000000"/>
                </a:solidFill>
              </a:rPr>
              <a:t>did </a:t>
            </a:r>
            <a:r>
              <a:rPr lang="en-US" sz="2000" dirty="0" smtClean="0">
                <a:solidFill>
                  <a:srgbClr val="000000"/>
                </a:solidFill>
              </a:rPr>
              <a:t>not view the Civil War as </a:t>
            </a:r>
            <a:r>
              <a:rPr lang="en-US" sz="2000" dirty="0">
                <a:solidFill>
                  <a:srgbClr val="000000"/>
                </a:solidFill>
              </a:rPr>
              <a:t>a war to free the slaves until it </a:t>
            </a:r>
            <a:r>
              <a:rPr lang="en-US" sz="2000" dirty="0" smtClean="0">
                <a:solidFill>
                  <a:srgbClr val="000000"/>
                </a:solidFill>
              </a:rPr>
              <a:t>became </a:t>
            </a:r>
            <a:r>
              <a:rPr lang="en-US" sz="2000" dirty="0">
                <a:solidFill>
                  <a:srgbClr val="000000"/>
                </a:solidFill>
              </a:rPr>
              <a:t>a political asset.  </a:t>
            </a:r>
          </a:p>
          <a:p>
            <a:pPr lvl="1"/>
            <a:r>
              <a:rPr lang="en-US" altLang="en-US" sz="2000" dirty="0" smtClean="0">
                <a:solidFill>
                  <a:srgbClr val="000000"/>
                </a:solidFill>
              </a:rPr>
              <a:t>Lincoln </a:t>
            </a:r>
            <a:r>
              <a:rPr lang="en-US" altLang="en-US" sz="2000" dirty="0">
                <a:solidFill>
                  <a:srgbClr val="000000"/>
                </a:solidFill>
              </a:rPr>
              <a:t>writes the </a:t>
            </a:r>
            <a:r>
              <a:rPr lang="en-US" altLang="en-US" sz="2000" b="1" dirty="0">
                <a:solidFill>
                  <a:srgbClr val="000000"/>
                </a:solidFill>
              </a:rPr>
              <a:t>Emancipation Proclamation</a:t>
            </a:r>
            <a:r>
              <a:rPr lang="en-US" altLang="en-US" sz="2000" dirty="0">
                <a:solidFill>
                  <a:srgbClr val="000000"/>
                </a:solidFill>
              </a:rPr>
              <a:t> – gives the order for the Emancipation of slaves inside the </a:t>
            </a:r>
            <a:r>
              <a:rPr lang="en-US" altLang="en-US" sz="2000" dirty="0" smtClean="0">
                <a:solidFill>
                  <a:srgbClr val="000000"/>
                </a:solidFill>
              </a:rPr>
              <a:t>Confederacy </a:t>
            </a:r>
            <a:r>
              <a:rPr lang="en-US" altLang="en-US" sz="2000" dirty="0">
                <a:solidFill>
                  <a:srgbClr val="000000"/>
                </a:solidFill>
              </a:rPr>
              <a:t>(could join the Union </a:t>
            </a:r>
            <a:r>
              <a:rPr lang="en-US" altLang="en-US" sz="2000" dirty="0" smtClean="0">
                <a:solidFill>
                  <a:srgbClr val="000000"/>
                </a:solidFill>
              </a:rPr>
              <a:t>army)</a:t>
            </a:r>
          </a:p>
          <a:p>
            <a:pPr lvl="2"/>
            <a:r>
              <a:rPr lang="en-US" altLang="en-US" dirty="0" smtClean="0">
                <a:solidFill>
                  <a:srgbClr val="000000"/>
                </a:solidFill>
              </a:rPr>
              <a:t>Not </a:t>
            </a:r>
            <a:r>
              <a:rPr lang="en-US" altLang="en-US" dirty="0">
                <a:solidFill>
                  <a:srgbClr val="000000"/>
                </a:solidFill>
              </a:rPr>
              <a:t>a moral decision, but a military one – had no real power but was </a:t>
            </a:r>
            <a:r>
              <a:rPr lang="en-US" altLang="en-US" dirty="0" smtClean="0">
                <a:solidFill>
                  <a:srgbClr val="000000"/>
                </a:solidFill>
              </a:rPr>
              <a:t>symbolic.</a:t>
            </a:r>
          </a:p>
          <a:p>
            <a:pPr lvl="2"/>
            <a:r>
              <a:rPr lang="en-US" altLang="en-US" dirty="0" smtClean="0">
                <a:solidFill>
                  <a:srgbClr val="000000"/>
                </a:solidFill>
              </a:rPr>
              <a:t>Didn’t </a:t>
            </a:r>
            <a:r>
              <a:rPr lang="en-US" altLang="en-US" dirty="0">
                <a:solidFill>
                  <a:srgbClr val="000000"/>
                </a:solidFill>
              </a:rPr>
              <a:t>free slaves in Border </a:t>
            </a:r>
            <a:r>
              <a:rPr lang="en-US" altLang="en-US" dirty="0" smtClean="0">
                <a:solidFill>
                  <a:srgbClr val="000000"/>
                </a:solidFill>
              </a:rPr>
              <a:t>states.</a:t>
            </a:r>
            <a:endParaRPr lang="en-US" altLang="en-US" dirty="0">
              <a:solidFill>
                <a:srgbClr val="000000"/>
              </a:solidFill>
            </a:endParaRPr>
          </a:p>
          <a:p>
            <a:endParaRPr lang="en-US" sz="2000" dirty="0">
              <a:solidFill>
                <a:srgbClr val="000000"/>
              </a:solidFill>
            </a:endParaRPr>
          </a:p>
          <a:p>
            <a:pPr>
              <a:buFont typeface="Wingdings 2" pitchFamily="18" charset="2"/>
              <a:buNone/>
            </a:pPr>
            <a:endParaRPr lang="en-US" sz="2000" dirty="0">
              <a:solidFill>
                <a:srgbClr val="000000"/>
              </a:solidFill>
            </a:endParaRPr>
          </a:p>
        </p:txBody>
      </p:sp>
      <p:sp>
        <p:nvSpPr>
          <p:cNvPr id="4" name="AutoShape 2" descr="data:image/jpeg;base64,/9j/4AAQSkZJRgABAQAAAQABAAD/2wCEAAkGBxQTEhUUEhQVFhQXGB8aGBcYFxocHRwYGB8aGBYcGhwYHCggHh0lHR0dITEhJSkrLi4uGCAzODMsNygtLisBCgoKDg0OGhAQGywkHyQsLCwsLCwsLCwsLCwsLCwsLCwsLCwsLCwsLCwsLCwsLCwsLCwsLCwsLCwsLCwsLCwsLP/AABEIAK4BIgMBIgACEQEDEQH/xAAbAAABBQEBAAAAAAAAAAAAAAAFAQIDBAYAB//EAEwQAAIBAgQDBQUFBQUFBAsAAAECEQMhAAQSMQVBURMiYXHwBjKBkaEUQrHB0SNSYnLhFTNTkvEkQ4KTskRzwtIHFiU0VGODlKLD0//EABkBAAMBAQEAAAAAAAAAAAAAAAABAgMEBf/EAC0RAAICAQMCAwgCAwAAAAAAAAABAhEDEiExE0EEUXEFFSJCUmGRoRQyI8Hw/9oADAMBAAIRAxEAPwD0srb8z/TDKim8bH1b4/jiUJ0woUmfPn5Y6TAraTHPn9ef1w5eR/PwxMRf6fP6f6YQLsBe/rfBYyJkEc+WEZZw9umG38vXjhgR+U7j8zvhoHnMfUnEnUgD1MYQj1GABh+cfrjlOFNrb/6z6thRvgAVh4/6/LDNvU8r8sSOs79J5HliMnfAMjb19Zxyi/6/HEmkdbfDx9fHGcyvtFpqVlroiLTqCmGR2aWZTVUkMqjTpEb+988DaQ0rD4J/PHJ6tihwzjVPMauzWoNKq0toAOpdQA0sSTeLgeZwM4f7Rk0kqVAjdt/dUaVqiEK7MKr1KmmQqmbLe18LWh0aRZ+uGza+AVT2m7jVEosyq1FRLKs/aNIpnmQO+syOZ6Ygq+1aqdJpMRrCkq4JVQWV2dY7pGknRclfGRidaHQfZvXww1z6+GAHFeMOctlayE0lr3qVO65pA0ywEsNN2hdZBA6XtSo+1jimpNBqkJJYlQx7rkGKa6d05RZpjka1oKNax/A/jvjmPMeoOEoVNSKSI1KDHSYP02w4i/Lf8+WLTsQoPr4nDRy9cicd6+pwi7fL8MACt6+WGkYecJgASpiKMTA74Rv1/HAAwCZx2n18cSaNsOjb1zwA2RqDI6YU/l+WHEbevywpXa3IfhgEQnn6tGHILfO3n6+uHsPn/THRy84+mALGGYJvhjDEp2OEYeHP8/LABCZx2G6fHHYANGAPL4/phobfffph+YokqdwYtfnFsY7K8Jpns6uqoZpoSjOWQyATIebEbiccmTKoclxhZrtUfK/1/XECPe59frfGbp+0eVo1ezVhTIOipTtoGoSrD93lOwIY7lcaVawiRsbiNjsZHhGNIT1EONHNJHU4a6+X+uO7S3lvjmi/mcak0NA/Lym/yw0z6+v0xQzXFRTqspdFCrIRvfq91i2iWERp3AbYkxGK9fjzAPC0oWmWBNQsG0PpcpC95ACDPLE6ytIVnl65dcOAmf8AXzwKPGSauinTVm1Ee+SALgF4WwYAMsbrOOzPFHHYOid2pTZihUzqPZlEkCzwxF7bztY1BpCtSeWGgb+vKIwHq8RrsVhGADDVCm0zqptO7LpksIB1jpcrk6zNT1OIbUfulZH3YDXiALmJvYYIyt0OqHkm+/T15YrnIU51GmCzMGJ07kAqCfELI+OLevCE/phsAflslTp3p01QmBKqBYCACRuIj5Yb/ZdGXJpU+/Gs6F7xEkarXvJxeb8r4ZJvh0gGBQeQuQSLbjbziBHSBhoprewk35bxHz8cTICfXhiOi4cSjBh1UgiQPDBsAzTaOX9P6YcT6FuVsc9om0mPMkWGFNPr62w9gIuvx/H+mJAb89/zwjrhaeGAhbCKw+WHFfXzwoX18MKwEYevgMdhb3nn/TCsLfD9MFgMZcJ54e4nYYYenP8ArhgPY7evAY5sNCz68cOJg+eADhjpjx/0wwnHdfXIRgA4NJj1sMKG52wheD8/ywhE+XoYAHarHfCqJ+f54ai8h6OHJ4YBDSvq/wCmOxxOOwtxmhJvv4b/ADGPPc3xM5ellGMdmVVavkUWGHkYt4nG+qSYibYwPHaf+zUCbxpty22NtrY48ytxsuD2YSzPD0qkFlViAdLWNjH0NjE9DyxZyFAUlmkO6CNdEchHvJ9TA3g7NM532M4qJ+zMZsTSbqouaZ8V5dRPTGlqVCh1XldwOYkT8RuP5fE4503CVGjSaO/tikTCPrb91AXNucICdsMrcZQCF77zASGWCZMNqHd8efhtgbn5o1SFXXTcF0URGr7832uCLH3za2C1DLlKIRsxSGtSzCpRPZrphu6BUWpqhge894kAc+tZWZaUNGcrBVdqC6Q3eKuzEA21KNA25ix3xC/FKvaKtKmrUiUAcTDK5Vg4I5Kgef4uz2nEZoVaQBqhjT7rMwDadF510pDrYHvEMAWmcWWrKFFekw7M6BUpCGVZ0qzSEBDAGSZjumRzApXyNoo9vmiARMrcBkMEdiSVY6hqJqjTJuCQekXeK5iqrRRQMChOx7rSJvzMXC7zyOCfYx9fxww+Hj62xroIsFrmM2STpCjSvuhdVwmsgMbVB+0gNKwFtuTY4V20FaobSFEFtG4kESskm8kzFwAOeCijfzxG3T1scCjuF2MkR6viKtmFUS7BR1ZgBPxjEeYqnVopga9ySLICLWBux5LPiYG4jK5Ttm1qxFMW7YgNUqHY9mWBVEG0hb8o3MSy76Y7s1WPbU9kETxiif8AeKbbzbpMxG9scOJU5HeDAj3llgOXeKyBfrbFQez9OBL5mbX+015sLf7yPpzxRoZqvQaqr5evWXWSlRDSY9nACgy6liDO97+E4mc8sVaSZWOGOTpujSLBHIgjrIIjbxGAJ4Ex0aqpGlWUaQw0KwIHZFnJTfmTYARAjFejxm9svnKXUmgGU2+8tN2+awfMYL5PiqVKTVHV6apJJdGSwAJIDqGgDqPnvhxmp8qmKePS9nZSpezrDR30JUG3ZtaCx/Z9+UDaoaDcqptgnk8v2dNEJB0iJA0j4AbDFGlwta6mtXX9o0mmY79GnEU9E3V475jcki+L+TzDMClSBVpnS4GxMd11/hcQw8yOWDFOMm0hTxuPJM3r57YRPXzOHEevjhAwPrzx0mQ5Fk39b4kNPp6thqD18Dhz+fqMSJkZWPr+WGHr4/piZh6+XhhjGQcNDGObevnhNd7+r44+r/1wycMBy4ey+vgZxGm/P1bEs+vgd8AEOn18MOX18Bh5T18McB6+GARFov8AP8sPPqfhh8evlh/K+FYFUNf47YdTP1/XD9Axyi2GMZ2Z6n5f1x2HfP647CsAyacnp8MYL2mj7JT5HUBJ694c8b0vy9TtjI8a4Ua+W0qxVlqMV2uyOw0meREjHHme8b8yoK0zDmmwVWsKiwUZeq3Bj6WJ5jpja8E4r9opByNLggVEmdLjceR3Hh8cZPKAr3Vm06qbbi8ECfHFhK/2asK1NToaBWSDdRfUI3K/gcTOOoqLCGZy+bZ6agUmVGJQljBEMsHuzOk8p2m8YIZPLK7gPTcOKy6tIQPTMBRoIW4k69ZJJUYIOQyakaxEqw+YIxRo8SWvXD6aiEIUaQFOpTqAG91Bbfx6YnHK9ga7hp0p1Koy1CrTaRUeqabjVqlUZHjVo1A3AAkqxGmMS/aKYypy+uSRp0rNRkDC6SB3mB1Rb3QDsCcUcxk17NitNjTDAyTrWoKgJdgCDGkncnmwxE9Uuw0DslpJr1OpeS4ZLBSNIETBuRtzxqo2BYp8TNPuZlGprELVKMotsHGjSCRtpLC19Nhi8jqyhkYMjXUg7jqPl9MCP7cJC0mWq51a6ZBNNSVHfDF++EV5IEHkDO2GZN61Im1Iq1RytITqaYZirkgAgSYK3g9baRk1yS4+Royfn664pZ3MaFLbsNh+8xso+J54ny+ZWoutDKknzBEhlPQhgQR4YH8XzKrUprUYIoD1CWMDuBadyTEftSfhOHknUXJDxQuaTKWepkItFSe0rMQz87iaz+HdBA6EqMFaSBQqqAAAAqgWAAgD5WwO4cwq5qowOpaVJQpBBE1JZiCPBVGHcSql6ooU5kx2kGGOoHTTDHaVGpjyUdTjHAtENT5ZvneqdLhDq3ErlaSmswsxBARTzDOTE8oUMRFwMVc1UzIAJbK0izBRq7RgSxhVuV7xvth+YWpTCoIpGypRo6WkxF3qLECZ7q2A3m2ASfZaOts3mu2aoCkKWqgIdwSoOmY37o7oxEsuS+a9Cowx1tv6hGlkncGqakZlTGqSKarINMATBosIDEz7zNIKjAvP+0mmvSoZp0CMQzBaTASJhWZ321QWABIi/PF3geeoUilGkjUmBMUydYKsNcapMNBJ0jY6hzxD7Y8MJCVaQNVB/eUjV0I6EQHYwbqYBiJlTe+IU3biypQSqUTXJVDDUCGDXBBkEGIIO2KnEkIZayLLoCGAnv05BdYH3l99fJxgH7GcXFRTRKojUhYU9WgoIAjWAZEwfIHnjTj14cwfpjCLeOR1SiskCGnVDKGUypAIPUEggjFDOcT7OtRTSClQgMTymolO3T3557R4hdQoOaZ7tKpJQzASpdnQdAQC6nl3h0wE9k8/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GfnhOJcPp1EquEUZsIezqgAPMdzvHoYEGx03nD1tCSRCRGFdNv6eOMNxTjtfKvpzmYq0SbiMvTZSN+66UmBiYjcfLF/g/H3YCuava5eYJKIrKNi5CKsBTupE6ZNrDC6yCjUE+HqMLqg+ugGI8w6qyqdRZvdCqzGLAsdIsoJALG1x1xXo8RpMi1BUXSyK4kiQtQKUldwYZbeI6401JiLuvrEwdvhh5aOnrrilQzSVHKpURmF4BBtYbj4fMdRiJuKUv35kEgBWNhOmIEd6CF/eIIE4LQqCGvfDCfx/PA1ONU5MdpshA7J9TdoGKhFAljCsSANlJ2k4fkuIU6raab6ucwQrAEAlGIhveWY/eGC0Oi3p8MJhGN8diqFYbPXp/ryxlc9xDsaDVCuoLXcN10mu4YjqRvHOMapmnxP6eWMT7S2ylaP8Z/rXbp5/XHHnXHqXj2tlfjeWSBWW6n7yid4hhHIjefDqTislUFQHgqYhhBE+PTflbEvs1mgP9ne6NOgNuuq7UyI2IkqZ6i9hi3U4fpJ02bfwII3I2nlPxvscrp0yqvcrcArmk32epOhgTRPQ7tT/wDEPCcGxkWdM0yk66bqUUBL6KdJxcrqvLCJ2J64E0FGqj4VQCI2JVxHlfGo4IYNfe9QHwjs0B/D6YxzT0rUioqyrwmvQpN2rQxqhSjuE1BmkMafQMGBgcyeuKoFRG0IxFRtOtCvd1CTJJ9w6bWMxFjbFakoonM0tP8AdNqAVbtTcFkHwhl/0vco5plXS7AjXrYKIuSsgFrmIsT1FoEY64O0mSypXyB1A1qT0YDKhRhBJHf0uvfJIkiyjpJODfB0fXTl+40jSNDsDEkuWpwA4He0xeOczTzGdpVLvFiCDqGoQbBXiQPDznEVbPUaRBy+ZpqRdqNWpqJYXOiozytjzDbCwknFc8iB+a9o6eTzVShBelqMlSZRz3nAncGZInckjfGlydSjmkDJoqJMxvB5SI7reBvgRlKuWzBY1RSqs/vyELgCFtG0AAWt88Ccl7LmjmlVa37OCxIZkcp3oQ6fFbyQCJw1aQGzXKUqQZgqop7z6VAmB3iwAloA84wM4ZQ+zo1auinMV3LKQAXQOBpQG9/AW+WLHDeFUHpszdqEYlVVq1RVFyrHQKkaWiYM25XOBXEsyaj1FBvRWZJsAJJI0c3B0i4IBa4gjEzlsVFbgqj2tclKZRdertaoOtwgdk7O/u+6QANxfu4IZ3N0MsxbsTVqEhdcKTr0jSkx3Tog91doxYpZRRQd3bRRNMlWp1CKjnT3XYKoCLAJUAkEEe6LYA8DqFKgoUhVZmYu1WAWQFAQFLgrLWl7jSQAWkEc9PlnQmlsgrQ4lnXSoz0lpKFmmTAuZHfNR5AVb7DUYFpxY4WWamorCmdaz3TqQlhBH8jrNv4mHQ4DVaFKmwqZzOmpURvcS8Mt/cuLGDOlQIGK1A5TLjtqFLNsrAodHZEmAGVip0k6bQ552vfEuKa2LUt9y5V4O6v2aV6lOnqL0dAVYAPepOy+9DfOZMhrapKk38/pYjA/NJ21GQwVwJVosHgaHvfSRYjkCOaYz/DeM5hAgdO1KsUzF1FUVJfSBSp91baLlrg7AjGck5qzTHJY3TNVxTJJXpNTqLqRtxEmxkMv8Sm4+WxOPMaNSpkMyYAbvBain+7dCRoPgrggBvutB8MerUjb9d9/xxn/AGv4L2ia0EuqkRzZDJZB4g99fEGOWKwZK+Fk+JxfMgMOOLlTRWC2Vqy1OrsUpkldLIZgqbESIBAtEY32S4uy0wJmfdjkIkX28seScDdatL7HVNmCmgx+5VIhCRtpqRDXsxMTvg57OVqnZnJVBoq02ACsYmkCvaJK2sp0gjky7EHHcmjgNxxfj1MUylcgq4IHd1MCRpJACmSA3S03wF9nM3Rao6MwqBRCgkamUTDG5kxE/O04KZBadNy6UqatpgwigRbpzsL+GCAy1GsgWqO7MqVlCpuLFCINyJHjhtO+ABWdp0tcKEGw8RMWJ3nw25YcudK2Fxym4+ptvGDPDa9KnRWi5NW0O2gAOT7xKk8+eA3tBlUdrdym/cdqa+4hDd7SBM7DVsNUkECyba7BSB+frZTMwa2hnRoQCsQFaQW7qt3tgL+XPEtXhdOr3mDaYAIV3QHkNXZMpPvRcxfawjVZPKUq9EGmENNqelWKX0EW3AMbGDjPcS9nKuVo1KqV2cUllUZVBYBTZ2UXMwARHjN5Nd8oKKGXybUTl6faFU1NSotTADKgHaLTqB9SukJGsBWGkfvE4kPstQXugHSUVYOk2QKBcrJkIsjYxtgvmNGYyx7RxSK6aq1NSgAp3wZPK0GNwTiDg2f+0UKdRl0uy99II01NnWDcQZtio02TLYr5XhlOlp0CyqyiSTZuzmZ/7td+njhKXCaQIMG0CC7EQpJRSCYYLJ0gi2oxfBN+vrw9eGIReMa6URZUPBqJUCGsqqD2lSQEkpDBpBEkapmCRMEjEuWyiLBVQsAgRaASJA5D3R8hi0LHp8cIOhj1bBQ7IHCyb47E+gdfrjsG4i27f1tz3GMf7SmMrXnlUJkf94D+eNfVtYbTjHe1BjJ5yOTn8aZxy5/l9S8fcDjUyWl0/htUQiCCJ3g8t7DB7h+ZNdLmK9MgNaLxZoP3Wv8AGemMzkqRkANDwDJ2dYETEX5SB+OCRqujJWCsKie8vKonNZFp5gnn54ykrLiwhrh01AK5K2/eAPLyxpeBTrqjxU7eEflgFmqYqClUpnUpZWnwkGfluPPB7gjftKo8E/8AGMcmd3BmkOSr7RcA7Zw4Wm5AhtZINrrBRW6kQfDFE+zjQP2GXHz8/wDDvjRcS4utBkVlqMXkjQmqyxM9NxiovtEhjTRrnx7OP+phzxhDJm00i2o3uiivs6YgJRFv8MfDbc4ePZ6oNjRFyT+zvfp38X3470y9cjrFMfjUGOfjzXjLVQRyYoP+lj6GHrz3Tr8oeldkB+McLqU6T1dVPVSBcRSIuBtOuw3BsbHbE1Dhj1WqPSamxJB0MStoAjWJiCAQNMXO2E47xSq+Wqq1DQHXQG7QWNSEEjTJuww2nVqKsUYWpEaiCVjnYEHHd4VycWpMyyckX9tSDEBAodiGBbSFJOpRcdJEyDbC1w6g9pQqgN7w7MuIiO81PUABH3iMTplKWlQEBFN9arNtXjfaeVxYdMXiM0r09C6lMkqpBVpkQztGmDBNpJjxjraaXJmjJ+1fFAqQIHbLDvb+7RYUCbAd76mBfDzmaopCllSj1CtNWrFgd0aGEAgooWJm3Q3wTpVUogqEl6YARCqtUSO6NPTpq2IvPPD8twrLUqlWsQarvc6/cDC/u8xzvN8ZShqNYT0g2hm8rSgnTXqoqqzUwrAFRpURqsZETuCRqIkTbHEM3WJCUeypkGHcguTHd7jRF4mxsLTNmcQ4poR8w8Gr2f7Gn+6pEINIjTJux+GIc3w3OZhyErN2P3WB7MsLSStOCb8jaCLc8YKLk9t/U3c1FeXp/ssZH7YrscytB4W5oyLbFWVnM8yD4Ec8BvbThSyuYWn2qpeoknvpZVqLF+0UHTMiQVub4sVeAU3Z6RzS08xSREZllWJHeV3ZydbS02sthywQyGeUJNarRqUtZDVFYKB91wVJ2JvbkSRFop43F2iOqpKnyReyftEmYUIzr22nVoCup0SIJD8xN4J88FeL8QWjTLtskMRzlTKAdCzQo+J5Yz6cey9EAdvSqERDLUpkAybNDTFyJI5jngb7Q5v7SFYFewpsDUYbFyCV3uVQELtuWPlnHE3O6pGs8/8Ajq7YG4jw17VIGpgaigCFaQGalHIRJUeJGJRnGzNFa9NwM3lF7x03ajZe0NySUOpWF7A9cEuE16NYNliwjSWSDdQNws/ukyPAgYj7F8ualVNK1aeupBupqERVUrN0qJDRI7yz97HVfY4TTcF4kMzSR15+8vNWESpHy+BHXBSnWOk9BPPHmHsvxw0s1U7gSi8a1UkhGkwwJNhMz0Db2GN9kaNev30amga4puGDBZ94tqAmL6Y5b431eYqsJU8zcSOt8Py2aGqxj859fTEGY4FnFWUag8AGSWQt+8vd1AEbhpjlHPAzhaCrRSpJDuFaWY89xAMEcu7vYziXOwSNPwrMrSEgEXJMHumTex2+GDeW4gKpIAII64xdSi9KNZBVjGoAR5bkfgcEcvnNF1NiI/CMNpMN+5HwvI01QUa6Kxk6iRPPun+GfegWB2tgVTRslmRSdi6OFl4i57iOb7kjQ1/3D1AMVcx3psNpi2BXtM6TSqVCCtU/Z2RotAZl07GCZBB5kbYma0q0HIXqkjw5x8z8sRo/o4ocIzJINKoZqU4hj99DOlp5kXVvET94YIKt8bwkpK0RVDi2ERjhCfU4XFCGmrHo47HAerfpjsABSqov/T9MYr2iE0M8P3WPjtTovt5nG0qGB+Hl1xnHoxVzS1BAqOHg86ZpU6RP+dGWOXd6jHHn/qn5MuHJjqCqEp6h+zYKRp+4SL3UyBJ+pm2C1Co6xPfFjqEaone2+BhyhytbsiJp/wC7P8P3hv8Adm/he+CuXoaR3No93cdRHTGb4sos5GoKbkD+7qEyP3ahjrsrfifHGi4RUirUH/y6f41MZ2sAdJIvrTff31m/rbB3hK/tahvOhPDnUjHLn/qzWD3JOOPFWj/x/AQJ/LFU3vt8SOeLHGz+0ojcy3y04YqgG6jxjGCbUUbJWxKZInf5g4laqb3jr3frM4QhDPI38OnLniSkhv3vne2M9maJUVOKZY1qDU0qBWMaWPIqVYbX3Av+OMavEq2XlM+rPT1alqAlu8IKw0i0yYMGeUHG/KxO3xHhirVoAggqhUiCGEgiOYx0YM2jYzyY9VMhy+bEagQZAgiNjz+P5YLUuJGkvdUvMQpIEiQNXwW+MfU9mOzJfJv2DkRoMlGsYmQSD4wY6CcXuFliVNdNOYRYNjBUxLLyKmPhcW2x6MM0cmyOVwa5NNxmklaj24Kh6INQNuGGg2J3gg8j03xnMyjMjsWlVC1Fp6b9xSXDbapMW5RzuMFMm6LTKJTVUIIge7LSxhTPPlgVxWoyqAiOxZiCFknvIwWeq6iAfDFNUCZd4XkwNVapVBp2JLEaSy2ZtRsFAJGiIBB33wJ9o+Nu1anTyGYIAU9o9MU3UzEXdSAQAbgg3w7jLCrW+zhoy9GkoamkQWHe0mPDTbrNpxUy5Wnle2VBPZ6yAOZAMW5A/QYm62Q+Wcvs6pk5hNbSzF3hiWa5OoEiTPLrsMXc5w0AB6agOs6bWgHY+B+k4fwnipqUGqmmwowzK8LBXYMy6ywWef4YLgSoHM7+An9cEVYqPNfaXhNPXTekxnMntFplY0kEmp3yTMtbSACOfLEfAsjTd0WopCsTo7zAK4nu91hzJ+Z/euY9qgnZURoPaCo+ioJ0omsK4IFzqZgtoFzcc8zxLiLaSKaKKZXva9yQBddJhW25nYXJw+ULhmsyHs1R1CuNaIRCBHfU8iNYIJZZHIHYb4LZ3gOXqSrLVpswIB7SoZn+dipMcvE4sJUBNPbS1IaDNrgdLXH0GLHEao7Mq3vNZBz1A2I8hcnlgQzzv+yjlsy9CtEBA1N/8RQWBmxANybclPS+z9lM/wB9stUaWprqWTLGmLLPPUphTN7rN5xR9tsjVzDZdMuStVQzkzA7MMukG/Mg8jMHDMvSy2RpV27ZVznYns1lNQZ57MIrA93XuSDYSbYpeZNHpGVzFMUwDfVuI67jyxjfaHgVTKq1WhWp08u1QRSNIns9YC2YVRK6+9EWDHoZH+yHtBmKrNSKLVIn9ozBNIUaZYIh1ktBtp3ONAUrtoFSqagT3Z0L3gI1EIolt45XxzZ88IbXubYsUp+gCo52qUIbM0iDuOyJHwBc3tvhwpt/jdSIpfXeMaFMsSRqbbaP64dUo04k38z/AFxx/wAyR0/xjMVaNRojM1QZ2Wkh8vfpMPlgZxP2fWtVVK2YzT1SpIWNPdm50rRAHQkRvecboBR7q/IYqUzOfoBiATTqd3fpub9MEfGSd+jM54FFWBKlOpRRai9rVahJllOsqP71WMBSGHgLgGSRjUyJEeeCHFaH7CrEA9m0eekxgXSNl3Egfl447PAZnkT+xz5YpcDtVyL8sMW5woX14Y6mOn4Y9IwHD+WcdhPj9f6Y7ABbLWv+W3KcD+J8PSsumoDF7gkGDuJHI2+Q6DBB6f48sNCX8b4zasd0ZfP5DtFNFmOumQ9GodyBOk+Y9xh4g/eAwOybMQdPccGHpNyPOOcWtyvjWZ3J61EQHUypPW8g+BFvkeQxnONZYHTXAIAtU/eUCQT4lTY9Qccs46XXY054JXOoXENKkC1wGBtg7wwxWf8AkH0LYBz3SGuSCVPJlEG5688Hck37e3+Gf/xIB/H645c3DNIcjuLLL0D/ABtB6SjX+WIyG6rt1vNotjuO+9Q5w587o46eOHhLe58wMc3yqzeL3FR4JlgfL1bDW0zYiZ+m3LD9HPSOfKfyw5qZ30r88QjS2RBVIPePw+GGIsHc8+Xl1xbCNGw26/LHU0M/Dr5YNSG0RIh5h9/AYjzWVWqIcARz1d4TvBEG+K+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BHsvxUZZa2vU+pQBSECmz27zNcqYEAgGQT0BElL2ndmejXghw2kR/dgBmVdYWHLBQZaDJ+J6qMUzfcM4DS7FMwGYmrlFTRNtJpqPOYjnGJKdU6ZF2IsOcx3R5xc9LnBD2UBOQy8xJy1NVHKFpqCfnf44wnGfaMChSGUqgu6ftKoMNSgqCiqYKFiD3t4AI3ENOhsLVssKtQKFDU6YNJ3YnvknU4VY3VwDqnqIsDjP8AHPZ7s6Qqozt2Z1NJPuqDLQovpEz4Tgp7M+0NPQ5zFQCszySVOl7BQRpAAMKJEbz1xPx72oy6lOxAcH37MAE+9pkCW3jy8cVSJBOW4qcuq0aqM4ZjpVYlR3diYBUswsY532wdWsRPZ5arr61OzUQCLagxO8iw+70gkJnOANX0NRKGjANNm1BkHdI0iPukT8QOU42sSbDef+o4cY3yB5/wrjJOYWqwb7SXFN0ggFGbSEWRA0kBhJmVMxJJk9tkAzTpTLtIpiWDd12k6FsAw92AJksRc2xd9t+MfZqtJKYpmqJeoWUOUTZCBINzPysL2seymQNWo2ZrS17HkzwBMAD3VgefljLLNY4tlQjqdBvgPDhlsuS1mI1PpHwCrG8beJnriTg1Zqoqdoe+lQqQDYSFdR8FcAnmRh2ecGoiGQvvAnVpZxMLJtYAtB8OmIeBle3zMQwY06oIIPvUxTm3L9nvjyJJtOT55PRikqoJ9mm03874bqTz+Z+mLS8+7honp9cc5oQ9ox2Xyn+uKNNG+35ctG1Sw6aTHKeuCia+YHzP6YG5hT9vyhPSp/0n9fpi8a59GZZn8Jo8+k03HVGHzBwGoCUS9tIn5AjB3MiUPkcAMms06f8AInxkDrjv9k8SOHP2JFXp1w0r59eXj+WJb/HHWm+/j4Y9g5yNS0W/PHYk0nw9fHHYBltwPX0wx7+vA4sPT6x88NC/L144kkq6OcYH5yjol4lCIqDkJsGvy5N4QeWCrgeXwwlRRBFo9DnyOJnHUqLi9zIV6PZF6JHdIZqR6WMpPhy8JxoMkk5gfyN+Kf0xQ4hw1aimgxI3NNuYG2/UAx4gg7zglkSDmFkweze3hqpfh+ePLzWk0+dzohzYvHIBo/8AeAH4q+OSm28n4CMP9obCjf8A3q/mPz/HHMV5t1+8Lxjmv4EbR5YwJbc+r9MIaY6tfxP5YdUakN6igX3YeWITxHL7dpTv/Gu4iRcjE7/8jTUiygUf6np54jAE+99f1xD/AGnl9tdEf/Upzt0BnDDxSjuKlD/OPyGBJ+QakSM4kXJja20jrE7YlQ2nvfIDxxVbidMkxVp/C82wp4kke+T0ik5/AYbi32EnG+SWt4g/5m+sYF+0HBxmaRpsWUag0qAbrBFm+HyxafiSdax8svV6dSn44a2fB91cx/yKn5p6jFR1p7A3Fozv/qRT51KnmFUeUwMdX9iaJVoeufvBZTSXA7sjRG58+mNKmbP+FmOf+7K+P3gMPGYc2FGsf8g/PG3VymPTgZrL+1L5bK8P0opD0yjFwYAoxTdV0kQ+q0mYg2O2EyHsfQZFKvVNoN0AkG406LQfPzOHe2GSY0WqDL1A6S+s9nEW1agpm453uB0wns/xX9nrWWIHfQNOqLSNoI2HWI6EbynKULjsyEkpbl+h7HUhHvxb7y7X6IBz+mFPshQt3G2j3/A9B0/HBFc5Xgf7JVgx9+mN/wDjw1K2ZP8A2R9v8VBFj/F+eOXXl8/2a6cfkdluGmkipSZlVTZWAYQdxfvaT0m2Efh7Fy4rV1LHvKpTSeQhGUhYAjuxt1viDi2ezFGkahyw6DVWUSxsogTJnlIPTCZvM5imSBSFRR99ajDneaehmFv3dU32xSnlpfF+ytEHukInszlAABlgAIA7pNhYbkk/PBbL0UpqESUQCFAsB4RGALcYzEwqrPIRmSJuYJ+zgDyMYfS4jmAP9o0UkMAaNTVXO4FMKZB+BbwG+IlGb5f7KjXZEvHCa0U0YwxKK3QkEVX22RNQH8TeAkpwrh1GgCKCU6YYyQigAkWk+OBmT4TnQ5qgZZJUIlNtbdnTsdPdgaiQJgkd0CTGLy5DOnd8r/y3/wDNiZ01pUlQKST3QSDNyI+WO1N4H4/riinCcxaatMHe1MxPPdjh39kZiP8A3kA9RSH/AJsc7jH6kX1PsXSzdBPngNnHIzuSJi7VBb+TFwcGrj/tb/8AKQc5+GIcv7NsK1Kq+YqVOyYsAwWCWGki3LY+YxUNEN9SM5yclVGlqGx8sBMk4NKmbDuLbbkOmC7mcZ/hjTRp3+4MdvspbyOfP2L5YT8evTERe/rp1xHqGGOZx7JykwPljsV/ifljsOhmgqkbYgb154lrEyZxCq2Hr88ZoTGsPX64he/Ll+OJm9fhhGTDAGcZEUXcGGphnU9GUEj4G4I5gkYtZRB9oQ8tD/8A6/0+uH1BuOV/V8DqFQ0KygpUakqvpZFLEA6IQgXtBgnlHPfj8ZiclaNcUvM0OayaVV01FVlkGGAIkbHEKcBy8z2VOf5F5X5DA/OcaqMFXL06isWUF6lMaQpPeMFw0geH9IquczOvSK9IEiYFBjA8T2hAsDucefDwudrbY2eSIaXhVFdqVOf5F/TDk4em+hf8o5bYDVM9VAn7RT93V7q3UXJ964jnis2ZrEyM61wDCJl7BrIYamxvIvO0YteCzVvL9k9RGnXKqPuj5YccuOgxmqObcgRnmIJKggZa5iQLUd7j5jqMRV8y+lT9srMruFBXsLlrTK0xYXJ8sNeAn3kPqGs7LCdkPhjL0a2ogLmqrEzA1C+kAsY0C11ubd4dRM9fKs6wa2YjqtZkPzQj88C9nT+oXVNB2Ixy0BjMNwoW/bZvf/4zM/UCr9MSf2Ysd5q7b75nMEcuRq+GH7tn9QuuaUURhRSxmDwykeTbc3c9erYZU4VS5oD5k/mcP3W/qDrGnrZQMCpEgiCPA2P0xjsp/wCj5aVZmSoRRZSNDagVkgmGVhtFp63nHVvZzKEktlaDMdy1JCTHUlZ5c8SU/Z7KCwy2XA6CjT6/y42x+BljTSlz9iXlT5NSlamO7rSRaNS+XXHHMUhvUp/51/XGep8MowIpUuVuzWIE+GFTKUx7qIvkoHLyxn7rj3kPrFrjtbJ1U7OpmaKmQykVkVlZfdYSeXiIwCfMIhP/ALRyLAf4jIG/4itUD6DBk0wRsPQE4fTWPAeH128sa4/AKCrVsNeIlHgBJVVzfiFCNv8AZ0DHx7zM48rdfgRyNXJUzrDFqkf3jLUZyOcErbbYQPDFxlHr49cVOII3Zt2Ql7dJiRqibatOqJtMYqXgYvmTG88nyTn2qyymD25P8OVzLb/y0iMOT2qy/Jcz/wDZ5v8A/jgFWrVwD2CMRB0dosse6x1MWIIbXpAW0i/iGs2ZGuC5MaVK9iPdqECpDCNRplTEQSG2tjF+z8X3F1WaMe0NIiyZj45eou/8wGGtx1RtRzH/ACwNvNhjP5dc1OogKZQle5pJK0hVmO9Y9pEH7o63n4MmYkGuxKgNIhdyUCm0kj34uN9rDDXs/EvP8j6rDL8cMGMvXaOnY/nV9TimfatRWp0quXr0jVJCu/Z6BALQWWoY2+o64FLw/MDUKTEamcgh2hddRjLCO+WUqAfukEjxLtlgyBKihxAB1jVPnqmfjivd2Jra/wAk9aQVzGeoC7VqQHMmov64B8KeaFM2MixmZHWenjiVcjSEEU0G2yL8OWJVHy9Rjbw3hFgunZM8moYdj8cN+OJQkYRPX0x29jLuRyeuOxOJ9f6YXCGFKtz8ufL44QAWuYgbefq+EzVmi8nxxDMAHl66fD5YhCY/WD6/Hf0cdU8YOIybX9b+OE3wxDKm3z2w603/ADHh+OEP4flhNd48P6YYCgYoZrhxYvD6Vcd8QDJAhSCRbYSLzEbHF1nAHy5Y5mn64VWAHqZWihcvUltQ1ddRNRyAFUwP2jEgbC9pkxJSolgzVKh0hhJXu/sGplzOgCJRTa1zzOLuY4erFjLCZNmIjUIaOkiQfRxz5CmZGm0taTHf7rgCbA7x1vvjPSVZAlHLFqah21oFABUm1kVX1pCSaHODK2ibuOYox2LSBSYKoIJ1aQgEHmTrA0jruL4vU8igltPetLSSSVJZCSZMgs3z6YhbI0yxbTdtzffu3EGx7q3EHujDUWVYPyWeorVaA5hWBcsSYjLjSQY0xIW5toM7nGgC8reF/X5bYqNw2mQZRb225ECx6juiesXxYE6iJ25bD1vbFJUJkh5cjPx/rjoP5/h+eI3a/rzwrDFEodN/D4/l4Y48/j9cJMH6/hhXa3j/AFwICN4O0/Lxwqi4+GEQyT63OFIiPh+eGIVOl/U4aw58v6Wxyn8sIW9eQwAN07+uWJRcket8MLXjr/TCtMg9Z/GMA0SVBBxEpHxwtS1vXwxGByGEDK/ENeiKcgyJgwSv3grfdPj57TIEU8lmAGCuNOlgq62UAEm0gagYMhptttIJyfy/DDwIMThONlJ0COEZKsj9pWqF2NiNTFQvZ0wAFIA1awzaonvb4QcNqlhNWwcmQ7z7ynUFPdBKgoVB0wZ6gllE7ec4RT08cGlBYDocEKqgBXuolM90nUKTkrPeFmBuOoG4kG7wzhRpMHNQuwGli0ywimBJJOxRjf8AfO5JJv8APCzb6fjhqKRNs47YYWt66H18MLy9eGGBfXkDihj9dsNB/DDUEzHLDnEevDABMPjhMVC5647BQH//2Q=="/>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5" name="Picture 6" descr="Emancipation Procla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75761" y="1188412"/>
            <a:ext cx="2951559" cy="5181600"/>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7949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211800" y="228601"/>
            <a:ext cx="8582585"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2625"/>
              </a:spcBef>
              <a:buClr>
                <a:srgbClr val="000000"/>
              </a:buClr>
              <a:buSzPct val="100000"/>
              <a:defRPr/>
            </a:pPr>
            <a:r>
              <a:rPr lang="en-US" altLang="en-US" sz="3000" b="1" dirty="0" smtClean="0">
                <a:solidFill>
                  <a:srgbClr val="000000"/>
                </a:solidFill>
                <a:latin typeface="Calibri" panose="020F0502020204030204" pitchFamily="34" charset="0"/>
              </a:rPr>
              <a:t>The Politics of the War - Extensive </a:t>
            </a:r>
            <a:r>
              <a:rPr lang="en-US" altLang="en-US" sz="3000" b="1" dirty="0">
                <a:solidFill>
                  <a:srgbClr val="000000"/>
                </a:solidFill>
                <a:latin typeface="Calibri" panose="020F0502020204030204" pitchFamily="34" charset="0"/>
              </a:rPr>
              <a:t>Legislation Passed</a:t>
            </a:r>
            <a:br>
              <a:rPr lang="en-US" altLang="en-US" sz="3000" b="1" dirty="0">
                <a:solidFill>
                  <a:srgbClr val="000000"/>
                </a:solidFill>
                <a:latin typeface="Calibri" panose="020F0502020204030204" pitchFamily="34" charset="0"/>
              </a:rPr>
            </a:br>
            <a:r>
              <a:rPr lang="en-US" altLang="en-US" sz="3000" b="1" dirty="0">
                <a:solidFill>
                  <a:srgbClr val="000000"/>
                </a:solidFill>
                <a:latin typeface="Calibri" panose="020F0502020204030204" pitchFamily="34" charset="0"/>
              </a:rPr>
              <a:t>Without the South in Congress</a:t>
            </a:r>
          </a:p>
        </p:txBody>
      </p:sp>
      <p:sp>
        <p:nvSpPr>
          <p:cNvPr id="56322" name="Text Box 2"/>
          <p:cNvSpPr txBox="1">
            <a:spLocks noChangeArrowheads="1"/>
          </p:cNvSpPr>
          <p:nvPr/>
        </p:nvSpPr>
        <p:spPr bwMode="auto">
          <a:xfrm>
            <a:off x="658905" y="1764743"/>
            <a:ext cx="7903510" cy="4685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509588" indent="-339725">
              <a:buClr>
                <a:srgbClr val="000000"/>
              </a:buClr>
              <a:buSzPct val="100000"/>
              <a:buFont typeface="Times New Roman" panose="02020603050405020304" pitchFamily="18" charset="0"/>
              <a:tabLst>
                <a:tab pos="509588" algn="l"/>
                <a:tab pos="1423988" algn="l"/>
                <a:tab pos="2338388" algn="l"/>
                <a:tab pos="3252788" algn="l"/>
                <a:tab pos="4167188" algn="l"/>
                <a:tab pos="5081588" algn="l"/>
                <a:tab pos="5995988" algn="l"/>
                <a:tab pos="6910388" algn="l"/>
                <a:tab pos="7824788" algn="l"/>
                <a:tab pos="8739188" algn="l"/>
                <a:tab pos="9653588" algn="l"/>
                <a:tab pos="10567988" algn="l"/>
              </a:tabLst>
              <a:defRPr sz="24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buClr>
                <a:srgbClr val="000000"/>
              </a:buClr>
              <a:buSzPct val="100000"/>
              <a:buFont typeface="Times New Roman" panose="02020603050405020304" pitchFamily="18" charset="0"/>
              <a:tabLst>
                <a:tab pos="509588" algn="l"/>
                <a:tab pos="1423988" algn="l"/>
                <a:tab pos="2338388" algn="l"/>
                <a:tab pos="3252788" algn="l"/>
                <a:tab pos="4167188" algn="l"/>
                <a:tab pos="5081588" algn="l"/>
                <a:tab pos="5995988" algn="l"/>
                <a:tab pos="6910388" algn="l"/>
                <a:tab pos="7824788" algn="l"/>
                <a:tab pos="8739188" algn="l"/>
                <a:tab pos="9653588" algn="l"/>
                <a:tab pos="10567988" algn="l"/>
              </a:tabLst>
              <a:defRPr sz="24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buClr>
                <a:srgbClr val="000000"/>
              </a:buClr>
              <a:buSzPct val="100000"/>
              <a:buFont typeface="Times New Roman" panose="02020603050405020304" pitchFamily="18" charset="0"/>
              <a:tabLst>
                <a:tab pos="509588" algn="l"/>
                <a:tab pos="1423988" algn="l"/>
                <a:tab pos="2338388" algn="l"/>
                <a:tab pos="3252788" algn="l"/>
                <a:tab pos="4167188" algn="l"/>
                <a:tab pos="5081588" algn="l"/>
                <a:tab pos="5995988" algn="l"/>
                <a:tab pos="6910388" algn="l"/>
                <a:tab pos="7824788" algn="l"/>
                <a:tab pos="8739188" algn="l"/>
                <a:tab pos="9653588" algn="l"/>
                <a:tab pos="10567988" algn="l"/>
              </a:tabLst>
              <a:defRPr sz="24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buClr>
                <a:srgbClr val="000000"/>
              </a:buClr>
              <a:buSzPct val="100000"/>
              <a:buFont typeface="Times New Roman" panose="02020603050405020304" pitchFamily="18" charset="0"/>
              <a:tabLst>
                <a:tab pos="509588" algn="l"/>
                <a:tab pos="1423988" algn="l"/>
                <a:tab pos="2338388" algn="l"/>
                <a:tab pos="3252788" algn="l"/>
                <a:tab pos="4167188" algn="l"/>
                <a:tab pos="5081588" algn="l"/>
                <a:tab pos="5995988" algn="l"/>
                <a:tab pos="6910388" algn="l"/>
                <a:tab pos="7824788" algn="l"/>
                <a:tab pos="8739188" algn="l"/>
                <a:tab pos="9653588" algn="l"/>
                <a:tab pos="10567988" algn="l"/>
              </a:tabLst>
              <a:defRPr sz="24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buClr>
                <a:srgbClr val="000000"/>
              </a:buClr>
              <a:buSzPct val="100000"/>
              <a:buFont typeface="Times New Roman" panose="02020603050405020304" pitchFamily="18" charset="0"/>
              <a:tabLst>
                <a:tab pos="509588" algn="l"/>
                <a:tab pos="1423988" algn="l"/>
                <a:tab pos="2338388" algn="l"/>
                <a:tab pos="3252788" algn="l"/>
                <a:tab pos="4167188" algn="l"/>
                <a:tab pos="5081588" algn="l"/>
                <a:tab pos="5995988" algn="l"/>
                <a:tab pos="6910388" algn="l"/>
                <a:tab pos="7824788" algn="l"/>
                <a:tab pos="8739188" algn="l"/>
                <a:tab pos="9653588" algn="l"/>
                <a:tab pos="10567988" algn="l"/>
              </a:tabLst>
              <a:defRPr sz="24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09588" algn="l"/>
                <a:tab pos="1423988" algn="l"/>
                <a:tab pos="2338388" algn="l"/>
                <a:tab pos="3252788" algn="l"/>
                <a:tab pos="4167188" algn="l"/>
                <a:tab pos="5081588" algn="l"/>
                <a:tab pos="5995988" algn="l"/>
                <a:tab pos="6910388" algn="l"/>
                <a:tab pos="7824788" algn="l"/>
                <a:tab pos="8739188" algn="l"/>
                <a:tab pos="9653588" algn="l"/>
                <a:tab pos="10567988" algn="l"/>
              </a:tabLst>
              <a:defRPr sz="24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09588" algn="l"/>
                <a:tab pos="1423988" algn="l"/>
                <a:tab pos="2338388" algn="l"/>
                <a:tab pos="3252788" algn="l"/>
                <a:tab pos="4167188" algn="l"/>
                <a:tab pos="5081588" algn="l"/>
                <a:tab pos="5995988" algn="l"/>
                <a:tab pos="6910388" algn="l"/>
                <a:tab pos="7824788" algn="l"/>
                <a:tab pos="8739188" algn="l"/>
                <a:tab pos="9653588" algn="l"/>
                <a:tab pos="10567988" algn="l"/>
              </a:tabLst>
              <a:defRPr sz="24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09588" algn="l"/>
                <a:tab pos="1423988" algn="l"/>
                <a:tab pos="2338388" algn="l"/>
                <a:tab pos="3252788" algn="l"/>
                <a:tab pos="4167188" algn="l"/>
                <a:tab pos="5081588" algn="l"/>
                <a:tab pos="5995988" algn="l"/>
                <a:tab pos="6910388" algn="l"/>
                <a:tab pos="7824788" algn="l"/>
                <a:tab pos="8739188" algn="l"/>
                <a:tab pos="9653588" algn="l"/>
                <a:tab pos="10567988" algn="l"/>
              </a:tabLst>
              <a:defRPr sz="24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09588" algn="l"/>
                <a:tab pos="1423988" algn="l"/>
                <a:tab pos="2338388" algn="l"/>
                <a:tab pos="3252788" algn="l"/>
                <a:tab pos="4167188" algn="l"/>
                <a:tab pos="5081588" algn="l"/>
                <a:tab pos="5995988" algn="l"/>
                <a:tab pos="6910388" algn="l"/>
                <a:tab pos="7824788" algn="l"/>
                <a:tab pos="8739188" algn="l"/>
                <a:tab pos="9653588" algn="l"/>
                <a:tab pos="10567988" algn="l"/>
              </a:tabLst>
              <a:defRPr sz="2400">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marL="627063" indent="-457200">
              <a:spcBef>
                <a:spcPts val="1750"/>
              </a:spcBef>
              <a:buClr>
                <a:schemeClr val="bg1"/>
              </a:buClr>
              <a:buSzPct val="110000"/>
              <a:buFont typeface="Arial" panose="020B0604020202020204" pitchFamily="34" charset="0"/>
              <a:buChar char="•"/>
            </a:pPr>
            <a:r>
              <a:rPr lang="en-US" altLang="en-US" sz="2000" b="1" dirty="0">
                <a:solidFill>
                  <a:srgbClr val="000000"/>
                </a:solidFill>
                <a:latin typeface="Calibri" panose="020F0502020204030204" pitchFamily="34" charset="0"/>
              </a:rPr>
              <a:t>1861 – Morrill Tariff </a:t>
            </a:r>
            <a:r>
              <a:rPr lang="en-US" altLang="en-US" sz="2000" b="1" dirty="0" smtClean="0">
                <a:solidFill>
                  <a:srgbClr val="000000"/>
                </a:solidFill>
                <a:latin typeface="Calibri" panose="020F0502020204030204" pitchFamily="34" charset="0"/>
              </a:rPr>
              <a:t>Act – new tariff to create needed income to support the war effort</a:t>
            </a:r>
            <a:endParaRPr lang="en-US" altLang="en-US" sz="2000" b="1" dirty="0">
              <a:solidFill>
                <a:srgbClr val="000000"/>
              </a:solidFill>
              <a:latin typeface="Calibri" panose="020F0502020204030204" pitchFamily="34" charset="0"/>
            </a:endParaRPr>
          </a:p>
          <a:p>
            <a:pPr marL="627063" indent="-457200">
              <a:spcBef>
                <a:spcPts val="1750"/>
              </a:spcBef>
              <a:buClr>
                <a:schemeClr val="bg1"/>
              </a:buClr>
              <a:buSzPct val="110000"/>
              <a:buFont typeface="Arial" panose="020B0604020202020204" pitchFamily="34" charset="0"/>
              <a:buChar char="•"/>
            </a:pPr>
            <a:r>
              <a:rPr lang="en-US" altLang="en-US" sz="2000" b="1" dirty="0">
                <a:solidFill>
                  <a:srgbClr val="000000"/>
                </a:solidFill>
                <a:latin typeface="Calibri" panose="020F0502020204030204" pitchFamily="34" charset="0"/>
              </a:rPr>
              <a:t>1862 – Homestead </a:t>
            </a:r>
            <a:r>
              <a:rPr lang="en-US" altLang="en-US" sz="2000" b="1" dirty="0" smtClean="0">
                <a:solidFill>
                  <a:srgbClr val="000000"/>
                </a:solidFill>
                <a:latin typeface="Calibri" panose="020F0502020204030204" pitchFamily="34" charset="0"/>
              </a:rPr>
              <a:t>Act and Morrill Land Grant Act – provided free land to areas like Oklahoma and the great plains.</a:t>
            </a:r>
            <a:endParaRPr lang="en-US" altLang="en-US" sz="2000" b="1" dirty="0">
              <a:solidFill>
                <a:srgbClr val="000000"/>
              </a:solidFill>
              <a:latin typeface="Calibri" panose="020F0502020204030204" pitchFamily="34" charset="0"/>
            </a:endParaRPr>
          </a:p>
          <a:p>
            <a:pPr marL="627063" indent="-457200">
              <a:spcBef>
                <a:spcPts val="1750"/>
              </a:spcBef>
              <a:buClr>
                <a:schemeClr val="bg1"/>
              </a:buClr>
              <a:buSzPct val="110000"/>
              <a:buFont typeface="Arial" panose="020B0604020202020204" pitchFamily="34" charset="0"/>
              <a:buChar char="•"/>
            </a:pPr>
            <a:r>
              <a:rPr lang="en-US" altLang="en-US" sz="2000" b="1" dirty="0" smtClean="0">
                <a:solidFill>
                  <a:srgbClr val="000000"/>
                </a:solidFill>
                <a:latin typeface="Calibri" panose="020F0502020204030204" pitchFamily="34" charset="0"/>
              </a:rPr>
              <a:t>1862 </a:t>
            </a:r>
            <a:r>
              <a:rPr lang="en-US" altLang="en-US" sz="2000" b="1" dirty="0">
                <a:solidFill>
                  <a:srgbClr val="000000"/>
                </a:solidFill>
                <a:latin typeface="Calibri" panose="020F0502020204030204" pitchFamily="34" charset="0"/>
              </a:rPr>
              <a:t>– Emancipation </a:t>
            </a:r>
            <a:r>
              <a:rPr lang="en-US" altLang="en-US" sz="2000" b="1" dirty="0" smtClean="0">
                <a:solidFill>
                  <a:srgbClr val="000000"/>
                </a:solidFill>
                <a:latin typeface="Calibri" panose="020F0502020204030204" pitchFamily="34" charset="0"/>
              </a:rPr>
              <a:t>Proclamation – freed slaves in the seceded states only!</a:t>
            </a:r>
          </a:p>
          <a:p>
            <a:pPr marL="627063" indent="-457200">
              <a:spcBef>
                <a:spcPts val="1750"/>
              </a:spcBef>
              <a:buClr>
                <a:schemeClr val="bg1"/>
              </a:buClr>
              <a:buSzPct val="110000"/>
              <a:buFont typeface="Arial" panose="020B0604020202020204" pitchFamily="34" charset="0"/>
              <a:buChar char="•"/>
            </a:pPr>
            <a:r>
              <a:rPr lang="en-US" altLang="en-US" sz="2000" b="1" dirty="0" smtClean="0">
                <a:solidFill>
                  <a:srgbClr val="000000"/>
                </a:solidFill>
                <a:latin typeface="Calibri" panose="020F0502020204030204" pitchFamily="34" charset="0"/>
              </a:rPr>
              <a:t>1863 </a:t>
            </a:r>
            <a:r>
              <a:rPr lang="en-US" altLang="en-US" sz="2000" b="1" dirty="0">
                <a:solidFill>
                  <a:srgbClr val="000000"/>
                </a:solidFill>
                <a:latin typeface="Calibri" panose="020F0502020204030204" pitchFamily="34" charset="0"/>
              </a:rPr>
              <a:t>– Pacific Railway </a:t>
            </a:r>
            <a:r>
              <a:rPr lang="en-US" altLang="en-US" sz="2000" b="1" dirty="0" smtClean="0">
                <a:solidFill>
                  <a:srgbClr val="000000"/>
                </a:solidFill>
                <a:latin typeface="Calibri" panose="020F0502020204030204" pitchFamily="34" charset="0"/>
              </a:rPr>
              <a:t>Act – promoted the building of the transcontinental RR – also helped the war effort (moved supplies to the western campaign).</a:t>
            </a:r>
            <a:endParaRPr lang="en-US" altLang="en-US" sz="2000" b="1" dirty="0">
              <a:solidFill>
                <a:srgbClr val="000000"/>
              </a:solidFill>
              <a:latin typeface="Calibri" panose="020F0502020204030204" pitchFamily="34" charset="0"/>
            </a:endParaRPr>
          </a:p>
          <a:p>
            <a:pPr marL="627063" indent="-457200">
              <a:spcBef>
                <a:spcPts val="1750"/>
              </a:spcBef>
              <a:buClr>
                <a:schemeClr val="bg1"/>
              </a:buClr>
              <a:buSzPct val="110000"/>
              <a:buFont typeface="Arial" panose="020B0604020202020204" pitchFamily="34" charset="0"/>
              <a:buChar char="•"/>
            </a:pPr>
            <a:r>
              <a:rPr lang="en-US" altLang="en-US" sz="2000" b="1" dirty="0">
                <a:solidFill>
                  <a:srgbClr val="000000"/>
                </a:solidFill>
                <a:latin typeface="Calibri" panose="020F0502020204030204" pitchFamily="34" charset="0"/>
              </a:rPr>
              <a:t>1863 – National Bank </a:t>
            </a:r>
            <a:r>
              <a:rPr lang="en-US" altLang="en-US" sz="2000" b="1" dirty="0" smtClean="0">
                <a:solidFill>
                  <a:srgbClr val="000000"/>
                </a:solidFill>
                <a:latin typeface="Calibri" panose="020F0502020204030204" pitchFamily="34" charset="0"/>
              </a:rPr>
              <a:t>Act – re-established a national banking system and supported the “greenback” and bonds creation for the war effort.</a:t>
            </a:r>
            <a:endParaRPr lang="en-US" altLang="en-US"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590253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6322">
                                            <p:txEl>
                                              <p:pRg st="0" end="0"/>
                                            </p:txEl>
                                          </p:spTgt>
                                        </p:tgtEl>
                                        <p:attrNameLst>
                                          <p:attrName>style.visibility</p:attrName>
                                        </p:attrNameLst>
                                      </p:cBhvr>
                                      <p:to>
                                        <p:strVal val="visible"/>
                                      </p:to>
                                    </p:set>
                                    <p:animEffect transition="in" filter="wipe(left)">
                                      <p:cBhvr additive="repl">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6322">
                                            <p:txEl>
                                              <p:pRg st="1" end="1"/>
                                            </p:txEl>
                                          </p:spTgt>
                                        </p:tgtEl>
                                        <p:attrNameLst>
                                          <p:attrName>style.visibility</p:attrName>
                                        </p:attrNameLst>
                                      </p:cBhvr>
                                      <p:to>
                                        <p:strVal val="visible"/>
                                      </p:to>
                                    </p:set>
                                    <p:animEffect transition="in" filter="wipe(left)">
                                      <p:cBhvr additive="repl">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56322">
                                            <p:txEl>
                                              <p:pRg st="2" end="2"/>
                                            </p:txEl>
                                          </p:spTgt>
                                        </p:tgtEl>
                                        <p:attrNameLst>
                                          <p:attrName>style.visibility</p:attrName>
                                        </p:attrNameLst>
                                      </p:cBhvr>
                                      <p:to>
                                        <p:strVal val="visible"/>
                                      </p:to>
                                    </p:set>
                                    <p:animEffect transition="in" filter="wipe(left)">
                                      <p:cBhvr additive="repl">
                                        <p:cTn id="17" dur="500"/>
                                        <p:tgtEl>
                                          <p:spTgt spid="5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56322">
                                            <p:txEl>
                                              <p:pRg st="3" end="3"/>
                                            </p:txEl>
                                          </p:spTgt>
                                        </p:tgtEl>
                                        <p:attrNameLst>
                                          <p:attrName>style.visibility</p:attrName>
                                        </p:attrNameLst>
                                      </p:cBhvr>
                                      <p:to>
                                        <p:strVal val="visible"/>
                                      </p:to>
                                    </p:set>
                                    <p:animEffect transition="in" filter="wipe(left)">
                                      <p:cBhvr additive="repl">
                                        <p:cTn id="22" dur="500"/>
                                        <p:tgtEl>
                                          <p:spTgt spid="563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56322">
                                            <p:txEl>
                                              <p:pRg st="4" end="4"/>
                                            </p:txEl>
                                          </p:spTgt>
                                        </p:tgtEl>
                                        <p:attrNameLst>
                                          <p:attrName>style.visibility</p:attrName>
                                        </p:attrNameLst>
                                      </p:cBhvr>
                                      <p:to>
                                        <p:strVal val="visible"/>
                                      </p:to>
                                    </p:set>
                                    <p:animEffect transition="in" filter="wipe(left)">
                                      <p:cBhvr additive="repl">
                                        <p:cTn id="27" dur="500"/>
                                        <p:tgtEl>
                                          <p:spTgt spid="56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746319" y="2"/>
            <a:ext cx="6911789" cy="981075"/>
          </a:xfrm>
        </p:spPr>
        <p:txBody>
          <a:bodyPr>
            <a:normAutofit/>
          </a:bodyPr>
          <a:lstStyle/>
          <a:p>
            <a:pPr algn="ctr" eaLnBrk="1" hangingPunct="1">
              <a:defRPr/>
            </a:pPr>
            <a:r>
              <a:rPr lang="en-US" altLang="en-US" sz="4800" b="1" dirty="0" smtClean="0">
                <a:solidFill>
                  <a:srgbClr val="000000"/>
                </a:solidFill>
              </a:rPr>
              <a:t>The Economics of the War</a:t>
            </a:r>
          </a:p>
        </p:txBody>
      </p:sp>
      <p:sp>
        <p:nvSpPr>
          <p:cNvPr id="49157" name="Rectangle 5"/>
          <p:cNvSpPr>
            <a:spLocks noGrp="1" noChangeArrowheads="1"/>
          </p:cNvSpPr>
          <p:nvPr>
            <p:ph type="body" sz="half" idx="1"/>
          </p:nvPr>
        </p:nvSpPr>
        <p:spPr>
          <a:xfrm>
            <a:off x="90769" y="900394"/>
            <a:ext cx="4266078" cy="5876924"/>
          </a:xfrm>
        </p:spPr>
        <p:txBody>
          <a:bodyPr>
            <a:noAutofit/>
          </a:bodyPr>
          <a:lstStyle/>
          <a:p>
            <a:r>
              <a:rPr lang="en-US" sz="2000" dirty="0" smtClean="0">
                <a:solidFill>
                  <a:srgbClr val="000000"/>
                </a:solidFill>
              </a:rPr>
              <a:t>In the South: Severe </a:t>
            </a:r>
            <a:r>
              <a:rPr lang="en-US" sz="2000" dirty="0">
                <a:solidFill>
                  <a:srgbClr val="000000"/>
                </a:solidFill>
              </a:rPr>
              <a:t>food shortages, inflation, and economic collapse. </a:t>
            </a:r>
            <a:endParaRPr lang="en-US" sz="2000" dirty="0" smtClean="0">
              <a:solidFill>
                <a:srgbClr val="000000"/>
              </a:solidFill>
            </a:endParaRPr>
          </a:p>
          <a:p>
            <a:pPr lvl="1"/>
            <a:r>
              <a:rPr lang="en-US" sz="2000" dirty="0" smtClean="0">
                <a:solidFill>
                  <a:srgbClr val="000000"/>
                </a:solidFill>
              </a:rPr>
              <a:t>Blockade </a:t>
            </a:r>
            <a:r>
              <a:rPr lang="en-US" sz="2000" dirty="0">
                <a:solidFill>
                  <a:srgbClr val="000000"/>
                </a:solidFill>
              </a:rPr>
              <a:t>of Southern ports prevented most foreign </a:t>
            </a:r>
            <a:r>
              <a:rPr lang="en-US" sz="2000" dirty="0" smtClean="0">
                <a:solidFill>
                  <a:srgbClr val="000000"/>
                </a:solidFill>
              </a:rPr>
              <a:t>trade.</a:t>
            </a:r>
          </a:p>
          <a:p>
            <a:pPr lvl="1"/>
            <a:r>
              <a:rPr lang="en-US" sz="2000" dirty="0" smtClean="0">
                <a:solidFill>
                  <a:srgbClr val="000000"/>
                </a:solidFill>
              </a:rPr>
              <a:t>Union </a:t>
            </a:r>
            <a:r>
              <a:rPr lang="en-US" sz="2000" dirty="0">
                <a:solidFill>
                  <a:srgbClr val="000000"/>
                </a:solidFill>
              </a:rPr>
              <a:t>occupation of food-producing areas led to food shortages.</a:t>
            </a:r>
          </a:p>
          <a:p>
            <a:r>
              <a:rPr lang="en-US" sz="2000" dirty="0" smtClean="0">
                <a:solidFill>
                  <a:srgbClr val="000000"/>
                </a:solidFill>
              </a:rPr>
              <a:t>In the North: The economy boomed!</a:t>
            </a:r>
          </a:p>
          <a:p>
            <a:pPr lvl="1"/>
            <a:r>
              <a:rPr lang="en-US" sz="2000" dirty="0" smtClean="0">
                <a:solidFill>
                  <a:srgbClr val="000000"/>
                </a:solidFill>
              </a:rPr>
              <a:t>Most industry grew - </a:t>
            </a:r>
            <a:r>
              <a:rPr lang="en-US" sz="2000" dirty="0">
                <a:solidFill>
                  <a:srgbClr val="000000"/>
                </a:solidFill>
              </a:rPr>
              <a:t>demand for  military supplies kept industry going.  </a:t>
            </a:r>
            <a:endParaRPr lang="en-US" sz="2000" dirty="0" smtClean="0">
              <a:solidFill>
                <a:srgbClr val="000000"/>
              </a:solidFill>
            </a:endParaRPr>
          </a:p>
          <a:p>
            <a:pPr lvl="1"/>
            <a:r>
              <a:rPr lang="en-US" sz="2000" dirty="0" smtClean="0">
                <a:solidFill>
                  <a:srgbClr val="000000"/>
                </a:solidFill>
              </a:rPr>
              <a:t>Wages declined/inflation high - much </a:t>
            </a:r>
            <a:r>
              <a:rPr lang="en-US" sz="2000" dirty="0">
                <a:solidFill>
                  <a:srgbClr val="000000"/>
                </a:solidFill>
              </a:rPr>
              <a:t>better in the North than the </a:t>
            </a:r>
            <a:r>
              <a:rPr lang="en-US" sz="2000" dirty="0" smtClean="0">
                <a:solidFill>
                  <a:srgbClr val="000000"/>
                </a:solidFill>
              </a:rPr>
              <a:t>South.</a:t>
            </a:r>
            <a:endParaRPr lang="en-US" sz="2000" dirty="0">
              <a:solidFill>
                <a:srgbClr val="000000"/>
              </a:solidFill>
            </a:endParaRPr>
          </a:p>
          <a:p>
            <a:pPr lvl="1"/>
            <a:r>
              <a:rPr lang="en-US" sz="2000" dirty="0">
                <a:solidFill>
                  <a:srgbClr val="000000"/>
                </a:solidFill>
              </a:rPr>
              <a:t>Some Northern businesses made large </a:t>
            </a:r>
            <a:r>
              <a:rPr lang="en-US" sz="2000" dirty="0" smtClean="0">
                <a:solidFill>
                  <a:srgbClr val="000000"/>
                </a:solidFill>
              </a:rPr>
              <a:t>profits - war </a:t>
            </a:r>
            <a:r>
              <a:rPr lang="en-US" sz="2000" dirty="0">
                <a:solidFill>
                  <a:srgbClr val="000000"/>
                </a:solidFill>
              </a:rPr>
              <a:t>profiteering (gaining extreme profit from war) by charging extreme </a:t>
            </a:r>
            <a:r>
              <a:rPr lang="en-US" sz="2000" dirty="0" smtClean="0">
                <a:solidFill>
                  <a:srgbClr val="000000"/>
                </a:solidFill>
              </a:rPr>
              <a:t>prices.</a:t>
            </a:r>
            <a:endParaRPr lang="en-US" altLang="en-US" sz="2000" dirty="0">
              <a:solidFill>
                <a:srgbClr val="000000"/>
              </a:solidFill>
            </a:endParaRPr>
          </a:p>
        </p:txBody>
      </p:sp>
      <p:pic>
        <p:nvPicPr>
          <p:cNvPr id="4" name="Picture 4" descr="chart-Inflation in the South - 1860-1863"/>
          <p:cNvPicPr>
            <a:picLocks noGrp="1" noChangeAspect="1" noChangeArrowheads="1"/>
          </p:cNvPicPr>
          <p:nvPr>
            <p:ph sz="quarter" idx="2"/>
          </p:nvPr>
        </p:nvPicPr>
        <p:blipFill>
          <a:blip r:embed="rId2">
            <a:lum bright="-12000" contrast="18000"/>
            <a:extLst>
              <a:ext uri="{28A0092B-C50C-407E-A947-70E740481C1C}">
                <a14:useLocalDpi xmlns:a14="http://schemas.microsoft.com/office/drawing/2010/main" val="0"/>
              </a:ext>
            </a:extLst>
          </a:blip>
          <a:srcRect t="8154"/>
          <a:stretch>
            <a:fillRect/>
          </a:stretch>
        </p:blipFill>
        <p:spPr>
          <a:xfrm>
            <a:off x="4356848" y="3013876"/>
            <a:ext cx="4635873" cy="3666792"/>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6" name="Picture 2" descr="http://upload.wikimedia.org/wikipedia/commons/3/3c/USNo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130" y="2"/>
            <a:ext cx="1675870" cy="222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401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275" y="1114412"/>
            <a:ext cx="5532199" cy="5805639"/>
          </a:xfrm>
        </p:spPr>
        <p:txBody>
          <a:bodyPr>
            <a:noAutofit/>
          </a:bodyPr>
          <a:lstStyle/>
          <a:p>
            <a:pPr>
              <a:lnSpc>
                <a:spcPct val="80000"/>
              </a:lnSpc>
            </a:pPr>
            <a:r>
              <a:rPr lang="en-US" sz="2000" dirty="0">
                <a:solidFill>
                  <a:srgbClr val="000000"/>
                </a:solidFill>
              </a:rPr>
              <a:t>S</a:t>
            </a:r>
            <a:r>
              <a:rPr lang="en-US" sz="2000" dirty="0" smtClean="0">
                <a:solidFill>
                  <a:srgbClr val="000000"/>
                </a:solidFill>
              </a:rPr>
              <a:t>oldiers </a:t>
            </a:r>
            <a:r>
              <a:rPr lang="en-US" sz="2000" dirty="0">
                <a:solidFill>
                  <a:srgbClr val="000000"/>
                </a:solidFill>
              </a:rPr>
              <a:t>experienced poor living conditions, lack of food, and poor medical care.  </a:t>
            </a:r>
            <a:endParaRPr lang="en-US" sz="2000" dirty="0" smtClean="0">
              <a:solidFill>
                <a:srgbClr val="000000"/>
              </a:solidFill>
            </a:endParaRPr>
          </a:p>
          <a:p>
            <a:pPr lvl="1">
              <a:lnSpc>
                <a:spcPct val="80000"/>
              </a:lnSpc>
            </a:pPr>
            <a:r>
              <a:rPr lang="en-US" sz="2000" dirty="0" smtClean="0">
                <a:solidFill>
                  <a:srgbClr val="000000"/>
                </a:solidFill>
              </a:rPr>
              <a:t>Garbage </a:t>
            </a:r>
            <a:r>
              <a:rPr lang="en-US" sz="2000" dirty="0">
                <a:solidFill>
                  <a:srgbClr val="000000"/>
                </a:solidFill>
              </a:rPr>
              <a:t>and human waste typically were not well removed.  </a:t>
            </a:r>
            <a:endParaRPr lang="en-US" sz="2000" dirty="0" smtClean="0">
              <a:solidFill>
                <a:srgbClr val="000000"/>
              </a:solidFill>
            </a:endParaRPr>
          </a:p>
          <a:p>
            <a:pPr lvl="1">
              <a:lnSpc>
                <a:spcPct val="80000"/>
              </a:lnSpc>
            </a:pPr>
            <a:r>
              <a:rPr lang="en-US" sz="2000" dirty="0" smtClean="0">
                <a:solidFill>
                  <a:srgbClr val="000000"/>
                </a:solidFill>
              </a:rPr>
              <a:t>Bathing </a:t>
            </a:r>
            <a:r>
              <a:rPr lang="en-US" sz="2000" dirty="0">
                <a:solidFill>
                  <a:srgbClr val="000000"/>
                </a:solidFill>
              </a:rPr>
              <a:t>typically didn’t happen, and disease spread</a:t>
            </a:r>
            <a:r>
              <a:rPr lang="en-US" sz="2000" dirty="0" smtClean="0">
                <a:solidFill>
                  <a:srgbClr val="000000"/>
                </a:solidFill>
              </a:rPr>
              <a:t>.</a:t>
            </a:r>
          </a:p>
          <a:p>
            <a:pPr lvl="1">
              <a:lnSpc>
                <a:spcPct val="80000"/>
              </a:lnSpc>
            </a:pPr>
            <a:r>
              <a:rPr lang="en-US" altLang="en-US" sz="2000" dirty="0" smtClean="0">
                <a:solidFill>
                  <a:srgbClr val="000000"/>
                </a:solidFill>
              </a:rPr>
              <a:t>Southern soldiers’ experience -  much MUCH worse!</a:t>
            </a:r>
          </a:p>
          <a:p>
            <a:endParaRPr lang="en-US" sz="2000" dirty="0">
              <a:solidFill>
                <a:srgbClr val="000000"/>
              </a:solidFill>
            </a:endParaRPr>
          </a:p>
        </p:txBody>
      </p:sp>
      <p:sp>
        <p:nvSpPr>
          <p:cNvPr id="4" name="Title 1"/>
          <p:cNvSpPr>
            <a:spLocks noGrp="1"/>
          </p:cNvSpPr>
          <p:nvPr>
            <p:ph type="title"/>
          </p:nvPr>
        </p:nvSpPr>
        <p:spPr>
          <a:xfrm>
            <a:off x="96593" y="82978"/>
            <a:ext cx="8944377" cy="1031447"/>
          </a:xfrm>
        </p:spPr>
        <p:txBody>
          <a:bodyPr/>
          <a:lstStyle/>
          <a:p>
            <a:pPr algn="ctr"/>
            <a:r>
              <a:rPr lang="en-US" b="1" dirty="0" smtClean="0">
                <a:solidFill>
                  <a:srgbClr val="000000"/>
                </a:solidFill>
              </a:rPr>
              <a:t>Life as a Soldier</a:t>
            </a:r>
            <a:endParaRPr lang="en-US" b="1" dirty="0">
              <a:solidFill>
                <a:srgbClr val="000000"/>
              </a:solidFill>
            </a:endParaRPr>
          </a:p>
        </p:txBody>
      </p:sp>
      <p:pic>
        <p:nvPicPr>
          <p:cNvPr id="7172" name="Picture 4" descr="http://upload.wikimedia.org/wikipedia/en/6/63/UnionOffic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470" y="821671"/>
            <a:ext cx="2979504" cy="364015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sonofthesouth.net/civil-war-pictures/navy/mississippi-fighting-nin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76" y="3372211"/>
            <a:ext cx="2707120" cy="354784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archives.gov/research/military/civil-war/photos/images/civil-w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074" y="3372211"/>
            <a:ext cx="2652718" cy="354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800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Georgia" charset="0"/>
                <a:ea typeface="ＭＳ Ｐゴシック" charset="0"/>
                <a:cs typeface="Georgia" charset="0"/>
              </a:rPr>
              <a:t>Lincoln</a:t>
            </a:r>
            <a:r>
              <a:rPr lang="ja-JP" altLang="en-US" sz="4000" dirty="0">
                <a:latin typeface="Georgia" charset="0"/>
                <a:ea typeface="ＭＳ Ｐゴシック" charset="0"/>
                <a:cs typeface="Georgia" charset="0"/>
              </a:rPr>
              <a:t>’</a:t>
            </a:r>
            <a:r>
              <a:rPr lang="en-US" sz="4000" dirty="0">
                <a:latin typeface="Georgia" charset="0"/>
                <a:ea typeface="ＭＳ Ｐゴシック" charset="0"/>
                <a:cs typeface="Georgia" charset="0"/>
              </a:rPr>
              <a:t>s First Inaugural Address</a:t>
            </a:r>
            <a:br>
              <a:rPr lang="en-US" sz="4000" dirty="0">
                <a:latin typeface="Georgia" charset="0"/>
                <a:ea typeface="ＭＳ Ｐゴシック" charset="0"/>
                <a:cs typeface="Georgia" charset="0"/>
              </a:rPr>
            </a:br>
            <a:r>
              <a:rPr lang="en-US" sz="2800" dirty="0">
                <a:latin typeface="Calibri" charset="0"/>
                <a:ea typeface="ＭＳ Ｐゴシック" charset="0"/>
                <a:cs typeface="Georgia" charset="0"/>
              </a:rPr>
              <a:t>The Public Reacts</a:t>
            </a:r>
          </a:p>
        </p:txBody>
      </p:sp>
      <p:sp>
        <p:nvSpPr>
          <p:cNvPr id="3" name="Content Placeholder 2"/>
          <p:cNvSpPr>
            <a:spLocks noGrp="1"/>
          </p:cNvSpPr>
          <p:nvPr>
            <p:ph idx="1"/>
          </p:nvPr>
        </p:nvSpPr>
        <p:spPr>
          <a:xfrm>
            <a:off x="457200" y="2652712"/>
            <a:ext cx="8229600" cy="4205288"/>
          </a:xfrm>
        </p:spPr>
        <p:txBody>
          <a:bodyPr/>
          <a:lstStyle/>
          <a:p>
            <a:pPr marL="0" indent="0">
              <a:buFont typeface="Arial" charset="0"/>
              <a:buNone/>
            </a:pPr>
            <a:r>
              <a:rPr lang="ja-JP" altLang="en-US" sz="2200" dirty="0">
                <a:latin typeface="Georgia" charset="0"/>
                <a:ea typeface="ＭＳ Ｐゴシック" charset="0"/>
                <a:cs typeface="Georgia" charset="0"/>
              </a:rPr>
              <a:t>“</a:t>
            </a:r>
            <a:r>
              <a:rPr lang="en-US" sz="2200" dirty="0">
                <a:latin typeface="Georgia" charset="0"/>
                <a:ea typeface="ＭＳ Ｐゴシック" charset="0"/>
                <a:cs typeface="Georgia" charset="0"/>
              </a:rPr>
              <a:t>Col. ORR calls Mr. K.'s attention to the results of </a:t>
            </a:r>
            <a:r>
              <a:rPr lang="en-US" sz="2200" b="1" dirty="0">
                <a:solidFill>
                  <a:srgbClr val="376092"/>
                </a:solidFill>
                <a:latin typeface="Georgia" charset="0"/>
                <a:ea typeface="ＭＳ Ｐゴシック" charset="0"/>
                <a:cs typeface="Georgia" charset="0"/>
              </a:rPr>
              <a:t>the teachings of Black </a:t>
            </a:r>
            <a:r>
              <a:rPr lang="en-US" sz="2200" b="1" dirty="0" err="1" smtClean="0">
                <a:solidFill>
                  <a:srgbClr val="376092"/>
                </a:solidFill>
                <a:latin typeface="Georgia" charset="0"/>
                <a:ea typeface="ＭＳ Ｐゴシック" charset="0"/>
                <a:cs typeface="Georgia" charset="0"/>
              </a:rPr>
              <a:t>Repudblicanism</a:t>
            </a:r>
            <a:r>
              <a:rPr lang="en-US" sz="2200" b="1" dirty="0">
                <a:solidFill>
                  <a:srgbClr val="376092"/>
                </a:solidFill>
                <a:latin typeface="Georgia" charset="0"/>
                <a:ea typeface="ＭＳ Ｐゴシック" charset="0"/>
                <a:cs typeface="Georgia" charset="0"/>
              </a:rPr>
              <a:t>, as developed in resistance to the Fugitive Slave Law, the inveigling of slaves, the raid of JOHN BROWN, and the recent insurrectionary movements in Texas, </a:t>
            </a:r>
            <a:r>
              <a:rPr lang="en-US" sz="2200" dirty="0">
                <a:latin typeface="Georgia" charset="0"/>
                <a:ea typeface="ＭＳ Ｐゴシック" charset="0"/>
                <a:cs typeface="Georgia" charset="0"/>
              </a:rPr>
              <a:t>and asks -- can it be prudent, safe or manly, to submit to the domination of a party whose declared purpose is to destroy us and subvert our whole social and industrial policy?</a:t>
            </a:r>
            <a:r>
              <a:rPr lang="ja-JP" altLang="en-US" sz="2200" dirty="0">
                <a:latin typeface="Georgia" charset="0"/>
                <a:ea typeface="ＭＳ Ｐゴシック" charset="0"/>
                <a:cs typeface="Georgia" charset="0"/>
              </a:rPr>
              <a:t>”</a:t>
            </a:r>
            <a:r>
              <a:rPr lang="en-US" sz="2200" dirty="0">
                <a:latin typeface="Georgia" charset="0"/>
                <a:ea typeface="ＭＳ Ｐゴシック" charset="0"/>
                <a:cs typeface="Georgia" charset="0"/>
              </a:rPr>
              <a:t> </a:t>
            </a:r>
          </a:p>
          <a:p>
            <a:pPr marL="0" indent="0">
              <a:buFont typeface="Arial" charset="0"/>
              <a:buNone/>
            </a:pPr>
            <a:endParaRPr lang="en-US" sz="1400" dirty="0">
              <a:latin typeface="Georgia" charset="0"/>
              <a:ea typeface="ＭＳ Ｐゴシック" charset="0"/>
              <a:cs typeface="Georgia" charset="0"/>
            </a:endParaRPr>
          </a:p>
          <a:p>
            <a:pPr marL="0" indent="0" algn="r">
              <a:buFont typeface="Arial" charset="0"/>
              <a:buNone/>
            </a:pPr>
            <a:r>
              <a:rPr lang="en-US" sz="1800" dirty="0" err="1">
                <a:solidFill>
                  <a:srgbClr val="376092"/>
                </a:solidFill>
                <a:latin typeface="Calibri" charset="0"/>
                <a:ea typeface="ＭＳ Ｐゴシック" charset="0"/>
                <a:cs typeface="Georgia" charset="0"/>
              </a:rPr>
              <a:t>F.D.Richardson</a:t>
            </a:r>
            <a:r>
              <a:rPr lang="en-US" sz="1800" dirty="0">
                <a:solidFill>
                  <a:srgbClr val="376092"/>
                </a:solidFill>
                <a:latin typeface="Calibri" charset="0"/>
                <a:ea typeface="ＭＳ Ｐゴシック" charset="0"/>
                <a:cs typeface="Georgia" charset="0"/>
              </a:rPr>
              <a:t>,  Esq. of South Carolina</a:t>
            </a:r>
          </a:p>
        </p:txBody>
      </p:sp>
    </p:spTree>
    <p:extLst>
      <p:ext uri="{BB962C8B-B14F-4D97-AF65-F5344CB8AC3E}">
        <p14:creationId xmlns:p14="http://schemas.microsoft.com/office/powerpoint/2010/main" val="24437977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275" y="1057709"/>
            <a:ext cx="3645051" cy="5805639"/>
          </a:xfrm>
        </p:spPr>
        <p:txBody>
          <a:bodyPr>
            <a:noAutofit/>
          </a:bodyPr>
          <a:lstStyle/>
          <a:p>
            <a:pPr>
              <a:lnSpc>
                <a:spcPct val="80000"/>
              </a:lnSpc>
            </a:pPr>
            <a:r>
              <a:rPr lang="en-US" altLang="en-US" sz="2000" dirty="0" smtClean="0">
                <a:solidFill>
                  <a:srgbClr val="000000"/>
                </a:solidFill>
              </a:rPr>
              <a:t>S Supplies – </a:t>
            </a:r>
            <a:r>
              <a:rPr lang="en-US" altLang="en-US" sz="2000" dirty="0">
                <a:solidFill>
                  <a:srgbClr val="000000"/>
                </a:solidFill>
              </a:rPr>
              <a:t>food shortages and high prices, supplies created by women at </a:t>
            </a:r>
            <a:r>
              <a:rPr lang="en-US" altLang="en-US" sz="2000" dirty="0" smtClean="0">
                <a:solidFill>
                  <a:srgbClr val="000000"/>
                </a:solidFill>
              </a:rPr>
              <a:t>home.</a:t>
            </a:r>
          </a:p>
          <a:p>
            <a:pPr>
              <a:lnSpc>
                <a:spcPct val="80000"/>
              </a:lnSpc>
            </a:pPr>
            <a:r>
              <a:rPr lang="en-US" altLang="en-US" sz="2000" dirty="0" smtClean="0">
                <a:solidFill>
                  <a:srgbClr val="000000"/>
                </a:solidFill>
              </a:rPr>
              <a:t>N Supplies – </a:t>
            </a:r>
            <a:r>
              <a:rPr lang="en-US" altLang="en-US" sz="2000" dirty="0">
                <a:solidFill>
                  <a:srgbClr val="000000"/>
                </a:solidFill>
              </a:rPr>
              <a:t>economy is booming – lots of immigrants to help make war goods and grow food (but was really poor quality – “shoddy</a:t>
            </a:r>
            <a:r>
              <a:rPr lang="en-US" altLang="en-US" sz="2000" dirty="0" smtClean="0">
                <a:solidFill>
                  <a:srgbClr val="000000"/>
                </a:solidFill>
              </a:rPr>
              <a:t>”).</a:t>
            </a:r>
          </a:p>
          <a:p>
            <a:pPr>
              <a:lnSpc>
                <a:spcPct val="80000"/>
              </a:lnSpc>
            </a:pPr>
            <a:r>
              <a:rPr lang="en-US" altLang="en-US" sz="2000" dirty="0" smtClean="0">
                <a:solidFill>
                  <a:srgbClr val="000000"/>
                </a:solidFill>
              </a:rPr>
              <a:t>N Medicine – </a:t>
            </a:r>
            <a:r>
              <a:rPr lang="en-US" altLang="en-US" sz="2000" b="1" dirty="0" smtClean="0">
                <a:solidFill>
                  <a:srgbClr val="000000"/>
                </a:solidFill>
              </a:rPr>
              <a:t>US Sanitary Commission </a:t>
            </a:r>
            <a:r>
              <a:rPr lang="en-US" altLang="en-US" sz="2000" dirty="0" smtClean="0">
                <a:solidFill>
                  <a:srgbClr val="000000"/>
                </a:solidFill>
              </a:rPr>
              <a:t>(educate to sanitation), Woman Nurses (headed by Dorthea Dix), </a:t>
            </a:r>
            <a:r>
              <a:rPr lang="en-US" altLang="en-US" sz="2000" b="1" dirty="0" smtClean="0">
                <a:solidFill>
                  <a:srgbClr val="000000"/>
                </a:solidFill>
              </a:rPr>
              <a:t>Clara Barton</a:t>
            </a:r>
            <a:r>
              <a:rPr lang="en-US" altLang="en-US" sz="2000" dirty="0" smtClean="0">
                <a:solidFill>
                  <a:srgbClr val="000000"/>
                </a:solidFill>
              </a:rPr>
              <a:t> </a:t>
            </a:r>
            <a:r>
              <a:rPr lang="en-US" altLang="en-US" sz="2000" dirty="0" smtClean="0">
                <a:solidFill>
                  <a:srgbClr val="000000"/>
                </a:solidFill>
              </a:rPr>
              <a:t>(Angel of </a:t>
            </a:r>
            <a:r>
              <a:rPr lang="en-US" altLang="en-US" sz="2000" dirty="0" smtClean="0">
                <a:solidFill>
                  <a:srgbClr val="000000"/>
                </a:solidFill>
              </a:rPr>
              <a:t>the Battlefield), still lots of disease and death.</a:t>
            </a:r>
          </a:p>
          <a:p>
            <a:pPr>
              <a:lnSpc>
                <a:spcPct val="80000"/>
              </a:lnSpc>
            </a:pPr>
            <a:r>
              <a:rPr lang="en-US" altLang="en-US" sz="2000" dirty="0" smtClean="0">
                <a:solidFill>
                  <a:srgbClr val="000000"/>
                </a:solidFill>
              </a:rPr>
              <a:t>S Medicine – all done by volunteer women, lots of death from injuries and disease.</a:t>
            </a:r>
          </a:p>
          <a:p>
            <a:endParaRPr lang="en-US" sz="2000" dirty="0">
              <a:solidFill>
                <a:srgbClr val="000000"/>
              </a:solidFill>
            </a:endParaRPr>
          </a:p>
        </p:txBody>
      </p:sp>
      <p:sp>
        <p:nvSpPr>
          <p:cNvPr id="4" name="Title 1"/>
          <p:cNvSpPr>
            <a:spLocks noGrp="1"/>
          </p:cNvSpPr>
          <p:nvPr>
            <p:ph type="title"/>
          </p:nvPr>
        </p:nvSpPr>
        <p:spPr>
          <a:xfrm>
            <a:off x="96593" y="26273"/>
            <a:ext cx="8944377" cy="1031447"/>
          </a:xfrm>
        </p:spPr>
        <p:txBody>
          <a:bodyPr/>
          <a:lstStyle/>
          <a:p>
            <a:pPr algn="ctr"/>
            <a:r>
              <a:rPr lang="en-US" b="1" dirty="0" smtClean="0">
                <a:solidFill>
                  <a:srgbClr val="000000"/>
                </a:solidFill>
              </a:rPr>
              <a:t>Life as a Soldier</a:t>
            </a:r>
            <a:endParaRPr lang="en-US" b="1" dirty="0">
              <a:solidFill>
                <a:srgbClr val="000000"/>
              </a:solidFill>
            </a:endParaRPr>
          </a:p>
        </p:txBody>
      </p:sp>
      <p:pic>
        <p:nvPicPr>
          <p:cNvPr id="7170" name="Picture 2" descr="Backyard of U.S. Sanitary Commission depot.439.zoomed in smaller 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04" y="926882"/>
            <a:ext cx="4740088" cy="3033657"/>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http://ncdcr.gov/Portals/0/Newsroom/History/Civil%20War%20Surgery%20in%20Field%20Hosp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782" y="3213875"/>
            <a:ext cx="3613305" cy="348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8019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8" y="-137151"/>
            <a:ext cx="8952938" cy="1325563"/>
          </a:xfrm>
        </p:spPr>
        <p:txBody>
          <a:bodyPr/>
          <a:lstStyle/>
          <a:p>
            <a:pPr algn="ctr"/>
            <a:r>
              <a:rPr lang="en-US" b="1" dirty="0">
                <a:solidFill>
                  <a:srgbClr val="000000"/>
                </a:solidFill>
              </a:rPr>
              <a:t>Life as a </a:t>
            </a:r>
            <a:r>
              <a:rPr lang="en-US" b="1" dirty="0" smtClean="0">
                <a:solidFill>
                  <a:srgbClr val="000000"/>
                </a:solidFill>
              </a:rPr>
              <a:t>Soldier – African Americans</a:t>
            </a:r>
            <a:endParaRPr lang="en-US" b="1" dirty="0">
              <a:solidFill>
                <a:srgbClr val="000000"/>
              </a:solidFill>
            </a:endParaRPr>
          </a:p>
        </p:txBody>
      </p:sp>
      <p:sp>
        <p:nvSpPr>
          <p:cNvPr id="8" name="Content Placeholder 2"/>
          <p:cNvSpPr txBox="1">
            <a:spLocks/>
          </p:cNvSpPr>
          <p:nvPr/>
        </p:nvSpPr>
        <p:spPr>
          <a:xfrm>
            <a:off x="86848" y="1188412"/>
            <a:ext cx="4199402" cy="584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solidFill>
                  <a:srgbClr val="000000"/>
                </a:solidFill>
              </a:rPr>
              <a:t>S Slaves - </a:t>
            </a:r>
            <a:r>
              <a:rPr lang="en-US" sz="2000" dirty="0">
                <a:solidFill>
                  <a:srgbClr val="000000"/>
                </a:solidFill>
              </a:rPr>
              <a:t>sabotage from slaves due to smaller numbers of whites on </a:t>
            </a:r>
            <a:r>
              <a:rPr lang="en-US" sz="2000" dirty="0" smtClean="0">
                <a:solidFill>
                  <a:srgbClr val="000000"/>
                </a:solidFill>
              </a:rPr>
              <a:t>plantations. </a:t>
            </a:r>
            <a:endParaRPr lang="en-US" sz="2000" dirty="0">
              <a:solidFill>
                <a:srgbClr val="000000"/>
              </a:solidFill>
            </a:endParaRPr>
          </a:p>
          <a:p>
            <a:r>
              <a:rPr lang="en-US" altLang="en-US" sz="2000" dirty="0">
                <a:solidFill>
                  <a:srgbClr val="000000"/>
                </a:solidFill>
              </a:rPr>
              <a:t>N Blacks - could fight for the north – paid less, mostly given labor and holding assignments instead of fighting.</a:t>
            </a:r>
          </a:p>
          <a:p>
            <a:pPr marL="228600" lvl="1">
              <a:spcBef>
                <a:spcPts val="1000"/>
              </a:spcBef>
            </a:pPr>
            <a:r>
              <a:rPr lang="en-US" sz="2000" dirty="0">
                <a:solidFill>
                  <a:srgbClr val="000000"/>
                </a:solidFill>
              </a:rPr>
              <a:t>Liberated or runaway slaves were considered “</a:t>
            </a:r>
            <a:r>
              <a:rPr lang="en-US" sz="2000" b="1" dirty="0">
                <a:solidFill>
                  <a:srgbClr val="000000"/>
                </a:solidFill>
              </a:rPr>
              <a:t>contraband</a:t>
            </a:r>
            <a:r>
              <a:rPr lang="en-US" sz="2000" dirty="0">
                <a:solidFill>
                  <a:srgbClr val="000000"/>
                </a:solidFill>
              </a:rPr>
              <a:t>” by the North, and often served in various capacities in the army.</a:t>
            </a:r>
            <a:endParaRPr lang="en-US" altLang="en-US" sz="2000" dirty="0">
              <a:solidFill>
                <a:srgbClr val="000000"/>
              </a:solidFill>
            </a:endParaRPr>
          </a:p>
          <a:p>
            <a:pPr lvl="1"/>
            <a:r>
              <a:rPr lang="en-US" altLang="en-US" sz="2000" dirty="0">
                <a:solidFill>
                  <a:srgbClr val="000000"/>
                </a:solidFill>
              </a:rPr>
              <a:t>Ex: 54</a:t>
            </a:r>
            <a:r>
              <a:rPr lang="en-US" altLang="en-US" sz="2000" baseline="30000" dirty="0">
                <a:solidFill>
                  <a:srgbClr val="000000"/>
                </a:solidFill>
              </a:rPr>
              <a:t>th</a:t>
            </a:r>
            <a:r>
              <a:rPr lang="en-US" altLang="en-US" sz="2000" dirty="0">
                <a:solidFill>
                  <a:srgbClr val="000000"/>
                </a:solidFill>
              </a:rPr>
              <a:t> </a:t>
            </a:r>
            <a:r>
              <a:rPr lang="en-US" altLang="en-US" sz="2000" dirty="0" smtClean="0">
                <a:solidFill>
                  <a:srgbClr val="000000"/>
                </a:solidFill>
              </a:rPr>
              <a:t>Massachusetts!</a:t>
            </a:r>
            <a:endParaRPr lang="en-US" altLang="en-US" sz="2000" dirty="0">
              <a:solidFill>
                <a:srgbClr val="000000"/>
              </a:solidFill>
            </a:endParaRPr>
          </a:p>
          <a:p>
            <a:r>
              <a:rPr lang="en-US" sz="2000" dirty="0">
                <a:solidFill>
                  <a:srgbClr val="000000"/>
                </a:solidFill>
              </a:rPr>
              <a:t>Prison camps (both sides) – terrible! - Disease and death were common.</a:t>
            </a:r>
          </a:p>
          <a:p>
            <a:pPr lvl="1"/>
            <a:r>
              <a:rPr lang="en-US" sz="2000" b="1" dirty="0">
                <a:solidFill>
                  <a:srgbClr val="000000"/>
                </a:solidFill>
              </a:rPr>
              <a:t>Andersonville GA </a:t>
            </a:r>
            <a:r>
              <a:rPr lang="en-US" sz="2000" dirty="0">
                <a:solidFill>
                  <a:srgbClr val="000000"/>
                </a:solidFill>
              </a:rPr>
              <a:t>camp – one of the worst!</a:t>
            </a:r>
          </a:p>
        </p:txBody>
      </p:sp>
      <p:pic>
        <p:nvPicPr>
          <p:cNvPr id="6" name="Picture 2"/>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11682" t="9933" b="11923"/>
          <a:stretch>
            <a:fillRect/>
          </a:stretch>
        </p:blipFill>
        <p:spPr bwMode="auto">
          <a:xfrm>
            <a:off x="5674660" y="954755"/>
            <a:ext cx="3365126" cy="3390981"/>
          </a:xfrm>
          <a:prstGeom prst="rect">
            <a:avLst/>
          </a:prstGeom>
          <a:noFill/>
          <a:ln w="9360">
            <a:solidFill>
              <a:srgbClr val="990000"/>
            </a:solidFill>
            <a:miter lim="800000"/>
            <a:headEnd/>
            <a:tailEnd/>
          </a:ln>
          <a:effectLst/>
          <a:extLst>
            <a:ext uri="{909E8E84-426E-40dd-AFC4-6F175D3DCCD1}">
              <a14:hiddenFill xmlns:a14="http://schemas.microsoft.com/office/drawing/2010/main">
                <a:blipFill dpi="0" rotWithShape="0">
                  <a:blip>
                    <a:lum bright="-12000" contrast="12000"/>
                  </a:blip>
                  <a:srcRect l="11682" t="9933" b="11923"/>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1027" r="1027"/>
          <a:stretch>
            <a:fillRect/>
          </a:stretch>
        </p:blipFill>
        <p:spPr bwMode="auto">
          <a:xfrm>
            <a:off x="4205573" y="3372869"/>
            <a:ext cx="3671047" cy="3317917"/>
          </a:xfrm>
          <a:prstGeom prst="rect">
            <a:avLst/>
          </a:prstGeom>
          <a:noFill/>
          <a:ln w="9360">
            <a:solidFill>
              <a:srgbClr val="990000"/>
            </a:solidFill>
            <a:miter lim="800000"/>
            <a:headEnd/>
            <a:tailEnd/>
          </a:ln>
          <a:effectLst/>
          <a:extLst>
            <a:ext uri="{909E8E84-426E-40dd-AFC4-6F175D3DCCD1}">
              <a14:hiddenFill xmlns:a14="http://schemas.microsoft.com/office/drawing/2010/main">
                <a:blipFill dpi="0" rotWithShape="0">
                  <a:blip>
                    <a:lum bright="-6000" contrast="12000"/>
                  </a:blip>
                  <a:srcRect l="1027" r="1027"/>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28790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0" y="1447800"/>
            <a:ext cx="9144000" cy="13112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000">
                <a:latin typeface="Century Schoolbook" charset="0"/>
              </a:rPr>
              <a:t>Union Prison Camp at Andersonville, GA</a:t>
            </a:r>
          </a:p>
        </p:txBody>
      </p:sp>
      <p:pic>
        <p:nvPicPr>
          <p:cNvPr id="289795" name="Picture 3" descr="Andersonville-3"/>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1238250"/>
            <a:ext cx="9144000" cy="56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9796" name="Rectangle 4"/>
          <p:cNvSpPr>
            <a:spLocks noGrp="1" noChangeArrowheads="1"/>
          </p:cNvSpPr>
          <p:nvPr>
            <p:ph type="title"/>
          </p:nvPr>
        </p:nvSpPr>
        <p:spPr>
          <a:xfrm>
            <a:off x="914400" y="0"/>
            <a:ext cx="8001000" cy="1219200"/>
          </a:xfrm>
        </p:spPr>
        <p:txBody>
          <a:bodyPr/>
          <a:lstStyle/>
          <a:p>
            <a:pPr algn="ctr">
              <a:lnSpc>
                <a:spcPct val="80000"/>
              </a:lnSpc>
              <a:spcBef>
                <a:spcPct val="10000"/>
              </a:spcBef>
            </a:pPr>
            <a:r>
              <a:rPr lang="en-US"/>
              <a:t>Confederate Prison Camp in Andersonville, GA</a:t>
            </a:r>
          </a:p>
        </p:txBody>
      </p:sp>
      <p:sp>
        <p:nvSpPr>
          <p:cNvPr id="289797" name="Text Box 5"/>
          <p:cNvSpPr txBox="1">
            <a:spLocks noChangeArrowheads="1"/>
          </p:cNvSpPr>
          <p:nvPr/>
        </p:nvSpPr>
        <p:spPr bwMode="auto">
          <a:xfrm>
            <a:off x="685800" y="5715000"/>
            <a:ext cx="7696200" cy="1065213"/>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sz="3600"/>
              <a:t>Built to hold 10,000 prisoners; </a:t>
            </a:r>
          </a:p>
          <a:p>
            <a:pPr algn="ctr">
              <a:lnSpc>
                <a:spcPct val="80000"/>
              </a:lnSpc>
              <a:spcBef>
                <a:spcPct val="10000"/>
              </a:spcBef>
            </a:pPr>
            <a:r>
              <a:rPr lang="en-US" sz="3600"/>
              <a:t>but held more than 32,000 Union POWs</a:t>
            </a:r>
          </a:p>
        </p:txBody>
      </p:sp>
      <p:pic>
        <p:nvPicPr>
          <p:cNvPr id="289798" name="Picture 6" descr="Andersonville-7"/>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066800" y="0"/>
            <a:ext cx="35385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89799" name="Picture 7" descr="Andersonville-6"/>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10963" r="7903"/>
          <a:stretch>
            <a:fillRect/>
          </a:stretch>
        </p:blipFill>
        <p:spPr bwMode="auto">
          <a:xfrm>
            <a:off x="4876800" y="19050"/>
            <a:ext cx="3789363" cy="6757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9800" name="Picture 8" descr="Andersonville Prisoner Record"/>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b="61111"/>
          <a:stretch>
            <a:fillRect/>
          </a:stretch>
        </p:blipFill>
        <p:spPr bwMode="auto">
          <a:xfrm>
            <a:off x="0" y="0"/>
            <a:ext cx="9144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9801" name="Picture 9" descr="Andersonville Prisoner Record"/>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t="89194" b="2533"/>
          <a:stretch>
            <a:fillRect/>
          </a:stretch>
        </p:blipFill>
        <p:spPr bwMode="auto">
          <a:xfrm>
            <a:off x="3175" y="5862638"/>
            <a:ext cx="91408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9802" name="Picture 10" descr="Andersonville Prisoner Record"/>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t="60155" b="29080"/>
          <a:stretch>
            <a:fillRect/>
          </a:stretch>
        </p:blipFill>
        <p:spPr bwMode="auto">
          <a:xfrm>
            <a:off x="0" y="4572000"/>
            <a:ext cx="9147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9803" name="Oval 11"/>
          <p:cNvSpPr>
            <a:spLocks noChangeArrowheads="1"/>
          </p:cNvSpPr>
          <p:nvPr/>
        </p:nvSpPr>
        <p:spPr bwMode="auto">
          <a:xfrm>
            <a:off x="3124200" y="4800600"/>
            <a:ext cx="2514600" cy="990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277447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9798"/>
                                        </p:tgtEl>
                                        <p:attrNameLst>
                                          <p:attrName>style.visibility</p:attrName>
                                        </p:attrNameLst>
                                      </p:cBhvr>
                                      <p:to>
                                        <p:strVal val="visible"/>
                                      </p:to>
                                    </p:set>
                                    <p:animEffect transition="in" filter="fade">
                                      <p:cBhvr>
                                        <p:cTn id="7" dur="2000"/>
                                        <p:tgtEl>
                                          <p:spTgt spid="28979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89799"/>
                                        </p:tgtEl>
                                        <p:attrNameLst>
                                          <p:attrName>style.visibility</p:attrName>
                                        </p:attrNameLst>
                                      </p:cBhvr>
                                      <p:to>
                                        <p:strVal val="visible"/>
                                      </p:to>
                                    </p:set>
                                    <p:animEffect transition="in" filter="fade">
                                      <p:cBhvr>
                                        <p:cTn id="11" dur="2000"/>
                                        <p:tgtEl>
                                          <p:spTgt spid="2897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89800"/>
                                        </p:tgtEl>
                                        <p:attrNameLst>
                                          <p:attrName>style.visibility</p:attrName>
                                        </p:attrNameLst>
                                      </p:cBhvr>
                                      <p:to>
                                        <p:strVal val="visible"/>
                                      </p:to>
                                    </p:set>
                                    <p:animEffect transition="in" filter="fade">
                                      <p:cBhvr>
                                        <p:cTn id="16" dur="2000"/>
                                        <p:tgtEl>
                                          <p:spTgt spid="289800"/>
                                        </p:tgtEl>
                                      </p:cBhvr>
                                    </p:animEffect>
                                  </p:childTnLst>
                                </p:cTn>
                              </p:par>
                              <p:par>
                                <p:cTn id="17" presetID="10" presetClass="entr" presetSubtype="0" fill="hold" nodeType="withEffect">
                                  <p:stCondLst>
                                    <p:cond delay="0"/>
                                  </p:stCondLst>
                                  <p:childTnLst>
                                    <p:set>
                                      <p:cBhvr>
                                        <p:cTn id="18" dur="1" fill="hold">
                                          <p:stCondLst>
                                            <p:cond delay="0"/>
                                          </p:stCondLst>
                                        </p:cTn>
                                        <p:tgtEl>
                                          <p:spTgt spid="289801"/>
                                        </p:tgtEl>
                                        <p:attrNameLst>
                                          <p:attrName>style.visibility</p:attrName>
                                        </p:attrNameLst>
                                      </p:cBhvr>
                                      <p:to>
                                        <p:strVal val="visible"/>
                                      </p:to>
                                    </p:set>
                                    <p:animEffect transition="in" filter="fade">
                                      <p:cBhvr>
                                        <p:cTn id="19" dur="2000"/>
                                        <p:tgtEl>
                                          <p:spTgt spid="289801"/>
                                        </p:tgtEl>
                                      </p:cBhvr>
                                    </p:animEffect>
                                  </p:childTnLst>
                                </p:cTn>
                              </p:par>
                              <p:par>
                                <p:cTn id="20" presetID="10" presetClass="entr" presetSubtype="0" fill="hold" nodeType="withEffect">
                                  <p:stCondLst>
                                    <p:cond delay="0"/>
                                  </p:stCondLst>
                                  <p:childTnLst>
                                    <p:set>
                                      <p:cBhvr>
                                        <p:cTn id="21" dur="1" fill="hold">
                                          <p:stCondLst>
                                            <p:cond delay="0"/>
                                          </p:stCondLst>
                                        </p:cTn>
                                        <p:tgtEl>
                                          <p:spTgt spid="289802"/>
                                        </p:tgtEl>
                                        <p:attrNameLst>
                                          <p:attrName>style.visibility</p:attrName>
                                        </p:attrNameLst>
                                      </p:cBhvr>
                                      <p:to>
                                        <p:strVal val="visible"/>
                                      </p:to>
                                    </p:set>
                                    <p:animEffect transition="in" filter="fade">
                                      <p:cBhvr>
                                        <p:cTn id="22" dur="2000"/>
                                        <p:tgtEl>
                                          <p:spTgt spid="289802"/>
                                        </p:tgtEl>
                                      </p:cBhvr>
                                    </p:animEffect>
                                  </p:childTnLst>
                                </p:cTn>
                              </p:par>
                            </p:childTnLst>
                          </p:cTn>
                        </p:par>
                        <p:par>
                          <p:cTn id="23" fill="hold" nodeType="afterGroup">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289803"/>
                                        </p:tgtEl>
                                        <p:attrNameLst>
                                          <p:attrName>style.visibility</p:attrName>
                                        </p:attrNameLst>
                                      </p:cBhvr>
                                      <p:to>
                                        <p:strVal val="visible"/>
                                      </p:to>
                                    </p:set>
                                    <p:anim calcmode="lin" valueType="num">
                                      <p:cBhvr>
                                        <p:cTn id="26" dur="500" fill="hold"/>
                                        <p:tgtEl>
                                          <p:spTgt spid="289803"/>
                                        </p:tgtEl>
                                        <p:attrNameLst>
                                          <p:attrName>ppt_w</p:attrName>
                                        </p:attrNameLst>
                                      </p:cBhvr>
                                      <p:tavLst>
                                        <p:tav tm="0">
                                          <p:val>
                                            <p:fltVal val="0"/>
                                          </p:val>
                                        </p:tav>
                                        <p:tav tm="100000">
                                          <p:val>
                                            <p:strVal val="#ppt_w"/>
                                          </p:val>
                                        </p:tav>
                                      </p:tavLst>
                                    </p:anim>
                                    <p:anim calcmode="lin" valueType="num">
                                      <p:cBhvr>
                                        <p:cTn id="27" dur="500" fill="hold"/>
                                        <p:tgtEl>
                                          <p:spTgt spid="289803"/>
                                        </p:tgtEl>
                                        <p:attrNameLst>
                                          <p:attrName>ppt_h</p:attrName>
                                        </p:attrNameLst>
                                      </p:cBhvr>
                                      <p:tavLst>
                                        <p:tav tm="0">
                                          <p:val>
                                            <p:fltVal val="0"/>
                                          </p:val>
                                        </p:tav>
                                        <p:tav tm="100000">
                                          <p:val>
                                            <p:strVal val="#ppt_h"/>
                                          </p:val>
                                        </p:tav>
                                      </p:tavLst>
                                    </p:anim>
                                    <p:animEffect transition="in" filter="fade">
                                      <p:cBhvr>
                                        <p:cTn id="28" dur="500"/>
                                        <p:tgtEl>
                                          <p:spTgt spid="289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41199" y="152404"/>
            <a:ext cx="8834717"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AF9E6"/>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a:spcBef>
                <a:spcPts val="2500"/>
              </a:spcBef>
              <a:buClr>
                <a:srgbClr val="000000"/>
              </a:buClr>
              <a:buSzPct val="100000"/>
              <a:defRPr/>
            </a:pPr>
            <a:r>
              <a:rPr lang="en-US" altLang="en-US" sz="4000" dirty="0" smtClean="0">
                <a:solidFill>
                  <a:srgbClr val="000000"/>
                </a:solidFill>
                <a:latin typeface="BilboDisplay" charset="0"/>
              </a:rPr>
              <a:t>African-Americans in </a:t>
            </a:r>
            <a:r>
              <a:rPr lang="en-US" altLang="en-US" sz="4000" dirty="0">
                <a:solidFill>
                  <a:srgbClr val="000000"/>
                </a:solidFill>
                <a:latin typeface="BilboDisplay" charset="0"/>
              </a:rPr>
              <a:t>Civil War Battles</a:t>
            </a:r>
          </a:p>
        </p:txBody>
      </p:sp>
      <p:pic>
        <p:nvPicPr>
          <p:cNvPr id="4" name="Picture 6" descr="African-American recruiting poste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a:xfrm>
            <a:off x="342899" y="1013958"/>
            <a:ext cx="4941795" cy="5731873"/>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5627594" y="862468"/>
            <a:ext cx="2924736" cy="5790020"/>
          </a:xfrm>
          <a:prstGeom prst="rect">
            <a:avLst/>
          </a:prstGeom>
          <a:noFill/>
          <a:ln w="9360">
            <a:solidFill>
              <a:srgbClr val="990000"/>
            </a:solidFill>
            <a:miter lim="800000"/>
            <a:headEnd/>
            <a:tailEnd/>
          </a:ln>
          <a:effectLst/>
          <a:extLst>
            <a:ext uri="{909E8E84-426E-40dd-AFC4-6F175D3DCCD1}">
              <a14:hiddenFill xmlns:a14="http://schemas.microsoft.com/office/drawing/2010/main">
                <a:blipFill dpi="0" rotWithShape="0">
                  <a:blip>
                    <a:lum bright="-12000"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1123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143000" y="0"/>
            <a:ext cx="7772400" cy="762000"/>
          </a:xfrm>
        </p:spPr>
        <p:txBody>
          <a:bodyPr/>
          <a:lstStyle/>
          <a:p>
            <a:pPr algn="ctr"/>
            <a:r>
              <a:rPr lang="en-US"/>
              <a:t>The Coming of Emancipation</a:t>
            </a:r>
          </a:p>
        </p:txBody>
      </p:sp>
      <p:sp>
        <p:nvSpPr>
          <p:cNvPr id="195587" name="Rectangle 3"/>
          <p:cNvSpPr>
            <a:spLocks noGrp="1" noChangeArrowheads="1"/>
          </p:cNvSpPr>
          <p:nvPr>
            <p:ph type="body" idx="1"/>
          </p:nvPr>
        </p:nvSpPr>
        <p:spPr>
          <a:xfrm>
            <a:off x="838200" y="685800"/>
            <a:ext cx="8305800" cy="6172200"/>
          </a:xfrm>
        </p:spPr>
        <p:txBody>
          <a:bodyPr/>
          <a:lstStyle/>
          <a:p>
            <a:pPr>
              <a:lnSpc>
                <a:spcPct val="85000"/>
              </a:lnSpc>
              <a:spcBef>
                <a:spcPct val="15000"/>
              </a:spcBef>
            </a:pPr>
            <a:r>
              <a:rPr lang="en-US"/>
              <a:t>At the beginning of the war, the North was fighting to </a:t>
            </a:r>
            <a:r>
              <a:rPr lang="en-US" u="sng">
                <a:effectLst>
                  <a:outerShdw blurRad="38100" dist="38100" dir="2700000" algn="tl">
                    <a:srgbClr val="DDDDDD"/>
                  </a:outerShdw>
                </a:effectLst>
              </a:rPr>
              <a:t>preserve the Union</a:t>
            </a:r>
            <a:r>
              <a:rPr lang="en-US"/>
              <a:t>, not to abolish slavery</a:t>
            </a:r>
          </a:p>
          <a:p>
            <a:pPr>
              <a:lnSpc>
                <a:spcPct val="85000"/>
              </a:lnSpc>
              <a:spcBef>
                <a:spcPct val="15000"/>
              </a:spcBef>
            </a:pPr>
            <a:r>
              <a:rPr lang="en-US"/>
              <a:t>By mid-1862, many Northerners called for immediate emancipation</a:t>
            </a:r>
          </a:p>
          <a:p>
            <a:pPr lvl="1">
              <a:lnSpc>
                <a:spcPct val="85000"/>
              </a:lnSpc>
              <a:spcBef>
                <a:spcPct val="15000"/>
              </a:spcBef>
            </a:pPr>
            <a:r>
              <a:rPr lang="en-US"/>
              <a:t>Congress refused a gradual plan</a:t>
            </a:r>
          </a:p>
          <a:p>
            <a:pPr lvl="1">
              <a:lnSpc>
                <a:spcPct val="85000"/>
              </a:lnSpc>
              <a:spcBef>
                <a:spcPct val="15000"/>
              </a:spcBef>
            </a:pPr>
            <a:r>
              <a:rPr lang="en-US"/>
              <a:t>Many thought immediate freedom for slaves would lure England &amp; France into alliance</a:t>
            </a:r>
          </a:p>
          <a:p>
            <a:pPr lvl="1">
              <a:lnSpc>
                <a:spcPct val="85000"/>
              </a:lnSpc>
              <a:spcBef>
                <a:spcPct val="15000"/>
              </a:spcBef>
            </a:pPr>
            <a:r>
              <a:rPr lang="en-US"/>
              <a:t>Southern victories pressured the North to </a:t>
            </a:r>
            <a:r>
              <a:rPr lang="ja-JP" altLang="en-US">
                <a:latin typeface="Arial"/>
              </a:rPr>
              <a:t>“</a:t>
            </a:r>
            <a:r>
              <a:rPr lang="en-US"/>
              <a:t>strike back</a:t>
            </a:r>
            <a:r>
              <a:rPr lang="ja-JP" altLang="en-US">
                <a:latin typeface="Arial"/>
              </a:rPr>
              <a:t>”</a:t>
            </a:r>
            <a:endParaRPr lang="en-US"/>
          </a:p>
        </p:txBody>
      </p:sp>
    </p:spTree>
    <p:extLst>
      <p:ext uri="{BB962C8B-B14F-4D97-AF65-F5344CB8AC3E}">
        <p14:creationId xmlns:p14="http://schemas.microsoft.com/office/powerpoint/2010/main" val="11440287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143000" y="0"/>
            <a:ext cx="7848600" cy="6858000"/>
          </a:xfrm>
        </p:spPr>
        <p:txBody>
          <a:bodyPr/>
          <a:lstStyle/>
          <a:p>
            <a:pPr>
              <a:lnSpc>
                <a:spcPct val="95000"/>
              </a:lnSpc>
              <a:spcBef>
                <a:spcPct val="20000"/>
              </a:spcBef>
            </a:pPr>
            <a:r>
              <a:rPr lang="en-US" sz="4000" i="1">
                <a:latin typeface="Arial" charset="0"/>
                <a:cs typeface="Arial" charset="0"/>
              </a:rPr>
              <a:t>"My paramount object in this struggle is to save the Union, and is not either to save or to destroy slavery. If I could save the Union without freeing any slave I would do it, and if I could save it by freeing all the slaves I would do it; and if I could save it by freeing some and leaving others alone I would also do that."</a:t>
            </a:r>
            <a:r>
              <a:rPr lang="en-US" sz="4000">
                <a:latin typeface="Arial" charset="0"/>
                <a:cs typeface="Arial" charset="0"/>
              </a:rPr>
              <a:t> </a:t>
            </a:r>
            <a:r>
              <a:rPr lang="en-US" sz="1500">
                <a:latin typeface="Arial" charset="0"/>
                <a:cs typeface="Arial" charset="0"/>
              </a:rPr>
              <a:t/>
            </a:r>
            <a:br>
              <a:rPr lang="en-US" sz="1500">
                <a:latin typeface="Arial" charset="0"/>
                <a:cs typeface="Arial" charset="0"/>
              </a:rPr>
            </a:br>
            <a:r>
              <a:rPr lang="en-US" sz="1500">
                <a:latin typeface="Arial" charset="0"/>
                <a:cs typeface="Arial" charset="0"/>
              </a:rPr>
              <a:t/>
            </a:r>
            <a:br>
              <a:rPr lang="en-US" sz="1500">
                <a:latin typeface="Arial" charset="0"/>
                <a:cs typeface="Arial" charset="0"/>
              </a:rPr>
            </a:br>
            <a:r>
              <a:rPr lang="en-US" sz="4000">
                <a:latin typeface="Arial" charset="0"/>
                <a:cs typeface="Arial" charset="0"/>
              </a:rPr>
              <a:t>		—Abraham Lincoln, </a:t>
            </a:r>
            <a:r>
              <a:rPr lang="en-US" sz="4000" b="1" u="sng">
                <a:effectLst>
                  <a:outerShdw blurRad="38100" dist="38100" dir="2700000" algn="tl">
                    <a:srgbClr val="DDDDDD"/>
                  </a:outerShdw>
                </a:effectLst>
                <a:latin typeface="Arial" charset="0"/>
                <a:cs typeface="Arial" charset="0"/>
              </a:rPr>
              <a:t>1862</a:t>
            </a:r>
            <a:endParaRPr lang="en-US" sz="4000" b="1" u="sng">
              <a:effectLst>
                <a:outerShdw blurRad="38100" dist="38100" dir="2700000" algn="tl">
                  <a:srgbClr val="DDDDDD"/>
                </a:outerShdw>
              </a:effectLst>
            </a:endParaRPr>
          </a:p>
        </p:txBody>
      </p:sp>
    </p:spTree>
    <p:extLst>
      <p:ext uri="{BB962C8B-B14F-4D97-AF65-F5344CB8AC3E}">
        <p14:creationId xmlns:p14="http://schemas.microsoft.com/office/powerpoint/2010/main" val="30010968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762000"/>
            <a:ext cx="7772400" cy="1166813"/>
          </a:xfrm>
        </p:spPr>
        <p:txBody>
          <a:bodyPr/>
          <a:lstStyle/>
          <a:p>
            <a:r>
              <a:rPr lang="en-US">
                <a:solidFill>
                  <a:schemeClr val="bg1"/>
                </a:solidFill>
                <a:latin typeface="Georgia" charset="0"/>
                <a:ea typeface="ＭＳ Ｐゴシック" charset="0"/>
                <a:cs typeface="Georgia" charset="0"/>
              </a:rPr>
              <a:t>1862: Antietam and Emancipation</a:t>
            </a:r>
          </a:p>
        </p:txBody>
      </p:sp>
    </p:spTree>
    <p:extLst>
      <p:ext uri="{BB962C8B-B14F-4D97-AF65-F5344CB8AC3E}">
        <p14:creationId xmlns:p14="http://schemas.microsoft.com/office/powerpoint/2010/main" val="35795174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p:txBody>
          <a:bodyPr/>
          <a:lstStyle/>
          <a:p>
            <a:r>
              <a:rPr lang="en-US" sz="4000">
                <a:solidFill>
                  <a:srgbClr val="4D4D4D"/>
                </a:solidFill>
                <a:latin typeface="Georgia" charset="0"/>
                <a:ea typeface="ＭＳ Ｐゴシック" charset="0"/>
                <a:cs typeface="Georgia" charset="0"/>
              </a:rPr>
              <a:t>The War So Far</a:t>
            </a:r>
          </a:p>
        </p:txBody>
      </p:sp>
      <p:pic>
        <p:nvPicPr>
          <p:cNvPr id="15362" name="Content Placeholder 3" descr="lincoln-mcclella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3925" y="1600200"/>
            <a:ext cx="7296150" cy="4205288"/>
          </a:xfrm>
        </p:spPr>
      </p:pic>
    </p:spTree>
    <p:extLst>
      <p:ext uri="{BB962C8B-B14F-4D97-AF65-F5344CB8AC3E}">
        <p14:creationId xmlns:p14="http://schemas.microsoft.com/office/powerpoint/2010/main" val="1784888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p:txBody>
          <a:bodyPr/>
          <a:lstStyle/>
          <a:p>
            <a:r>
              <a:rPr lang="en-US" sz="4000">
                <a:solidFill>
                  <a:srgbClr val="4D4D4D"/>
                </a:solidFill>
                <a:latin typeface="Georgia" charset="0"/>
                <a:ea typeface="ＭＳ Ｐゴシック" charset="0"/>
                <a:cs typeface="Georgia" charset="0"/>
              </a:rPr>
              <a:t>The War So Far</a:t>
            </a:r>
          </a:p>
        </p:txBody>
      </p:sp>
      <p:sp>
        <p:nvSpPr>
          <p:cNvPr id="17410" name="Content Placeholder 2"/>
          <p:cNvSpPr>
            <a:spLocks noGrp="1"/>
          </p:cNvSpPr>
          <p:nvPr>
            <p:ph sz="half" idx="1"/>
          </p:nvPr>
        </p:nvSpPr>
        <p:spPr>
          <a:xfrm>
            <a:off x="4724400" y="1582738"/>
            <a:ext cx="4038600" cy="4232275"/>
          </a:xfrm>
        </p:spPr>
        <p:txBody>
          <a:bodyPr/>
          <a:lstStyle/>
          <a:p>
            <a:pPr marL="0" indent="0">
              <a:buFont typeface="Arial" charset="0"/>
              <a:buNone/>
            </a:pPr>
            <a:r>
              <a:rPr lang="en-US" sz="2200">
                <a:latin typeface="Georgia" charset="0"/>
                <a:ea typeface="ＭＳ Ｐゴシック" charset="0"/>
                <a:cs typeface="Georgia" charset="0"/>
              </a:rPr>
              <a:t>The Confederacy was hoping that Great Britain and France might help them in the war, giving the Confederacy an advantage.</a:t>
            </a:r>
          </a:p>
        </p:txBody>
      </p:sp>
      <p:pic>
        <p:nvPicPr>
          <p:cNvPr id="1027" name="Picture 3" descr="C:\Users\nosier\AppData\Local\Microsoft\Windows\Temporary Internet Files\Content.IE5\MOBB4T3I\MP900400797[1].jpg"/>
          <p:cNvPicPr>
            <a:picLocks noChangeAspect="1" noChangeArrowheads="1"/>
          </p:cNvPicPr>
          <p:nvPr/>
        </p:nvPicPr>
        <p:blipFill>
          <a:blip r:embed="rId2" cstate="print">
            <a:extLst/>
          </a:blip>
          <a:srcRect/>
          <a:stretch>
            <a:fillRect/>
          </a:stretch>
        </p:blipFill>
        <p:spPr bwMode="auto">
          <a:xfrm>
            <a:off x="457200" y="1626984"/>
            <a:ext cx="2771488" cy="2217191"/>
          </a:xfrm>
          <a:prstGeom prst="rect">
            <a:avLst/>
          </a:prstGeom>
          <a:ln>
            <a:noFill/>
          </a:ln>
          <a:effectLst>
            <a:softEdge rad="112500"/>
          </a:effectLst>
          <a:extLst/>
        </p:spPr>
      </p:pic>
      <p:pic>
        <p:nvPicPr>
          <p:cNvPr id="1028" name="Picture 4" descr="C:\Users\nosier\AppData\Local\Microsoft\Windows\Temporary Internet Files\Content.IE5\MOBB4T3I\MP900400811[1].jpg"/>
          <p:cNvPicPr>
            <a:picLocks noChangeAspect="1" noChangeArrowheads="1"/>
          </p:cNvPicPr>
          <p:nvPr/>
        </p:nvPicPr>
        <p:blipFill>
          <a:blip r:embed="rId3" cstate="print">
            <a:extLst/>
          </a:blip>
          <a:srcRect/>
          <a:stretch>
            <a:fillRect/>
          </a:stretch>
        </p:blipFill>
        <p:spPr bwMode="auto">
          <a:xfrm>
            <a:off x="1676400" y="3505200"/>
            <a:ext cx="2817208" cy="2253767"/>
          </a:xfrm>
          <a:prstGeom prst="rect">
            <a:avLst/>
          </a:prstGeom>
          <a:ln>
            <a:noFill/>
          </a:ln>
          <a:effectLst>
            <a:softEdge rad="112500"/>
          </a:effectLst>
          <a:extLst/>
        </p:spPr>
      </p:pic>
    </p:spTree>
    <p:extLst>
      <p:ext uri="{BB962C8B-B14F-4D97-AF65-F5344CB8AC3E}">
        <p14:creationId xmlns:p14="http://schemas.microsoft.com/office/powerpoint/2010/main" val="26690835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descr="charlestonmercuryloc.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371600" y="1616075"/>
            <a:ext cx="2262188" cy="4681538"/>
          </a:xfrm>
        </p:spPr>
      </p:pic>
      <p:sp>
        <p:nvSpPr>
          <p:cNvPr id="18434" name="TextBox 3"/>
          <p:cNvSpPr txBox="1">
            <a:spLocks noChangeArrowheads="1"/>
          </p:cNvSpPr>
          <p:nvPr/>
        </p:nvSpPr>
        <p:spPr bwMode="auto">
          <a:xfrm>
            <a:off x="-41275" y="6858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4000">
                <a:solidFill>
                  <a:srgbClr val="4D4D4D"/>
                </a:solidFill>
                <a:latin typeface="Georgia" charset="0"/>
              </a:rPr>
              <a:t>The War So Far</a:t>
            </a:r>
          </a:p>
        </p:txBody>
      </p:sp>
      <p:sp>
        <p:nvSpPr>
          <p:cNvPr id="8" name="TextBox 7"/>
          <p:cNvSpPr txBox="1"/>
          <p:nvPr/>
        </p:nvSpPr>
        <p:spPr>
          <a:xfrm>
            <a:off x="3733800" y="1616075"/>
            <a:ext cx="5172075" cy="769938"/>
          </a:xfrm>
          <a:prstGeom prst="rect">
            <a:avLst/>
          </a:prstGeom>
          <a:noFill/>
        </p:spPr>
        <p:txBody>
          <a:bodyPr>
            <a:spAutoFit/>
          </a:bodyPr>
          <a:lstStyle/>
          <a:p>
            <a:pPr>
              <a:defRPr/>
            </a:pPr>
            <a:r>
              <a:rPr lang="en-US" sz="2200" b="1" dirty="0">
                <a:latin typeface="+mn-lt"/>
                <a:ea typeface="+mn-ea"/>
              </a:rPr>
              <a:t>What is the war about?</a:t>
            </a:r>
          </a:p>
          <a:p>
            <a:pPr>
              <a:defRPr/>
            </a:pPr>
            <a:r>
              <a:rPr lang="en-US" sz="2200" dirty="0">
                <a:latin typeface="+mn-lt"/>
                <a:ea typeface="+mn-ea"/>
              </a:rPr>
              <a:t>Preserving the Union or Freeing the Slaves?</a:t>
            </a:r>
            <a:endParaRPr lang="en-US" sz="2200" dirty="0">
              <a:latin typeface="+mn-lt"/>
              <a:ea typeface="+mn-ea"/>
            </a:endParaRPr>
          </a:p>
        </p:txBody>
      </p:sp>
      <p:pic>
        <p:nvPicPr>
          <p:cNvPr id="1843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001963"/>
            <a:ext cx="250507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3001963"/>
            <a:ext cx="246221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570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143000" y="0"/>
            <a:ext cx="7772400" cy="914400"/>
          </a:xfrm>
        </p:spPr>
        <p:txBody>
          <a:bodyPr/>
          <a:lstStyle/>
          <a:p>
            <a:pPr algn="ctr"/>
            <a:r>
              <a:rPr lang="en-US"/>
              <a:t>What is the </a:t>
            </a:r>
            <a:r>
              <a:rPr lang="ja-JP" altLang="en-US">
                <a:latin typeface="Arial"/>
              </a:rPr>
              <a:t>“</a:t>
            </a:r>
            <a:r>
              <a:rPr lang="en-US"/>
              <a:t>United States</a:t>
            </a:r>
            <a:r>
              <a:rPr lang="ja-JP" altLang="en-US">
                <a:latin typeface="Arial"/>
              </a:rPr>
              <a:t>”</a:t>
            </a:r>
            <a:r>
              <a:rPr lang="en-US"/>
              <a:t>?</a:t>
            </a:r>
          </a:p>
        </p:txBody>
      </p:sp>
      <p:sp>
        <p:nvSpPr>
          <p:cNvPr id="274435" name="Rectangle 3"/>
          <p:cNvSpPr>
            <a:spLocks noGrp="1" noChangeArrowheads="1"/>
          </p:cNvSpPr>
          <p:nvPr>
            <p:ph type="body" idx="1"/>
          </p:nvPr>
        </p:nvSpPr>
        <p:spPr>
          <a:xfrm>
            <a:off x="838200" y="838200"/>
            <a:ext cx="8305800" cy="6019800"/>
          </a:xfrm>
        </p:spPr>
        <p:txBody>
          <a:bodyPr/>
          <a:lstStyle/>
          <a:p>
            <a:r>
              <a:rPr lang="en-US"/>
              <a:t>The Southern decision to secede was based on old arguments:</a:t>
            </a:r>
          </a:p>
          <a:p>
            <a:pPr lvl="1"/>
            <a:r>
              <a:rPr lang="en-US"/>
              <a:t>The USA was a </a:t>
            </a:r>
            <a:r>
              <a:rPr lang="ja-JP" altLang="en-US">
                <a:latin typeface="Arial"/>
              </a:rPr>
              <a:t>“</a:t>
            </a:r>
            <a:r>
              <a:rPr lang="en-US"/>
              <a:t>compact </a:t>
            </a:r>
            <a:r>
              <a:rPr lang="en-US" i="1" u="sng"/>
              <a:t>between</a:t>
            </a:r>
            <a:r>
              <a:rPr lang="en-US"/>
              <a:t> states,</a:t>
            </a:r>
            <a:r>
              <a:rPr lang="ja-JP" altLang="en-US">
                <a:latin typeface="Arial"/>
              </a:rPr>
              <a:t>”</a:t>
            </a:r>
            <a:r>
              <a:rPr lang="en-US"/>
              <a:t> not a national gov</a:t>
            </a:r>
            <a:r>
              <a:rPr lang="ja-JP" altLang="en-US">
                <a:latin typeface="Arial"/>
              </a:rPr>
              <a:t>’</a:t>
            </a:r>
            <a:r>
              <a:rPr lang="en-US"/>
              <a:t>t </a:t>
            </a:r>
            <a:r>
              <a:rPr lang="ja-JP" altLang="en-US">
                <a:latin typeface="Arial"/>
              </a:rPr>
              <a:t>“</a:t>
            </a:r>
            <a:r>
              <a:rPr lang="en-US" i="1" u="sng"/>
              <a:t>above</a:t>
            </a:r>
            <a:r>
              <a:rPr lang="en-US"/>
              <a:t> the states</a:t>
            </a:r>
            <a:r>
              <a:rPr lang="ja-JP" altLang="en-US">
                <a:latin typeface="Arial"/>
              </a:rPr>
              <a:t>”</a:t>
            </a:r>
            <a:endParaRPr lang="en-US"/>
          </a:p>
          <a:p>
            <a:pPr lvl="1"/>
            <a:r>
              <a:rPr lang="en-US"/>
              <a:t>Therefore, states could leave the Union freely &amp; peacefully</a:t>
            </a:r>
          </a:p>
          <a:p>
            <a:pPr lvl="1"/>
            <a:r>
              <a:rPr lang="en-US"/>
              <a:t>States</a:t>
            </a:r>
            <a:r>
              <a:rPr lang="ja-JP" altLang="en-US">
                <a:latin typeface="Arial"/>
              </a:rPr>
              <a:t>’</a:t>
            </a:r>
            <a:r>
              <a:rPr lang="en-US"/>
              <a:t> rights must be protected as a guarantee of liberty </a:t>
            </a:r>
          </a:p>
        </p:txBody>
      </p:sp>
      <p:sp>
        <p:nvSpPr>
          <p:cNvPr id="274437" name="AutoShape 5"/>
          <p:cNvSpPr>
            <a:spLocks noChangeArrowheads="1"/>
          </p:cNvSpPr>
          <p:nvPr/>
        </p:nvSpPr>
        <p:spPr bwMode="auto">
          <a:xfrm>
            <a:off x="76200" y="3733800"/>
            <a:ext cx="8991600" cy="1905000"/>
          </a:xfrm>
          <a:prstGeom prst="wedgeRectCallout">
            <a:avLst>
              <a:gd name="adj1" fmla="val 4782"/>
              <a:gd name="adj2" fmla="val -140167"/>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fontAlgn="base">
              <a:lnSpc>
                <a:spcPct val="80000"/>
              </a:lnSpc>
              <a:spcBef>
                <a:spcPct val="0"/>
              </a:spcBef>
              <a:spcAft>
                <a:spcPct val="0"/>
              </a:spcAft>
            </a:pPr>
            <a:r>
              <a:rPr lang="en-US" sz="3600" smtClean="0">
                <a:solidFill>
                  <a:srgbClr val="000000"/>
                </a:solidFill>
                <a:latin typeface="Times New Roman" charset="0"/>
                <a:ea typeface="ＭＳ Ｐゴシック" charset="0"/>
              </a:rPr>
              <a:t>Southerners had threatened secession during a Congressional debate over slavery in 1790, the Missouri Crisis of 1820, the Nullification Crisis of 1832, &amp; the crisis over California in 1850</a:t>
            </a:r>
          </a:p>
        </p:txBody>
      </p:sp>
      <p:sp>
        <p:nvSpPr>
          <p:cNvPr id="274438" name="AutoShape 6"/>
          <p:cNvSpPr>
            <a:spLocks noChangeArrowheads="1"/>
          </p:cNvSpPr>
          <p:nvPr/>
        </p:nvSpPr>
        <p:spPr bwMode="auto">
          <a:xfrm>
            <a:off x="990600" y="2209800"/>
            <a:ext cx="8077200" cy="1524000"/>
          </a:xfrm>
          <a:prstGeom prst="wedgeRectCallout">
            <a:avLst>
              <a:gd name="adj1" fmla="val 14032"/>
              <a:gd name="adj2" fmla="val 21416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fontAlgn="base">
              <a:lnSpc>
                <a:spcPct val="80000"/>
              </a:lnSpc>
              <a:spcBef>
                <a:spcPct val="0"/>
              </a:spcBef>
              <a:spcAft>
                <a:spcPct val="0"/>
              </a:spcAft>
            </a:pPr>
            <a:r>
              <a:rPr lang="en-US" sz="3600" smtClean="0">
                <a:solidFill>
                  <a:srgbClr val="000000"/>
                </a:solidFill>
                <a:latin typeface="Times New Roman" charset="0"/>
                <a:ea typeface="ＭＳ Ｐゴシック" charset="0"/>
              </a:rPr>
              <a:t>Individuals have the right to own property (slaves) &amp; have the right to have their property returned (Fugitive Slave Law)</a:t>
            </a:r>
          </a:p>
        </p:txBody>
      </p:sp>
    </p:spTree>
    <p:extLst>
      <p:ext uri="{BB962C8B-B14F-4D97-AF65-F5344CB8AC3E}">
        <p14:creationId xmlns:p14="http://schemas.microsoft.com/office/powerpoint/2010/main" val="2935711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4437"/>
                                        </p:tgtEl>
                                        <p:attrNameLst>
                                          <p:attrName>style.visibility</p:attrName>
                                        </p:attrNameLst>
                                      </p:cBhvr>
                                      <p:to>
                                        <p:strVal val="visible"/>
                                      </p:to>
                                    </p:set>
                                    <p:anim calcmode="lin" valueType="num">
                                      <p:cBhvr>
                                        <p:cTn id="7" dur="500" fill="hold"/>
                                        <p:tgtEl>
                                          <p:spTgt spid="274437"/>
                                        </p:tgtEl>
                                        <p:attrNameLst>
                                          <p:attrName>ppt_w</p:attrName>
                                        </p:attrNameLst>
                                      </p:cBhvr>
                                      <p:tavLst>
                                        <p:tav tm="0">
                                          <p:val>
                                            <p:fltVal val="0"/>
                                          </p:val>
                                        </p:tav>
                                        <p:tav tm="100000">
                                          <p:val>
                                            <p:strVal val="#ppt_w"/>
                                          </p:val>
                                        </p:tav>
                                      </p:tavLst>
                                    </p:anim>
                                    <p:anim calcmode="lin" valueType="num">
                                      <p:cBhvr>
                                        <p:cTn id="8" dur="500" fill="hold"/>
                                        <p:tgtEl>
                                          <p:spTgt spid="274437"/>
                                        </p:tgtEl>
                                        <p:attrNameLst>
                                          <p:attrName>ppt_h</p:attrName>
                                        </p:attrNameLst>
                                      </p:cBhvr>
                                      <p:tavLst>
                                        <p:tav tm="0">
                                          <p:val>
                                            <p:fltVal val="0"/>
                                          </p:val>
                                        </p:tav>
                                        <p:tav tm="100000">
                                          <p:val>
                                            <p:strVal val="#ppt_h"/>
                                          </p:val>
                                        </p:tav>
                                      </p:tavLst>
                                    </p:anim>
                                    <p:animEffect transition="in" filter="fade">
                                      <p:cBhvr>
                                        <p:cTn id="9" dur="500"/>
                                        <p:tgtEl>
                                          <p:spTgt spid="2744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74437"/>
                                        </p:tgtEl>
                                        <p:attrNameLst>
                                          <p:attrName>ppt_w</p:attrName>
                                        </p:attrNameLst>
                                      </p:cBhvr>
                                      <p:tavLst>
                                        <p:tav tm="0">
                                          <p:val>
                                            <p:strVal val="ppt_w"/>
                                          </p:val>
                                        </p:tav>
                                        <p:tav tm="100000">
                                          <p:val>
                                            <p:fltVal val="0"/>
                                          </p:val>
                                        </p:tav>
                                      </p:tavLst>
                                    </p:anim>
                                    <p:anim calcmode="lin" valueType="num">
                                      <p:cBhvr>
                                        <p:cTn id="14" dur="500"/>
                                        <p:tgtEl>
                                          <p:spTgt spid="274437"/>
                                        </p:tgtEl>
                                        <p:attrNameLst>
                                          <p:attrName>ppt_h</p:attrName>
                                        </p:attrNameLst>
                                      </p:cBhvr>
                                      <p:tavLst>
                                        <p:tav tm="0">
                                          <p:val>
                                            <p:strVal val="ppt_h"/>
                                          </p:val>
                                        </p:tav>
                                        <p:tav tm="100000">
                                          <p:val>
                                            <p:fltVal val="0"/>
                                          </p:val>
                                        </p:tav>
                                      </p:tavLst>
                                    </p:anim>
                                    <p:animEffect transition="out" filter="fade">
                                      <p:cBhvr>
                                        <p:cTn id="15" dur="500"/>
                                        <p:tgtEl>
                                          <p:spTgt spid="274437"/>
                                        </p:tgtEl>
                                      </p:cBhvr>
                                    </p:animEffect>
                                    <p:set>
                                      <p:cBhvr>
                                        <p:cTn id="16" dur="1" fill="hold">
                                          <p:stCondLst>
                                            <p:cond delay="499"/>
                                          </p:stCondLst>
                                        </p:cTn>
                                        <p:tgtEl>
                                          <p:spTgt spid="27443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74438"/>
                                        </p:tgtEl>
                                        <p:attrNameLst>
                                          <p:attrName>style.visibility</p:attrName>
                                        </p:attrNameLst>
                                      </p:cBhvr>
                                      <p:to>
                                        <p:strVal val="visible"/>
                                      </p:to>
                                    </p:set>
                                    <p:anim calcmode="lin" valueType="num">
                                      <p:cBhvr>
                                        <p:cTn id="21" dur="500" fill="hold"/>
                                        <p:tgtEl>
                                          <p:spTgt spid="274438"/>
                                        </p:tgtEl>
                                        <p:attrNameLst>
                                          <p:attrName>ppt_w</p:attrName>
                                        </p:attrNameLst>
                                      </p:cBhvr>
                                      <p:tavLst>
                                        <p:tav tm="0">
                                          <p:val>
                                            <p:fltVal val="0"/>
                                          </p:val>
                                        </p:tav>
                                        <p:tav tm="100000">
                                          <p:val>
                                            <p:strVal val="#ppt_w"/>
                                          </p:val>
                                        </p:tav>
                                      </p:tavLst>
                                    </p:anim>
                                    <p:anim calcmode="lin" valueType="num">
                                      <p:cBhvr>
                                        <p:cTn id="22" dur="500" fill="hold"/>
                                        <p:tgtEl>
                                          <p:spTgt spid="274438"/>
                                        </p:tgtEl>
                                        <p:attrNameLst>
                                          <p:attrName>ppt_h</p:attrName>
                                        </p:attrNameLst>
                                      </p:cBhvr>
                                      <p:tavLst>
                                        <p:tav tm="0">
                                          <p:val>
                                            <p:fltVal val="0"/>
                                          </p:val>
                                        </p:tav>
                                        <p:tav tm="100000">
                                          <p:val>
                                            <p:strVal val="#ppt_h"/>
                                          </p:val>
                                        </p:tav>
                                      </p:tavLst>
                                    </p:anim>
                                    <p:animEffect transition="in" filter="fade">
                                      <p:cBhvr>
                                        <p:cTn id="23" dur="500"/>
                                        <p:tgtEl>
                                          <p:spTgt spid="274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animBg="1"/>
      <p:bldP spid="274437" grpId="1" animBg="1"/>
      <p:bldP spid="2744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chor="t"/>
          <a:lstStyle/>
          <a:p>
            <a:r>
              <a:rPr lang="en-US" sz="4000">
                <a:solidFill>
                  <a:srgbClr val="4D4D4D"/>
                </a:solidFill>
                <a:latin typeface="Georgia" charset="0"/>
                <a:ea typeface="ＭＳ Ｐゴシック" charset="0"/>
                <a:cs typeface="Georgia" charset="0"/>
              </a:rPr>
              <a:t>The War So Far</a:t>
            </a:r>
          </a:p>
        </p:txBody>
      </p:sp>
      <p:pic>
        <p:nvPicPr>
          <p:cNvPr id="20482" name="Content Placeholder 3" descr="lincoln-mcclellan tent.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22338" y="1600200"/>
            <a:ext cx="3108325" cy="4232275"/>
          </a:xfrm>
        </p:spPr>
      </p:pic>
      <p:sp>
        <p:nvSpPr>
          <p:cNvPr id="3" name="Content Placeholder 2"/>
          <p:cNvSpPr>
            <a:spLocks noGrp="1"/>
          </p:cNvSpPr>
          <p:nvPr>
            <p:ph sz="half" idx="2"/>
          </p:nvPr>
        </p:nvSpPr>
        <p:spPr>
          <a:xfrm>
            <a:off x="4343400" y="1600200"/>
            <a:ext cx="4343400" cy="4232275"/>
          </a:xfrm>
        </p:spPr>
        <p:txBody>
          <a:bodyPr/>
          <a:lstStyle/>
          <a:p>
            <a:pPr marL="0" indent="0">
              <a:buFont typeface="Arial" charset="0"/>
              <a:buNone/>
            </a:pPr>
            <a:r>
              <a:rPr lang="en-US" sz="2200">
                <a:solidFill>
                  <a:srgbClr val="376092"/>
                </a:solidFill>
                <a:latin typeface="Calibri" charset="0"/>
                <a:ea typeface="ＭＳ Ｐゴシック" charset="0"/>
                <a:cs typeface="Georgia" charset="0"/>
              </a:rPr>
              <a:t>Reasons a Victory was Needed:</a:t>
            </a:r>
            <a:endParaRPr lang="en-US" sz="2200" b="1">
              <a:solidFill>
                <a:schemeClr val="tx1"/>
              </a:solidFill>
              <a:latin typeface="Calibri" charset="0"/>
              <a:ea typeface="ＭＳ Ｐゴシック" charset="0"/>
              <a:cs typeface="Georgia" charset="0"/>
            </a:endParaRPr>
          </a:p>
          <a:p>
            <a:pPr lvl="1"/>
            <a:r>
              <a:rPr lang="en-US" sz="2200">
                <a:solidFill>
                  <a:schemeClr val="tx1"/>
                </a:solidFill>
                <a:latin typeface="Georgia" charset="0"/>
                <a:cs typeface="Arial" charset="0"/>
              </a:rPr>
              <a:t>Lincoln wanted to show that his government was strong and could support or </a:t>
            </a:r>
            <a:r>
              <a:rPr lang="ja-JP" altLang="en-US" sz="2200">
                <a:solidFill>
                  <a:schemeClr val="tx1"/>
                </a:solidFill>
                <a:latin typeface="Georgia" charset="0"/>
                <a:cs typeface="Arial" charset="0"/>
              </a:rPr>
              <a:t>“</a:t>
            </a:r>
            <a:r>
              <a:rPr lang="en-US" sz="2200">
                <a:solidFill>
                  <a:schemeClr val="tx1"/>
                </a:solidFill>
                <a:latin typeface="Georgia" charset="0"/>
                <a:cs typeface="Arial" charset="0"/>
              </a:rPr>
              <a:t>back up</a:t>
            </a:r>
            <a:r>
              <a:rPr lang="ja-JP" altLang="en-US" sz="2200">
                <a:solidFill>
                  <a:schemeClr val="tx1"/>
                </a:solidFill>
                <a:latin typeface="Georgia" charset="0"/>
                <a:cs typeface="Arial" charset="0"/>
              </a:rPr>
              <a:t>”</a:t>
            </a:r>
            <a:r>
              <a:rPr lang="en-US" sz="2200">
                <a:solidFill>
                  <a:schemeClr val="tx1"/>
                </a:solidFill>
                <a:latin typeface="Georgia" charset="0"/>
                <a:cs typeface="Arial" charset="0"/>
              </a:rPr>
              <a:t> the proclamation.</a:t>
            </a:r>
          </a:p>
          <a:p>
            <a:pPr lvl="1"/>
            <a:r>
              <a:rPr lang="en-US" sz="2200">
                <a:solidFill>
                  <a:schemeClr val="tx1"/>
                </a:solidFill>
                <a:latin typeface="Georgia" charset="0"/>
                <a:cs typeface="Arial" charset="0"/>
              </a:rPr>
              <a:t>Lincoln didn</a:t>
            </a:r>
            <a:r>
              <a:rPr lang="ja-JP" altLang="en-US" sz="2200">
                <a:solidFill>
                  <a:schemeClr val="tx1"/>
                </a:solidFill>
                <a:latin typeface="Georgia" charset="0"/>
                <a:cs typeface="Arial" charset="0"/>
              </a:rPr>
              <a:t>’</a:t>
            </a:r>
            <a:r>
              <a:rPr lang="en-US" sz="2200">
                <a:solidFill>
                  <a:schemeClr val="tx1"/>
                </a:solidFill>
                <a:latin typeface="Georgia" charset="0"/>
                <a:cs typeface="Arial" charset="0"/>
              </a:rPr>
              <a:t>t want it to appear that his government was weak, and that he was asking the slaves to rebel against their masters.</a:t>
            </a:r>
            <a:endParaRPr lang="en-US" sz="2200">
              <a:latin typeface="Georgia" charset="0"/>
              <a:cs typeface="Arial" charset="0"/>
            </a:endParaRPr>
          </a:p>
        </p:txBody>
      </p:sp>
    </p:spTree>
    <p:extLst>
      <p:ext uri="{BB962C8B-B14F-4D97-AF65-F5344CB8AC3E}">
        <p14:creationId xmlns:p14="http://schemas.microsoft.com/office/powerpoint/2010/main" val="22018973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Antietam</a:t>
            </a:r>
            <a:br>
              <a:rPr lang="en-US" dirty="0" smtClean="0"/>
            </a:br>
            <a:r>
              <a:rPr lang="en-US" sz="2800" dirty="0" smtClean="0">
                <a:solidFill>
                  <a:schemeClr val="tx1"/>
                </a:solidFill>
                <a:latin typeface="+mj-lt"/>
              </a:rPr>
              <a:t>September 17, 1862</a:t>
            </a:r>
            <a:endParaRPr lang="en-US" sz="2800" dirty="0">
              <a:solidFill>
                <a:schemeClr val="tx1"/>
              </a:solidFill>
              <a:latin typeface="+mj-lt"/>
            </a:endParaRPr>
          </a:p>
        </p:txBody>
      </p:sp>
      <p:pic>
        <p:nvPicPr>
          <p:cNvPr id="22530" name="Content Placeholder 3" descr="battle_of_antietam.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5750" y="1828800"/>
            <a:ext cx="6032500" cy="4205288"/>
          </a:xfrm>
        </p:spPr>
      </p:pic>
    </p:spTree>
    <p:extLst>
      <p:ext uri="{BB962C8B-B14F-4D97-AF65-F5344CB8AC3E}">
        <p14:creationId xmlns:p14="http://schemas.microsoft.com/office/powerpoint/2010/main" val="38120500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143000" y="0"/>
            <a:ext cx="7772400" cy="838200"/>
          </a:xfrm>
        </p:spPr>
        <p:txBody>
          <a:bodyPr/>
          <a:lstStyle/>
          <a:p>
            <a:pPr algn="ctr"/>
            <a:r>
              <a:rPr lang="en-US"/>
              <a:t>The Emancipation Proclamation</a:t>
            </a:r>
          </a:p>
        </p:txBody>
      </p:sp>
      <p:sp>
        <p:nvSpPr>
          <p:cNvPr id="199683" name="Rectangle 3"/>
          <p:cNvSpPr>
            <a:spLocks noGrp="1" noChangeArrowheads="1"/>
          </p:cNvSpPr>
          <p:nvPr>
            <p:ph type="body" idx="1"/>
          </p:nvPr>
        </p:nvSpPr>
        <p:spPr>
          <a:xfrm>
            <a:off x="838200" y="762000"/>
            <a:ext cx="8305800" cy="6096000"/>
          </a:xfrm>
        </p:spPr>
        <p:txBody>
          <a:bodyPr/>
          <a:lstStyle/>
          <a:p>
            <a:pPr>
              <a:lnSpc>
                <a:spcPct val="90000"/>
              </a:lnSpc>
            </a:pPr>
            <a:r>
              <a:rPr lang="en-US"/>
              <a:t>Union </a:t>
            </a:r>
            <a:r>
              <a:rPr lang="ja-JP" altLang="en-US">
                <a:latin typeface="Arial"/>
              </a:rPr>
              <a:t>“</a:t>
            </a:r>
            <a:r>
              <a:rPr lang="en-US"/>
              <a:t>success</a:t>
            </a:r>
            <a:r>
              <a:rPr lang="ja-JP" altLang="en-US">
                <a:latin typeface="Arial"/>
              </a:rPr>
              <a:t>”</a:t>
            </a:r>
            <a:r>
              <a:rPr lang="en-US"/>
              <a:t> at Antietam led Lincoln to issue the </a:t>
            </a:r>
            <a:r>
              <a:rPr lang="en-US" u="sng">
                <a:effectLst>
                  <a:outerShdw blurRad="38100" dist="38100" dir="2700000" algn="tl">
                    <a:srgbClr val="DDDDDD"/>
                  </a:outerShdw>
                </a:effectLst>
              </a:rPr>
              <a:t>Emancipation Proclamation</a:t>
            </a:r>
            <a:r>
              <a:rPr lang="en-US"/>
              <a:t> on January 1, 1863:</a:t>
            </a:r>
          </a:p>
          <a:p>
            <a:pPr lvl="1">
              <a:lnSpc>
                <a:spcPct val="90000"/>
              </a:lnSpc>
            </a:pPr>
            <a:r>
              <a:rPr lang="en-US"/>
              <a:t>Lincoln freed all slaves in Confederate territories</a:t>
            </a:r>
          </a:p>
          <a:p>
            <a:pPr lvl="1">
              <a:lnSpc>
                <a:spcPct val="90000"/>
              </a:lnSpc>
            </a:pPr>
            <a:r>
              <a:rPr lang="en-US"/>
              <a:t>This did not free a single slave but it gave the North a new reason fight the Civil War</a:t>
            </a:r>
          </a:p>
          <a:p>
            <a:pPr lvl="1">
              <a:lnSpc>
                <a:spcPct val="90000"/>
              </a:lnSpc>
            </a:pPr>
            <a:r>
              <a:rPr lang="en-US"/>
              <a:t>Inspired slaves to flee North</a:t>
            </a:r>
          </a:p>
          <a:p>
            <a:pPr>
              <a:lnSpc>
                <a:spcPct val="90000"/>
              </a:lnSpc>
              <a:buSzPct val="75000"/>
            </a:pPr>
            <a:r>
              <a:rPr lang="en-US"/>
              <a:t>Pushed for the 13</a:t>
            </a:r>
            <a:r>
              <a:rPr lang="en-US" baseline="30000"/>
              <a:t>th</a:t>
            </a:r>
            <a:r>
              <a:rPr lang="en-US"/>
              <a:t> Amendment</a:t>
            </a:r>
          </a:p>
        </p:txBody>
      </p:sp>
      <p:sp>
        <p:nvSpPr>
          <p:cNvPr id="199684" name="AutoShape 4"/>
          <p:cNvSpPr>
            <a:spLocks noChangeArrowheads="1"/>
          </p:cNvSpPr>
          <p:nvPr/>
        </p:nvSpPr>
        <p:spPr bwMode="auto">
          <a:xfrm>
            <a:off x="2209800" y="4419600"/>
            <a:ext cx="5181600" cy="990600"/>
          </a:xfrm>
          <a:prstGeom prst="wedgeRectCallout">
            <a:avLst>
              <a:gd name="adj1" fmla="val 28218"/>
              <a:gd name="adj2" fmla="val 13653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Clr>
                <a:schemeClr val="accent1"/>
              </a:buClr>
              <a:buSzPct val="75000"/>
              <a:buFont typeface="Wingdings" charset="0"/>
              <a:buNone/>
            </a:pPr>
            <a:r>
              <a:rPr lang="en-US" sz="3200" dirty="0"/>
              <a:t>Passed after the Civil War ended on Jan 31, 1865</a:t>
            </a:r>
          </a:p>
        </p:txBody>
      </p:sp>
    </p:spTree>
    <p:extLst>
      <p:ext uri="{BB962C8B-B14F-4D97-AF65-F5344CB8AC3E}">
        <p14:creationId xmlns:p14="http://schemas.microsoft.com/office/powerpoint/2010/main" val="3949134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9683">
                                            <p:txEl>
                                              <p:pRg st="1" end="1"/>
                                            </p:txEl>
                                          </p:spTgt>
                                        </p:tgtEl>
                                        <p:attrNameLst>
                                          <p:attrName>style.visibility</p:attrName>
                                        </p:attrNameLst>
                                      </p:cBhvr>
                                      <p:to>
                                        <p:strVal val="visible"/>
                                      </p:to>
                                    </p:set>
                                    <p:anim calcmode="lin" valueType="num">
                                      <p:cBhvr>
                                        <p:cTn id="7" dur="500" fill="hold"/>
                                        <p:tgtEl>
                                          <p:spTgt spid="19968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968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968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99683">
                                            <p:txEl>
                                              <p:pRg st="2" end="2"/>
                                            </p:txEl>
                                          </p:spTgt>
                                        </p:tgtEl>
                                        <p:attrNameLst>
                                          <p:attrName>style.visibility</p:attrName>
                                        </p:attrNameLst>
                                      </p:cBhvr>
                                      <p:to>
                                        <p:strVal val="visible"/>
                                      </p:to>
                                    </p:set>
                                    <p:anim calcmode="lin" valueType="num">
                                      <p:cBhvr>
                                        <p:cTn id="12" dur="500" fill="hold"/>
                                        <p:tgtEl>
                                          <p:spTgt spid="19968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9968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99683">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99683">
                                            <p:txEl>
                                              <p:pRg st="3" end="3"/>
                                            </p:txEl>
                                          </p:spTgt>
                                        </p:tgtEl>
                                        <p:attrNameLst>
                                          <p:attrName>style.visibility</p:attrName>
                                        </p:attrNameLst>
                                      </p:cBhvr>
                                      <p:to>
                                        <p:strVal val="visible"/>
                                      </p:to>
                                    </p:set>
                                    <p:anim calcmode="lin" valueType="num">
                                      <p:cBhvr>
                                        <p:cTn id="17" dur="500" fill="hold"/>
                                        <p:tgtEl>
                                          <p:spTgt spid="19968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9968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99683">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99683">
                                            <p:txEl>
                                              <p:pRg st="4" end="4"/>
                                            </p:txEl>
                                          </p:spTgt>
                                        </p:tgtEl>
                                        <p:attrNameLst>
                                          <p:attrName>style.visibility</p:attrName>
                                        </p:attrNameLst>
                                      </p:cBhvr>
                                      <p:to>
                                        <p:strVal val="visible"/>
                                      </p:to>
                                    </p:set>
                                    <p:anim calcmode="lin" valueType="num">
                                      <p:cBhvr>
                                        <p:cTn id="22" dur="500" fill="hold"/>
                                        <p:tgtEl>
                                          <p:spTgt spid="19968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9968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9968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99684"/>
                                        </p:tgtEl>
                                        <p:attrNameLst>
                                          <p:attrName>style.visibility</p:attrName>
                                        </p:attrNameLst>
                                      </p:cBhvr>
                                      <p:to>
                                        <p:strVal val="visible"/>
                                      </p:to>
                                    </p:set>
                                    <p:anim calcmode="lin" valueType="num">
                                      <p:cBhvr>
                                        <p:cTn id="29" dur="500" fill="hold"/>
                                        <p:tgtEl>
                                          <p:spTgt spid="199684"/>
                                        </p:tgtEl>
                                        <p:attrNameLst>
                                          <p:attrName>ppt_w</p:attrName>
                                        </p:attrNameLst>
                                      </p:cBhvr>
                                      <p:tavLst>
                                        <p:tav tm="0">
                                          <p:val>
                                            <p:fltVal val="0"/>
                                          </p:val>
                                        </p:tav>
                                        <p:tav tm="100000">
                                          <p:val>
                                            <p:strVal val="#ppt_w"/>
                                          </p:val>
                                        </p:tav>
                                      </p:tavLst>
                                    </p:anim>
                                    <p:anim calcmode="lin" valueType="num">
                                      <p:cBhvr>
                                        <p:cTn id="30" dur="500" fill="hold"/>
                                        <p:tgtEl>
                                          <p:spTgt spid="199684"/>
                                        </p:tgtEl>
                                        <p:attrNameLst>
                                          <p:attrName>ppt_h</p:attrName>
                                        </p:attrNameLst>
                                      </p:cBhvr>
                                      <p:tavLst>
                                        <p:tav tm="0">
                                          <p:val>
                                            <p:fltVal val="0"/>
                                          </p:val>
                                        </p:tav>
                                        <p:tav tm="100000">
                                          <p:val>
                                            <p:strVal val="#ppt_h"/>
                                          </p:val>
                                        </p:tav>
                                      </p:tavLst>
                                    </p:anim>
                                    <p:animEffect transition="in" filter="fade">
                                      <p:cBhvr>
                                        <p:cTn id="31" dur="500"/>
                                        <p:tgtEl>
                                          <p:spTgt spid="199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1452281" y="116541"/>
            <a:ext cx="6172200" cy="838200"/>
          </a:xfrm>
        </p:spPr>
        <p:txBody>
          <a:bodyPr vert="horz" lIns="90000" tIns="46800" rIns="90000" bIns="46800" rtlCol="0" anchor="t">
            <a:normAutofit fontScale="900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b="1" dirty="0" smtClean="0">
                <a:solidFill>
                  <a:srgbClr val="000000"/>
                </a:solidFill>
              </a:rPr>
              <a:t>Emancipation Proclamation</a:t>
            </a:r>
          </a:p>
        </p:txBody>
      </p:sp>
      <p:sp>
        <p:nvSpPr>
          <p:cNvPr id="48130" name="Rectangle 2"/>
          <p:cNvSpPr>
            <a:spLocks noGrp="1" noChangeArrowheads="1"/>
          </p:cNvSpPr>
          <p:nvPr>
            <p:ph type="body" idx="1"/>
          </p:nvPr>
        </p:nvSpPr>
        <p:spPr>
          <a:xfrm>
            <a:off x="195944" y="809901"/>
            <a:ext cx="8817429" cy="6003653"/>
          </a:xfrm>
        </p:spPr>
        <p:txBody>
          <a:bodyPr vert="horz" lIns="90000" tIns="46800" rIns="90000" bIns="46800" rtlCol="0">
            <a:noAutofit/>
          </a:bodyPr>
          <a:lstStyle/>
          <a:p>
            <a:pPr>
              <a:lnSpc>
                <a:spcPct val="80000"/>
              </a:lnSpc>
              <a:spcBef>
                <a:spcPts val="500"/>
              </a:spcBef>
              <a:buClr>
                <a:schemeClr val="bg1"/>
              </a:buClr>
              <a:buSzPct val="144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900" dirty="0">
                <a:solidFill>
                  <a:srgbClr val="000000"/>
                </a:solidFill>
              </a:rPr>
              <a:t>“…all persons held as slaves within any State or designated part of a State, the people whereof shall then be in rebellion against the United States, shall be then, thenceforward, and forever free; and the Executive Government of the United States, including the military and naval authority thereof, will recognize and maintain the freedom of such persons, and will do no act or acts to repress such persons, or any of them, in any efforts they may make for their actual freedom.”</a:t>
            </a:r>
          </a:p>
          <a:p>
            <a:pPr lvl="1">
              <a:lnSpc>
                <a:spcPct val="80000"/>
              </a:lnSpc>
              <a:buClr>
                <a:srgbClr val="FAF9E6"/>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900" dirty="0">
                <a:solidFill>
                  <a:srgbClr val="000000"/>
                </a:solidFill>
              </a:rPr>
              <a:t>Who was actually freed</a:t>
            </a:r>
            <a:r>
              <a:rPr lang="en-US" altLang="en-US" sz="1900" dirty="0" smtClean="0">
                <a:solidFill>
                  <a:srgbClr val="000000"/>
                </a:solidFill>
              </a:rPr>
              <a:t>?</a:t>
            </a:r>
          </a:p>
          <a:p>
            <a:pPr lvl="1">
              <a:lnSpc>
                <a:spcPct val="80000"/>
              </a:lnSpc>
              <a:buClr>
                <a:srgbClr val="FAF9E6"/>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1900" dirty="0">
              <a:solidFill>
                <a:srgbClr val="000000"/>
              </a:solidFill>
            </a:endParaRPr>
          </a:p>
          <a:p>
            <a:pPr>
              <a:lnSpc>
                <a:spcPct val="80000"/>
              </a:lnSpc>
              <a:spcBef>
                <a:spcPts val="500"/>
              </a:spcBef>
              <a:buClr>
                <a:schemeClr val="bg1"/>
              </a:buClr>
              <a:buSzPct val="144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900" dirty="0" smtClean="0">
                <a:solidFill>
                  <a:srgbClr val="000000"/>
                </a:solidFill>
              </a:rPr>
              <a:t>And </a:t>
            </a:r>
            <a:r>
              <a:rPr lang="en-US" altLang="en-US" sz="1900" dirty="0">
                <a:solidFill>
                  <a:srgbClr val="000000"/>
                </a:solidFill>
              </a:rPr>
              <a:t>I hereby enjoin upon the people so declared to be free to abstain from all violence, unless in necessary </a:t>
            </a:r>
            <a:r>
              <a:rPr lang="en-US" altLang="en-US" sz="1900" dirty="0" err="1">
                <a:solidFill>
                  <a:srgbClr val="000000"/>
                </a:solidFill>
              </a:rPr>
              <a:t>self-defence</a:t>
            </a:r>
            <a:r>
              <a:rPr lang="en-US" altLang="en-US" sz="1900" dirty="0">
                <a:solidFill>
                  <a:srgbClr val="000000"/>
                </a:solidFill>
              </a:rPr>
              <a:t>; and I recommend to them that, in all cases when allowed, they labor faithfully for reasonable wages. </a:t>
            </a:r>
          </a:p>
          <a:p>
            <a:pPr lvl="1">
              <a:lnSpc>
                <a:spcPct val="80000"/>
              </a:lnSpc>
              <a:buClr>
                <a:srgbClr val="FAF9E6"/>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900" dirty="0">
                <a:solidFill>
                  <a:srgbClr val="000000"/>
                </a:solidFill>
              </a:rPr>
              <a:t>What was Lincoln’s </a:t>
            </a:r>
            <a:r>
              <a:rPr lang="en-US" altLang="en-US" sz="1900" dirty="0" smtClean="0">
                <a:solidFill>
                  <a:srgbClr val="000000"/>
                </a:solidFill>
              </a:rPr>
              <a:t>advice?</a:t>
            </a:r>
          </a:p>
          <a:p>
            <a:pPr lvl="1">
              <a:lnSpc>
                <a:spcPct val="80000"/>
              </a:lnSpc>
              <a:buClr>
                <a:srgbClr val="FAF9E6"/>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1900" dirty="0" smtClean="0">
              <a:solidFill>
                <a:srgbClr val="000000"/>
              </a:solidFill>
            </a:endParaRPr>
          </a:p>
          <a:p>
            <a:pPr>
              <a:lnSpc>
                <a:spcPct val="80000"/>
              </a:lnSpc>
              <a:buClr>
                <a:srgbClr val="FAF9E6"/>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900" dirty="0" smtClean="0">
                <a:solidFill>
                  <a:srgbClr val="000000"/>
                </a:solidFill>
              </a:rPr>
              <a:t>And </a:t>
            </a:r>
            <a:r>
              <a:rPr lang="en-US" altLang="en-US" sz="1900" dirty="0">
                <a:solidFill>
                  <a:srgbClr val="000000"/>
                </a:solidFill>
              </a:rPr>
              <a:t>I further declare and make known, that such persons of suitable condition, will be received into the armed service of the United States to garrison forts, positions, stations, and other places, and to man vessels of all sorts in said service. </a:t>
            </a:r>
          </a:p>
          <a:p>
            <a:pPr lvl="1">
              <a:lnSpc>
                <a:spcPct val="80000"/>
              </a:lnSpc>
              <a:buClr>
                <a:srgbClr val="FAF9E6"/>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900" dirty="0">
                <a:solidFill>
                  <a:srgbClr val="000000"/>
                </a:solidFill>
              </a:rPr>
              <a:t>What roles were former slaves allowed to fill in the military</a:t>
            </a:r>
            <a:r>
              <a:rPr lang="en-US" altLang="en-US" sz="1900" dirty="0" smtClean="0">
                <a:solidFill>
                  <a:srgbClr val="000000"/>
                </a:solidFill>
              </a:rPr>
              <a:t>?</a:t>
            </a:r>
          </a:p>
          <a:p>
            <a:pPr lvl="1">
              <a:lnSpc>
                <a:spcPct val="80000"/>
              </a:lnSpc>
              <a:buClr>
                <a:srgbClr val="FAF9E6"/>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1900" dirty="0">
              <a:solidFill>
                <a:srgbClr val="000000"/>
              </a:solidFill>
            </a:endParaRPr>
          </a:p>
          <a:p>
            <a:pPr>
              <a:lnSpc>
                <a:spcPct val="80000"/>
              </a:lnSpc>
              <a:spcBef>
                <a:spcPts val="500"/>
              </a:spcBef>
              <a:buClr>
                <a:schemeClr val="bg1"/>
              </a:buClr>
              <a:buSzPct val="144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900" dirty="0">
                <a:solidFill>
                  <a:srgbClr val="000000"/>
                </a:solidFill>
              </a:rPr>
              <a:t>And upon this act, sincerely believed to be an act of justice, warranted by the Constitution, upon military necessity, I invoke the considerate judgment of mankind, and the gracious favor of Almighty God. </a:t>
            </a:r>
          </a:p>
          <a:p>
            <a:pPr lvl="1">
              <a:lnSpc>
                <a:spcPct val="80000"/>
              </a:lnSpc>
              <a:buClr>
                <a:srgbClr val="FAF9E6"/>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900" dirty="0">
                <a:solidFill>
                  <a:srgbClr val="000000"/>
                </a:solidFill>
              </a:rPr>
              <a:t>Why does Lincoln have the right to issue this proclamation?</a:t>
            </a:r>
          </a:p>
        </p:txBody>
      </p:sp>
    </p:spTree>
    <p:extLst>
      <p:ext uri="{BB962C8B-B14F-4D97-AF65-F5344CB8AC3E}">
        <p14:creationId xmlns:p14="http://schemas.microsoft.com/office/powerpoint/2010/main" val="16447906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a:xfrm>
            <a:off x="628650" y="0"/>
            <a:ext cx="7886700" cy="1325563"/>
          </a:xfrm>
        </p:spPr>
        <p:txBody>
          <a:bodyPr/>
          <a:lstStyle/>
          <a:p>
            <a:pPr algn="ctr"/>
            <a:r>
              <a:rPr lang="en-US" altLang="en-US" sz="4000" b="1" dirty="0">
                <a:solidFill>
                  <a:srgbClr val="000000"/>
                </a:solidFill>
              </a:rPr>
              <a:t>The Reality of the Emancipation Proclamation</a:t>
            </a:r>
          </a:p>
        </p:txBody>
      </p:sp>
      <p:pic>
        <p:nvPicPr>
          <p:cNvPr id="56324" name="Picture 4" descr="Map-Emancipation-1863"/>
          <p:cNvPicPr>
            <a:picLocks noGrp="1" noChangeAspect="1" noChangeArrowheads="1"/>
          </p:cNvPicPr>
          <p:nvPr>
            <p:ph idx="1"/>
          </p:nvPr>
        </p:nvPicPr>
        <p:blipFill>
          <a:blip r:embed="rId2">
            <a:lum bright="-6000" contrast="6000"/>
            <a:extLst>
              <a:ext uri="{28A0092B-C50C-407E-A947-70E740481C1C}">
                <a14:useLocalDpi xmlns:a14="http://schemas.microsoft.com/office/drawing/2010/main" val="0"/>
              </a:ext>
            </a:extLst>
          </a:blip>
          <a:srcRect l="1250" t="8621" b="4680"/>
          <a:stretch>
            <a:fillRect/>
          </a:stretch>
        </p:blipFill>
        <p:spPr>
          <a:xfrm>
            <a:off x="1119984" y="1325562"/>
            <a:ext cx="6904036" cy="5532437"/>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24144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4000">
                <a:solidFill>
                  <a:srgbClr val="4D4D4D"/>
                </a:solidFill>
                <a:latin typeface="Georgia" charset="0"/>
                <a:ea typeface="ＭＳ Ｐゴシック" charset="0"/>
                <a:cs typeface="Georgia" charset="0"/>
              </a:rPr>
              <a:t>Emancipation</a:t>
            </a:r>
          </a:p>
        </p:txBody>
      </p:sp>
      <p:pic>
        <p:nvPicPr>
          <p:cNvPr id="2765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2618" y="468007"/>
            <a:ext cx="9031382" cy="6389993"/>
          </a:xfrm>
        </p:spPr>
      </p:pic>
    </p:spTree>
    <p:extLst>
      <p:ext uri="{BB962C8B-B14F-4D97-AF65-F5344CB8AC3E}">
        <p14:creationId xmlns:p14="http://schemas.microsoft.com/office/powerpoint/2010/main" val="96278620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177055" y="810666"/>
            <a:ext cx="5190564" cy="5408707"/>
          </a:xfrm>
          <a:noFill/>
          <a:ln w="9360">
            <a:noFill/>
            <a:miter lim="800000"/>
            <a:headEnd/>
            <a:tailEnd/>
          </a:ln>
        </p:spPr>
        <p:txBody>
          <a:bodyPr vert="horz" lIns="90000" tIns="46800" rIns="90000" bIns="46800" rtlCol="0">
            <a:noAutofit/>
          </a:bodyPr>
          <a:lstStyle/>
          <a:p>
            <a:pPr>
              <a:spcBef>
                <a:spcPts val="700"/>
              </a:spcBef>
              <a:buClr>
                <a:schemeClr val="bg1"/>
              </a:buClr>
              <a:buSzPct val="103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Nurses </a:t>
            </a:r>
          </a:p>
          <a:p>
            <a:pPr lvl="1">
              <a:spcBef>
                <a:spcPts val="700"/>
              </a:spcBef>
              <a:buClr>
                <a:schemeClr val="bg1"/>
              </a:buClr>
              <a:buSzPct val="103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Dorothea Dix – headed the </a:t>
            </a:r>
            <a:r>
              <a:rPr lang="en-US" altLang="en-US" sz="2000" b="1" dirty="0" smtClean="0">
                <a:solidFill>
                  <a:srgbClr val="000000"/>
                </a:solidFill>
              </a:rPr>
              <a:t>US Sanitation Commission.</a:t>
            </a:r>
          </a:p>
          <a:p>
            <a:pPr lvl="1">
              <a:spcBef>
                <a:spcPts val="700"/>
              </a:spcBef>
              <a:buClr>
                <a:schemeClr val="bg1"/>
              </a:buClr>
              <a:buSzPct val="103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b="1" dirty="0" smtClean="0">
                <a:solidFill>
                  <a:srgbClr val="000000"/>
                </a:solidFill>
              </a:rPr>
              <a:t>Clara Barton </a:t>
            </a:r>
            <a:r>
              <a:rPr lang="en-US" altLang="en-US" sz="2000" dirty="0" smtClean="0">
                <a:solidFill>
                  <a:srgbClr val="000000"/>
                </a:solidFill>
              </a:rPr>
              <a:t>– Angel of the Battlefield).</a:t>
            </a:r>
            <a:endParaRPr lang="en-US" altLang="en-US" sz="2000" dirty="0">
              <a:solidFill>
                <a:srgbClr val="000000"/>
              </a:solidFill>
            </a:endParaRPr>
          </a:p>
          <a:p>
            <a:pPr>
              <a:spcBef>
                <a:spcPts val="700"/>
              </a:spcBef>
              <a:buClr>
                <a:schemeClr val="bg1"/>
              </a:buClr>
              <a:buSzPct val="103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a:t>
            </a:r>
            <a:r>
              <a:rPr lang="en-US" altLang="en-US" sz="2000" dirty="0">
                <a:solidFill>
                  <a:srgbClr val="000000"/>
                </a:solidFill>
              </a:rPr>
              <a:t>Camp </a:t>
            </a:r>
            <a:r>
              <a:rPr lang="en-US" altLang="en-US" sz="2000" dirty="0" smtClean="0">
                <a:solidFill>
                  <a:srgbClr val="000000"/>
                </a:solidFill>
              </a:rPr>
              <a:t>Followers”</a:t>
            </a:r>
          </a:p>
          <a:p>
            <a:pPr lvl="1">
              <a:spcBef>
                <a:spcPts val="700"/>
              </a:spcBef>
              <a:buClr>
                <a:schemeClr val="bg1"/>
              </a:buClr>
              <a:buSzPct val="103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Mended clothes, cooked food, etc.</a:t>
            </a:r>
          </a:p>
          <a:p>
            <a:pPr lvl="1">
              <a:spcBef>
                <a:spcPts val="700"/>
              </a:spcBef>
              <a:buClr>
                <a:schemeClr val="bg1"/>
              </a:buClr>
              <a:buSzPct val="103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Spread of STDs.</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Spies</a:t>
            </a:r>
            <a:endParaRPr lang="en-US" altLang="en-US" sz="2000" dirty="0">
              <a:solidFill>
                <a:srgbClr val="000000"/>
              </a:solidFill>
            </a:endParaRPr>
          </a:p>
          <a:p>
            <a:pPr lvl="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“Hooker’s Girls”.</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Home front</a:t>
            </a:r>
          </a:p>
          <a:p>
            <a:pPr lvl="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For the south: the backbone of the war effort – made everything in the home!</a:t>
            </a:r>
          </a:p>
          <a:p>
            <a:pPr lvl="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For the north: worked in the factories to support war material production.</a:t>
            </a:r>
          </a:p>
          <a:p>
            <a:pPr>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rgbClr val="000000"/>
                </a:solidFill>
              </a:rPr>
              <a:t>Fought </a:t>
            </a:r>
            <a:r>
              <a:rPr lang="en-US" altLang="en-US" sz="2000" dirty="0">
                <a:solidFill>
                  <a:srgbClr val="000000"/>
                </a:solidFill>
              </a:rPr>
              <a:t>in </a:t>
            </a:r>
            <a:r>
              <a:rPr lang="en-US" altLang="en-US" sz="2000" dirty="0" smtClean="0">
                <a:solidFill>
                  <a:srgbClr val="000000"/>
                </a:solidFill>
              </a:rPr>
              <a:t>combat!</a:t>
            </a:r>
            <a:endParaRPr lang="en-US" altLang="en-US" sz="2000" dirty="0">
              <a:solidFill>
                <a:srgbClr val="000000"/>
              </a:solidFill>
            </a:endParaRPr>
          </a:p>
        </p:txBody>
      </p:sp>
      <p:sp>
        <p:nvSpPr>
          <p:cNvPr id="2" name="Title 1"/>
          <p:cNvSpPr>
            <a:spLocks noGrp="1"/>
          </p:cNvSpPr>
          <p:nvPr>
            <p:ph type="title"/>
          </p:nvPr>
        </p:nvSpPr>
        <p:spPr>
          <a:xfrm>
            <a:off x="515144" y="0"/>
            <a:ext cx="8228013" cy="1143000"/>
          </a:xfrm>
        </p:spPr>
        <p:txBody>
          <a:bodyPr/>
          <a:lstStyle/>
          <a:p>
            <a:pPr algn="ctr"/>
            <a:r>
              <a:rPr lang="en-US" b="1" dirty="0" smtClean="0">
                <a:solidFill>
                  <a:srgbClr val="000000"/>
                </a:solidFill>
              </a:rPr>
              <a:t>Women’s Role in the War</a:t>
            </a:r>
            <a:endParaRPr lang="en-US" b="1" dirty="0">
              <a:solidFill>
                <a:srgbClr val="000000"/>
              </a:solidFill>
            </a:endParaRPr>
          </a:p>
        </p:txBody>
      </p:sp>
      <p:pic>
        <p:nvPicPr>
          <p:cNvPr id="7" name="Picture 5" descr="ClaraBartonAngeloftheBattle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747064" y="2813973"/>
            <a:ext cx="2259107" cy="38458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8" name="Picture 2" descr="http://e08595.medialib.glogster.com/media/5a/5a658139801c23be4b747df0ec6f2147c4511cb30079ac01fe990ec341111dad/skankerin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604" y="0"/>
            <a:ext cx="1699396" cy="313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5387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718" y="968188"/>
            <a:ext cx="4311729" cy="5889812"/>
          </a:xfrm>
        </p:spPr>
        <p:txBody>
          <a:bodyPr>
            <a:noAutofit/>
          </a:bodyPr>
          <a:lstStyle/>
          <a:p>
            <a:r>
              <a:rPr lang="en-US" sz="2000" b="1" dirty="0">
                <a:solidFill>
                  <a:srgbClr val="000000"/>
                </a:solidFill>
              </a:rPr>
              <a:t>Chancellorsville</a:t>
            </a:r>
            <a:r>
              <a:rPr lang="en-US" sz="2000" dirty="0">
                <a:solidFill>
                  <a:srgbClr val="000000"/>
                </a:solidFill>
              </a:rPr>
              <a:t> (May 1863) – </a:t>
            </a:r>
            <a:r>
              <a:rPr lang="en-US" sz="2000" dirty="0" smtClean="0">
                <a:solidFill>
                  <a:srgbClr val="000000"/>
                </a:solidFill>
              </a:rPr>
              <a:t>Expensive Southern </a:t>
            </a:r>
            <a:r>
              <a:rPr lang="en-US" sz="2000" dirty="0">
                <a:solidFill>
                  <a:srgbClr val="000000"/>
                </a:solidFill>
              </a:rPr>
              <a:t>victory!</a:t>
            </a:r>
          </a:p>
          <a:p>
            <a:pPr lvl="1"/>
            <a:r>
              <a:rPr lang="en-US" sz="2000" dirty="0">
                <a:solidFill>
                  <a:srgbClr val="000000"/>
                </a:solidFill>
              </a:rPr>
              <a:t>Confederates mistakenly fire upon Stonewall Jackson - He died 8 days later of pneumonia.</a:t>
            </a:r>
          </a:p>
          <a:p>
            <a:r>
              <a:rPr lang="en-US" altLang="en-US" sz="2000" dirty="0">
                <a:solidFill>
                  <a:srgbClr val="000000"/>
                </a:solidFill>
              </a:rPr>
              <a:t>Turning point in the War – </a:t>
            </a:r>
            <a:r>
              <a:rPr lang="en-US" altLang="en-US" sz="2000" b="1" dirty="0">
                <a:solidFill>
                  <a:srgbClr val="000000"/>
                </a:solidFill>
              </a:rPr>
              <a:t>Gettysburg!</a:t>
            </a:r>
            <a:endParaRPr lang="en-US" altLang="en-US" sz="2000" dirty="0">
              <a:solidFill>
                <a:srgbClr val="000000"/>
              </a:solidFill>
            </a:endParaRPr>
          </a:p>
          <a:p>
            <a:pPr lvl="1"/>
            <a:r>
              <a:rPr lang="en-US" altLang="en-US" sz="2000" dirty="0">
                <a:solidFill>
                  <a:srgbClr val="000000"/>
                </a:solidFill>
              </a:rPr>
              <a:t>Lee (without Jackson) had pushed into </a:t>
            </a:r>
            <a:r>
              <a:rPr lang="en-US" altLang="en-US" sz="2000" dirty="0" smtClean="0">
                <a:solidFill>
                  <a:srgbClr val="000000"/>
                </a:solidFill>
              </a:rPr>
              <a:t>Pennsylvania…</a:t>
            </a:r>
            <a:endParaRPr lang="en-US" altLang="en-US" sz="2000" dirty="0">
              <a:solidFill>
                <a:srgbClr val="000000"/>
              </a:solidFill>
            </a:endParaRPr>
          </a:p>
          <a:p>
            <a:pPr lvl="1"/>
            <a:r>
              <a:rPr lang="en-US" altLang="en-US" sz="2000" dirty="0">
                <a:solidFill>
                  <a:srgbClr val="000000"/>
                </a:solidFill>
              </a:rPr>
              <a:t>Not meant to be a fight – South was looking for </a:t>
            </a:r>
            <a:r>
              <a:rPr lang="en-US" altLang="en-US" sz="2000" dirty="0" smtClean="0">
                <a:solidFill>
                  <a:srgbClr val="000000"/>
                </a:solidFill>
              </a:rPr>
              <a:t>supplies and </a:t>
            </a:r>
            <a:r>
              <a:rPr lang="en-US" altLang="en-US" sz="2000" dirty="0">
                <a:solidFill>
                  <a:srgbClr val="000000"/>
                </a:solidFill>
              </a:rPr>
              <a:t>North set up on Cemetery Ridge (high ground).</a:t>
            </a:r>
          </a:p>
          <a:p>
            <a:pPr lvl="1"/>
            <a:r>
              <a:rPr lang="en-US" altLang="en-US" sz="2000" b="1" dirty="0">
                <a:solidFill>
                  <a:srgbClr val="000000"/>
                </a:solidFill>
              </a:rPr>
              <a:t>N</a:t>
            </a:r>
            <a:r>
              <a:rPr lang="en-US" altLang="en-US" sz="2000" dirty="0">
                <a:solidFill>
                  <a:srgbClr val="000000"/>
                </a:solidFill>
              </a:rPr>
              <a:t>orth held the South from taking the Ridge over three days - Huge casualties!</a:t>
            </a:r>
          </a:p>
          <a:p>
            <a:pPr lvl="1"/>
            <a:r>
              <a:rPr lang="en-US" altLang="en-US" sz="2000" dirty="0">
                <a:solidFill>
                  <a:srgbClr val="000000"/>
                </a:solidFill>
              </a:rPr>
              <a:t>North never again gets attacked - South starts to lose battles!</a:t>
            </a:r>
            <a:endParaRPr lang="en-US" sz="2000" dirty="0">
              <a:solidFill>
                <a:srgbClr val="000000"/>
              </a:solidFill>
            </a:endParaRPr>
          </a:p>
          <a:p>
            <a:pPr>
              <a:lnSpc>
                <a:spcPct val="80000"/>
              </a:lnSpc>
              <a:buFontTx/>
              <a:buNone/>
            </a:pPr>
            <a:endParaRPr lang="en-US" altLang="en-US" sz="2000" dirty="0">
              <a:solidFill>
                <a:srgbClr val="000000"/>
              </a:solidFill>
            </a:endParaRPr>
          </a:p>
          <a:p>
            <a:pPr>
              <a:buNone/>
            </a:pPr>
            <a:endParaRPr lang="en-US" sz="2000" dirty="0">
              <a:solidFill>
                <a:srgbClr val="000000"/>
              </a:solidFill>
            </a:endParaRPr>
          </a:p>
        </p:txBody>
      </p:sp>
      <p:sp>
        <p:nvSpPr>
          <p:cNvPr id="6" name="Title 1"/>
          <p:cNvSpPr txBox="1">
            <a:spLocks/>
          </p:cNvSpPr>
          <p:nvPr/>
        </p:nvSpPr>
        <p:spPr>
          <a:xfrm>
            <a:off x="628650" y="-13715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000000"/>
                </a:solidFill>
              </a:rPr>
              <a:t>The War Progresses – 1863</a:t>
            </a:r>
            <a:endParaRPr lang="en-US" b="1"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473" y="884718"/>
            <a:ext cx="4000500" cy="313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1852" t="4550" r="1852" b="5832"/>
          <a:stretch>
            <a:fillRect/>
          </a:stretch>
        </p:blipFill>
        <p:spPr bwMode="auto">
          <a:xfrm>
            <a:off x="4572001" y="4130782"/>
            <a:ext cx="4266080" cy="2624824"/>
          </a:xfrm>
          <a:prstGeom prst="rect">
            <a:avLst/>
          </a:prstGeom>
          <a:noFill/>
          <a:ln w="9360">
            <a:solidFill>
              <a:srgbClr val="990000"/>
            </a:solidFill>
            <a:miter lim="800000"/>
            <a:headEnd/>
            <a:tailEnd/>
          </a:ln>
          <a:effectLst/>
          <a:extLst>
            <a:ext uri="{909E8E84-426E-40dd-AFC4-6F175D3DCCD1}">
              <a14:hiddenFill xmlns:a14="http://schemas.microsoft.com/office/drawing/2010/main">
                <a:blipFill dpi="0" rotWithShape="0">
                  <a:blip>
                    <a:lum bright="-12000" contrast="12000"/>
                  </a:blip>
                  <a:srcRect l="1852" t="4550" r="1852" b="5832"/>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474015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endParaRPr lang="en-US"/>
          </a:p>
        </p:txBody>
      </p:sp>
      <p:sp>
        <p:nvSpPr>
          <p:cNvPr id="269315" name="Rectangle 3"/>
          <p:cNvSpPr>
            <a:spLocks noGrp="1" noChangeArrowheads="1"/>
          </p:cNvSpPr>
          <p:nvPr>
            <p:ph type="body" idx="1"/>
          </p:nvPr>
        </p:nvSpPr>
        <p:spPr/>
        <p:txBody>
          <a:bodyPr/>
          <a:lstStyle/>
          <a:p>
            <a:endParaRPr lang="en-US"/>
          </a:p>
        </p:txBody>
      </p:sp>
      <p:pic>
        <p:nvPicPr>
          <p:cNvPr id="269316" name="Picture 4" descr="Battle_of_Gettysburg"/>
          <p:cNvPicPr>
            <a:picLocks noChangeAspect="1" noChangeArrowheads="1"/>
          </p:cNvPicPr>
          <p:nvPr/>
        </p:nvPicPr>
        <p:blipFill>
          <a:blip r:embed="rId2">
            <a:extLst>
              <a:ext uri="{28A0092B-C50C-407E-A947-70E740481C1C}">
                <a14:useLocalDpi xmlns:a14="http://schemas.microsoft.com/office/drawing/2010/main" val="0"/>
              </a:ext>
            </a:extLst>
          </a:blip>
          <a:srcRect t="3230"/>
          <a:stretch>
            <a:fillRect/>
          </a:stretch>
        </p:blipFill>
        <p:spPr bwMode="auto">
          <a:xfrm>
            <a:off x="0" y="9525"/>
            <a:ext cx="91440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2548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71" y="968188"/>
            <a:ext cx="4463008" cy="5889812"/>
          </a:xfrm>
        </p:spPr>
        <p:txBody>
          <a:bodyPr>
            <a:noAutofit/>
          </a:bodyPr>
          <a:lstStyle/>
          <a:p>
            <a:r>
              <a:rPr lang="en-US" sz="2000" b="1" dirty="0">
                <a:solidFill>
                  <a:srgbClr val="000000"/>
                </a:solidFill>
              </a:rPr>
              <a:t>Vicksburg</a:t>
            </a:r>
            <a:r>
              <a:rPr lang="en-US" sz="2000" dirty="0">
                <a:solidFill>
                  <a:srgbClr val="000000"/>
                </a:solidFill>
              </a:rPr>
              <a:t> (July 1863 - Same time as Gettysburg) - last major Southern city on the Mississippi River.  </a:t>
            </a:r>
          </a:p>
          <a:p>
            <a:pPr lvl="1"/>
            <a:r>
              <a:rPr lang="en-US" sz="2000" dirty="0">
                <a:solidFill>
                  <a:srgbClr val="000000"/>
                </a:solidFill>
              </a:rPr>
              <a:t>Sieged city – North eventually won (giving control of the river to the North and splitting the Confederacy in half).</a:t>
            </a:r>
          </a:p>
          <a:p>
            <a:r>
              <a:rPr lang="en-US" altLang="en-US" sz="2000" b="1" dirty="0">
                <a:solidFill>
                  <a:srgbClr val="000000"/>
                </a:solidFill>
              </a:rPr>
              <a:t>Gettysburg Address</a:t>
            </a:r>
            <a:r>
              <a:rPr lang="en-US" altLang="en-US" sz="2000" dirty="0">
                <a:solidFill>
                  <a:srgbClr val="000000"/>
                </a:solidFill>
              </a:rPr>
              <a:t> – Lincoln speaks at the battle site – very inspiring and gives hope for Union repair and salvation.</a:t>
            </a:r>
          </a:p>
          <a:p>
            <a:pPr>
              <a:lnSpc>
                <a:spcPct val="80000"/>
              </a:lnSpc>
            </a:pPr>
            <a:r>
              <a:rPr lang="en-US" altLang="en-US" sz="2000" dirty="0">
                <a:solidFill>
                  <a:srgbClr val="000000"/>
                </a:solidFill>
              </a:rPr>
              <a:t>Confederacy starts to wear down – few men, no supplies, moral is down (lots of desertion</a:t>
            </a:r>
            <a:r>
              <a:rPr lang="en-US" altLang="en-US" sz="2000" dirty="0" smtClean="0">
                <a:solidFill>
                  <a:srgbClr val="000000"/>
                </a:solidFill>
              </a:rPr>
              <a:t>).</a:t>
            </a:r>
            <a:endParaRPr lang="en-US" altLang="en-US" sz="2000" dirty="0">
              <a:solidFill>
                <a:srgbClr val="000000"/>
              </a:solidFill>
            </a:endParaRPr>
          </a:p>
          <a:p>
            <a:pPr>
              <a:lnSpc>
                <a:spcPct val="80000"/>
              </a:lnSpc>
            </a:pPr>
            <a:r>
              <a:rPr lang="en-US" altLang="en-US" sz="2000" dirty="0">
                <a:solidFill>
                  <a:srgbClr val="000000"/>
                </a:solidFill>
              </a:rPr>
              <a:t>Grant takes General position and Sherman under him – believed they had to kill their spirit and supplies – both coming from home support (women).</a:t>
            </a:r>
          </a:p>
          <a:p>
            <a:pPr>
              <a:lnSpc>
                <a:spcPct val="80000"/>
              </a:lnSpc>
              <a:buFontTx/>
              <a:buNone/>
            </a:pPr>
            <a:endParaRPr lang="en-US" altLang="en-US" sz="2000" dirty="0">
              <a:solidFill>
                <a:srgbClr val="000000"/>
              </a:solidFill>
            </a:endParaRPr>
          </a:p>
          <a:p>
            <a:pPr>
              <a:buNone/>
            </a:pPr>
            <a:endParaRPr lang="en-US" sz="2000" dirty="0">
              <a:solidFill>
                <a:srgbClr val="000000"/>
              </a:solidFill>
            </a:endParaRPr>
          </a:p>
        </p:txBody>
      </p:sp>
      <p:sp>
        <p:nvSpPr>
          <p:cNvPr id="6" name="Title 1"/>
          <p:cNvSpPr txBox="1">
            <a:spLocks/>
          </p:cNvSpPr>
          <p:nvPr/>
        </p:nvSpPr>
        <p:spPr>
          <a:xfrm>
            <a:off x="628650" y="-13715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0000"/>
                </a:solidFill>
              </a:rPr>
              <a:t>The War Progresses – </a:t>
            </a:r>
            <a:r>
              <a:rPr lang="en-US" b="1" dirty="0" smtClean="0">
                <a:solidFill>
                  <a:srgbClr val="000000"/>
                </a:solidFill>
              </a:rPr>
              <a:t>1863</a:t>
            </a:r>
            <a:endParaRPr lang="en-US" b="1"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659" y="968188"/>
            <a:ext cx="3484959" cy="5634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8655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0" y="0"/>
            <a:ext cx="9144000" cy="1600200"/>
          </a:xfrm>
          <a:solidFill>
            <a:srgbClr val="CCECFF"/>
          </a:solidFill>
          <a:ln w="38100">
            <a:solidFill>
              <a:schemeClr val="tx1"/>
            </a:solidFill>
            <a:miter lim="800000"/>
            <a:headEnd/>
            <a:tailEnd/>
          </a:ln>
        </p:spPr>
        <p:txBody>
          <a:bodyPr/>
          <a:lstStyle/>
          <a:p>
            <a:pPr algn="ctr"/>
            <a:r>
              <a:rPr lang="en-US" sz="3200">
                <a:solidFill>
                  <a:schemeClr val="tx1"/>
                </a:solidFill>
              </a:rPr>
              <a:t>Secession &amp; the Formation of the Confederate States of America</a:t>
            </a:r>
          </a:p>
        </p:txBody>
      </p:sp>
      <p:pic>
        <p:nvPicPr>
          <p:cNvPr id="277509" name="Picture 5" descr="DIVI7233299"/>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4028" t="84833" r="86938"/>
          <a:stretch>
            <a:fillRect/>
          </a:stretch>
        </p:blipFill>
        <p:spPr bwMode="auto">
          <a:xfrm>
            <a:off x="8153400" y="4267200"/>
            <a:ext cx="99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7" name="Picture 13" descr="Map_of_CSA_4"/>
          <p:cNvPicPr>
            <a:picLocks noChangeAspect="1" noChangeArrowheads="1"/>
          </p:cNvPicPr>
          <p:nvPr/>
        </p:nvPicPr>
        <p:blipFill>
          <a:blip r:embed="rId4">
            <a:extLst>
              <a:ext uri="{28A0092B-C50C-407E-A947-70E740481C1C}">
                <a14:useLocalDpi xmlns:a14="http://schemas.microsoft.com/office/drawing/2010/main" val="0"/>
              </a:ext>
            </a:extLst>
          </a:blip>
          <a:srcRect l="3250" r="2501"/>
          <a:stretch>
            <a:fillRect/>
          </a:stretch>
        </p:blipFill>
        <p:spPr bwMode="auto">
          <a:xfrm>
            <a:off x="-7938" y="1600200"/>
            <a:ext cx="9151938" cy="525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7518" name="AutoShape 14"/>
          <p:cNvSpPr>
            <a:spLocks noChangeArrowheads="1"/>
          </p:cNvSpPr>
          <p:nvPr/>
        </p:nvSpPr>
        <p:spPr bwMode="auto">
          <a:xfrm>
            <a:off x="2362200" y="762000"/>
            <a:ext cx="6400800" cy="990600"/>
          </a:xfrm>
          <a:prstGeom prst="wedgeRectCallout">
            <a:avLst>
              <a:gd name="adj1" fmla="val 16866"/>
              <a:gd name="adj2" fmla="val 340866"/>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a:t>On Feb 4, 1861, the Confederate States of America were formed</a:t>
            </a:r>
          </a:p>
        </p:txBody>
      </p:sp>
      <p:sp>
        <p:nvSpPr>
          <p:cNvPr id="277519" name="AutoShape 15"/>
          <p:cNvSpPr>
            <a:spLocks noChangeArrowheads="1"/>
          </p:cNvSpPr>
          <p:nvPr/>
        </p:nvSpPr>
        <p:spPr bwMode="auto">
          <a:xfrm>
            <a:off x="381000" y="152400"/>
            <a:ext cx="8763000" cy="1981200"/>
          </a:xfrm>
          <a:prstGeom prst="wedgeRectCallout">
            <a:avLst>
              <a:gd name="adj1" fmla="val 18731"/>
              <a:gd name="adj2" fmla="val 170431"/>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The CSA constitution resembled the U.S., but with 4 key changes: (1) it protected states</a:t>
            </a:r>
            <a:r>
              <a:rPr lang="ja-JP" altLang="en-US" sz="3200" dirty="0">
                <a:latin typeface="Arial"/>
              </a:rPr>
              <a:t>’</a:t>
            </a:r>
            <a:r>
              <a:rPr lang="en-US" sz="3200" dirty="0"/>
              <a:t> rights, (2) guaranteed slavery, (3) referenced God, &amp; (4) prohibited protective tariffs </a:t>
            </a:r>
          </a:p>
        </p:txBody>
      </p:sp>
      <p:sp>
        <p:nvSpPr>
          <p:cNvPr id="277520" name="AutoShape 16"/>
          <p:cNvSpPr>
            <a:spLocks noChangeArrowheads="1"/>
          </p:cNvSpPr>
          <p:nvPr/>
        </p:nvSpPr>
        <p:spPr bwMode="auto">
          <a:xfrm>
            <a:off x="1676400" y="2057400"/>
            <a:ext cx="7086600" cy="990600"/>
          </a:xfrm>
          <a:prstGeom prst="wedgeRectCallout">
            <a:avLst>
              <a:gd name="adj1" fmla="val 7685"/>
              <a:gd name="adj2" fmla="val 158495"/>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200" dirty="0"/>
              <a:t>Mississippi Senator Jefferson Davis was elected CSA president </a:t>
            </a:r>
          </a:p>
        </p:txBody>
      </p:sp>
    </p:spTree>
    <p:extLst>
      <p:ext uri="{BB962C8B-B14F-4D97-AF65-F5344CB8AC3E}">
        <p14:creationId xmlns:p14="http://schemas.microsoft.com/office/powerpoint/2010/main" val="527505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7518"/>
                                        </p:tgtEl>
                                        <p:attrNameLst>
                                          <p:attrName>style.visibility</p:attrName>
                                        </p:attrNameLst>
                                      </p:cBhvr>
                                      <p:to>
                                        <p:strVal val="visible"/>
                                      </p:to>
                                    </p:set>
                                    <p:anim calcmode="lin" valueType="num">
                                      <p:cBhvr>
                                        <p:cTn id="7" dur="500" fill="hold"/>
                                        <p:tgtEl>
                                          <p:spTgt spid="277518"/>
                                        </p:tgtEl>
                                        <p:attrNameLst>
                                          <p:attrName>ppt_w</p:attrName>
                                        </p:attrNameLst>
                                      </p:cBhvr>
                                      <p:tavLst>
                                        <p:tav tm="0">
                                          <p:val>
                                            <p:fltVal val="0"/>
                                          </p:val>
                                        </p:tav>
                                        <p:tav tm="100000">
                                          <p:val>
                                            <p:strVal val="#ppt_w"/>
                                          </p:val>
                                        </p:tav>
                                      </p:tavLst>
                                    </p:anim>
                                    <p:anim calcmode="lin" valueType="num">
                                      <p:cBhvr>
                                        <p:cTn id="8" dur="500" fill="hold"/>
                                        <p:tgtEl>
                                          <p:spTgt spid="277518"/>
                                        </p:tgtEl>
                                        <p:attrNameLst>
                                          <p:attrName>ppt_h</p:attrName>
                                        </p:attrNameLst>
                                      </p:cBhvr>
                                      <p:tavLst>
                                        <p:tav tm="0">
                                          <p:val>
                                            <p:fltVal val="0"/>
                                          </p:val>
                                        </p:tav>
                                        <p:tav tm="100000">
                                          <p:val>
                                            <p:strVal val="#ppt_h"/>
                                          </p:val>
                                        </p:tav>
                                      </p:tavLst>
                                    </p:anim>
                                    <p:animEffect transition="in" filter="fade">
                                      <p:cBhvr>
                                        <p:cTn id="9" dur="500"/>
                                        <p:tgtEl>
                                          <p:spTgt spid="2775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77518"/>
                                        </p:tgtEl>
                                        <p:attrNameLst>
                                          <p:attrName>ppt_w</p:attrName>
                                        </p:attrNameLst>
                                      </p:cBhvr>
                                      <p:tavLst>
                                        <p:tav tm="0">
                                          <p:val>
                                            <p:strVal val="ppt_w"/>
                                          </p:val>
                                        </p:tav>
                                        <p:tav tm="100000">
                                          <p:val>
                                            <p:fltVal val="0"/>
                                          </p:val>
                                        </p:tav>
                                      </p:tavLst>
                                    </p:anim>
                                    <p:anim calcmode="lin" valueType="num">
                                      <p:cBhvr>
                                        <p:cTn id="14" dur="500"/>
                                        <p:tgtEl>
                                          <p:spTgt spid="277518"/>
                                        </p:tgtEl>
                                        <p:attrNameLst>
                                          <p:attrName>ppt_h</p:attrName>
                                        </p:attrNameLst>
                                      </p:cBhvr>
                                      <p:tavLst>
                                        <p:tav tm="0">
                                          <p:val>
                                            <p:strVal val="ppt_h"/>
                                          </p:val>
                                        </p:tav>
                                        <p:tav tm="100000">
                                          <p:val>
                                            <p:fltVal val="0"/>
                                          </p:val>
                                        </p:tav>
                                      </p:tavLst>
                                    </p:anim>
                                    <p:animEffect transition="out" filter="fade">
                                      <p:cBhvr>
                                        <p:cTn id="15" dur="500"/>
                                        <p:tgtEl>
                                          <p:spTgt spid="277518"/>
                                        </p:tgtEl>
                                      </p:cBhvr>
                                    </p:animEffect>
                                    <p:set>
                                      <p:cBhvr>
                                        <p:cTn id="16" dur="1" fill="hold">
                                          <p:stCondLst>
                                            <p:cond delay="499"/>
                                          </p:stCondLst>
                                        </p:cTn>
                                        <p:tgtEl>
                                          <p:spTgt spid="277518"/>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77519"/>
                                        </p:tgtEl>
                                        <p:attrNameLst>
                                          <p:attrName>style.visibility</p:attrName>
                                        </p:attrNameLst>
                                      </p:cBhvr>
                                      <p:to>
                                        <p:strVal val="visible"/>
                                      </p:to>
                                    </p:set>
                                    <p:anim calcmode="lin" valueType="num">
                                      <p:cBhvr>
                                        <p:cTn id="19" dur="500" fill="hold"/>
                                        <p:tgtEl>
                                          <p:spTgt spid="277519"/>
                                        </p:tgtEl>
                                        <p:attrNameLst>
                                          <p:attrName>ppt_w</p:attrName>
                                        </p:attrNameLst>
                                      </p:cBhvr>
                                      <p:tavLst>
                                        <p:tav tm="0">
                                          <p:val>
                                            <p:fltVal val="0"/>
                                          </p:val>
                                        </p:tav>
                                        <p:tav tm="100000">
                                          <p:val>
                                            <p:strVal val="#ppt_w"/>
                                          </p:val>
                                        </p:tav>
                                      </p:tavLst>
                                    </p:anim>
                                    <p:anim calcmode="lin" valueType="num">
                                      <p:cBhvr>
                                        <p:cTn id="20" dur="500" fill="hold"/>
                                        <p:tgtEl>
                                          <p:spTgt spid="277519"/>
                                        </p:tgtEl>
                                        <p:attrNameLst>
                                          <p:attrName>ppt_h</p:attrName>
                                        </p:attrNameLst>
                                      </p:cBhvr>
                                      <p:tavLst>
                                        <p:tav tm="0">
                                          <p:val>
                                            <p:fltVal val="0"/>
                                          </p:val>
                                        </p:tav>
                                        <p:tav tm="100000">
                                          <p:val>
                                            <p:strVal val="#ppt_h"/>
                                          </p:val>
                                        </p:tav>
                                      </p:tavLst>
                                    </p:anim>
                                    <p:animEffect transition="in" filter="fade">
                                      <p:cBhvr>
                                        <p:cTn id="21" dur="500"/>
                                        <p:tgtEl>
                                          <p:spTgt spid="2775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77520"/>
                                        </p:tgtEl>
                                        <p:attrNameLst>
                                          <p:attrName>style.visibility</p:attrName>
                                        </p:attrNameLst>
                                      </p:cBhvr>
                                      <p:to>
                                        <p:strVal val="visible"/>
                                      </p:to>
                                    </p:set>
                                    <p:anim calcmode="lin" valueType="num">
                                      <p:cBhvr>
                                        <p:cTn id="26" dur="500" fill="hold"/>
                                        <p:tgtEl>
                                          <p:spTgt spid="277520"/>
                                        </p:tgtEl>
                                        <p:attrNameLst>
                                          <p:attrName>ppt_w</p:attrName>
                                        </p:attrNameLst>
                                      </p:cBhvr>
                                      <p:tavLst>
                                        <p:tav tm="0">
                                          <p:val>
                                            <p:fltVal val="0"/>
                                          </p:val>
                                        </p:tav>
                                        <p:tav tm="100000">
                                          <p:val>
                                            <p:strVal val="#ppt_w"/>
                                          </p:val>
                                        </p:tav>
                                      </p:tavLst>
                                    </p:anim>
                                    <p:anim calcmode="lin" valueType="num">
                                      <p:cBhvr>
                                        <p:cTn id="27" dur="500" fill="hold"/>
                                        <p:tgtEl>
                                          <p:spTgt spid="277520"/>
                                        </p:tgtEl>
                                        <p:attrNameLst>
                                          <p:attrName>ppt_h</p:attrName>
                                        </p:attrNameLst>
                                      </p:cBhvr>
                                      <p:tavLst>
                                        <p:tav tm="0">
                                          <p:val>
                                            <p:fltVal val="0"/>
                                          </p:val>
                                        </p:tav>
                                        <p:tav tm="100000">
                                          <p:val>
                                            <p:strVal val="#ppt_h"/>
                                          </p:val>
                                        </p:tav>
                                      </p:tavLst>
                                    </p:anim>
                                    <p:animEffect transition="in" filter="fade">
                                      <p:cBhvr>
                                        <p:cTn id="28" dur="500"/>
                                        <p:tgtEl>
                                          <p:spTgt spid="277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8" grpId="0" animBg="1"/>
      <p:bldP spid="277518" grpId="1" animBg="1"/>
      <p:bldP spid="277519" grpId="0" animBg="1"/>
      <p:bldP spid="2775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345"/>
            <a:ext cx="8497888" cy="762000"/>
          </a:xfrm>
        </p:spPr>
        <p:txBody>
          <a:bodyPr/>
          <a:lstStyle/>
          <a:p>
            <a:pPr eaLnBrk="1" hangingPunct="1"/>
            <a:r>
              <a:rPr lang="en-US" dirty="0">
                <a:latin typeface="Arial" charset="0"/>
              </a:rPr>
              <a:t>The War Begins</a:t>
            </a:r>
          </a:p>
        </p:txBody>
      </p:sp>
      <p:sp>
        <p:nvSpPr>
          <p:cNvPr id="16387" name="Rectangle 3"/>
          <p:cNvSpPr>
            <a:spLocks noGrp="1" noChangeArrowheads="1"/>
          </p:cNvSpPr>
          <p:nvPr>
            <p:ph type="body" idx="1"/>
          </p:nvPr>
        </p:nvSpPr>
        <p:spPr>
          <a:xfrm>
            <a:off x="457220" y="867453"/>
            <a:ext cx="8080375" cy="5105400"/>
          </a:xfrm>
        </p:spPr>
        <p:txBody>
          <a:bodyPr>
            <a:normAutofit lnSpcReduction="10000"/>
          </a:bodyPr>
          <a:lstStyle/>
          <a:p>
            <a:pPr eaLnBrk="1" hangingPunct="1">
              <a:lnSpc>
                <a:spcPct val="90000"/>
              </a:lnSpc>
            </a:pPr>
            <a:r>
              <a:rPr lang="en-US" sz="2800" dirty="0">
                <a:latin typeface="Arial" charset="0"/>
              </a:rPr>
              <a:t>Lincoln</a:t>
            </a:r>
            <a:r>
              <a:rPr lang="ja-JP" altLang="en-US" sz="2800" dirty="0">
                <a:latin typeface="Arial" charset="0"/>
              </a:rPr>
              <a:t>’</a:t>
            </a:r>
            <a:r>
              <a:rPr lang="en-US" sz="2800" dirty="0">
                <a:latin typeface="Arial" charset="0"/>
              </a:rPr>
              <a:t>s decision to resupply </a:t>
            </a:r>
            <a:r>
              <a:rPr lang="en-US" sz="2800" b="1" dirty="0">
                <a:latin typeface="Arial" charset="0"/>
              </a:rPr>
              <a:t>Ft. Sumter</a:t>
            </a:r>
            <a:r>
              <a:rPr lang="en-US" sz="2800" dirty="0">
                <a:latin typeface="Arial" charset="0"/>
              </a:rPr>
              <a:t> was stroke of genius</a:t>
            </a:r>
          </a:p>
          <a:p>
            <a:pPr lvl="1" eaLnBrk="1" hangingPunct="1">
              <a:lnSpc>
                <a:spcPct val="90000"/>
              </a:lnSpc>
            </a:pPr>
            <a:r>
              <a:rPr lang="en-US" sz="2400" dirty="0">
                <a:latin typeface="Arial" charset="0"/>
              </a:rPr>
              <a:t>Fulfilled Inaugural Address pledge to hold federal property in rebel states</a:t>
            </a:r>
          </a:p>
          <a:p>
            <a:pPr lvl="1" eaLnBrk="1" hangingPunct="1">
              <a:lnSpc>
                <a:spcPct val="90000"/>
              </a:lnSpc>
            </a:pPr>
            <a:r>
              <a:rPr lang="en-US" sz="2400" dirty="0">
                <a:latin typeface="Arial" charset="0"/>
              </a:rPr>
              <a:t>Forced rebels to make decision to start war</a:t>
            </a:r>
          </a:p>
          <a:p>
            <a:pPr eaLnBrk="1" hangingPunct="1">
              <a:lnSpc>
                <a:spcPct val="90000"/>
              </a:lnSpc>
            </a:pPr>
            <a:r>
              <a:rPr lang="en-US" sz="2800" dirty="0">
                <a:latin typeface="Arial" charset="0"/>
              </a:rPr>
              <a:t>Davis decided to take fort before resupply ships arrived</a:t>
            </a:r>
          </a:p>
          <a:p>
            <a:pPr lvl="1" eaLnBrk="1" hangingPunct="1">
              <a:lnSpc>
                <a:spcPct val="90000"/>
              </a:lnSpc>
            </a:pPr>
            <a:r>
              <a:rPr lang="en-US" sz="2400" dirty="0">
                <a:latin typeface="Arial" charset="0"/>
              </a:rPr>
              <a:t>Beauregard shelled fort April 12-13, 1861</a:t>
            </a:r>
          </a:p>
          <a:p>
            <a:pPr lvl="1" eaLnBrk="1" hangingPunct="1">
              <a:lnSpc>
                <a:spcPct val="90000"/>
              </a:lnSpc>
            </a:pPr>
            <a:r>
              <a:rPr lang="en-US" sz="2400" dirty="0">
                <a:latin typeface="Arial" charset="0"/>
              </a:rPr>
              <a:t>Anderson surrendered April 13</a:t>
            </a:r>
          </a:p>
          <a:p>
            <a:pPr eaLnBrk="1" hangingPunct="1">
              <a:lnSpc>
                <a:spcPct val="90000"/>
              </a:lnSpc>
            </a:pPr>
            <a:r>
              <a:rPr lang="en-US" sz="2800" dirty="0">
                <a:latin typeface="Arial" charset="0"/>
              </a:rPr>
              <a:t>Lincoln called for 75,000 volunteers to put down rebellion on April 15</a:t>
            </a:r>
          </a:p>
          <a:p>
            <a:pPr eaLnBrk="1" hangingPunct="1">
              <a:lnSpc>
                <a:spcPct val="90000"/>
              </a:lnSpc>
            </a:pPr>
            <a:r>
              <a:rPr lang="en-US" sz="2800" dirty="0">
                <a:latin typeface="Arial" charset="0"/>
              </a:rPr>
              <a:t>Va., N.C., Tenn. &amp; Ark. Seceded &amp; joined CSA</a:t>
            </a:r>
          </a:p>
        </p:txBody>
      </p:sp>
    </p:spTree>
    <p:extLst>
      <p:ext uri="{BB962C8B-B14F-4D97-AF65-F5344CB8AC3E}">
        <p14:creationId xmlns:p14="http://schemas.microsoft.com/office/powerpoint/2010/main" val="2900584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p:cTn id="13"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p:cTn id="19"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p:cTn id="25"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p:cTn id="31"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p:cTn id="37"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p:cTn id="43"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p:cTn id="49" dur="5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638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Secession</a:t>
            </a:r>
          </a:p>
        </p:txBody>
      </p:sp>
      <p:pic>
        <p:nvPicPr>
          <p:cNvPr id="90116" name="Picture 4" descr="DIVI72332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905002"/>
            <a:ext cx="8001000" cy="439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6287555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0" y="-279231"/>
            <a:ext cx="2542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sz="1200">
                <a:solidFill>
                  <a:prstClr val="black"/>
                </a:solidFill>
                <a:latin typeface="Calibri" charset="0"/>
                <a:ea typeface="ＭＳ Ｐゴシック" charset="0"/>
                <a:cs typeface="Times New Roman" charset="0"/>
              </a:rPr>
              <a:t>   </a:t>
            </a:r>
            <a:endParaRPr lang="en-US" sz="900">
              <a:solidFill>
                <a:prstClr val="black"/>
              </a:solidFill>
              <a:latin typeface="Arial" charset="0"/>
              <a:ea typeface="ＭＳ Ｐゴシック" charset="0"/>
            </a:endParaRPr>
          </a:p>
          <a:p>
            <a:pPr eaLnBrk="0" fontAlgn="base" hangingPunct="0">
              <a:spcBef>
                <a:spcPct val="0"/>
              </a:spcBef>
              <a:spcAft>
                <a:spcPct val="0"/>
              </a:spcAft>
            </a:pPr>
            <a:r>
              <a:rPr lang="en-US" sz="1200">
                <a:solidFill>
                  <a:prstClr val="black"/>
                </a:solidFill>
                <a:latin typeface="Calibri" charset="0"/>
                <a:ea typeface="ＭＳ Ｐゴシック" charset="0"/>
                <a:cs typeface="Times New Roman" charset="0"/>
              </a:rPr>
              <a:t>  </a:t>
            </a:r>
            <a:endParaRPr lang="en-US" sz="900">
              <a:solidFill>
                <a:prstClr val="black"/>
              </a:solidFill>
              <a:latin typeface="Arial" charset="0"/>
              <a:ea typeface="ＭＳ Ｐゴシック" charset="0"/>
            </a:endParaRPr>
          </a:p>
          <a:p>
            <a:pPr eaLnBrk="0" fontAlgn="base" hangingPunct="0">
              <a:spcBef>
                <a:spcPct val="0"/>
              </a:spcBef>
              <a:spcAft>
                <a:spcPct val="0"/>
              </a:spcAft>
            </a:pPr>
            <a:r>
              <a:rPr lang="en-US" sz="1200" b="1">
                <a:solidFill>
                  <a:prstClr val="black"/>
                </a:solidFill>
                <a:latin typeface="Calibri" charset="0"/>
                <a:ea typeface="ＭＳ Ｐゴシック" charset="0"/>
                <a:cs typeface="Times New Roman" charset="0"/>
              </a:rPr>
              <a:t>  </a:t>
            </a:r>
            <a:endParaRPr lang="en-US" sz="900">
              <a:solidFill>
                <a:prstClr val="black"/>
              </a:solidFill>
              <a:latin typeface="Arial" charset="0"/>
              <a:ea typeface="ＭＳ Ｐゴシック" charset="0"/>
            </a:endParaRPr>
          </a:p>
          <a:p>
            <a:pPr eaLnBrk="0" fontAlgn="base" hangingPunct="0">
              <a:spcBef>
                <a:spcPct val="0"/>
              </a:spcBef>
              <a:spcAft>
                <a:spcPct val="0"/>
              </a:spcAft>
            </a:pPr>
            <a:r>
              <a:rPr lang="en-US" sz="1200">
                <a:solidFill>
                  <a:prstClr val="black"/>
                </a:solidFill>
                <a:latin typeface="Calibri" charset="0"/>
                <a:ea typeface="ＭＳ Ｐゴシック" charset="0"/>
                <a:cs typeface="Times New Roman" charset="0"/>
              </a:rPr>
              <a:t>  </a:t>
            </a:r>
            <a:endParaRPr lang="en-US" sz="900">
              <a:solidFill>
                <a:prstClr val="black"/>
              </a:solidFill>
              <a:latin typeface="Arial" charset="0"/>
              <a:ea typeface="ＭＳ Ｐゴシック" charset="0"/>
            </a:endParaRPr>
          </a:p>
          <a:p>
            <a:pPr eaLnBrk="0" fontAlgn="base" hangingPunct="0">
              <a:spcBef>
                <a:spcPct val="0"/>
              </a:spcBef>
              <a:spcAft>
                <a:spcPct val="0"/>
              </a:spcAft>
            </a:pPr>
            <a:r>
              <a:rPr lang="en-US" sz="1200">
                <a:solidFill>
                  <a:prstClr val="black"/>
                </a:solidFill>
                <a:latin typeface="Calibri" charset="0"/>
                <a:ea typeface="ＭＳ Ｐゴシック" charset="0"/>
                <a:cs typeface="Times New Roman" charset="0"/>
              </a:rPr>
              <a:t>   </a:t>
            </a:r>
            <a:endParaRPr lang="en-US">
              <a:solidFill>
                <a:prstClr val="black"/>
              </a:solidFill>
              <a:latin typeface="Arial" charset="0"/>
              <a:ea typeface="ＭＳ Ｐゴシック" charset="0"/>
            </a:endParaRPr>
          </a:p>
        </p:txBody>
      </p:sp>
      <p:sp>
        <p:nvSpPr>
          <p:cNvPr id="6" name="Content Placeholder 5"/>
          <p:cNvSpPr>
            <a:spLocks noGrp="1"/>
          </p:cNvSpPr>
          <p:nvPr>
            <p:ph idx="1"/>
          </p:nvPr>
        </p:nvSpPr>
        <p:spPr>
          <a:xfrm>
            <a:off x="457200" y="1600200"/>
            <a:ext cx="8229600" cy="4205288"/>
          </a:xfrm>
        </p:spPr>
        <p:txBody>
          <a:bodyPr/>
          <a:lstStyle/>
          <a:p>
            <a:pPr marL="0" indent="0">
              <a:buFont typeface="Arial" charset="0"/>
              <a:buNone/>
            </a:pPr>
            <a:r>
              <a:rPr lang="ja-JP" altLang="en-US">
                <a:solidFill>
                  <a:schemeClr val="bg1"/>
                </a:solidFill>
                <a:latin typeface="Georgia" charset="0"/>
                <a:ea typeface="ＭＳ Ｐゴシック" charset="0"/>
                <a:cs typeface="Georgia" charset="0"/>
              </a:rPr>
              <a:t>“</a:t>
            </a:r>
            <a:r>
              <a:rPr lang="en-US">
                <a:solidFill>
                  <a:schemeClr val="bg1"/>
                </a:solidFill>
                <a:latin typeface="Georgia" charset="0"/>
                <a:ea typeface="ＭＳ Ｐゴシック" charset="0"/>
                <a:cs typeface="Georgia" charset="0"/>
              </a:rPr>
              <a:t>Our popular government has often been called an experiment.  Two points in it our people have already settled – the successful </a:t>
            </a:r>
            <a:r>
              <a:rPr lang="en-US" i="1">
                <a:solidFill>
                  <a:schemeClr val="bg1"/>
                </a:solidFill>
                <a:latin typeface="Georgia" charset="0"/>
                <a:ea typeface="ＭＳ Ｐゴシック" charset="0"/>
                <a:cs typeface="Georgia" charset="0"/>
              </a:rPr>
              <a:t>establishing</a:t>
            </a:r>
            <a:r>
              <a:rPr lang="en-US">
                <a:solidFill>
                  <a:schemeClr val="bg1"/>
                </a:solidFill>
                <a:latin typeface="Georgia" charset="0"/>
                <a:ea typeface="ＭＳ Ｐゴシック" charset="0"/>
                <a:cs typeface="Georgia" charset="0"/>
              </a:rPr>
              <a:t> and the successful </a:t>
            </a:r>
            <a:r>
              <a:rPr lang="en-US" i="1">
                <a:solidFill>
                  <a:schemeClr val="bg1"/>
                </a:solidFill>
                <a:latin typeface="Georgia" charset="0"/>
                <a:ea typeface="ＭＳ Ｐゴシック" charset="0"/>
                <a:cs typeface="Georgia" charset="0"/>
              </a:rPr>
              <a:t>administering.  </a:t>
            </a:r>
            <a:r>
              <a:rPr lang="en-US">
                <a:solidFill>
                  <a:schemeClr val="bg1"/>
                </a:solidFill>
                <a:latin typeface="Georgia" charset="0"/>
                <a:ea typeface="ＭＳ Ｐゴシック" charset="0"/>
                <a:cs typeface="Georgia" charset="0"/>
              </a:rPr>
              <a:t>One still remains: its successful maintenance against a formidable internal attempt to overthrow it.</a:t>
            </a:r>
            <a:r>
              <a:rPr lang="ja-JP" altLang="en-US">
                <a:solidFill>
                  <a:schemeClr val="bg1"/>
                </a:solidFill>
                <a:latin typeface="Georgia" charset="0"/>
                <a:ea typeface="ＭＳ Ｐゴシック" charset="0"/>
                <a:cs typeface="Georgia" charset="0"/>
              </a:rPr>
              <a:t>”</a:t>
            </a:r>
            <a:r>
              <a:rPr lang="en-US">
                <a:solidFill>
                  <a:schemeClr val="bg1"/>
                </a:solidFill>
                <a:latin typeface="Georgia" charset="0"/>
                <a:ea typeface="ＭＳ Ｐゴシック" charset="0"/>
                <a:cs typeface="Georgia" charset="0"/>
              </a:rPr>
              <a:t> </a:t>
            </a:r>
            <a:r>
              <a:rPr lang="en-US" sz="1800">
                <a:solidFill>
                  <a:schemeClr val="bg1"/>
                </a:solidFill>
                <a:latin typeface="Calibri" charset="0"/>
                <a:ea typeface="ＭＳ Ｐゴシック" charset="0"/>
                <a:cs typeface="Georgia" charset="0"/>
              </a:rPr>
              <a:t>Abraham Lincoln</a:t>
            </a:r>
            <a:endParaRPr lang="en-US" sz="1800" i="1">
              <a:solidFill>
                <a:schemeClr val="bg1"/>
              </a:solidFill>
              <a:latin typeface="Calibri" charset="0"/>
              <a:ea typeface="ＭＳ Ｐゴシック" charset="0"/>
              <a:cs typeface="Georgia" charset="0"/>
            </a:endParaRPr>
          </a:p>
          <a:p>
            <a:pPr marL="0" indent="0">
              <a:buFont typeface="Arial" charset="0"/>
              <a:buNone/>
            </a:pPr>
            <a:endParaRPr lang="en-US">
              <a:latin typeface="Georgia" charset="0"/>
              <a:ea typeface="ＭＳ Ｐゴシック" charset="0"/>
              <a:cs typeface="Georgia" charset="0"/>
            </a:endParaRPr>
          </a:p>
        </p:txBody>
      </p:sp>
    </p:spTree>
    <p:extLst>
      <p:ext uri="{BB962C8B-B14F-4D97-AF65-F5344CB8AC3E}">
        <p14:creationId xmlns:p14="http://schemas.microsoft.com/office/powerpoint/2010/main" val="40142852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184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endParaRPr>
          </a:p>
        </p:txBody>
      </p:sp>
      <p:sp>
        <p:nvSpPr>
          <p:cNvPr id="18436" name="Rectangle 4"/>
          <p:cNvSpPr>
            <a:spLocks noGrp="1" noChangeArrowheads="1"/>
          </p:cNvSpPr>
          <p:nvPr>
            <p:ph type="title"/>
          </p:nvPr>
        </p:nvSpPr>
        <p:spPr>
          <a:xfrm>
            <a:off x="1143000" y="0"/>
            <a:ext cx="80010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Northern Advantages</a:t>
            </a:r>
          </a:p>
        </p:txBody>
      </p:sp>
      <p:sp>
        <p:nvSpPr>
          <p:cNvPr id="18437" name="Rectangle 5"/>
          <p:cNvSpPr>
            <a:spLocks noGrp="1" noChangeArrowheads="1"/>
          </p:cNvSpPr>
          <p:nvPr>
            <p:ph type="body" idx="1"/>
          </p:nvPr>
        </p:nvSpPr>
        <p:spPr>
          <a:xfrm>
            <a:off x="914400" y="762000"/>
            <a:ext cx="8229600" cy="605155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pPr>
            <a:r>
              <a:rPr lang="en-US"/>
              <a:t>At the outbreak of the Civil War, the North had lots of advantages:</a:t>
            </a:r>
          </a:p>
          <a:p>
            <a:pPr lvl="1">
              <a:lnSpc>
                <a:spcPct val="95000"/>
              </a:lnSpc>
            </a:pPr>
            <a:r>
              <a:rPr lang="en-US"/>
              <a:t>Larger population for troops</a:t>
            </a:r>
          </a:p>
          <a:p>
            <a:pPr lvl="1">
              <a:lnSpc>
                <a:spcPct val="95000"/>
              </a:lnSpc>
            </a:pPr>
            <a:r>
              <a:rPr lang="en-US"/>
              <a:t>Greater industrial capacity</a:t>
            </a:r>
          </a:p>
          <a:p>
            <a:pPr lvl="1">
              <a:lnSpc>
                <a:spcPct val="95000"/>
              </a:lnSpc>
            </a:pPr>
            <a:r>
              <a:rPr lang="en-US"/>
              <a:t>Huge edge in RR transportation</a:t>
            </a:r>
          </a:p>
          <a:p>
            <a:pPr>
              <a:lnSpc>
                <a:spcPct val="95000"/>
              </a:lnSpc>
            </a:pPr>
            <a:r>
              <a:rPr lang="en-US"/>
              <a:t>Problem for the North:</a:t>
            </a:r>
          </a:p>
          <a:p>
            <a:pPr lvl="1">
              <a:lnSpc>
                <a:spcPct val="95000"/>
              </a:lnSpc>
            </a:pPr>
            <a:r>
              <a:rPr lang="en-US"/>
              <a:t>Had to invade the South to win</a:t>
            </a:r>
          </a:p>
          <a:p>
            <a:pPr lvl="1">
              <a:lnSpc>
                <a:spcPct val="95000"/>
              </a:lnSpc>
            </a:pPr>
            <a:r>
              <a:rPr lang="en-US"/>
              <a:t>Difficult to maintain enthusiasm &amp; support for war over time</a:t>
            </a:r>
          </a:p>
        </p:txBody>
      </p:sp>
    </p:spTree>
    <p:extLst>
      <p:ext uri="{BB962C8B-B14F-4D97-AF65-F5344CB8AC3E}">
        <p14:creationId xmlns:p14="http://schemas.microsoft.com/office/powerpoint/2010/main" val="17037549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ad`s Tie">
  <a:themeElements>
    <a:clrScheme name="Dad`s Tie 7">
      <a:dk1>
        <a:srgbClr val="000000"/>
      </a:dk1>
      <a:lt1>
        <a:srgbClr val="FFFFFF"/>
      </a:lt1>
      <a:dk2>
        <a:srgbClr val="003366"/>
      </a:dk2>
      <a:lt2>
        <a:srgbClr val="5490A8"/>
      </a:lt2>
      <a:accent1>
        <a:srgbClr val="0099CC"/>
      </a:accent1>
      <a:accent2>
        <a:srgbClr val="0000CC"/>
      </a:accent2>
      <a:accent3>
        <a:srgbClr val="FFFFFF"/>
      </a:accent3>
      <a:accent4>
        <a:srgbClr val="000000"/>
      </a:accent4>
      <a:accent5>
        <a:srgbClr val="AACAE2"/>
      </a:accent5>
      <a:accent6>
        <a:srgbClr val="0000B9"/>
      </a:accent6>
      <a:hlink>
        <a:srgbClr val="FF0000"/>
      </a:hlink>
      <a:folHlink>
        <a:srgbClr val="CC0000"/>
      </a:folHlink>
    </a:clrScheme>
    <a:fontScheme name="Dad`s Ti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7">
        <a:dk1>
          <a:srgbClr val="000000"/>
        </a:dk1>
        <a:lt1>
          <a:srgbClr val="FFFFFF"/>
        </a:lt1>
        <a:dk2>
          <a:srgbClr val="003366"/>
        </a:dk2>
        <a:lt2>
          <a:srgbClr val="5490A8"/>
        </a:lt2>
        <a:accent1>
          <a:srgbClr val="0099CC"/>
        </a:accent1>
        <a:accent2>
          <a:srgbClr val="0000CC"/>
        </a:accent2>
        <a:accent3>
          <a:srgbClr val="FFFFFF"/>
        </a:accent3>
        <a:accent4>
          <a:srgbClr val="000000"/>
        </a:accent4>
        <a:accent5>
          <a:srgbClr val="AACAE2"/>
        </a:accent5>
        <a:accent6>
          <a:srgbClr val="0000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7346</TotalTime>
  <Words>4240</Words>
  <Application>Microsoft Macintosh PowerPoint</Application>
  <PresentationFormat>On-screen Show (4:3)</PresentationFormat>
  <Paragraphs>317</Paragraphs>
  <Slides>49</Slides>
  <Notes>21</Notes>
  <HiddenSlides>0</HiddenSlides>
  <MMClips>0</MMClips>
  <ScaleCrop>false</ScaleCrop>
  <HeadingPairs>
    <vt:vector size="4" baseType="variant">
      <vt:variant>
        <vt:lpstr>Theme</vt:lpstr>
      </vt:variant>
      <vt:variant>
        <vt:i4>6</vt:i4>
      </vt:variant>
      <vt:variant>
        <vt:lpstr>Slide Titles</vt:lpstr>
      </vt:variant>
      <vt:variant>
        <vt:i4>49</vt:i4>
      </vt:variant>
    </vt:vector>
  </HeadingPairs>
  <TitlesOfParts>
    <vt:vector size="55" baseType="lpstr">
      <vt:lpstr>Perception</vt:lpstr>
      <vt:lpstr>Curriculum</vt:lpstr>
      <vt:lpstr>Office Theme</vt:lpstr>
      <vt:lpstr>1_Office Theme</vt:lpstr>
      <vt:lpstr>Dad`s Tie</vt:lpstr>
      <vt:lpstr>1_Curriculum</vt:lpstr>
      <vt:lpstr>The Early Civil War-Politics of Warfare and Turning the Tide</vt:lpstr>
      <vt:lpstr>PowerPoint Presentation</vt:lpstr>
      <vt:lpstr>Lincoln’s First Inaugural Address The Public Reacts</vt:lpstr>
      <vt:lpstr>What is the “United States”?</vt:lpstr>
      <vt:lpstr>Secession &amp; the Formation of the Confederate States of America</vt:lpstr>
      <vt:lpstr>The War Begins</vt:lpstr>
      <vt:lpstr>Secession</vt:lpstr>
      <vt:lpstr>PowerPoint Presentation</vt:lpstr>
      <vt:lpstr>Northern Advantages</vt:lpstr>
      <vt:lpstr>Southern Advantages</vt:lpstr>
      <vt:lpstr>Advantages, Disadvantages, Strategy</vt:lpstr>
      <vt:lpstr>PowerPoint Presentation</vt:lpstr>
      <vt:lpstr>Political Leadership During the Civil War</vt:lpstr>
      <vt:lpstr>PowerPoint Presentation</vt:lpstr>
      <vt:lpstr>The Diplomatic Struggle</vt:lpstr>
      <vt:lpstr>Fighting “Total War”</vt:lpstr>
      <vt:lpstr>Casualties of the Civil War</vt:lpstr>
      <vt:lpstr>The Civil War</vt:lpstr>
      <vt:lpstr>Early Activity (1861-2) – The South is Winning!</vt:lpstr>
      <vt:lpstr>PowerPoint Presentation</vt:lpstr>
      <vt:lpstr>Early Activity (1861-2) – The South is Winning!</vt:lpstr>
      <vt:lpstr>Early Mobilization - Conscription</vt:lpstr>
      <vt:lpstr>Mobilizing the Home Fronts</vt:lpstr>
      <vt:lpstr>Riots Over the Draft</vt:lpstr>
      <vt:lpstr>The Politics of the War</vt:lpstr>
      <vt:lpstr>The Politics of the War Cont.</vt:lpstr>
      <vt:lpstr>PowerPoint Presentation</vt:lpstr>
      <vt:lpstr>The Economics of the War</vt:lpstr>
      <vt:lpstr>Life as a Soldier</vt:lpstr>
      <vt:lpstr>Life as a Soldier</vt:lpstr>
      <vt:lpstr>Life as a Soldier – African Americans</vt:lpstr>
      <vt:lpstr>Confederate Prison Camp in Andersonville, GA</vt:lpstr>
      <vt:lpstr>PowerPoint Presentation</vt:lpstr>
      <vt:lpstr>The Coming of Emancipation</vt:lpstr>
      <vt:lpstr>"My paramount object in this struggle is to save the Union, and is not either to save or to destroy slavery. If I could save the Union without freeing any slave I would do it, and if I could save it by freeing all the slaves I would do it; and if I could save it by freeing some and leaving others alone I would also do that."     —Abraham Lincoln, 1862</vt:lpstr>
      <vt:lpstr>1862: Antietam and Emancipation</vt:lpstr>
      <vt:lpstr>The War So Far</vt:lpstr>
      <vt:lpstr>The War So Far</vt:lpstr>
      <vt:lpstr>PowerPoint Presentation</vt:lpstr>
      <vt:lpstr>The War So Far</vt:lpstr>
      <vt:lpstr>Antietam September 17, 1862</vt:lpstr>
      <vt:lpstr>The Emancipation Proclamation</vt:lpstr>
      <vt:lpstr>Emancipation Proclamation</vt:lpstr>
      <vt:lpstr>The Reality of the Emancipation Proclamation</vt:lpstr>
      <vt:lpstr>Emancipation</vt:lpstr>
      <vt:lpstr>Women’s Role in the War</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Civil War-Secession to Gettysburg</dc:title>
  <dc:creator>Craig Winchell</dc:creator>
  <cp:lastModifiedBy>Craig Winchell</cp:lastModifiedBy>
  <cp:revision>12</cp:revision>
  <dcterms:created xsi:type="dcterms:W3CDTF">2016-11-17T17:11:43Z</dcterms:created>
  <dcterms:modified xsi:type="dcterms:W3CDTF">2016-11-22T19:38:17Z</dcterms:modified>
</cp:coreProperties>
</file>